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1"/>
  </p:notesMasterIdLst>
  <p:sldIdLst>
    <p:sldId id="260" r:id="rId2"/>
    <p:sldId id="261" r:id="rId3"/>
    <p:sldId id="262" r:id="rId4"/>
    <p:sldId id="263" r:id="rId5"/>
    <p:sldId id="265" r:id="rId6"/>
    <p:sldId id="303" r:id="rId7"/>
    <p:sldId id="266" r:id="rId8"/>
    <p:sldId id="269" r:id="rId9"/>
    <p:sldId id="267" r:id="rId10"/>
    <p:sldId id="270" r:id="rId11"/>
    <p:sldId id="268" r:id="rId12"/>
    <p:sldId id="271" r:id="rId13"/>
    <p:sldId id="280" r:id="rId14"/>
    <p:sldId id="272" r:id="rId15"/>
    <p:sldId id="273" r:id="rId16"/>
    <p:sldId id="274" r:id="rId17"/>
    <p:sldId id="278" r:id="rId18"/>
    <p:sldId id="302" r:id="rId19"/>
    <p:sldId id="283" r:id="rId20"/>
    <p:sldId id="264" r:id="rId21"/>
    <p:sldId id="286" r:id="rId22"/>
    <p:sldId id="275" r:id="rId23"/>
    <p:sldId id="281" r:id="rId24"/>
    <p:sldId id="310" r:id="rId25"/>
    <p:sldId id="312" r:id="rId26"/>
    <p:sldId id="313" r:id="rId27"/>
    <p:sldId id="284" r:id="rId28"/>
    <p:sldId id="304" r:id="rId29"/>
    <p:sldId id="276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11" r:id="rId41"/>
    <p:sldId id="285" r:id="rId42"/>
    <p:sldId id="289" r:id="rId43"/>
    <p:sldId id="305" r:id="rId44"/>
    <p:sldId id="301" r:id="rId45"/>
    <p:sldId id="306" r:id="rId46"/>
    <p:sldId id="307" r:id="rId47"/>
    <p:sldId id="308" r:id="rId48"/>
    <p:sldId id="309" r:id="rId49"/>
    <p:sldId id="300" r:id="rId50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1" d="100"/>
          <a:sy n="41" d="100"/>
        </p:scale>
        <p:origin x="-129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dl.info/aadl/osate/stable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/>
              <a:t>A Brief Introduction to </a:t>
            </a:r>
            <a:r>
              <a:rPr lang="en-US" dirty="0" smtClean="0"/>
              <a:t>Architectural Modeling Using AADL and </a:t>
            </a:r>
            <a:r>
              <a:rPr lang="en-US" dirty="0"/>
              <a:t>Collaborative, Adaptive Cruise Control</a:t>
            </a:r>
            <a:br>
              <a:rPr lang="en-US" dirty="0"/>
            </a:b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Roselane S. Silva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and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component specifies a set of ports</a:t>
            </a:r>
          </a:p>
          <a:p>
            <a:r>
              <a:rPr lang="en-US" dirty="0" smtClean="0"/>
              <a:t>The name given a port should be descriptive</a:t>
            </a:r>
          </a:p>
          <a:p>
            <a:r>
              <a:rPr lang="en-US" dirty="0" smtClean="0"/>
              <a:t>Each port has a direction in, out , or </a:t>
            </a:r>
            <a:r>
              <a:rPr lang="en-US" dirty="0" err="1" smtClean="0"/>
              <a:t>inout</a:t>
            </a:r>
            <a:endParaRPr lang="en-US" dirty="0" smtClean="0"/>
          </a:p>
          <a:p>
            <a:r>
              <a:rPr lang="en-US" dirty="0" smtClean="0"/>
              <a:t>Each port has either data, events, or event data flowing through .</a:t>
            </a:r>
          </a:p>
          <a:p>
            <a:r>
              <a:rPr lang="en-US" dirty="0" smtClean="0"/>
              <a:t>Eventually each port  should specify the type of information passing through but in the initial stages the type is often omitted until the system is better understood.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515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can be thought of as an encapsulated black box that may represent a complete product or some complete subset</a:t>
            </a:r>
          </a:p>
          <a:p>
            <a:r>
              <a:rPr lang="en-US" dirty="0" smtClean="0"/>
              <a:t>A system may represent some concept that we cannot yet decide whether it will be represented by hardware or software  in the final system </a:t>
            </a:r>
          </a:p>
          <a:p>
            <a:r>
              <a:rPr lang="en-US" dirty="0" smtClean="0"/>
              <a:t>For example,  any physical entity or concept may be represented as a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385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system sensor</a:t>
            </a:r>
            <a:endParaRPr lang="en-US" sz="2000" b="1" dirty="0"/>
          </a:p>
          <a:p>
            <a:pPr marL="400050" lvl="1" indent="0">
              <a:buNone/>
            </a:pPr>
            <a:r>
              <a:rPr lang="en-US" sz="1600" b="1" dirty="0"/>
              <a:t>features</a:t>
            </a:r>
          </a:p>
          <a:p>
            <a:pPr marL="800100" lvl="2" indent="0">
              <a:buNone/>
            </a:pPr>
            <a:r>
              <a:rPr lang="en-US" sz="1800" dirty="0" smtClean="0"/>
              <a:t>sense:   </a:t>
            </a:r>
            <a:r>
              <a:rPr lang="en-US" sz="1800" b="1" dirty="0"/>
              <a:t>in data port;</a:t>
            </a:r>
          </a:p>
          <a:p>
            <a:pPr marL="800100" lvl="2" indent="0">
              <a:buNone/>
            </a:pPr>
            <a:r>
              <a:rPr lang="en-US" sz="1800" dirty="0" smtClean="0"/>
              <a:t>report  </a:t>
            </a:r>
            <a:r>
              <a:rPr lang="en-US" sz="1800" b="1" dirty="0"/>
              <a:t>out data </a:t>
            </a:r>
            <a:r>
              <a:rPr lang="en-US" sz="1800" b="1" dirty="0" smtClean="0"/>
              <a:t>port</a:t>
            </a:r>
            <a:r>
              <a:rPr lang="en-US" sz="1200" b="1" dirty="0" smtClean="0"/>
              <a:t>;</a:t>
            </a:r>
            <a:endParaRPr lang="en-US" sz="1200" b="1" dirty="0"/>
          </a:p>
          <a:p>
            <a:pPr marL="400050" lvl="1" indent="0">
              <a:buNone/>
            </a:pPr>
            <a:r>
              <a:rPr lang="en-US" sz="1600" b="1" dirty="0"/>
              <a:t>flows</a:t>
            </a:r>
          </a:p>
          <a:p>
            <a:pPr marL="400050" lvl="1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en-US" sz="1800" dirty="0" smtClean="0"/>
              <a:t>computation_path0 </a:t>
            </a:r>
            <a:r>
              <a:rPr lang="en-US" sz="1800" dirty="0"/>
              <a:t>: </a:t>
            </a:r>
            <a:r>
              <a:rPr lang="en-US" sz="1800" b="1" dirty="0"/>
              <a:t>flow path </a:t>
            </a:r>
            <a:r>
              <a:rPr lang="en-US" sz="1800" b="1" dirty="0" smtClean="0"/>
              <a:t>sense </a:t>
            </a:r>
            <a:r>
              <a:rPr lang="en-US" sz="1800" b="1" dirty="0"/>
              <a:t>-&gt; </a:t>
            </a:r>
            <a:r>
              <a:rPr lang="en-US" sz="1800" b="1" dirty="0" smtClean="0"/>
              <a:t>report;</a:t>
            </a:r>
            <a:endParaRPr lang="en-US" sz="1800" b="1" dirty="0"/>
          </a:p>
          <a:p>
            <a:pPr marL="400050" lvl="1" indent="0">
              <a:buNone/>
            </a:pPr>
            <a:r>
              <a:rPr lang="en-US" sz="1600" b="1" dirty="0" smtClean="0"/>
              <a:t>Properties</a:t>
            </a:r>
          </a:p>
          <a:p>
            <a:pPr marL="400050" lvl="1" indent="0">
              <a:buNone/>
            </a:pPr>
            <a:r>
              <a:rPr lang="en-US" sz="1600" b="1" dirty="0"/>
              <a:t>	</a:t>
            </a:r>
            <a:r>
              <a:rPr lang="en-US" sz="1600" b="1" dirty="0" smtClean="0"/>
              <a:t>	Latency=&gt; 3ms..5ms applies to report;</a:t>
            </a:r>
            <a:endParaRPr lang="en-US" sz="1600" b="1" dirty="0"/>
          </a:p>
          <a:p>
            <a:pPr marL="0" indent="0">
              <a:buNone/>
            </a:pPr>
            <a:r>
              <a:rPr lang="en-US" sz="2000" b="1" dirty="0" smtClean="0"/>
              <a:t>end sensor; --every specification has an end</a:t>
            </a:r>
          </a:p>
          <a:p>
            <a:r>
              <a:rPr lang="en-US" sz="2400" dirty="0" smtClean="0"/>
              <a:t>The in port receives data from a hardware sensor</a:t>
            </a:r>
          </a:p>
          <a:p>
            <a:r>
              <a:rPr lang="en-US" sz="2400" dirty="0" smtClean="0"/>
              <a:t>The out port provides the current data held by the sensor</a:t>
            </a:r>
          </a:p>
          <a:p>
            <a:r>
              <a:rPr lang="en-US" sz="2400" dirty="0" smtClean="0"/>
              <a:t>Where the data is stored inside sensor is not defined</a:t>
            </a:r>
          </a:p>
          <a:p>
            <a:r>
              <a:rPr lang="en-US" sz="2400" dirty="0" smtClean="0"/>
              <a:t>The latency (how long it takes) budget for report is given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8590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architecture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architecture defines </a:t>
            </a:r>
            <a:r>
              <a:rPr lang="en-US" b="1" dirty="0" smtClean="0"/>
              <a:t>what</a:t>
            </a:r>
            <a:r>
              <a:rPr lang="en-US" dirty="0" smtClean="0"/>
              <a:t> the system will do.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85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standard cruise control - 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ystem cc</a:t>
            </a:r>
          </a:p>
          <a:p>
            <a:pPr marL="0" indent="0">
              <a:buNone/>
            </a:pPr>
            <a:r>
              <a:rPr lang="en-US" dirty="0" smtClean="0"/>
              <a:t>	features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target_speed</a:t>
            </a:r>
            <a:r>
              <a:rPr lang="en-US" dirty="0" smtClean="0"/>
              <a:t>: in data port;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directed_action</a:t>
            </a:r>
            <a:r>
              <a:rPr lang="en-US" dirty="0" smtClean="0"/>
              <a:t>: out event data port;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sensor_data</a:t>
            </a:r>
            <a:r>
              <a:rPr lang="en-US" dirty="0" smtClean="0"/>
              <a:t>: in port;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nd 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372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cruise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ystem </a:t>
            </a:r>
            <a:r>
              <a:rPr lang="en-US" dirty="0" err="1" smtClean="0"/>
              <a:t>acc</a:t>
            </a:r>
            <a:r>
              <a:rPr lang="en-US" dirty="0" smtClean="0"/>
              <a:t> extends cc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features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target_front_gap</a:t>
            </a:r>
            <a:r>
              <a:rPr lang="en-US" dirty="0"/>
              <a:t>: in data port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nd </a:t>
            </a:r>
            <a:r>
              <a:rPr lang="en-US" dirty="0" err="1" smtClean="0"/>
              <a:t>acc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209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adaptive 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system </a:t>
            </a:r>
            <a:r>
              <a:rPr lang="en-US" dirty="0" err="1" smtClean="0"/>
              <a:t>cacc</a:t>
            </a:r>
            <a:r>
              <a:rPr lang="en-US" dirty="0" smtClean="0"/>
              <a:t> </a:t>
            </a:r>
            <a:r>
              <a:rPr lang="en-US" dirty="0"/>
              <a:t>extends </a:t>
            </a:r>
            <a:r>
              <a:rPr lang="en-US" dirty="0" err="1" smtClean="0"/>
              <a:t>acc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features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 smtClean="0"/>
              <a:t>target_rear_gap</a:t>
            </a:r>
            <a:r>
              <a:rPr lang="en-US" dirty="0"/>
              <a:t>: in data port;</a:t>
            </a:r>
          </a:p>
          <a:p>
            <a:pPr marL="0" indent="0">
              <a:buNone/>
            </a:pPr>
            <a:r>
              <a:rPr lang="en-US" dirty="0"/>
              <a:t>end </a:t>
            </a:r>
            <a:r>
              <a:rPr lang="en-US" dirty="0" err="1" smtClean="0"/>
              <a:t>cacc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41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data </a:t>
            </a:r>
            <a:r>
              <a:rPr lang="en-US" b="1" dirty="0" err="1"/>
              <a:t>gps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end </a:t>
            </a:r>
            <a:r>
              <a:rPr lang="en-US" b="1" dirty="0" err="1"/>
              <a:t>gps</a:t>
            </a:r>
            <a:r>
              <a:rPr lang="en-US" b="1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data implementation </a:t>
            </a:r>
            <a:r>
              <a:rPr lang="en-US" b="1" dirty="0" err="1"/>
              <a:t>gps.impl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	subcomponents</a:t>
            </a:r>
            <a:endParaRPr lang="en-US" b="1" dirty="0"/>
          </a:p>
          <a:p>
            <a:pPr marL="800100" lvl="2" indent="0">
              <a:buNone/>
            </a:pPr>
            <a:r>
              <a:rPr lang="en-US" dirty="0"/>
              <a:t>speed:     </a:t>
            </a:r>
            <a:r>
              <a:rPr lang="en-US" b="1" dirty="0"/>
              <a:t>data speed;</a:t>
            </a:r>
          </a:p>
          <a:p>
            <a:pPr marL="800100" lvl="2" indent="0">
              <a:buNone/>
            </a:pPr>
            <a:r>
              <a:rPr lang="en-US" dirty="0"/>
              <a:t>distance:  </a:t>
            </a:r>
            <a:r>
              <a:rPr lang="en-US" b="1" dirty="0"/>
              <a:t>data distance;</a:t>
            </a:r>
          </a:p>
          <a:p>
            <a:pPr marL="800100" lvl="2" indent="0">
              <a:buNone/>
            </a:pPr>
            <a:r>
              <a:rPr lang="en-US" dirty="0"/>
              <a:t>location:  </a:t>
            </a:r>
            <a:r>
              <a:rPr lang="en-US" b="1" dirty="0"/>
              <a:t>data location;</a:t>
            </a:r>
          </a:p>
          <a:p>
            <a:pPr marL="0" indent="0">
              <a:buNone/>
            </a:pPr>
            <a:r>
              <a:rPr lang="en-US" b="1" dirty="0"/>
              <a:t>end </a:t>
            </a:r>
            <a:r>
              <a:rPr lang="en-US" b="1" dirty="0" err="1"/>
              <a:t>gps.impl</a:t>
            </a:r>
            <a:r>
              <a:rPr lang="en-US" b="1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4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system cc</a:t>
            </a:r>
          </a:p>
          <a:p>
            <a:pPr marL="0" indent="0">
              <a:buNone/>
            </a:pPr>
            <a:r>
              <a:rPr lang="en-US" dirty="0"/>
              <a:t>	features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target_speed</a:t>
            </a:r>
            <a:r>
              <a:rPr lang="en-US" dirty="0"/>
              <a:t>: in data port;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directed_action</a:t>
            </a:r>
            <a:r>
              <a:rPr lang="en-US" dirty="0"/>
              <a:t>: out event data port;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sensor_data</a:t>
            </a:r>
            <a:r>
              <a:rPr lang="en-US" dirty="0"/>
              <a:t>: in </a:t>
            </a:r>
            <a:r>
              <a:rPr lang="en-US" dirty="0" smtClean="0"/>
              <a:t>port </a:t>
            </a:r>
            <a:r>
              <a:rPr lang="en-US" dirty="0" err="1" smtClean="0"/>
              <a:t>gps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 cc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66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architecture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architecture will describe the hardware and software environment.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0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Analysis and Design Language (AADL) is an architecture description language that is a standard from the Society of Automotive Engineers (SAE)</a:t>
            </a:r>
          </a:p>
          <a:p>
            <a:r>
              <a:rPr lang="en-US" dirty="0" smtClean="0"/>
              <a:t>The Open Source AADL Tool Environment (OSATE) has been developed by the Software Engineering Institute (SEI) of Carnegie Mellon University. OSATE is an Eclipse-based open source IDE for architecture analysis and design.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326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Collaborative, Adaptive Cruise Control (CACC</a:t>
            </a:r>
            <a:r>
              <a:rPr lang="en-US" dirty="0" smtClean="0"/>
              <a:t>) - 2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636" y="2805545"/>
            <a:ext cx="1108364" cy="8589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1639569" y="2358736"/>
            <a:ext cx="1973617" cy="1731818"/>
            <a:chOff x="2971800" y="2379518"/>
            <a:chExt cx="2198038" cy="1752600"/>
          </a:xfrm>
        </p:grpSpPr>
        <p:sp>
          <p:nvSpPr>
            <p:cNvPr id="5" name="Rectangle 4"/>
            <p:cNvSpPr/>
            <p:nvPr/>
          </p:nvSpPr>
          <p:spPr>
            <a:xfrm>
              <a:off x="2971800" y="2379518"/>
              <a:ext cx="2198038" cy="1752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71800" y="2517154"/>
              <a:ext cx="197361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Set/Coast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Resume/Accelerate</a:t>
              </a:r>
            </a:p>
            <a:p>
              <a:endParaRPr lang="en-US" sz="1600" dirty="0"/>
            </a:p>
            <a:p>
              <a:r>
                <a:rPr lang="en-US" sz="1600" dirty="0" smtClean="0"/>
                <a:t>Cancel</a:t>
              </a:r>
              <a:endParaRPr lang="en-US" sz="1600" dirty="0"/>
            </a:p>
          </p:txBody>
        </p:sp>
      </p:grp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 flipV="1">
            <a:off x="1143000" y="3224645"/>
            <a:ext cx="496569" cy="103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165329" y="2691307"/>
            <a:ext cx="1473471" cy="10666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ECU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3"/>
            <a:endCxn id="9" idx="1"/>
          </p:cNvCxnSpPr>
          <p:nvPr/>
        </p:nvCxnSpPr>
        <p:spPr>
          <a:xfrm>
            <a:off x="3613186" y="3224645"/>
            <a:ext cx="55214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639569" y="4090554"/>
            <a:ext cx="1973617" cy="5576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646622" y="4184711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gap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303464" y="2680979"/>
            <a:ext cx="1473471" cy="10666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actuator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9" idx="3"/>
            <a:endCxn id="29" idx="1"/>
          </p:cNvCxnSpPr>
          <p:nvPr/>
        </p:nvCxnSpPr>
        <p:spPr>
          <a:xfrm flipV="1">
            <a:off x="5638800" y="3214317"/>
            <a:ext cx="664664" cy="10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967847" y="4203257"/>
            <a:ext cx="2154382" cy="2005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967847" y="46482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throttle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967847" y="498120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brake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045112" y="5604559"/>
            <a:ext cx="1646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Speed sensor</a:t>
            </a:r>
          </a:p>
          <a:p>
            <a:r>
              <a:rPr lang="en-US" dirty="0" smtClean="0"/>
              <a:t>accelerometer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29" idx="2"/>
            <a:endCxn id="33" idx="0"/>
          </p:cNvCxnSpPr>
          <p:nvPr/>
        </p:nvCxnSpPr>
        <p:spPr>
          <a:xfrm>
            <a:off x="7040200" y="3747654"/>
            <a:ext cx="4838" cy="4556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33" idx="1"/>
            <a:endCxn id="9" idx="2"/>
          </p:cNvCxnSpPr>
          <p:nvPr/>
        </p:nvCxnSpPr>
        <p:spPr>
          <a:xfrm rot="10800000">
            <a:off x="4902065" y="3757983"/>
            <a:ext cx="1065782" cy="144786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50658" y="533908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801174" y="630680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vehicleSensor</a:t>
            </a:r>
            <a:endParaRPr lang="en-US" dirty="0"/>
          </a:p>
        </p:txBody>
      </p:sp>
      <p:cxnSp>
        <p:nvCxnSpPr>
          <p:cNvPr id="62" name="Elbow Connector 61"/>
          <p:cNvCxnSpPr>
            <a:stCxn id="33" idx="2"/>
            <a:endCxn id="60" idx="3"/>
          </p:cNvCxnSpPr>
          <p:nvPr/>
        </p:nvCxnSpPr>
        <p:spPr>
          <a:xfrm rot="5400000">
            <a:off x="6098480" y="5544909"/>
            <a:ext cx="283035" cy="1610083"/>
          </a:xfrm>
          <a:prstGeom prst="bentConnector2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461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Collaborative, Adaptive Cruise Control (CACC) -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636" y="2805545"/>
            <a:ext cx="1108364" cy="8589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39569" y="2358736"/>
            <a:ext cx="1973617" cy="1731818"/>
            <a:chOff x="2971800" y="2379518"/>
            <a:chExt cx="2198038" cy="1752600"/>
          </a:xfrm>
        </p:grpSpPr>
        <p:sp>
          <p:nvSpPr>
            <p:cNvPr id="6" name="Rectangle 5"/>
            <p:cNvSpPr/>
            <p:nvPr/>
          </p:nvSpPr>
          <p:spPr>
            <a:xfrm>
              <a:off x="2971800" y="2379518"/>
              <a:ext cx="2198038" cy="1752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971800" y="2517154"/>
              <a:ext cx="197361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Set/Coast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Resume/Accelerate</a:t>
              </a:r>
            </a:p>
            <a:p>
              <a:endParaRPr lang="en-US" sz="1600" dirty="0"/>
            </a:p>
            <a:p>
              <a:r>
                <a:rPr lang="en-US" sz="1600" dirty="0" smtClean="0"/>
                <a:t>Cancel</a:t>
              </a:r>
              <a:endParaRPr lang="en-US" sz="1600" dirty="0"/>
            </a:p>
          </p:txBody>
        </p:sp>
      </p:grpSp>
      <p:cxnSp>
        <p:nvCxnSpPr>
          <p:cNvPr id="8" name="Straight Arrow Connector 7"/>
          <p:cNvCxnSpPr>
            <a:stCxn id="4" idx="3"/>
            <a:endCxn id="6" idx="1"/>
          </p:cNvCxnSpPr>
          <p:nvPr/>
        </p:nvCxnSpPr>
        <p:spPr>
          <a:xfrm flipV="1">
            <a:off x="1143000" y="3224645"/>
            <a:ext cx="496569" cy="103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165329" y="2691307"/>
            <a:ext cx="1473471" cy="10666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ECU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6" idx="3"/>
            <a:endCxn id="9" idx="1"/>
          </p:cNvCxnSpPr>
          <p:nvPr/>
        </p:nvCxnSpPr>
        <p:spPr>
          <a:xfrm>
            <a:off x="3613186" y="3224645"/>
            <a:ext cx="55214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639569" y="4090554"/>
            <a:ext cx="1973617" cy="5576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46622" y="4184711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gap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303464" y="2680979"/>
            <a:ext cx="1473471" cy="10666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actuator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9" idx="3"/>
            <a:endCxn id="13" idx="1"/>
          </p:cNvCxnSpPr>
          <p:nvPr/>
        </p:nvCxnSpPr>
        <p:spPr>
          <a:xfrm flipV="1">
            <a:off x="5638800" y="3214317"/>
            <a:ext cx="664664" cy="10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967847" y="4203257"/>
            <a:ext cx="2154382" cy="2005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67847" y="46482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throttle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967847" y="498120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brake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45112" y="5604559"/>
            <a:ext cx="1646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Speed sensor</a:t>
            </a:r>
          </a:p>
          <a:p>
            <a:r>
              <a:rPr lang="en-US" dirty="0" smtClean="0"/>
              <a:t>accelerometer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3" idx="2"/>
            <a:endCxn id="15" idx="0"/>
          </p:cNvCxnSpPr>
          <p:nvPr/>
        </p:nvCxnSpPr>
        <p:spPr>
          <a:xfrm>
            <a:off x="7040200" y="3747654"/>
            <a:ext cx="4838" cy="4556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15" idx="1"/>
            <a:endCxn id="9" idx="2"/>
          </p:cNvCxnSpPr>
          <p:nvPr/>
        </p:nvCxnSpPr>
        <p:spPr>
          <a:xfrm rot="10800000">
            <a:off x="4902065" y="3757983"/>
            <a:ext cx="1065782" cy="144786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50658" y="533908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902064" y="6315790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vehicleSensors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335075" y="5821399"/>
            <a:ext cx="1108364" cy="8589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Sensor fusion</a:t>
            </a:r>
            <a:endParaRPr lang="en-US" dirty="0"/>
          </a:p>
        </p:txBody>
      </p:sp>
      <p:sp>
        <p:nvSpPr>
          <p:cNvPr id="31" name="Cloud 30"/>
          <p:cNvSpPr/>
          <p:nvPr/>
        </p:nvSpPr>
        <p:spPr>
          <a:xfrm>
            <a:off x="166581" y="5523754"/>
            <a:ext cx="1223683" cy="85898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136499" y="5017533"/>
            <a:ext cx="682901" cy="16558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Elbow Connector 33"/>
          <p:cNvCxnSpPr>
            <a:stCxn id="15" idx="2"/>
            <a:endCxn id="22" idx="3"/>
          </p:cNvCxnSpPr>
          <p:nvPr/>
        </p:nvCxnSpPr>
        <p:spPr>
          <a:xfrm rot="5400000">
            <a:off x="6734199" y="6189616"/>
            <a:ext cx="292023" cy="32965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0" idx="1"/>
            <a:endCxn id="32" idx="3"/>
          </p:cNvCxnSpPr>
          <p:nvPr/>
        </p:nvCxnSpPr>
        <p:spPr>
          <a:xfrm flipH="1" flipV="1">
            <a:off x="2819400" y="5845434"/>
            <a:ext cx="515675" cy="4054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2" idx="1"/>
            <a:endCxn id="30" idx="3"/>
          </p:cNvCxnSpPr>
          <p:nvPr/>
        </p:nvCxnSpPr>
        <p:spPr>
          <a:xfrm flipH="1" flipV="1">
            <a:off x="4443439" y="6250890"/>
            <a:ext cx="458625" cy="249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1"/>
            <a:endCxn id="31" idx="0"/>
          </p:cNvCxnSpPr>
          <p:nvPr/>
        </p:nvCxnSpPr>
        <p:spPr>
          <a:xfrm flipH="1">
            <a:off x="1389244" y="5845434"/>
            <a:ext cx="747255" cy="1078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rot="16200000">
            <a:off x="1698313" y="5700235"/>
            <a:ext cx="16546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HERE interface </a:t>
            </a:r>
            <a:endParaRPr lang="en-US" sz="1600" dirty="0"/>
          </a:p>
        </p:txBody>
      </p:sp>
      <p:cxnSp>
        <p:nvCxnSpPr>
          <p:cNvPr id="46" name="Curved Connector 45"/>
          <p:cNvCxnSpPr>
            <a:stCxn id="15" idx="3"/>
            <a:endCxn id="15" idx="0"/>
          </p:cNvCxnSpPr>
          <p:nvPr/>
        </p:nvCxnSpPr>
        <p:spPr>
          <a:xfrm flipH="1" flipV="1">
            <a:off x="7045038" y="4203257"/>
            <a:ext cx="1077191" cy="1002588"/>
          </a:xfrm>
          <a:prstGeom prst="curvedConnector4">
            <a:avLst>
              <a:gd name="adj1" fmla="val -21222"/>
              <a:gd name="adj2" fmla="val 122801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799668" y="3562988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DSRC radio</a:t>
            </a:r>
          </a:p>
          <a:p>
            <a:r>
              <a:rPr lang="en-US" dirty="0" smtClean="0"/>
              <a:t>J2735 messages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200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Windows defines a set of processes that divide the logical namespace</a:t>
            </a:r>
          </a:p>
          <a:p>
            <a:r>
              <a:rPr lang="en-US" dirty="0" smtClean="0"/>
              <a:t>Each process defines one or more sequences of instructions to be carried out. These are termed threads.</a:t>
            </a:r>
          </a:p>
          <a:p>
            <a:r>
              <a:rPr lang="en-US" dirty="0" smtClean="0"/>
              <a:t>The instructions are divided into subprograms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683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 control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</a:t>
            </a:r>
            <a:r>
              <a:rPr lang="en-US" dirty="0" err="1" smtClean="0"/>
              <a:t>cpu</a:t>
            </a:r>
            <a:r>
              <a:rPr lang="en-US" dirty="0" smtClean="0"/>
              <a:t>” in a vehicle is referred to as an engine control unit (</a:t>
            </a:r>
            <a:r>
              <a:rPr lang="en-US" dirty="0" err="1" smtClean="0"/>
              <a:t>ecu</a:t>
            </a:r>
            <a:r>
              <a:rPr lang="en-US" dirty="0" smtClean="0"/>
              <a:t>) and it often has multiple processors</a:t>
            </a:r>
          </a:p>
          <a:p>
            <a:r>
              <a:rPr lang="en-US" dirty="0" smtClean="0"/>
              <a:t>The memory associated with the ECU is connected via a bus – read only memory (ROM) and random access memory (RAM)</a:t>
            </a:r>
          </a:p>
          <a:p>
            <a:r>
              <a:rPr lang="en-US" dirty="0" smtClean="0"/>
              <a:t>Other devices are also connected to the </a:t>
            </a:r>
            <a:r>
              <a:rPr lang="en-US" dirty="0" err="1" smtClean="0"/>
              <a:t>ecu</a:t>
            </a:r>
            <a:r>
              <a:rPr lang="en-US" dirty="0" smtClean="0"/>
              <a:t> via multiple types of bus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042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of bus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device </a:t>
            </a:r>
            <a:r>
              <a:rPr lang="en-US" b="1" dirty="0" err="1"/>
              <a:t>cameraSensor_rt</a:t>
            </a:r>
            <a:r>
              <a:rPr lang="en-US" b="1" dirty="0"/>
              <a:t> extends sensor::</a:t>
            </a:r>
            <a:r>
              <a:rPr lang="en-US" b="1" dirty="0" err="1"/>
              <a:t>generic_sensor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features</a:t>
            </a:r>
          </a:p>
          <a:p>
            <a:pPr marL="400050" lvl="1" indent="0">
              <a:buNone/>
            </a:pPr>
            <a:r>
              <a:rPr lang="en-US" dirty="0" err="1" smtClean="0"/>
              <a:t>sensor_data_out</a:t>
            </a:r>
            <a:r>
              <a:rPr lang="en-US" dirty="0" smtClean="0"/>
              <a:t>: </a:t>
            </a:r>
            <a:r>
              <a:rPr lang="en-US" b="1" dirty="0" smtClean="0"/>
              <a:t>refined to out data port </a:t>
            </a:r>
            <a:r>
              <a:rPr lang="en-US" b="1" dirty="0" err="1" smtClean="0"/>
              <a:t>data_types</a:t>
            </a:r>
            <a:r>
              <a:rPr lang="en-US" b="1" dirty="0" smtClean="0"/>
              <a:t>::picture;</a:t>
            </a:r>
          </a:p>
          <a:p>
            <a:pPr marL="400050" lvl="1" indent="0">
              <a:buNone/>
            </a:pPr>
            <a:r>
              <a:rPr lang="en-US" dirty="0" smtClean="0"/>
              <a:t>BA: </a:t>
            </a:r>
            <a:r>
              <a:rPr lang="en-US" b="1" dirty="0" smtClean="0"/>
              <a:t>requires bus access platform::</a:t>
            </a:r>
            <a:r>
              <a:rPr lang="en-US" b="1" dirty="0" err="1" smtClean="0"/>
              <a:t>generic_bus</a:t>
            </a:r>
            <a:r>
              <a:rPr lang="en-US" b="1" dirty="0" smtClean="0"/>
              <a:t>;</a:t>
            </a:r>
            <a:endParaRPr lang="en-US" b="1" dirty="0"/>
          </a:p>
          <a:p>
            <a:pPr marL="400050" lvl="1" indent="0">
              <a:buNone/>
            </a:pPr>
            <a:endParaRPr lang="en-US" b="1" dirty="0" smtClean="0"/>
          </a:p>
          <a:p>
            <a:pPr marL="0" lvl="1" indent="0">
              <a:buNone/>
            </a:pPr>
            <a:r>
              <a:rPr lang="en-US" dirty="0" smtClean="0"/>
              <a:t>Provides bus access</a:t>
            </a:r>
          </a:p>
          <a:p>
            <a:pPr marL="400050" lvl="1" indent="0">
              <a:buNone/>
            </a:pPr>
            <a:r>
              <a:rPr lang="en-US" dirty="0" err="1"/>
              <a:t>bus_gps</a:t>
            </a:r>
            <a:r>
              <a:rPr lang="en-US" dirty="0"/>
              <a:t>: </a:t>
            </a:r>
            <a:r>
              <a:rPr lang="en-US" b="1" dirty="0"/>
              <a:t>bus access </a:t>
            </a:r>
            <a:r>
              <a:rPr lang="en-US" b="1" dirty="0" err="1"/>
              <a:t>this_bus</a:t>
            </a:r>
            <a:r>
              <a:rPr lang="en-US" b="1" dirty="0"/>
              <a:t>&lt;-&gt;gps.BA;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382910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Binding of a thread to the hardware</a:t>
            </a:r>
          </a:p>
          <a:p>
            <a:pPr marL="0" indent="0">
              <a:buNone/>
            </a:pPr>
            <a:r>
              <a:rPr lang="en-US" dirty="0" smtClean="0"/>
              <a:t>--possible binding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Allowed_Processor_Binding</a:t>
            </a:r>
            <a:r>
              <a:rPr lang="en-US" dirty="0" smtClean="0"/>
              <a:t> </a:t>
            </a:r>
            <a:r>
              <a:rPr lang="en-US" dirty="0"/>
              <a:t>=&gt; (</a:t>
            </a:r>
            <a:r>
              <a:rPr lang="en-US" b="1" dirty="0"/>
              <a:t>reference(</a:t>
            </a:r>
            <a:r>
              <a:rPr lang="en-US" b="1" dirty="0" err="1"/>
              <a:t>this_processor</a:t>
            </a:r>
            <a:r>
              <a:rPr lang="en-US" b="1" dirty="0"/>
              <a:t>)) applies to </a:t>
            </a:r>
            <a:r>
              <a:rPr lang="en-US" b="1" dirty="0" err="1"/>
              <a:t>vehicle_controller.thread_camera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--concrete binding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Actual_Processor_Binding</a:t>
            </a:r>
            <a:r>
              <a:rPr lang="en-US" dirty="0"/>
              <a:t> =&gt; (</a:t>
            </a:r>
            <a:r>
              <a:rPr lang="en-US" b="1" dirty="0"/>
              <a:t>reference(</a:t>
            </a:r>
            <a:r>
              <a:rPr lang="en-US" b="1" dirty="0" err="1"/>
              <a:t>this_processor</a:t>
            </a:r>
            <a:r>
              <a:rPr lang="en-US" b="1" dirty="0"/>
              <a:t>)) applies to </a:t>
            </a:r>
            <a:r>
              <a:rPr lang="en-US" b="1" dirty="0" err="1"/>
              <a:t>vehicle_controller.thread_gps</a:t>
            </a:r>
            <a:r>
              <a:rPr lang="en-US" b="1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631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610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architecture  drills down to processes and threads within each module.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435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structure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each system we design an implementation for satisfying the specification</a:t>
            </a:r>
          </a:p>
          <a:p>
            <a:r>
              <a:rPr lang="en-US" dirty="0" smtClean="0"/>
              <a:t>Divide the implementation into a disjointed set of data and computations each in its own operating system process</a:t>
            </a:r>
          </a:p>
          <a:p>
            <a:r>
              <a:rPr lang="en-US" dirty="0" smtClean="0"/>
              <a:t>Within each process computations that are independent of each other are defined as threads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96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 defines a protected set of memory where data of the process  is stored </a:t>
            </a:r>
            <a:endParaRPr lang="en-US" dirty="0"/>
          </a:p>
          <a:p>
            <a:r>
              <a:rPr lang="en-US" dirty="0" smtClean="0"/>
              <a:t>The process protects that memory from access by other processes</a:t>
            </a:r>
          </a:p>
          <a:p>
            <a:r>
              <a:rPr lang="en-US" dirty="0" smtClean="0"/>
              <a:t>An AADL process has same basic structure as other structures</a:t>
            </a:r>
          </a:p>
          <a:p>
            <a:r>
              <a:rPr lang="en-US" dirty="0" smtClean="0"/>
              <a:t>Property definitions can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1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OSATE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latest version of OSATE can be downloaded from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www.aadl.info/aadl/osate/stable</a:t>
            </a:r>
            <a:endParaRPr lang="en-US" dirty="0" smtClean="0"/>
          </a:p>
          <a:p>
            <a:r>
              <a:rPr lang="en-US" dirty="0" smtClean="0"/>
              <a:t>You must have Java 8 installed on your machine</a:t>
            </a:r>
          </a:p>
          <a:p>
            <a:r>
              <a:rPr lang="en-US" dirty="0" smtClean="0"/>
              <a:t>Example projects can </a:t>
            </a:r>
            <a:r>
              <a:rPr lang="en-US" dirty="0"/>
              <a:t>be found at https://github.com/osate/examples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5999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thread is a sequence of computations.</a:t>
            </a:r>
          </a:p>
          <a:p>
            <a:r>
              <a:rPr lang="en-US" dirty="0" smtClean="0"/>
              <a:t>All threads have access to the data defined within the process that contains the thread</a:t>
            </a:r>
          </a:p>
          <a:p>
            <a:r>
              <a:rPr lang="en-US" dirty="0" smtClean="0"/>
              <a:t>The thread also has the address of a memory location that is the current executing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 process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process </a:t>
            </a:r>
            <a:r>
              <a:rPr lang="en-US" sz="2000" b="1" dirty="0" err="1"/>
              <a:t>control_rt</a:t>
            </a:r>
            <a:r>
              <a:rPr lang="en-US" sz="2000" b="1" dirty="0"/>
              <a:t> extends controller::</a:t>
            </a:r>
            <a:r>
              <a:rPr lang="en-US" sz="2000" b="1" dirty="0" err="1"/>
              <a:t>generic_controller</a:t>
            </a: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features</a:t>
            </a:r>
          </a:p>
          <a:p>
            <a:pPr marL="400050" lvl="1" indent="0">
              <a:buNone/>
            </a:pPr>
            <a:r>
              <a:rPr lang="en-US" sz="1600" dirty="0"/>
              <a:t>sensor1_data_in: </a:t>
            </a:r>
            <a:r>
              <a:rPr lang="en-US" sz="1600" b="1" dirty="0"/>
              <a:t>refined to in data port </a:t>
            </a:r>
            <a:r>
              <a:rPr lang="en-US" sz="1600" b="1" dirty="0" err="1"/>
              <a:t>data_types</a:t>
            </a:r>
            <a:r>
              <a:rPr lang="en-US" sz="1600" b="1" dirty="0"/>
              <a:t>::</a:t>
            </a:r>
            <a:r>
              <a:rPr lang="en-US" sz="1600" b="1" dirty="0" err="1"/>
              <a:t>radar_info</a:t>
            </a:r>
            <a:r>
              <a:rPr lang="en-US" sz="1600" b="1" dirty="0"/>
              <a:t>;</a:t>
            </a:r>
          </a:p>
          <a:p>
            <a:pPr marL="400050" lvl="1" indent="0">
              <a:buNone/>
            </a:pPr>
            <a:r>
              <a:rPr lang="en-US" sz="1600" dirty="0"/>
              <a:t>sensor2_data_in: </a:t>
            </a:r>
            <a:r>
              <a:rPr lang="en-US" sz="1600" b="1" dirty="0"/>
              <a:t>refined to in data port </a:t>
            </a:r>
            <a:r>
              <a:rPr lang="en-US" sz="1600" b="1" dirty="0" err="1"/>
              <a:t>data_types</a:t>
            </a:r>
            <a:r>
              <a:rPr lang="en-US" sz="1600" b="1" dirty="0"/>
              <a:t>::picture;</a:t>
            </a:r>
          </a:p>
          <a:p>
            <a:pPr marL="400050" lvl="1" indent="0">
              <a:buNone/>
            </a:pPr>
            <a:r>
              <a:rPr lang="en-US" sz="1600" dirty="0"/>
              <a:t>sensor3_data_in: </a:t>
            </a:r>
            <a:r>
              <a:rPr lang="en-US" sz="1600" b="1" dirty="0"/>
              <a:t>refined to in data port </a:t>
            </a:r>
            <a:r>
              <a:rPr lang="en-US" sz="1600" b="1" dirty="0" err="1"/>
              <a:t>data_types</a:t>
            </a:r>
            <a:r>
              <a:rPr lang="en-US" sz="1600" b="1" dirty="0"/>
              <a:t>::</a:t>
            </a:r>
            <a:r>
              <a:rPr lang="en-US" sz="1600" b="1" dirty="0" err="1"/>
              <a:t>gps</a:t>
            </a:r>
            <a:r>
              <a:rPr lang="en-US" sz="1600" b="1" dirty="0"/>
              <a:t>;</a:t>
            </a:r>
          </a:p>
          <a:p>
            <a:pPr marL="400050" lvl="1" indent="0">
              <a:buNone/>
            </a:pPr>
            <a:r>
              <a:rPr lang="en-US" sz="1600" dirty="0"/>
              <a:t>sensor4_data_in: </a:t>
            </a:r>
            <a:r>
              <a:rPr lang="en-US" sz="1600" b="1" dirty="0"/>
              <a:t>refined to in data port </a:t>
            </a:r>
            <a:r>
              <a:rPr lang="en-US" sz="1600" b="1" dirty="0" err="1"/>
              <a:t>data_types</a:t>
            </a:r>
            <a:r>
              <a:rPr lang="en-US" sz="1600" b="1" dirty="0"/>
              <a:t>::speed;</a:t>
            </a:r>
          </a:p>
          <a:p>
            <a:pPr marL="400050" lvl="1" indent="0">
              <a:buNone/>
            </a:pPr>
            <a:r>
              <a:rPr lang="en-US" sz="1600" dirty="0" err="1"/>
              <a:t>brake_failed</a:t>
            </a:r>
            <a:r>
              <a:rPr lang="en-US" sz="1600" dirty="0"/>
              <a:t>:    </a:t>
            </a:r>
            <a:r>
              <a:rPr lang="en-US" sz="1600" b="1" dirty="0"/>
              <a:t>refined to in event data port;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annex EMV2 {**</a:t>
            </a:r>
          </a:p>
          <a:p>
            <a:pPr marL="400050" lvl="1" indent="0">
              <a:buNone/>
            </a:pPr>
            <a:r>
              <a:rPr lang="en-US" sz="1600" b="1" dirty="0"/>
              <a:t>use types     </a:t>
            </a:r>
            <a:r>
              <a:rPr lang="en-US" sz="1600" b="1" dirty="0" err="1"/>
              <a:t>error_library</a:t>
            </a:r>
            <a:r>
              <a:rPr lang="en-US" sz="1600" b="1" dirty="0"/>
              <a:t>;</a:t>
            </a:r>
          </a:p>
          <a:p>
            <a:pPr marL="400050" lvl="1" indent="0">
              <a:buNone/>
            </a:pPr>
            <a:r>
              <a:rPr lang="en-US" sz="1600" b="1" dirty="0"/>
              <a:t>use behavior  </a:t>
            </a:r>
            <a:r>
              <a:rPr lang="en-US" sz="1600" b="1" dirty="0" err="1"/>
              <a:t>error_library</a:t>
            </a:r>
            <a:r>
              <a:rPr lang="en-US" sz="1600" b="1" dirty="0"/>
              <a:t>::</a:t>
            </a:r>
            <a:r>
              <a:rPr lang="en-US" sz="1600" b="1" dirty="0" err="1"/>
              <a:t>stateMachine</a:t>
            </a:r>
            <a:r>
              <a:rPr lang="en-US" sz="1600" b="1" dirty="0" smtClean="0"/>
              <a:t>;</a:t>
            </a:r>
            <a:endParaRPr lang="en-US" sz="1600" dirty="0"/>
          </a:p>
          <a:p>
            <a:pPr marL="0" indent="0">
              <a:buNone/>
            </a:pPr>
            <a:r>
              <a:rPr lang="en-US" sz="2000" dirty="0" smtClean="0"/>
              <a:t>**};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end </a:t>
            </a:r>
            <a:r>
              <a:rPr lang="en-US" sz="2000" b="1" dirty="0" err="1"/>
              <a:t>control_rt</a:t>
            </a:r>
            <a:r>
              <a:rPr lang="en-US" sz="2000" b="1" dirty="0"/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62493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process implementation </a:t>
            </a:r>
            <a:r>
              <a:rPr lang="en-US" sz="2000" b="1" dirty="0" err="1"/>
              <a:t>control_rt.impl</a:t>
            </a:r>
            <a:r>
              <a:rPr lang="en-US" sz="2000" b="1" dirty="0"/>
              <a:t> extends controller::</a:t>
            </a:r>
            <a:r>
              <a:rPr lang="en-US" sz="2000" b="1" dirty="0" err="1"/>
              <a:t>generic_controller.threads</a:t>
            </a: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subcomponents</a:t>
            </a:r>
          </a:p>
          <a:p>
            <a:pPr marL="400050" lvl="1" indent="0">
              <a:buNone/>
            </a:pPr>
            <a:r>
              <a:rPr lang="en-US" sz="1600" dirty="0" err="1"/>
              <a:t>thread_radar</a:t>
            </a:r>
            <a:r>
              <a:rPr lang="en-US" sz="1600" dirty="0"/>
              <a:t>:      </a:t>
            </a:r>
            <a:r>
              <a:rPr lang="en-US" sz="1600" b="1" dirty="0"/>
              <a:t>refined to thread </a:t>
            </a:r>
            <a:r>
              <a:rPr lang="en-US" sz="1600" b="1" dirty="0" err="1"/>
              <a:t>read_radar.impl</a:t>
            </a:r>
            <a:r>
              <a:rPr lang="en-US" sz="1600" b="1" dirty="0"/>
              <a:t> {</a:t>
            </a:r>
            <a:r>
              <a:rPr lang="en-US" sz="1600" b="1" dirty="0" err="1"/>
              <a:t>Classifier_Substitution_Rule</a:t>
            </a:r>
            <a:r>
              <a:rPr lang="en-US" sz="1600" b="1" dirty="0"/>
              <a:t> =&gt; </a:t>
            </a:r>
            <a:r>
              <a:rPr lang="en-US" sz="1600" b="1" dirty="0" err="1"/>
              <a:t>Type_Extension</a:t>
            </a:r>
            <a:r>
              <a:rPr lang="en-US" sz="1600" b="1" dirty="0"/>
              <a:t>;}; -- in modes (</a:t>
            </a:r>
            <a:r>
              <a:rPr lang="en-US" sz="1600" b="1" u="sng" dirty="0" err="1"/>
              <a:t>acc,cacc</a:t>
            </a:r>
            <a:r>
              <a:rPr lang="en-US" sz="1600" b="1" u="sng" dirty="0"/>
              <a:t>, cc, failure);</a:t>
            </a:r>
          </a:p>
          <a:p>
            <a:pPr marL="400050" lvl="1" indent="0">
              <a:buNone/>
            </a:pPr>
            <a:r>
              <a:rPr lang="en-US" sz="1600" dirty="0" err="1"/>
              <a:t>thread_camera</a:t>
            </a:r>
            <a:r>
              <a:rPr lang="en-US" sz="1600" dirty="0"/>
              <a:t>:     </a:t>
            </a:r>
            <a:r>
              <a:rPr lang="en-US" sz="1600" b="1" dirty="0"/>
              <a:t>refined to thread </a:t>
            </a:r>
            <a:r>
              <a:rPr lang="en-US" sz="1600" b="1" dirty="0" err="1"/>
              <a:t>read_camera.impl</a:t>
            </a:r>
            <a:r>
              <a:rPr lang="en-US" sz="1600" b="1" dirty="0"/>
              <a:t> {</a:t>
            </a:r>
            <a:r>
              <a:rPr lang="en-US" sz="1600" b="1" dirty="0" err="1"/>
              <a:t>Classifier_Substitution_Rule</a:t>
            </a:r>
            <a:r>
              <a:rPr lang="en-US" sz="1600" b="1" dirty="0"/>
              <a:t> =&gt; </a:t>
            </a:r>
            <a:r>
              <a:rPr lang="en-US" sz="1600" b="1" dirty="0" err="1"/>
              <a:t>Type_Extension</a:t>
            </a:r>
            <a:r>
              <a:rPr lang="en-US" sz="1600" b="1" dirty="0"/>
              <a:t>;};</a:t>
            </a:r>
          </a:p>
          <a:p>
            <a:pPr marL="400050" lvl="1" indent="0">
              <a:buNone/>
            </a:pPr>
            <a:r>
              <a:rPr lang="en-US" sz="1600" dirty="0" err="1"/>
              <a:t>thread_gps</a:t>
            </a:r>
            <a:r>
              <a:rPr lang="en-US" sz="1600" dirty="0"/>
              <a:t>:       </a:t>
            </a:r>
            <a:r>
              <a:rPr lang="en-US" sz="1600" b="1" dirty="0"/>
              <a:t>refined to thread </a:t>
            </a:r>
            <a:r>
              <a:rPr lang="en-US" sz="1600" b="1" dirty="0" err="1"/>
              <a:t>read_gps.impl</a:t>
            </a:r>
            <a:r>
              <a:rPr lang="en-US" sz="1600" b="1" dirty="0"/>
              <a:t>    {</a:t>
            </a:r>
            <a:r>
              <a:rPr lang="en-US" sz="1600" b="1" dirty="0" err="1"/>
              <a:t>Classifier_Substitution_Rule</a:t>
            </a:r>
            <a:r>
              <a:rPr lang="en-US" sz="1600" b="1" dirty="0"/>
              <a:t> =&gt; </a:t>
            </a:r>
            <a:r>
              <a:rPr lang="en-US" sz="1600" b="1" dirty="0" err="1"/>
              <a:t>Type_Extension</a:t>
            </a:r>
            <a:r>
              <a:rPr lang="en-US" sz="1600" b="1" dirty="0"/>
              <a:t>;};</a:t>
            </a:r>
          </a:p>
          <a:p>
            <a:pPr marL="400050" lvl="1" indent="0">
              <a:buNone/>
            </a:pPr>
            <a:r>
              <a:rPr lang="en-US" sz="1600" dirty="0" err="1"/>
              <a:t>thread_speedometer</a:t>
            </a:r>
            <a:r>
              <a:rPr lang="en-US" sz="1600" dirty="0"/>
              <a:t>: </a:t>
            </a:r>
            <a:r>
              <a:rPr lang="en-US" sz="1600" b="1" dirty="0"/>
              <a:t>refined to thread </a:t>
            </a:r>
            <a:r>
              <a:rPr lang="en-US" sz="1600" b="1" dirty="0" err="1"/>
              <a:t>read_speedometer.impl</a:t>
            </a:r>
            <a:r>
              <a:rPr lang="en-US" sz="1600" b="1" dirty="0"/>
              <a:t>    {</a:t>
            </a:r>
            <a:r>
              <a:rPr lang="en-US" sz="1600" b="1" dirty="0" err="1"/>
              <a:t>Classifier_Substitution_Rule</a:t>
            </a:r>
            <a:r>
              <a:rPr lang="en-US" sz="1600" b="1" dirty="0"/>
              <a:t> =&gt; </a:t>
            </a:r>
            <a:r>
              <a:rPr lang="en-US" sz="1600" b="1" dirty="0" err="1"/>
              <a:t>Type_Extension</a:t>
            </a:r>
            <a:r>
              <a:rPr lang="en-US" sz="1600" b="1" dirty="0"/>
              <a:t>;};</a:t>
            </a:r>
          </a:p>
          <a:p>
            <a:pPr marL="400050" lvl="1" indent="0">
              <a:buNone/>
            </a:pPr>
            <a:r>
              <a:rPr lang="en-US" sz="1600" dirty="0" err="1"/>
              <a:t>thread_controller</a:t>
            </a:r>
            <a:r>
              <a:rPr lang="en-US" sz="1600" dirty="0"/>
              <a:t>: </a:t>
            </a:r>
            <a:r>
              <a:rPr lang="en-US" sz="1600" b="1" dirty="0"/>
              <a:t>refined to thread </a:t>
            </a:r>
            <a:r>
              <a:rPr lang="en-US" sz="1600" b="1" dirty="0" err="1"/>
              <a:t>thread_controller.impl</a:t>
            </a:r>
            <a:r>
              <a:rPr lang="en-US" sz="1600" b="1" dirty="0"/>
              <a:t>;</a:t>
            </a:r>
          </a:p>
          <a:p>
            <a:pPr marL="400050" lvl="1" indent="0">
              <a:buNone/>
            </a:pPr>
            <a:r>
              <a:rPr lang="en-US" sz="1600" dirty="0" err="1"/>
              <a:t>control_modal</a:t>
            </a:r>
            <a:r>
              <a:rPr lang="en-US" sz="1600" dirty="0"/>
              <a:t>:    </a:t>
            </a:r>
            <a:r>
              <a:rPr lang="en-US" sz="1600" b="1" dirty="0"/>
              <a:t>refined to thread </a:t>
            </a:r>
            <a:r>
              <a:rPr lang="en-US" sz="1600" b="1" dirty="0" err="1"/>
              <a:t>control_modal.impl</a:t>
            </a:r>
            <a:r>
              <a:rPr lang="en-US" sz="1600" b="1" dirty="0"/>
              <a:t>  {</a:t>
            </a:r>
            <a:r>
              <a:rPr lang="en-US" sz="1600" b="1" dirty="0" err="1"/>
              <a:t>Classifier_Substitution_Rule</a:t>
            </a:r>
            <a:r>
              <a:rPr lang="en-US" sz="1600" b="1" dirty="0"/>
              <a:t> =&gt; </a:t>
            </a:r>
            <a:r>
              <a:rPr lang="en-US" sz="1600" b="1" dirty="0" err="1"/>
              <a:t>Type_Extension</a:t>
            </a:r>
            <a:r>
              <a:rPr lang="en-US" sz="1600" b="1" dirty="0" smtClean="0"/>
              <a:t>;};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36554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 among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b="1" dirty="0"/>
              <a:t>connections</a:t>
            </a:r>
          </a:p>
          <a:p>
            <a:pPr marL="0" indent="0">
              <a:buNone/>
            </a:pPr>
            <a:r>
              <a:rPr lang="en-US" sz="1400" dirty="0"/>
              <a:t>-- connect process w/ threads A,B,C</a:t>
            </a:r>
          </a:p>
          <a:p>
            <a:pPr marL="0" indent="0">
              <a:buNone/>
            </a:pPr>
            <a:r>
              <a:rPr lang="en-US" sz="1400" dirty="0" err="1"/>
              <a:t>radar_thread_conn</a:t>
            </a:r>
            <a:r>
              <a:rPr lang="en-US" sz="1400" dirty="0"/>
              <a:t>: </a:t>
            </a:r>
            <a:r>
              <a:rPr lang="en-US" sz="1400" b="1" dirty="0"/>
              <a:t>port sensor1_data_in-&gt;</a:t>
            </a:r>
            <a:r>
              <a:rPr lang="en-US" sz="1400" b="1" dirty="0" err="1"/>
              <a:t>thread_radar.sensor_in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camera_thread_conn</a:t>
            </a:r>
            <a:r>
              <a:rPr lang="en-US" sz="1400" dirty="0"/>
              <a:t>: </a:t>
            </a:r>
            <a:r>
              <a:rPr lang="en-US" sz="1400" b="1" dirty="0"/>
              <a:t>port sensor2_data_in-&gt;</a:t>
            </a:r>
            <a:r>
              <a:rPr lang="en-US" sz="1400" b="1" dirty="0" err="1"/>
              <a:t>thread_camera.sensor_in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gps_thread_conn</a:t>
            </a:r>
            <a:r>
              <a:rPr lang="en-US" sz="1400" dirty="0"/>
              <a:t>: </a:t>
            </a:r>
            <a:r>
              <a:rPr lang="en-US" sz="1400" b="1" dirty="0"/>
              <a:t>port sensor3_data_in-&gt;</a:t>
            </a:r>
            <a:r>
              <a:rPr lang="en-US" sz="1400" b="1" dirty="0" err="1"/>
              <a:t>thread_gps.sensor_in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speedometer_thread_conn</a:t>
            </a:r>
            <a:r>
              <a:rPr lang="en-US" sz="1400" dirty="0"/>
              <a:t>: </a:t>
            </a:r>
            <a:r>
              <a:rPr lang="en-US" sz="1400" b="1" dirty="0"/>
              <a:t>port sensor4_data_in-&gt;</a:t>
            </a:r>
            <a:r>
              <a:rPr lang="en-US" sz="1400" b="1" dirty="0" err="1"/>
              <a:t>thread_speedometer.sensor_in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-- connect threads A,B,C w/ thread D</a:t>
            </a:r>
          </a:p>
          <a:p>
            <a:pPr marL="0" indent="0">
              <a:buNone/>
            </a:pPr>
            <a:r>
              <a:rPr lang="en-US" sz="1400" dirty="0" err="1"/>
              <a:t>radar_controller_conn:</a:t>
            </a:r>
            <a:r>
              <a:rPr lang="en-US" sz="1400" b="1" dirty="0" err="1"/>
              <a:t>port</a:t>
            </a:r>
            <a:r>
              <a:rPr lang="en-US" sz="1400" b="1" dirty="0"/>
              <a:t> </a:t>
            </a:r>
            <a:r>
              <a:rPr lang="en-US" sz="1400" b="1" dirty="0" err="1"/>
              <a:t>thread_radar.sensor_out</a:t>
            </a:r>
            <a:r>
              <a:rPr lang="en-US" sz="1400" b="1" dirty="0"/>
              <a:t>-&gt;</a:t>
            </a:r>
            <a:r>
              <a:rPr lang="en-US" sz="1400" b="1" dirty="0" err="1"/>
              <a:t>thread_controller.data_in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camera_controller_conn:</a:t>
            </a:r>
            <a:r>
              <a:rPr lang="en-US" sz="1400" b="1" dirty="0" err="1"/>
              <a:t>port</a:t>
            </a:r>
            <a:r>
              <a:rPr lang="en-US" sz="1400" b="1" dirty="0"/>
              <a:t> </a:t>
            </a:r>
            <a:r>
              <a:rPr lang="en-US" sz="1400" b="1" dirty="0" err="1"/>
              <a:t>thread_camera.sensor_out</a:t>
            </a:r>
            <a:r>
              <a:rPr lang="en-US" sz="1400" b="1" dirty="0"/>
              <a:t>-&gt;</a:t>
            </a:r>
            <a:r>
              <a:rPr lang="en-US" sz="1400" b="1" dirty="0" err="1"/>
              <a:t>thread_controller.data_in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gps_controller_conn:</a:t>
            </a:r>
            <a:r>
              <a:rPr lang="en-US" sz="1400" b="1" dirty="0" err="1"/>
              <a:t>port</a:t>
            </a:r>
            <a:r>
              <a:rPr lang="en-US" sz="1400" b="1" dirty="0"/>
              <a:t> </a:t>
            </a:r>
            <a:r>
              <a:rPr lang="en-US" sz="1400" b="1" dirty="0" err="1"/>
              <a:t>thread_gps.sensor_out</a:t>
            </a:r>
            <a:r>
              <a:rPr lang="en-US" sz="1400" b="1" dirty="0"/>
              <a:t>-&gt;</a:t>
            </a:r>
            <a:r>
              <a:rPr lang="en-US" sz="1400" b="1" dirty="0" err="1"/>
              <a:t>thread_controller.data_in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speedometer_controller_conn:</a:t>
            </a:r>
            <a:r>
              <a:rPr lang="en-US" sz="1400" b="1" dirty="0" err="1"/>
              <a:t>port</a:t>
            </a:r>
            <a:r>
              <a:rPr lang="en-US" sz="1400" b="1" dirty="0"/>
              <a:t> </a:t>
            </a:r>
            <a:r>
              <a:rPr lang="en-US" sz="1400" b="1" dirty="0" err="1"/>
              <a:t>thread_speedometer.sensor_out</a:t>
            </a:r>
            <a:r>
              <a:rPr lang="en-US" sz="1400" b="1" dirty="0"/>
              <a:t>-&gt;</a:t>
            </a:r>
            <a:r>
              <a:rPr lang="en-US" sz="1400" b="1" dirty="0" err="1"/>
              <a:t>thread_controller.data_in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-- connect thread C w/ thread D</a:t>
            </a:r>
          </a:p>
          <a:p>
            <a:pPr marL="0" indent="0">
              <a:buNone/>
            </a:pPr>
            <a:r>
              <a:rPr lang="en-US" sz="1400" dirty="0" err="1"/>
              <a:t>threads_conn</a:t>
            </a:r>
            <a:r>
              <a:rPr lang="en-US" sz="1400" dirty="0"/>
              <a:t>: </a:t>
            </a:r>
            <a:r>
              <a:rPr lang="en-US" sz="1400" b="1" dirty="0"/>
              <a:t>port </a:t>
            </a:r>
            <a:r>
              <a:rPr lang="en-US" sz="1400" b="1" dirty="0" err="1"/>
              <a:t>thread_controller.data_out</a:t>
            </a:r>
            <a:r>
              <a:rPr lang="en-US" sz="1400" b="1" dirty="0"/>
              <a:t>-&gt;</a:t>
            </a:r>
            <a:r>
              <a:rPr lang="en-US" sz="1400" b="1" dirty="0" err="1"/>
              <a:t>control_modal.sensor_data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/>
              <a:t>-- connect UI w/ thread E (</a:t>
            </a:r>
            <a:r>
              <a:rPr lang="en-US" sz="1400" dirty="0" err="1"/>
              <a:t>control_modal</a:t>
            </a:r>
            <a:r>
              <a:rPr lang="en-US" sz="1400" dirty="0"/>
              <a:t>)</a:t>
            </a:r>
          </a:p>
          <a:p>
            <a:pPr marL="0" indent="0">
              <a:buNone/>
            </a:pPr>
            <a:r>
              <a:rPr lang="en-US" sz="1400" dirty="0" err="1"/>
              <a:t>UI_conn:</a:t>
            </a:r>
            <a:r>
              <a:rPr lang="en-US" sz="1400" b="1" dirty="0" err="1"/>
              <a:t>feature</a:t>
            </a:r>
            <a:r>
              <a:rPr lang="en-US" sz="1400" b="1" dirty="0"/>
              <a:t> group </a:t>
            </a:r>
            <a:r>
              <a:rPr lang="en-US" sz="1400" b="1" dirty="0" err="1"/>
              <a:t>UI_inverse_ports</a:t>
            </a:r>
            <a:r>
              <a:rPr lang="en-US" sz="1400" b="1" dirty="0"/>
              <a:t> -&gt; </a:t>
            </a:r>
            <a:r>
              <a:rPr lang="en-US" sz="1400" b="1" dirty="0" err="1"/>
              <a:t>control_modal.UI_ports</a:t>
            </a:r>
            <a:r>
              <a:rPr lang="en-US" sz="1400" b="1" dirty="0"/>
              <a:t>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724610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 through a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modal_proc_conn:</a:t>
            </a:r>
            <a:r>
              <a:rPr lang="en-US" sz="2000" b="1" dirty="0" err="1"/>
              <a:t>port</a:t>
            </a:r>
            <a:r>
              <a:rPr lang="en-US" sz="2000" b="1" dirty="0"/>
              <a:t> </a:t>
            </a:r>
            <a:r>
              <a:rPr lang="en-US" sz="2000" b="1" dirty="0" err="1"/>
              <a:t>control_modal.feedback</a:t>
            </a:r>
            <a:r>
              <a:rPr lang="en-US" sz="2000" b="1" dirty="0"/>
              <a:t>-&gt;feedback;</a:t>
            </a:r>
          </a:p>
          <a:p>
            <a:pPr marL="0" indent="0">
              <a:buNone/>
            </a:pPr>
            <a:r>
              <a:rPr lang="en-US" sz="2000" dirty="0" err="1"/>
              <a:t>preferences_conn:</a:t>
            </a:r>
            <a:r>
              <a:rPr lang="en-US" sz="2000" b="1" dirty="0" err="1"/>
              <a:t>port</a:t>
            </a:r>
            <a:r>
              <a:rPr lang="en-US" sz="2000" b="1" dirty="0"/>
              <a:t> </a:t>
            </a:r>
            <a:r>
              <a:rPr lang="en-US" sz="2000" b="1" dirty="0" err="1"/>
              <a:t>preferences.speed_limit</a:t>
            </a:r>
            <a:r>
              <a:rPr lang="en-US" sz="2000" b="1" dirty="0"/>
              <a:t>-</a:t>
            </a:r>
            <a:r>
              <a:rPr lang="en-US" sz="2000" b="1" dirty="0" smtClean="0"/>
              <a:t>&gt; </a:t>
            </a:r>
            <a:r>
              <a:rPr lang="en-US" sz="2000" b="1" dirty="0" err="1" smtClean="0"/>
              <a:t>control_modal.speed_limit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r>
              <a:rPr lang="en-US" sz="2000" dirty="0"/>
              <a:t>-- connect modal w/ process</a:t>
            </a:r>
          </a:p>
          <a:p>
            <a:pPr marL="0" indent="0">
              <a:buNone/>
            </a:pPr>
            <a:r>
              <a:rPr lang="en-US" sz="2000" dirty="0" err="1"/>
              <a:t>modal_coon</a:t>
            </a:r>
            <a:r>
              <a:rPr lang="en-US" sz="2000" dirty="0"/>
              <a:t>: </a:t>
            </a:r>
            <a:r>
              <a:rPr lang="en-US" sz="2000" b="1" dirty="0"/>
              <a:t>port control_modal.cmd -&gt; </a:t>
            </a:r>
            <a:r>
              <a:rPr lang="en-US" sz="2000" b="1" dirty="0" err="1"/>
              <a:t>current_speed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r>
              <a:rPr lang="en-US" sz="2000" dirty="0" err="1"/>
              <a:t>brake_conn:</a:t>
            </a:r>
            <a:r>
              <a:rPr lang="en-US" sz="2000" b="1" dirty="0" err="1"/>
              <a:t>port</a:t>
            </a:r>
            <a:r>
              <a:rPr lang="en-US" sz="2000" b="1" dirty="0"/>
              <a:t> </a:t>
            </a:r>
            <a:r>
              <a:rPr lang="en-US" sz="2000" b="1" dirty="0" err="1"/>
              <a:t>brake_failed</a:t>
            </a:r>
            <a:r>
              <a:rPr lang="en-US" sz="2000" b="1" dirty="0"/>
              <a:t>-&gt;</a:t>
            </a:r>
            <a:r>
              <a:rPr lang="en-US" sz="2000" b="1" dirty="0" err="1"/>
              <a:t>control_modal.brake_failed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flows</a:t>
            </a:r>
          </a:p>
          <a:p>
            <a:pPr marL="0" indent="0">
              <a:buNone/>
            </a:pPr>
            <a:r>
              <a:rPr lang="en-US" sz="2000" dirty="0" err="1"/>
              <a:t>UI_sink</a:t>
            </a:r>
            <a:r>
              <a:rPr lang="en-US" sz="2000" dirty="0"/>
              <a:t>     : </a:t>
            </a:r>
            <a:r>
              <a:rPr lang="en-US" sz="2000" b="1" dirty="0"/>
              <a:t>flow sink </a:t>
            </a:r>
            <a:r>
              <a:rPr lang="en-US" sz="2000" b="1" dirty="0" err="1"/>
              <a:t>UI_inverse_ports</a:t>
            </a:r>
            <a:r>
              <a:rPr lang="en-US" sz="2000" b="1" dirty="0"/>
              <a:t> -&gt; </a:t>
            </a:r>
            <a:r>
              <a:rPr lang="en-US" sz="2000" b="1" dirty="0" err="1"/>
              <a:t>UI_conn</a:t>
            </a:r>
            <a:r>
              <a:rPr lang="en-US" sz="2000" b="1" dirty="0"/>
              <a:t> -&gt; </a:t>
            </a:r>
            <a:r>
              <a:rPr lang="en-US" sz="2000" b="1" dirty="0" err="1"/>
              <a:t>control_modal.UI_sink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controller_path0a : </a:t>
            </a:r>
            <a:r>
              <a:rPr lang="en-US" sz="2000" b="1" dirty="0"/>
              <a:t>flow path sensor1_data_in -&gt; </a:t>
            </a:r>
            <a:r>
              <a:rPr lang="en-US" sz="2000" b="1" dirty="0" err="1"/>
              <a:t>radar_thread_conn</a:t>
            </a:r>
            <a:r>
              <a:rPr lang="en-US" sz="2000" b="1" dirty="0"/>
              <a:t> -&gt; thread_radar.thread_path0 -&gt; </a:t>
            </a:r>
            <a:r>
              <a:rPr lang="en-US" sz="2000" b="1" dirty="0" err="1"/>
              <a:t>radar_controller_conn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-&gt; thread_controller.controller_thread_path0 -&gt; </a:t>
            </a:r>
            <a:r>
              <a:rPr lang="en-US" sz="2000" dirty="0" err="1"/>
              <a:t>threads_conn</a:t>
            </a:r>
            <a:r>
              <a:rPr lang="en-US" sz="2000" dirty="0"/>
              <a:t> -&gt; control_modal.control_modal_path0 -&gt;</a:t>
            </a:r>
            <a:r>
              <a:rPr lang="en-US" sz="2000" dirty="0" err="1"/>
              <a:t>modal_coon</a:t>
            </a:r>
            <a:r>
              <a:rPr lang="en-US" sz="2000" dirty="0"/>
              <a:t> -&gt; </a:t>
            </a:r>
            <a:r>
              <a:rPr lang="en-US" sz="2000" dirty="0" err="1"/>
              <a:t>current_speed</a:t>
            </a:r>
            <a:r>
              <a:rPr lang="en-US" sz="20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8504613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modes</a:t>
            </a:r>
          </a:p>
          <a:p>
            <a:pPr marL="0" indent="0">
              <a:buNone/>
            </a:pPr>
            <a:r>
              <a:rPr lang="en-US" sz="1600" dirty="0"/>
              <a:t>manual: </a:t>
            </a:r>
            <a:r>
              <a:rPr lang="en-US" sz="1600" b="1" dirty="0"/>
              <a:t>initial mode;</a:t>
            </a:r>
          </a:p>
          <a:p>
            <a:pPr marL="0" indent="0">
              <a:buNone/>
            </a:pPr>
            <a:r>
              <a:rPr lang="en-US" sz="1600" dirty="0"/>
              <a:t>cc: </a:t>
            </a:r>
            <a:r>
              <a:rPr lang="en-US" sz="1600" b="1" dirty="0"/>
              <a:t>mode;</a:t>
            </a:r>
          </a:p>
          <a:p>
            <a:pPr marL="0" indent="0">
              <a:buNone/>
            </a:pPr>
            <a:r>
              <a:rPr lang="en-US" sz="1600" dirty="0" err="1"/>
              <a:t>acc</a:t>
            </a:r>
            <a:r>
              <a:rPr lang="en-US" sz="1600" dirty="0"/>
              <a:t>: </a:t>
            </a:r>
            <a:r>
              <a:rPr lang="en-US" sz="1600" b="1" dirty="0"/>
              <a:t>mode;</a:t>
            </a:r>
          </a:p>
          <a:p>
            <a:pPr marL="0" indent="0">
              <a:buNone/>
            </a:pPr>
            <a:r>
              <a:rPr lang="en-US" sz="1600" dirty="0" err="1"/>
              <a:t>cacc</a:t>
            </a:r>
            <a:r>
              <a:rPr lang="en-US" sz="1600" dirty="0"/>
              <a:t>: </a:t>
            </a:r>
            <a:r>
              <a:rPr lang="en-US" sz="1600" b="1" dirty="0"/>
              <a:t>mode;</a:t>
            </a:r>
          </a:p>
          <a:p>
            <a:pPr marL="0" indent="0">
              <a:buNone/>
            </a:pPr>
            <a:r>
              <a:rPr lang="en-US" sz="1600" dirty="0"/>
              <a:t>failure: </a:t>
            </a:r>
            <a:r>
              <a:rPr lang="en-US" sz="1600" b="1" dirty="0"/>
              <a:t>mode;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-- turn on/off</a:t>
            </a:r>
          </a:p>
          <a:p>
            <a:pPr marL="0" indent="0">
              <a:buNone/>
            </a:pPr>
            <a:r>
              <a:rPr lang="en-US" sz="1600" dirty="0"/>
              <a:t>manual -[</a:t>
            </a:r>
            <a:r>
              <a:rPr lang="en-US" sz="1600" dirty="0" err="1"/>
              <a:t>UI_inverse_ports.turn_on_off</a:t>
            </a:r>
            <a:r>
              <a:rPr lang="en-US" sz="1600" dirty="0"/>
              <a:t>]-&gt; cc;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-- </a:t>
            </a:r>
            <a:r>
              <a:rPr lang="en-US" sz="1600" u="sng" dirty="0"/>
              <a:t>cc</a:t>
            </a:r>
          </a:p>
          <a:p>
            <a:pPr marL="0" indent="0">
              <a:buNone/>
            </a:pPr>
            <a:r>
              <a:rPr lang="en-US" sz="1600" dirty="0"/>
              <a:t>cc -[</a:t>
            </a:r>
            <a:r>
              <a:rPr lang="en-US" sz="1600" dirty="0" err="1"/>
              <a:t>UI_inverse_ports.set_speed_down</a:t>
            </a:r>
            <a:r>
              <a:rPr lang="en-US" sz="1600" dirty="0"/>
              <a:t>]-&gt; cc;</a:t>
            </a:r>
          </a:p>
          <a:p>
            <a:pPr marL="0" indent="0">
              <a:buNone/>
            </a:pPr>
            <a:r>
              <a:rPr lang="en-US" sz="1600" dirty="0"/>
              <a:t>cc -[</a:t>
            </a:r>
            <a:r>
              <a:rPr lang="en-US" sz="1600" dirty="0" err="1"/>
              <a:t>UI_inverse_ports.turn_on_off</a:t>
            </a:r>
            <a:r>
              <a:rPr lang="en-US" sz="1600" dirty="0"/>
              <a:t>]-&gt;   manual;</a:t>
            </a:r>
          </a:p>
          <a:p>
            <a:pPr marL="0" indent="0">
              <a:buNone/>
            </a:pPr>
            <a:r>
              <a:rPr lang="en-US" sz="1600" dirty="0"/>
              <a:t>cc -[</a:t>
            </a:r>
            <a:r>
              <a:rPr lang="en-US" sz="1600" dirty="0" err="1"/>
              <a:t>UI_inverse_ports.set_speed_up</a:t>
            </a:r>
            <a:r>
              <a:rPr lang="en-US" sz="1600" dirty="0"/>
              <a:t>]-&gt; cc;</a:t>
            </a:r>
          </a:p>
          <a:p>
            <a:pPr marL="0" indent="0">
              <a:buNone/>
            </a:pPr>
            <a:r>
              <a:rPr lang="en-US" sz="1600" dirty="0"/>
              <a:t>cc -[</a:t>
            </a:r>
            <a:r>
              <a:rPr lang="en-US" sz="1600" dirty="0" err="1"/>
              <a:t>UI_inverse_ports.set_speed_down</a:t>
            </a:r>
            <a:r>
              <a:rPr lang="en-US" sz="1600" dirty="0"/>
              <a:t>]-&gt; manual;</a:t>
            </a:r>
          </a:p>
          <a:p>
            <a:pPr marL="0" indent="0">
              <a:buNone/>
            </a:pPr>
            <a:r>
              <a:rPr lang="en-US" sz="1600" dirty="0"/>
              <a:t>cc -[</a:t>
            </a:r>
            <a:r>
              <a:rPr lang="en-US" sz="1600" dirty="0" err="1"/>
              <a:t>brake_failed</a:t>
            </a:r>
            <a:r>
              <a:rPr lang="en-US" sz="1600" dirty="0"/>
              <a:t>]-&gt; failure;</a:t>
            </a:r>
          </a:p>
        </p:txBody>
      </p:sp>
    </p:spTree>
    <p:extLst>
      <p:ext uri="{BB962C8B-B14F-4D97-AF65-F5344CB8AC3E}">
        <p14:creationId xmlns:p14="http://schemas.microsoft.com/office/powerpoint/2010/main" val="25596876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thread </a:t>
            </a:r>
            <a:r>
              <a:rPr lang="en-US" b="1" dirty="0" err="1" smtClean="0"/>
              <a:t>read_gps</a:t>
            </a:r>
            <a:r>
              <a:rPr lang="en-US" b="1" dirty="0" smtClean="0"/>
              <a:t> extends controller::</a:t>
            </a:r>
            <a:r>
              <a:rPr lang="en-US" b="1" dirty="0" err="1" smtClean="0"/>
              <a:t>read_sensor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features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sensor_in</a:t>
            </a:r>
            <a:r>
              <a:rPr lang="en-US" dirty="0"/>
              <a:t>:   </a:t>
            </a:r>
            <a:r>
              <a:rPr lang="en-US" b="1" dirty="0"/>
              <a:t>refined to in data </a:t>
            </a:r>
            <a:r>
              <a:rPr lang="en-US" b="1" dirty="0" smtClean="0"/>
              <a:t>port 	</a:t>
            </a:r>
            <a:r>
              <a:rPr lang="en-US" b="1" dirty="0" err="1" smtClean="0"/>
              <a:t>data_types</a:t>
            </a:r>
            <a:r>
              <a:rPr lang="en-US" b="1" dirty="0" smtClean="0"/>
              <a:t>::</a:t>
            </a:r>
            <a:r>
              <a:rPr lang="en-US" b="1" dirty="0" err="1" smtClean="0"/>
              <a:t>gps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r>
              <a:rPr lang="en-US" b="1" dirty="0" smtClean="0"/>
              <a:t>end </a:t>
            </a:r>
            <a:r>
              <a:rPr lang="en-US" b="1" dirty="0" err="1" smtClean="0"/>
              <a:t>read_gps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thread implementation </a:t>
            </a:r>
            <a:r>
              <a:rPr lang="en-US" b="1" dirty="0" err="1" smtClean="0"/>
              <a:t>read_gps.impl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end </a:t>
            </a:r>
            <a:r>
              <a:rPr lang="en-US" b="1" dirty="0" err="1" smtClean="0"/>
              <a:t>read_gps.impl</a:t>
            </a:r>
            <a:r>
              <a:rPr lang="en-US" b="1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6206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b="1" dirty="0"/>
              <a:t>package </a:t>
            </a:r>
            <a:r>
              <a:rPr lang="en-US" sz="1400" b="1" u="sng" dirty="0" err="1"/>
              <a:t>error_library</a:t>
            </a:r>
            <a:endParaRPr lang="en-US" sz="1400" b="1" u="sng" dirty="0"/>
          </a:p>
          <a:p>
            <a:pPr marL="0" indent="0">
              <a:buNone/>
            </a:pPr>
            <a:r>
              <a:rPr lang="en-US" sz="1400" b="1" dirty="0"/>
              <a:t>public</a:t>
            </a:r>
          </a:p>
          <a:p>
            <a:pPr marL="0" indent="0">
              <a:buNone/>
            </a:pPr>
            <a:r>
              <a:rPr lang="en-US" sz="1400" b="1" dirty="0"/>
              <a:t>annex EMV2 {**</a:t>
            </a:r>
          </a:p>
          <a:p>
            <a:pPr marL="0" indent="0">
              <a:buNone/>
            </a:pPr>
            <a:r>
              <a:rPr lang="en-US" sz="1400" b="1" dirty="0"/>
              <a:t>error types</a:t>
            </a:r>
          </a:p>
          <a:p>
            <a:pPr marL="0" indent="0">
              <a:buNone/>
            </a:pPr>
            <a:r>
              <a:rPr lang="en-US" sz="1400" dirty="0" err="1"/>
              <a:t>NoPower</a:t>
            </a:r>
            <a:r>
              <a:rPr lang="en-US" sz="1400" dirty="0"/>
              <a:t>   </a:t>
            </a:r>
            <a:r>
              <a:rPr lang="en-US" sz="1400" b="1" dirty="0"/>
              <a:t>: type;</a:t>
            </a:r>
          </a:p>
          <a:p>
            <a:pPr marL="0" indent="0">
              <a:buNone/>
            </a:pPr>
            <a:r>
              <a:rPr lang="en-US" sz="1400" dirty="0" err="1"/>
              <a:t>ValueError</a:t>
            </a:r>
            <a:r>
              <a:rPr lang="en-US" sz="1400" b="1" dirty="0"/>
              <a:t>: type;</a:t>
            </a:r>
          </a:p>
          <a:p>
            <a:pPr marL="0" indent="0">
              <a:buNone/>
            </a:pPr>
            <a:r>
              <a:rPr lang="en-US" sz="1400" dirty="0" err="1"/>
              <a:t>NoValue</a:t>
            </a:r>
            <a:r>
              <a:rPr lang="en-US" sz="1400" b="1" dirty="0"/>
              <a:t>: type extends </a:t>
            </a:r>
            <a:r>
              <a:rPr lang="en-US" sz="1400" b="1" dirty="0" err="1"/>
              <a:t>ValueError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InvalidValue</a:t>
            </a:r>
            <a:r>
              <a:rPr lang="en-US" sz="1400" b="1" dirty="0"/>
              <a:t>: type extends </a:t>
            </a:r>
            <a:r>
              <a:rPr lang="en-US" sz="1400" b="1" dirty="0" err="1"/>
              <a:t>ValueError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BadValue</a:t>
            </a:r>
            <a:r>
              <a:rPr lang="en-US" sz="1400" b="1" dirty="0"/>
              <a:t>: type extends </a:t>
            </a:r>
            <a:r>
              <a:rPr lang="en-US" sz="1400" b="1" dirty="0" err="1"/>
              <a:t>ValueError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err="1"/>
              <a:t>TimingError</a:t>
            </a:r>
            <a:r>
              <a:rPr lang="en-US" sz="1400" b="1" dirty="0"/>
              <a:t>: type;</a:t>
            </a:r>
          </a:p>
          <a:p>
            <a:pPr marL="0" indent="0">
              <a:buNone/>
            </a:pPr>
            <a:r>
              <a:rPr lang="en-US" sz="1400" dirty="0" err="1"/>
              <a:t>EarlyValue</a:t>
            </a:r>
            <a:r>
              <a:rPr lang="en-US" sz="1400" b="1" dirty="0"/>
              <a:t>: type extends </a:t>
            </a:r>
            <a:r>
              <a:rPr lang="en-US" sz="1400" b="1" dirty="0" err="1"/>
              <a:t>TimingError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 err="1"/>
              <a:t>LateValue</a:t>
            </a:r>
            <a:r>
              <a:rPr lang="en-US" sz="1400" b="1" dirty="0"/>
              <a:t>: type extends </a:t>
            </a:r>
            <a:r>
              <a:rPr lang="en-US" sz="1400" b="1" dirty="0" err="1"/>
              <a:t>TimingError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err="1"/>
              <a:t>ServiceError</a:t>
            </a:r>
            <a:r>
              <a:rPr lang="en-US" sz="1400" dirty="0"/>
              <a:t>            </a:t>
            </a:r>
            <a:r>
              <a:rPr lang="en-US" sz="1400" b="1" dirty="0"/>
              <a:t>: type;</a:t>
            </a:r>
          </a:p>
          <a:p>
            <a:pPr marL="0" indent="0">
              <a:buNone/>
            </a:pPr>
            <a:r>
              <a:rPr lang="en-US" sz="1400" dirty="0" err="1"/>
              <a:t>HardwareFailure</a:t>
            </a:r>
            <a:r>
              <a:rPr lang="en-US" sz="1400" b="1" dirty="0"/>
              <a:t>: type;</a:t>
            </a:r>
          </a:p>
          <a:p>
            <a:pPr marL="0" indent="0">
              <a:buNone/>
            </a:pPr>
            <a:r>
              <a:rPr lang="en-US" sz="1400" dirty="0" err="1"/>
              <a:t>SoftwareFailure</a:t>
            </a:r>
            <a:r>
              <a:rPr lang="en-US" sz="1400" b="1" dirty="0"/>
              <a:t>: type;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end types;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525799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library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error behavior </a:t>
            </a:r>
            <a:r>
              <a:rPr lang="en-US" b="1" dirty="0" err="1"/>
              <a:t>stateMachine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states</a:t>
            </a:r>
          </a:p>
          <a:p>
            <a:pPr marL="400050" lvl="1" indent="0">
              <a:buNone/>
            </a:pPr>
            <a:r>
              <a:rPr lang="en-US" dirty="0"/>
              <a:t>Operational </a:t>
            </a:r>
            <a:r>
              <a:rPr lang="en-US" b="1" dirty="0"/>
              <a:t>: initial state;</a:t>
            </a:r>
          </a:p>
          <a:p>
            <a:pPr marL="400050" lvl="1" indent="0">
              <a:buNone/>
            </a:pPr>
            <a:r>
              <a:rPr lang="en-US" dirty="0"/>
              <a:t>Failed      </a:t>
            </a:r>
            <a:r>
              <a:rPr lang="en-US" b="1" dirty="0"/>
              <a:t>: state;</a:t>
            </a:r>
          </a:p>
          <a:p>
            <a:pPr marL="0" indent="0">
              <a:buNone/>
            </a:pPr>
            <a:r>
              <a:rPr lang="en-US" b="1" dirty="0"/>
              <a:t>end behavior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r>
              <a:rPr lang="en-US" dirty="0"/>
              <a:t>**};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end </a:t>
            </a:r>
            <a:r>
              <a:rPr lang="en-US" b="1" dirty="0" err="1"/>
              <a:t>CACC_model</a:t>
            </a:r>
            <a:r>
              <a:rPr lang="en-US" b="1" dirty="0"/>
              <a:t>::</a:t>
            </a:r>
            <a:r>
              <a:rPr lang="en-US" b="1" dirty="0" err="1"/>
              <a:t>error_library</a:t>
            </a:r>
            <a:r>
              <a:rPr lang="en-US" b="1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8352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err="1"/>
              <a:t>MIPSCapacity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units SEI::</a:t>
            </a:r>
            <a:r>
              <a:rPr lang="en-US" sz="1800" b="1" dirty="0" err="1"/>
              <a:t>Processor_Speed_Units</a:t>
            </a:r>
            <a:r>
              <a:rPr lang="en-US" sz="1800" b="1" dirty="0"/>
              <a:t> applies to (processor, system);</a:t>
            </a:r>
          </a:p>
          <a:p>
            <a:pPr marL="0" indent="0">
              <a:buNone/>
            </a:pPr>
            <a:r>
              <a:rPr lang="en-US" sz="1800" dirty="0" err="1" smtClean="0"/>
              <a:t>MIPSBudget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SEI::</a:t>
            </a:r>
            <a:r>
              <a:rPr lang="en-US" sz="1800" b="1" dirty="0" err="1"/>
              <a:t>Processor_Speed_Units</a:t>
            </a:r>
            <a:r>
              <a:rPr lang="en-US" sz="1800" b="1" dirty="0"/>
              <a:t> applies to (thread, thread group, process, system, device, virtual processor</a:t>
            </a:r>
            <a:r>
              <a:rPr lang="en-US" sz="1800" b="1" dirty="0" smtClean="0"/>
              <a:t>);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RAMCapacity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</a:t>
            </a:r>
            <a:r>
              <a:rPr lang="en-US" sz="1800" b="1" dirty="0" err="1"/>
              <a:t>Size_Units</a:t>
            </a:r>
            <a:r>
              <a:rPr lang="en-US" sz="1800" b="1" dirty="0"/>
              <a:t> applies to (memory, system);</a:t>
            </a:r>
          </a:p>
          <a:p>
            <a:pPr marL="0" indent="0">
              <a:buNone/>
            </a:pPr>
            <a:r>
              <a:rPr lang="en-US" sz="1800" dirty="0" err="1" smtClean="0"/>
              <a:t>RAMBudget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</a:t>
            </a:r>
            <a:r>
              <a:rPr lang="en-US" sz="1800" b="1" dirty="0" err="1"/>
              <a:t>Size_Units</a:t>
            </a:r>
            <a:r>
              <a:rPr lang="en-US" sz="1800" b="1" dirty="0"/>
              <a:t> applies to (thread, thread group, process, system, device);</a:t>
            </a:r>
          </a:p>
          <a:p>
            <a:pPr marL="0" indent="0">
              <a:buNone/>
            </a:pPr>
            <a:r>
              <a:rPr lang="en-US" sz="1800" dirty="0" err="1" smtClean="0"/>
              <a:t>ROMCapacity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</a:t>
            </a:r>
            <a:r>
              <a:rPr lang="en-US" sz="1800" b="1" dirty="0" err="1"/>
              <a:t>Size_Units</a:t>
            </a:r>
            <a:r>
              <a:rPr lang="en-US" sz="1800" b="1" dirty="0"/>
              <a:t> applies to (memory, system);</a:t>
            </a:r>
          </a:p>
          <a:p>
            <a:pPr marL="0" indent="0">
              <a:buNone/>
            </a:pPr>
            <a:r>
              <a:rPr lang="en-US" sz="1800" dirty="0" err="1" smtClean="0"/>
              <a:t>ROMBudget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</a:t>
            </a:r>
            <a:r>
              <a:rPr lang="en-US" sz="1800" b="1" dirty="0" err="1"/>
              <a:t>Size_Units</a:t>
            </a:r>
            <a:r>
              <a:rPr lang="en-US" sz="1800" b="1" dirty="0"/>
              <a:t> applies to (thread, thread group, process, system, device);</a:t>
            </a:r>
          </a:p>
          <a:p>
            <a:pPr marL="0" indent="0">
              <a:buNone/>
            </a:pPr>
            <a:r>
              <a:rPr lang="en-US" sz="1800" dirty="0" err="1" smtClean="0"/>
              <a:t>PowerCapacity</a:t>
            </a:r>
            <a:r>
              <a:rPr lang="en-US" sz="1800" dirty="0" smtClean="0"/>
              <a:t>: </a:t>
            </a:r>
            <a:r>
              <a:rPr lang="en-US" sz="1800" b="1" dirty="0" err="1" smtClean="0"/>
              <a:t>aadlreal</a:t>
            </a:r>
            <a:r>
              <a:rPr lang="en-US" sz="1800" b="1" dirty="0" smtClean="0"/>
              <a:t>  units SEI::</a:t>
            </a:r>
            <a:r>
              <a:rPr lang="en-US" sz="1800" b="1" dirty="0" err="1" smtClean="0"/>
              <a:t>Power_Units</a:t>
            </a:r>
            <a:r>
              <a:rPr lang="en-US" sz="1800" b="1" dirty="0" smtClean="0"/>
              <a:t> applies to (bus, system, device, abstract);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PowerBudget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SEI::</a:t>
            </a:r>
            <a:r>
              <a:rPr lang="en-US" sz="1800" b="1" dirty="0" err="1"/>
              <a:t>Power_Units</a:t>
            </a:r>
            <a:r>
              <a:rPr lang="en-US" sz="1800" b="1" dirty="0"/>
              <a:t> applies to ( feature);</a:t>
            </a:r>
          </a:p>
          <a:p>
            <a:pPr marL="0" indent="0">
              <a:buNone/>
            </a:pPr>
            <a:r>
              <a:rPr lang="en-US" sz="1800" dirty="0" err="1" smtClean="0"/>
              <a:t>PowerSupply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SEI::</a:t>
            </a:r>
            <a:r>
              <a:rPr lang="en-US" sz="1800" b="1" dirty="0" err="1"/>
              <a:t>Power_Units</a:t>
            </a:r>
            <a:r>
              <a:rPr lang="en-US" sz="1800" b="1" dirty="0"/>
              <a:t> applies to ( feature);</a:t>
            </a:r>
          </a:p>
          <a:p>
            <a:pPr marL="0" indent="0">
              <a:buNone/>
            </a:pPr>
            <a:r>
              <a:rPr lang="en-US" sz="1800" dirty="0" err="1" smtClean="0"/>
              <a:t>BandWidthCapacity</a:t>
            </a:r>
            <a:r>
              <a:rPr lang="en-US" sz="1800" dirty="0"/>
              <a:t>: </a:t>
            </a:r>
            <a:r>
              <a:rPr lang="en-US" sz="1800" b="1" dirty="0" err="1"/>
              <a:t>aadlreal</a:t>
            </a:r>
            <a:r>
              <a:rPr lang="en-US" sz="1800" b="1" dirty="0"/>
              <a:t>  units </a:t>
            </a:r>
            <a:r>
              <a:rPr lang="en-US" sz="1800" b="1" dirty="0" err="1"/>
              <a:t>Data_Rate_Units</a:t>
            </a:r>
            <a:r>
              <a:rPr lang="en-US" sz="1800" b="1" dirty="0"/>
              <a:t> applies to (bus, system);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6400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Collaborative, Adaptive Cruise </a:t>
            </a:r>
            <a:r>
              <a:rPr lang="en-US" dirty="0" smtClean="0"/>
              <a:t>Control (CACC)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use examples from an architecture description for a family of cruise control devices.</a:t>
            </a:r>
          </a:p>
          <a:p>
            <a:r>
              <a:rPr lang="en-US" dirty="0" smtClean="0"/>
              <a:t>A CACC maintains a fixed distance from a vehicle in front of you.</a:t>
            </a:r>
          </a:p>
          <a:p>
            <a:r>
              <a:rPr lang="en-US" dirty="0" smtClean="0"/>
              <a:t>An ACC maintains a speed using accelerator and brakes.</a:t>
            </a:r>
          </a:p>
          <a:p>
            <a:r>
              <a:rPr lang="en-US" dirty="0" smtClean="0"/>
              <a:t>A CC keeps the vehicle at least at the set speed but may go faster if going downhill.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508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Capturing hazard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properties</a:t>
            </a:r>
          </a:p>
          <a:p>
            <a:pPr marL="0" indent="0">
              <a:buNone/>
            </a:pPr>
            <a:r>
              <a:rPr lang="en-US" dirty="0"/>
              <a:t>emv2</a:t>
            </a:r>
            <a:r>
              <a:rPr lang="en-US" b="1" dirty="0"/>
              <a:t>::hazards =&gt; </a:t>
            </a:r>
          </a:p>
          <a:p>
            <a:pPr marL="0" indent="0">
              <a:buNone/>
            </a:pPr>
            <a:r>
              <a:rPr lang="en-US" b="1" dirty="0"/>
              <a:t>([failure =&gt; "</a:t>
            </a:r>
            <a:r>
              <a:rPr lang="en-US" b="1" dirty="0" err="1"/>
              <a:t>InvalidValue</a:t>
            </a:r>
            <a:r>
              <a:rPr lang="en-US" b="1" dirty="0"/>
              <a:t>";</a:t>
            </a:r>
          </a:p>
          <a:p>
            <a:pPr marL="0" indent="0">
              <a:buNone/>
            </a:pPr>
            <a:r>
              <a:rPr lang="en-US" dirty="0"/>
              <a:t>description </a:t>
            </a:r>
            <a:r>
              <a:rPr lang="en-US" b="1" dirty="0"/>
              <a:t>=&gt; "Invalid data from the camera";</a:t>
            </a:r>
          </a:p>
          <a:p>
            <a:pPr marL="0" indent="0">
              <a:buNone/>
            </a:pPr>
            <a:r>
              <a:rPr lang="en-US" dirty="0"/>
              <a:t>comment </a:t>
            </a:r>
            <a:r>
              <a:rPr lang="en-US" b="1" dirty="0"/>
              <a:t>=&gt; "Would impact the detection of obstacle if the camera is not working as well";</a:t>
            </a:r>
          </a:p>
          <a:p>
            <a:pPr marL="0" indent="0">
              <a:buNone/>
            </a:pPr>
            <a:r>
              <a:rPr lang="en-US" b="1" dirty="0"/>
              <a:t>])</a:t>
            </a:r>
          </a:p>
          <a:p>
            <a:pPr marL="0" indent="0">
              <a:buNone/>
            </a:pPr>
            <a:r>
              <a:rPr lang="en-US" b="1" dirty="0"/>
              <a:t>applies to </a:t>
            </a:r>
            <a:r>
              <a:rPr lang="en-US" b="1" dirty="0" err="1"/>
              <a:t>sensor_data_out.novalue</a:t>
            </a:r>
            <a:r>
              <a:rPr lang="en-US" b="1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465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integration architecture  uses specific modules and implementation  to weave together the complete product.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62" y="1200150"/>
            <a:ext cx="8789011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489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system </a:t>
            </a:r>
            <a:r>
              <a:rPr lang="en-US" b="1" dirty="0" err="1"/>
              <a:t>cacc_rt</a:t>
            </a:r>
            <a:r>
              <a:rPr lang="en-US" b="1" dirty="0"/>
              <a:t> extends abstracts::</a:t>
            </a:r>
            <a:r>
              <a:rPr lang="en-US" b="1" dirty="0" err="1"/>
              <a:t>cacc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end </a:t>
            </a:r>
            <a:r>
              <a:rPr lang="en-US" b="1" dirty="0" err="1"/>
              <a:t>cacc_rt</a:t>
            </a:r>
            <a:r>
              <a:rPr lang="en-US" b="1" dirty="0" smtClean="0"/>
              <a:t>;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The top system has no features. It is a self-contained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5907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implementation-1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000" b="1" dirty="0"/>
              <a:t>system </a:t>
            </a:r>
            <a:r>
              <a:rPr lang="fr-FR" sz="2000" b="1" dirty="0" err="1"/>
              <a:t>implementation</a:t>
            </a:r>
            <a:r>
              <a:rPr lang="fr-FR" sz="2000" b="1" dirty="0"/>
              <a:t> </a:t>
            </a:r>
            <a:r>
              <a:rPr lang="fr-FR" sz="2000" b="1" dirty="0" err="1"/>
              <a:t>cacc_rt.devices</a:t>
            </a:r>
            <a:r>
              <a:rPr lang="fr-FR" sz="2000" b="1" dirty="0"/>
              <a:t> </a:t>
            </a:r>
            <a:r>
              <a:rPr lang="fr-FR" sz="2000" b="1" dirty="0" err="1"/>
              <a:t>extends</a:t>
            </a:r>
            <a:r>
              <a:rPr lang="fr-FR" sz="2000" b="1" dirty="0"/>
              <a:t> abstracts::</a:t>
            </a:r>
            <a:r>
              <a:rPr lang="fr-FR" sz="2000" b="1" dirty="0" err="1"/>
              <a:t>cacc.devices</a:t>
            </a:r>
            <a:endParaRPr lang="fr-FR" sz="2000" b="1" dirty="0"/>
          </a:p>
          <a:p>
            <a:pPr marL="0" indent="0">
              <a:buNone/>
            </a:pPr>
            <a:r>
              <a:rPr lang="en-US" sz="2000" b="1" dirty="0"/>
              <a:t>subcomponents</a:t>
            </a:r>
          </a:p>
          <a:p>
            <a:pPr marL="0" indent="0">
              <a:buNone/>
            </a:pPr>
            <a:r>
              <a:rPr lang="en-US" sz="2000" dirty="0" err="1"/>
              <a:t>vehicle_controller</a:t>
            </a:r>
            <a:r>
              <a:rPr lang="en-US" sz="2000" dirty="0"/>
              <a:t>: </a:t>
            </a:r>
            <a:r>
              <a:rPr lang="en-US" sz="2000" b="1" dirty="0"/>
              <a:t>refined to process </a:t>
            </a:r>
            <a:r>
              <a:rPr lang="en-US" sz="2000" b="1" dirty="0" err="1"/>
              <a:t>control_rt.impl</a:t>
            </a:r>
            <a:r>
              <a:rPr lang="en-US" sz="2000" b="1" dirty="0"/>
              <a:t>     {</a:t>
            </a:r>
            <a:r>
              <a:rPr lang="en-US" sz="2000" b="1" dirty="0" err="1"/>
              <a:t>Classifier_Substitution_Rule</a:t>
            </a:r>
            <a:r>
              <a:rPr lang="en-US" sz="2000" b="1" dirty="0"/>
              <a:t> =&gt; </a:t>
            </a:r>
            <a:r>
              <a:rPr lang="en-US" sz="2000" b="1" dirty="0" err="1"/>
              <a:t>Type_Extension</a:t>
            </a:r>
            <a:r>
              <a:rPr lang="en-US" sz="2000" b="1" dirty="0"/>
              <a:t>;};</a:t>
            </a:r>
          </a:p>
          <a:p>
            <a:pPr marL="0" indent="0">
              <a:buNone/>
            </a:pPr>
            <a:r>
              <a:rPr lang="en-US" sz="2000" dirty="0" err="1"/>
              <a:t>interface_controller:</a:t>
            </a:r>
            <a:r>
              <a:rPr lang="en-US" sz="2000" b="1" dirty="0" err="1"/>
              <a:t>refined</a:t>
            </a:r>
            <a:r>
              <a:rPr lang="en-US" sz="2000" b="1" dirty="0"/>
              <a:t> to process </a:t>
            </a:r>
            <a:r>
              <a:rPr lang="en-US" sz="2000" b="1" dirty="0" err="1"/>
              <a:t>interface_controller_rt.impl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r>
              <a:rPr lang="en-US" sz="2000" u="sng" dirty="0" err="1"/>
              <a:t>radar_sensor</a:t>
            </a:r>
            <a:r>
              <a:rPr lang="en-US" sz="2000" u="sng" dirty="0"/>
              <a:t>: </a:t>
            </a:r>
            <a:r>
              <a:rPr lang="en-US" sz="2000" b="1" u="sng" dirty="0"/>
              <a:t>refined to device  </a:t>
            </a:r>
            <a:r>
              <a:rPr lang="en-US" sz="2000" b="1" u="sng" dirty="0" err="1"/>
              <a:t>radarSensor_rt.impl</a:t>
            </a:r>
            <a:r>
              <a:rPr lang="en-US" sz="2000" b="1" u="sng" dirty="0"/>
              <a:t>    {</a:t>
            </a:r>
            <a:r>
              <a:rPr lang="en-US" sz="2000" b="1" u="sng" dirty="0" err="1"/>
              <a:t>Classifier_Substitution_Rule</a:t>
            </a:r>
            <a:r>
              <a:rPr lang="en-US" sz="2000" b="1" u="sng" dirty="0"/>
              <a:t> =&gt; </a:t>
            </a:r>
            <a:r>
              <a:rPr lang="en-US" sz="2000" b="1" u="sng" dirty="0" err="1"/>
              <a:t>Type_Extension</a:t>
            </a:r>
            <a:r>
              <a:rPr lang="en-US" sz="2000" b="1" u="sng" dirty="0"/>
              <a:t>;};</a:t>
            </a:r>
          </a:p>
          <a:p>
            <a:pPr marL="0" indent="0">
              <a:buNone/>
            </a:pPr>
            <a:r>
              <a:rPr lang="en-US" sz="2000" dirty="0" err="1"/>
              <a:t>radar_handler:</a:t>
            </a:r>
            <a:r>
              <a:rPr lang="en-US" sz="2000" b="1" dirty="0" err="1"/>
              <a:t>refined</a:t>
            </a:r>
            <a:r>
              <a:rPr lang="en-US" sz="2000" b="1" dirty="0"/>
              <a:t> to system  </a:t>
            </a:r>
            <a:r>
              <a:rPr lang="en-US" sz="2000" b="1" dirty="0" err="1"/>
              <a:t>radar_handler.impl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r>
              <a:rPr lang="en-US" sz="2000" dirty="0" err="1"/>
              <a:t>camera_sensor:</a:t>
            </a:r>
            <a:r>
              <a:rPr lang="en-US" sz="2000" b="1" dirty="0" err="1"/>
              <a:t>refined</a:t>
            </a:r>
            <a:r>
              <a:rPr lang="en-US" sz="2000" b="1" dirty="0"/>
              <a:t> to device  </a:t>
            </a:r>
            <a:r>
              <a:rPr lang="en-US" sz="2000" b="1" dirty="0" err="1"/>
              <a:t>cameraSensor_rt.impl</a:t>
            </a:r>
            <a:r>
              <a:rPr lang="en-US" sz="2000" b="1" dirty="0"/>
              <a:t>   {</a:t>
            </a:r>
            <a:r>
              <a:rPr lang="en-US" sz="2000" b="1" dirty="0" err="1"/>
              <a:t>Classifier_Substitution_Rule</a:t>
            </a:r>
            <a:r>
              <a:rPr lang="en-US" sz="2000" b="1" dirty="0"/>
              <a:t> =&gt; </a:t>
            </a:r>
            <a:r>
              <a:rPr lang="en-US" sz="2000" b="1" dirty="0" err="1"/>
              <a:t>Type_Extension</a:t>
            </a:r>
            <a:r>
              <a:rPr lang="en-US" sz="2000" b="1" dirty="0"/>
              <a:t>;};</a:t>
            </a:r>
          </a:p>
          <a:p>
            <a:pPr marL="0" indent="0">
              <a:buNone/>
            </a:pPr>
            <a:r>
              <a:rPr lang="en-US" sz="2000" dirty="0" err="1"/>
              <a:t>camera_handler:</a:t>
            </a:r>
            <a:r>
              <a:rPr lang="en-US" sz="2000" b="1" dirty="0" err="1"/>
              <a:t>refined</a:t>
            </a:r>
            <a:r>
              <a:rPr lang="en-US" sz="2000" b="1" dirty="0"/>
              <a:t> to system  </a:t>
            </a:r>
            <a:r>
              <a:rPr lang="en-US" sz="2000" b="1" dirty="0" err="1"/>
              <a:t>camera_handler.impl</a:t>
            </a:r>
            <a:r>
              <a:rPr lang="en-US" sz="2000" b="1" dirty="0"/>
              <a:t>;</a:t>
            </a:r>
          </a:p>
          <a:p>
            <a:pPr marL="0" indent="0">
              <a:buNone/>
            </a:pPr>
            <a:r>
              <a:rPr lang="en-US" sz="2000" u="sng" dirty="0"/>
              <a:t>speedometer: </a:t>
            </a:r>
            <a:r>
              <a:rPr lang="en-US" sz="2000" b="1" u="sng" dirty="0"/>
              <a:t>refined to device  </a:t>
            </a:r>
            <a:r>
              <a:rPr lang="en-US" sz="2000" b="1" u="sng" dirty="0" err="1"/>
              <a:t>speedometer_rt.impl</a:t>
            </a:r>
            <a:r>
              <a:rPr lang="en-US" sz="2000" b="1" u="sng" dirty="0"/>
              <a:t>   {</a:t>
            </a:r>
            <a:r>
              <a:rPr lang="en-US" sz="2000" b="1" u="sng" dirty="0" err="1"/>
              <a:t>Classifier_Substitution_Rule</a:t>
            </a:r>
            <a:r>
              <a:rPr lang="en-US" sz="2000" b="1" u="sng" dirty="0"/>
              <a:t> =&gt; </a:t>
            </a:r>
            <a:r>
              <a:rPr lang="en-US" sz="2000" b="1" u="sng" dirty="0" err="1"/>
              <a:t>Type_Extension</a:t>
            </a:r>
            <a:r>
              <a:rPr lang="en-US" sz="2000" b="1" u="sng" dirty="0"/>
              <a:t>;};</a:t>
            </a:r>
          </a:p>
          <a:p>
            <a:pPr marL="0" indent="0">
              <a:buNone/>
            </a:pPr>
            <a:r>
              <a:rPr lang="en-US" sz="2000" dirty="0" err="1"/>
              <a:t>speedometer_handler:</a:t>
            </a:r>
            <a:r>
              <a:rPr lang="en-US" sz="2000" b="1" dirty="0" err="1"/>
              <a:t>refined</a:t>
            </a:r>
            <a:r>
              <a:rPr lang="en-US" sz="2000" b="1" dirty="0"/>
              <a:t> to system  </a:t>
            </a:r>
            <a:r>
              <a:rPr lang="en-US" sz="2000" b="1" dirty="0" err="1"/>
              <a:t>speedometer_handler.impl</a:t>
            </a:r>
            <a:r>
              <a:rPr lang="en-US" sz="2000" b="1" dirty="0" smtClean="0"/>
              <a:t>;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297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implementation-2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Connecting bus to those that need bus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bus_processor:</a:t>
            </a:r>
            <a:r>
              <a:rPr lang="en-US" sz="2400" b="1" dirty="0" err="1" smtClean="0"/>
              <a:t>bus</a:t>
            </a:r>
            <a:r>
              <a:rPr lang="en-US" sz="2400" b="1" dirty="0" smtClean="0"/>
              <a:t> </a:t>
            </a:r>
            <a:r>
              <a:rPr lang="en-US" sz="2400" b="1" dirty="0"/>
              <a:t>access </a:t>
            </a:r>
            <a:r>
              <a:rPr lang="en-US" sz="2400" b="1" dirty="0" err="1"/>
              <a:t>this_bus</a:t>
            </a:r>
            <a:r>
              <a:rPr lang="en-US" sz="2400" b="1" dirty="0"/>
              <a:t>&lt;-&gt;this_processor.net;</a:t>
            </a:r>
          </a:p>
          <a:p>
            <a:pPr marL="0" indent="0">
              <a:buNone/>
            </a:pPr>
            <a:r>
              <a:rPr lang="en-US" sz="2400" dirty="0" err="1"/>
              <a:t>bus_memory:</a:t>
            </a:r>
            <a:r>
              <a:rPr lang="en-US" sz="2400" b="1" dirty="0" err="1"/>
              <a:t>bus</a:t>
            </a:r>
            <a:r>
              <a:rPr lang="en-US" sz="2400" b="1" dirty="0"/>
              <a:t> access </a:t>
            </a:r>
            <a:r>
              <a:rPr lang="en-US" sz="2400" b="1" dirty="0" err="1"/>
              <a:t>this_bus</a:t>
            </a:r>
            <a:r>
              <a:rPr lang="en-US" sz="2400" b="1" dirty="0"/>
              <a:t>&lt;-&gt;this_memory.BA</a:t>
            </a:r>
            <a:r>
              <a:rPr lang="en-US" sz="2400" b="1" dirty="0" smtClean="0"/>
              <a:t>;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Connecting ports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 err="1"/>
              <a:t>brake_cont_conn:</a:t>
            </a:r>
            <a:r>
              <a:rPr lang="en-US" sz="2400" b="1" dirty="0" err="1"/>
              <a:t>port</a:t>
            </a:r>
            <a:r>
              <a:rPr lang="en-US" sz="2400" b="1" dirty="0"/>
              <a:t> </a:t>
            </a:r>
            <a:r>
              <a:rPr lang="en-US" sz="2400" b="1" dirty="0" err="1"/>
              <a:t>brake_actuator.brake_failed</a:t>
            </a:r>
            <a:r>
              <a:rPr lang="en-US" sz="2400" b="1" dirty="0"/>
              <a:t>-&gt;</a:t>
            </a:r>
            <a:r>
              <a:rPr lang="en-US" sz="2400" b="1" dirty="0" err="1"/>
              <a:t>vehicle_controller.brake_failed</a:t>
            </a:r>
            <a:r>
              <a:rPr lang="en-US" sz="2400" b="1" dirty="0"/>
              <a:t>;</a:t>
            </a:r>
          </a:p>
          <a:p>
            <a:pPr marL="0" indent="0">
              <a:buNone/>
            </a:pPr>
            <a:r>
              <a:rPr lang="en-US" sz="2400" dirty="0" err="1" smtClean="0"/>
              <a:t>controller_driverSelection</a:t>
            </a:r>
            <a:r>
              <a:rPr lang="en-US" sz="2400" dirty="0"/>
              <a:t>: </a:t>
            </a:r>
            <a:r>
              <a:rPr lang="en-US" sz="2400" b="1" dirty="0"/>
              <a:t>port </a:t>
            </a:r>
            <a:r>
              <a:rPr lang="en-US" sz="2400" b="1" dirty="0" err="1"/>
              <a:t>vehicle_controller.driverSelection</a:t>
            </a:r>
            <a:r>
              <a:rPr lang="en-US" sz="2400" b="1" dirty="0"/>
              <a:t> -&gt; </a:t>
            </a:r>
            <a:r>
              <a:rPr lang="en-US" sz="2400" b="1" dirty="0" err="1"/>
              <a:t>states.driverSelection</a:t>
            </a:r>
            <a:r>
              <a:rPr lang="en-US" sz="2400" b="1" dirty="0"/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65009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Bindings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properties</a:t>
            </a:r>
          </a:p>
          <a:p>
            <a:pPr marL="0" indent="0">
              <a:buNone/>
            </a:pPr>
            <a:r>
              <a:rPr lang="en-US" dirty="0"/>
              <a:t>-- bound thread to the processor</a:t>
            </a:r>
          </a:p>
          <a:p>
            <a:pPr marL="0" indent="0">
              <a:buNone/>
            </a:pPr>
            <a:r>
              <a:rPr lang="en-US" smtClean="0"/>
              <a:t>Actual_Processor_Binding</a:t>
            </a:r>
            <a:r>
              <a:rPr lang="en-US" dirty="0" smtClean="0"/>
              <a:t> </a:t>
            </a:r>
            <a:r>
              <a:rPr lang="en-US" dirty="0"/>
              <a:t>=&gt; (</a:t>
            </a:r>
            <a:r>
              <a:rPr lang="en-US" b="1" dirty="0"/>
              <a:t>reference(</a:t>
            </a:r>
            <a:r>
              <a:rPr lang="en-US" b="1" dirty="0" err="1"/>
              <a:t>this_processor</a:t>
            </a:r>
            <a:r>
              <a:rPr lang="en-US" b="1" dirty="0"/>
              <a:t>)) applies to </a:t>
            </a:r>
            <a:r>
              <a:rPr lang="en-US" b="1" dirty="0" err="1"/>
              <a:t>vehicle_controller.thread_radar</a:t>
            </a:r>
            <a:r>
              <a:rPr lang="en-US" b="1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359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states based on multiple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composite error behavior</a:t>
            </a:r>
          </a:p>
          <a:p>
            <a:pPr marL="0" indent="0">
              <a:buNone/>
            </a:pPr>
            <a:r>
              <a:rPr lang="en-US" dirty="0"/>
              <a:t>states</a:t>
            </a:r>
          </a:p>
          <a:p>
            <a:pPr marL="0" indent="0">
              <a:buNone/>
            </a:pPr>
            <a:r>
              <a:rPr lang="en-US" dirty="0"/>
              <a:t>[</a:t>
            </a:r>
            <a:r>
              <a:rPr lang="en-US" dirty="0" err="1"/>
              <a:t>radar_handler.Failed</a:t>
            </a:r>
            <a:r>
              <a:rPr lang="en-US" dirty="0"/>
              <a:t> and </a:t>
            </a:r>
            <a:r>
              <a:rPr lang="en-US" dirty="0" err="1"/>
              <a:t>camera_handler.Failed</a:t>
            </a:r>
            <a:r>
              <a:rPr lang="en-US" dirty="0"/>
              <a:t> and </a:t>
            </a:r>
            <a:r>
              <a:rPr lang="en-US" dirty="0" err="1"/>
              <a:t>gps_handler.Failed</a:t>
            </a:r>
            <a:r>
              <a:rPr lang="en-US" dirty="0"/>
              <a:t> and </a:t>
            </a:r>
            <a:r>
              <a:rPr lang="en-US" dirty="0" err="1"/>
              <a:t>speedometer_handler.Failed</a:t>
            </a:r>
            <a:r>
              <a:rPr lang="en-US" dirty="0"/>
              <a:t>]-&gt; Failed;</a:t>
            </a:r>
          </a:p>
          <a:p>
            <a:pPr marL="0" indent="0">
              <a:buNone/>
            </a:pPr>
            <a:r>
              <a:rPr lang="en-US" dirty="0"/>
              <a:t>[</a:t>
            </a:r>
            <a:r>
              <a:rPr lang="en-US" dirty="0" err="1"/>
              <a:t>radar_handler.Failed</a:t>
            </a:r>
            <a:r>
              <a:rPr lang="en-US" dirty="0"/>
              <a:t> and </a:t>
            </a:r>
            <a:r>
              <a:rPr lang="en-US" dirty="0" err="1"/>
              <a:t>camera_handler.Failed</a:t>
            </a:r>
            <a:r>
              <a:rPr lang="en-US" dirty="0"/>
              <a:t>]-&gt; Failed;</a:t>
            </a:r>
          </a:p>
        </p:txBody>
      </p:sp>
    </p:spTree>
    <p:extLst>
      <p:ext uri="{BB962C8B-B14F-4D97-AF65-F5344CB8AC3E}">
        <p14:creationId xmlns:p14="http://schemas.microsoft.com/office/powerpoint/2010/main" val="33750248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Parking 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00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Resolute – verification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bound</a:t>
            </a:r>
            <a:r>
              <a:rPr lang="en-US" sz="2400" b="1" dirty="0"/>
              <a:t>(logical : </a:t>
            </a:r>
            <a:r>
              <a:rPr lang="en-US" sz="2400" b="1" dirty="0" err="1"/>
              <a:t>aadl</a:t>
            </a:r>
            <a:r>
              <a:rPr lang="en-US" sz="2400" b="1" dirty="0"/>
              <a:t>, physical : component) : bool =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err="1"/>
              <a:t>memory_bound</a:t>
            </a:r>
            <a:r>
              <a:rPr lang="en-US" sz="2400" b="1" dirty="0"/>
              <a:t>(logical, physical) or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err="1"/>
              <a:t>connection_bound</a:t>
            </a:r>
            <a:r>
              <a:rPr lang="en-US" sz="2400" b="1" dirty="0"/>
              <a:t>(logical, physical) or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 err="1"/>
              <a:t>processor_bound</a:t>
            </a:r>
            <a:r>
              <a:rPr lang="en-US" sz="2400" b="1" dirty="0"/>
              <a:t>(logical, physical)</a:t>
            </a:r>
          </a:p>
          <a:p>
            <a:pPr marL="0" indent="0">
              <a:buNone/>
            </a:pP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 err="1"/>
              <a:t>memory_bound</a:t>
            </a:r>
            <a:r>
              <a:rPr lang="en-US" sz="2400" b="1" dirty="0"/>
              <a:t>(logical : </a:t>
            </a:r>
            <a:r>
              <a:rPr lang="en-US" sz="2400" b="1" dirty="0" err="1"/>
              <a:t>aadl</a:t>
            </a:r>
            <a:r>
              <a:rPr lang="en-US" sz="2400" b="1" dirty="0"/>
              <a:t>, physical : component) : bool =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 err="1"/>
              <a:t>has_property</a:t>
            </a:r>
            <a:r>
              <a:rPr lang="en-US" sz="2400" b="1" dirty="0"/>
              <a:t>(logical, </a:t>
            </a:r>
            <a:r>
              <a:rPr lang="en-US" sz="2400" b="1" dirty="0" err="1"/>
              <a:t>Deployment_Properties</a:t>
            </a:r>
            <a:r>
              <a:rPr lang="en-US" sz="2400" b="1" dirty="0"/>
              <a:t>::</a:t>
            </a:r>
            <a:r>
              <a:rPr lang="en-US" sz="2400" b="1" dirty="0" err="1"/>
              <a:t>Actual_Memory_Binding</a:t>
            </a:r>
            <a:r>
              <a:rPr lang="en-US" sz="2400" b="1" dirty="0"/>
              <a:t>) and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/>
              <a:t>member(physical, property(logical, </a:t>
            </a:r>
            <a:r>
              <a:rPr lang="en-US" sz="2400" b="1" dirty="0" err="1"/>
              <a:t>Deployment_Properties</a:t>
            </a:r>
            <a:r>
              <a:rPr lang="en-US" sz="2400" b="1" dirty="0"/>
              <a:t>::</a:t>
            </a:r>
            <a:r>
              <a:rPr lang="en-US" sz="2400" b="1" dirty="0" err="1"/>
              <a:t>Actual_Memory_Binding</a:t>
            </a:r>
            <a:r>
              <a:rPr lang="en-US" sz="2400" b="1" dirty="0"/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983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Structuring the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 smtClean="0"/>
              <a:t>will use 4 perspectives in creating a complete architecture model</a:t>
            </a:r>
          </a:p>
          <a:p>
            <a:pPr lvl="1"/>
            <a:r>
              <a:rPr lang="en-US" dirty="0" smtClean="0"/>
              <a:t>Functional </a:t>
            </a:r>
            <a:r>
              <a:rPr lang="en-US" dirty="0"/>
              <a:t>architecture</a:t>
            </a:r>
          </a:p>
          <a:p>
            <a:pPr lvl="1"/>
            <a:r>
              <a:rPr lang="en-US" dirty="0" smtClean="0"/>
              <a:t>Conceptual </a:t>
            </a:r>
            <a:r>
              <a:rPr lang="en-US" dirty="0"/>
              <a:t>architecture</a:t>
            </a:r>
          </a:p>
          <a:p>
            <a:pPr lvl="1"/>
            <a:r>
              <a:rPr lang="en-US" dirty="0" smtClean="0"/>
              <a:t>Design </a:t>
            </a:r>
            <a:r>
              <a:rPr lang="en-US" dirty="0"/>
              <a:t>architecture</a:t>
            </a:r>
          </a:p>
          <a:p>
            <a:pPr lvl="1"/>
            <a:r>
              <a:rPr lang="en-US" dirty="0" smtClean="0"/>
              <a:t>Integration architecture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77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descriptions modular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 the Navigator in OSATE you can see the .</a:t>
            </a:r>
            <a:r>
              <a:rPr lang="en-US" dirty="0" err="1" smtClean="0"/>
              <a:t>aadl</a:t>
            </a:r>
            <a:r>
              <a:rPr lang="en-US" dirty="0" smtClean="0"/>
              <a:t> files that divide the description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00200"/>
            <a:ext cx="2695575" cy="497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29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Component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System</a:t>
            </a:r>
            <a:r>
              <a:rPr lang="en-US" dirty="0" smtClean="0"/>
              <a:t>, </a:t>
            </a:r>
            <a:r>
              <a:rPr lang="en-US" b="1" dirty="0" smtClean="0"/>
              <a:t>abstract</a:t>
            </a:r>
            <a:r>
              <a:rPr lang="en-US" dirty="0" smtClean="0"/>
              <a:t> are composite structures that are hardware/software independent</a:t>
            </a:r>
          </a:p>
          <a:p>
            <a:r>
              <a:rPr lang="en-US" b="1" dirty="0" smtClean="0"/>
              <a:t>Process</a:t>
            </a:r>
            <a:r>
              <a:rPr lang="en-US" dirty="0" smtClean="0"/>
              <a:t>, </a:t>
            </a:r>
            <a:r>
              <a:rPr lang="en-US" b="1" dirty="0" smtClean="0"/>
              <a:t>thread</a:t>
            </a:r>
            <a:r>
              <a:rPr lang="en-US" dirty="0" smtClean="0"/>
              <a:t>, </a:t>
            </a:r>
            <a:r>
              <a:rPr lang="en-US" b="1" dirty="0" smtClean="0"/>
              <a:t>subprogram</a:t>
            </a:r>
            <a:r>
              <a:rPr lang="en-US" dirty="0"/>
              <a:t> </a:t>
            </a:r>
            <a:r>
              <a:rPr lang="en-US" dirty="0" smtClean="0"/>
              <a:t>are software specific types of structures</a:t>
            </a:r>
          </a:p>
          <a:p>
            <a:r>
              <a:rPr lang="en-US" b="1" dirty="0" smtClean="0"/>
              <a:t>Device</a:t>
            </a:r>
            <a:r>
              <a:rPr lang="en-US" dirty="0" smtClean="0"/>
              <a:t>, </a:t>
            </a:r>
            <a:r>
              <a:rPr lang="en-US" b="1" dirty="0" smtClean="0"/>
              <a:t>processor</a:t>
            </a:r>
            <a:r>
              <a:rPr lang="en-US" dirty="0" smtClean="0"/>
              <a:t>,</a:t>
            </a:r>
            <a:r>
              <a:rPr lang="en-US" b="1" dirty="0" smtClean="0"/>
              <a:t> memory</a:t>
            </a:r>
            <a:r>
              <a:rPr lang="en-US" dirty="0" smtClean="0"/>
              <a:t>, </a:t>
            </a:r>
            <a:r>
              <a:rPr lang="en-US" b="1" dirty="0" smtClean="0"/>
              <a:t>bus</a:t>
            </a:r>
            <a:r>
              <a:rPr lang="en-US" dirty="0" smtClean="0"/>
              <a:t> are hardware specific types of structures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22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Specification/Implementation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specification describes what the component does but not how it does it.</a:t>
            </a:r>
          </a:p>
          <a:p>
            <a:r>
              <a:rPr lang="en-US" dirty="0" smtClean="0"/>
              <a:t>The implementation describes how the component achieves the “what”.</a:t>
            </a:r>
          </a:p>
          <a:p>
            <a:r>
              <a:rPr lang="en-US" dirty="0" smtClean="0"/>
              <a:t>Specifications have a user-created name</a:t>
            </a:r>
          </a:p>
          <a:p>
            <a:pPr marL="914400" lvl="2" indent="0">
              <a:buNone/>
            </a:pPr>
            <a:r>
              <a:rPr lang="en-US" dirty="0" smtClean="0"/>
              <a:t>Such as “sensor” or “brake”</a:t>
            </a:r>
          </a:p>
          <a:p>
            <a:r>
              <a:rPr lang="en-US" dirty="0" smtClean="0"/>
              <a:t>Implementations are named by:</a:t>
            </a:r>
          </a:p>
          <a:p>
            <a:pPr marL="0" indent="0">
              <a:buNone/>
            </a:pPr>
            <a:r>
              <a:rPr lang="en-US" dirty="0" smtClean="0"/>
              <a:t> 		specification </a:t>
            </a:r>
            <a:r>
              <a:rPr lang="en-US" dirty="0" err="1" smtClean="0"/>
              <a:t>name.madeupName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sensor.impl</a:t>
            </a:r>
            <a:r>
              <a:rPr lang="en-US" dirty="0" smtClean="0"/>
              <a:t> or brake.boschModel12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3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structure of a component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 smtClean="0"/>
              <a:t>system </a:t>
            </a:r>
            <a:r>
              <a:rPr lang="en-US" sz="1600" b="1" dirty="0" err="1"/>
              <a:t>read_sensor</a:t>
            </a:r>
            <a:endParaRPr lang="en-US" sz="1600" b="1" dirty="0"/>
          </a:p>
          <a:p>
            <a:pPr marL="400050" lvl="1" indent="0">
              <a:buNone/>
            </a:pPr>
            <a:r>
              <a:rPr lang="en-US" sz="1600" b="1" dirty="0" smtClean="0"/>
              <a:t>Features</a:t>
            </a:r>
          </a:p>
          <a:p>
            <a:pPr marL="400050" lvl="1" indent="0">
              <a:buNone/>
            </a:pPr>
            <a:r>
              <a:rPr lang="en-US" sz="1600" b="1" dirty="0"/>
              <a:t>	</a:t>
            </a:r>
            <a:r>
              <a:rPr lang="en-US" sz="1600" b="1" dirty="0" smtClean="0"/>
              <a:t>…</a:t>
            </a:r>
            <a:endParaRPr lang="en-US" sz="1600" b="1" dirty="0"/>
          </a:p>
          <a:p>
            <a:pPr marL="400050" lvl="1" indent="0">
              <a:buNone/>
            </a:pPr>
            <a:r>
              <a:rPr lang="en-US" sz="1600" b="1" dirty="0" smtClean="0"/>
              <a:t>Flows</a:t>
            </a:r>
          </a:p>
          <a:p>
            <a:pPr marL="400050" lvl="1" indent="0">
              <a:buNone/>
            </a:pPr>
            <a:r>
              <a:rPr lang="en-US" sz="1600" b="1" dirty="0"/>
              <a:t>	</a:t>
            </a:r>
            <a:r>
              <a:rPr lang="en-US" sz="1600" b="1" dirty="0" smtClean="0"/>
              <a:t>…</a:t>
            </a:r>
            <a:endParaRPr lang="en-US" sz="1600" b="1" dirty="0"/>
          </a:p>
          <a:p>
            <a:pPr marL="400050" lvl="1" indent="0">
              <a:buNone/>
            </a:pPr>
            <a:r>
              <a:rPr lang="en-US" sz="1600" b="1" dirty="0" smtClean="0"/>
              <a:t>Properties</a:t>
            </a:r>
          </a:p>
          <a:p>
            <a:pPr marL="400050" lvl="1" indent="0">
              <a:buNone/>
            </a:pPr>
            <a:r>
              <a:rPr lang="en-US" sz="1600" b="1" dirty="0" smtClean="0"/>
              <a:t>	…</a:t>
            </a:r>
            <a:endParaRPr lang="en-US" sz="1600" b="1" dirty="0"/>
          </a:p>
          <a:p>
            <a:pPr marL="0" indent="0">
              <a:buNone/>
            </a:pPr>
            <a:r>
              <a:rPr lang="en-US" sz="1600" b="1" dirty="0" smtClean="0"/>
              <a:t>end </a:t>
            </a:r>
            <a:r>
              <a:rPr lang="en-US" sz="1600" b="1" dirty="0" err="1" smtClean="0"/>
              <a:t>read_sensor</a:t>
            </a:r>
            <a:r>
              <a:rPr lang="en-US" sz="1600" b="1" dirty="0" smtClean="0"/>
              <a:t>;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Each structure can be thought of as a module  or “container”</a:t>
            </a:r>
          </a:p>
          <a:p>
            <a:pPr marL="0" indent="0">
              <a:buNone/>
            </a:pPr>
            <a:r>
              <a:rPr lang="en-US" sz="2400" b="1" dirty="0" smtClean="0"/>
              <a:t>Each feature is information moving into or out of the container</a:t>
            </a:r>
          </a:p>
          <a:p>
            <a:pPr marL="0" indent="0">
              <a:buNone/>
            </a:pPr>
            <a:r>
              <a:rPr lang="en-US" sz="2400" b="1" dirty="0" smtClean="0"/>
              <a:t>Each flow is a sequence of computations involving multiple modules</a:t>
            </a:r>
          </a:p>
          <a:p>
            <a:pPr marL="0" indent="0">
              <a:buNone/>
            </a:pPr>
            <a:r>
              <a:rPr lang="en-US" sz="2400" b="1" dirty="0" smtClean="0"/>
              <a:t>A property is a non-functional attribute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074826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25996</TotalTime>
  <Words>1836</Words>
  <Application>Microsoft Office PowerPoint</Application>
  <PresentationFormat>On-screen Show (4:3)</PresentationFormat>
  <Paragraphs>364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syse802Template</vt:lpstr>
      <vt:lpstr>A Brief Introduction to Architectural Modeling Using AADL and Collaborative, Adaptive Cruise Control </vt:lpstr>
      <vt:lpstr>Origins </vt:lpstr>
      <vt:lpstr>OSATE Installation</vt:lpstr>
      <vt:lpstr>Collaborative, Adaptive Cruise Control (CACC)</vt:lpstr>
      <vt:lpstr>Structuring the description</vt:lpstr>
      <vt:lpstr>Keep descriptions modular</vt:lpstr>
      <vt:lpstr>AADL Component categories</vt:lpstr>
      <vt:lpstr>Specification/Implementation</vt:lpstr>
      <vt:lpstr>Basic structure of a component specification</vt:lpstr>
      <vt:lpstr>Input and Output</vt:lpstr>
      <vt:lpstr>system</vt:lpstr>
      <vt:lpstr>sensor</vt:lpstr>
      <vt:lpstr>Functional architecture</vt:lpstr>
      <vt:lpstr>For the standard cruise control - cc</vt:lpstr>
      <vt:lpstr>Adaptive cruise control</vt:lpstr>
      <vt:lpstr>Collaborative adaptive cc</vt:lpstr>
      <vt:lpstr>Data type</vt:lpstr>
      <vt:lpstr>Adding data types</vt:lpstr>
      <vt:lpstr>Conceptual architecture</vt:lpstr>
      <vt:lpstr>Collaborative, Adaptive Cruise Control (CACC) - 2</vt:lpstr>
      <vt:lpstr>Collaborative, Adaptive Cruise Control (CACC) - 3</vt:lpstr>
      <vt:lpstr>An operating system</vt:lpstr>
      <vt:lpstr>Engine control unit</vt:lpstr>
      <vt:lpstr>Specification of bus access</vt:lpstr>
      <vt:lpstr>Binding</vt:lpstr>
      <vt:lpstr>PowerPoint Presentation</vt:lpstr>
      <vt:lpstr>Design architecture</vt:lpstr>
      <vt:lpstr>Each structure …</vt:lpstr>
      <vt:lpstr>process</vt:lpstr>
      <vt:lpstr>thread</vt:lpstr>
      <vt:lpstr>Controller process specification</vt:lpstr>
      <vt:lpstr>Process implementation</vt:lpstr>
      <vt:lpstr>Connections among threads</vt:lpstr>
      <vt:lpstr>Flows through a component</vt:lpstr>
      <vt:lpstr>System modes</vt:lpstr>
      <vt:lpstr>Thread</vt:lpstr>
      <vt:lpstr>Error library</vt:lpstr>
      <vt:lpstr>Error library - 2</vt:lpstr>
      <vt:lpstr>Property set</vt:lpstr>
      <vt:lpstr>Capturing hazard analysis</vt:lpstr>
      <vt:lpstr>Integration architecture</vt:lpstr>
      <vt:lpstr>PowerPoint Presentation</vt:lpstr>
      <vt:lpstr>Top level</vt:lpstr>
      <vt:lpstr>System implementation-1</vt:lpstr>
      <vt:lpstr>System implementation-2</vt:lpstr>
      <vt:lpstr>Explicit Bindings</vt:lpstr>
      <vt:lpstr>Error states based on multiple components</vt:lpstr>
      <vt:lpstr>Parking lot</vt:lpstr>
      <vt:lpstr>Resolute – verification tool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153</cp:revision>
  <cp:lastPrinted>2015-08-15T13:16:16Z</cp:lastPrinted>
  <dcterms:created xsi:type="dcterms:W3CDTF">2011-07-20T15:12:54Z</dcterms:created>
  <dcterms:modified xsi:type="dcterms:W3CDTF">2015-09-15T11:23:28Z</dcterms:modified>
</cp:coreProperties>
</file>