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5"/>
  </p:notesMasterIdLst>
  <p:handoutMasterIdLst>
    <p:handoutMasterId r:id="rId106"/>
  </p:handoutMasterIdLst>
  <p:sldIdLst>
    <p:sldId id="260" r:id="rId2"/>
    <p:sldId id="327" r:id="rId3"/>
    <p:sldId id="261" r:id="rId4"/>
    <p:sldId id="291" r:id="rId5"/>
    <p:sldId id="289" r:id="rId6"/>
    <p:sldId id="304" r:id="rId7"/>
    <p:sldId id="351" r:id="rId8"/>
    <p:sldId id="385" r:id="rId9"/>
    <p:sldId id="386" r:id="rId10"/>
    <p:sldId id="296" r:id="rId11"/>
    <p:sldId id="295" r:id="rId12"/>
    <p:sldId id="397" r:id="rId13"/>
    <p:sldId id="328" r:id="rId14"/>
    <p:sldId id="374" r:id="rId15"/>
    <p:sldId id="364" r:id="rId16"/>
    <p:sldId id="368" r:id="rId17"/>
    <p:sldId id="322" r:id="rId18"/>
    <p:sldId id="319" r:id="rId19"/>
    <p:sldId id="320" r:id="rId20"/>
    <p:sldId id="321" r:id="rId21"/>
    <p:sldId id="330" r:id="rId22"/>
    <p:sldId id="331" r:id="rId23"/>
    <p:sldId id="341" r:id="rId24"/>
    <p:sldId id="377" r:id="rId25"/>
    <p:sldId id="406" r:id="rId26"/>
    <p:sldId id="309" r:id="rId27"/>
    <p:sldId id="310" r:id="rId28"/>
    <p:sldId id="345" r:id="rId29"/>
    <p:sldId id="403" r:id="rId30"/>
    <p:sldId id="336" r:id="rId31"/>
    <p:sldId id="378" r:id="rId32"/>
    <p:sldId id="404" r:id="rId33"/>
    <p:sldId id="297" r:id="rId34"/>
    <p:sldId id="333" r:id="rId35"/>
    <p:sldId id="373" r:id="rId36"/>
    <p:sldId id="269" r:id="rId37"/>
    <p:sldId id="262" r:id="rId38"/>
    <p:sldId id="379" r:id="rId39"/>
    <p:sldId id="366" r:id="rId40"/>
    <p:sldId id="313" r:id="rId41"/>
    <p:sldId id="346" r:id="rId42"/>
    <p:sldId id="298" r:id="rId43"/>
    <p:sldId id="302" r:id="rId44"/>
    <p:sldId id="303" r:id="rId45"/>
    <p:sldId id="354" r:id="rId46"/>
    <p:sldId id="355" r:id="rId47"/>
    <p:sldId id="388" r:id="rId48"/>
    <p:sldId id="324" r:id="rId49"/>
    <p:sldId id="353" r:id="rId50"/>
    <p:sldId id="365" r:id="rId51"/>
    <p:sldId id="299" r:id="rId52"/>
    <p:sldId id="334" r:id="rId53"/>
    <p:sldId id="371" r:id="rId54"/>
    <p:sldId id="380" r:id="rId55"/>
    <p:sldId id="381" r:id="rId56"/>
    <p:sldId id="394" r:id="rId57"/>
    <p:sldId id="376" r:id="rId58"/>
    <p:sldId id="389" r:id="rId59"/>
    <p:sldId id="323" r:id="rId60"/>
    <p:sldId id="362" r:id="rId61"/>
    <p:sldId id="300" r:id="rId62"/>
    <p:sldId id="301" r:id="rId63"/>
    <p:sldId id="375" r:id="rId64"/>
    <p:sldId id="349" r:id="rId65"/>
    <p:sldId id="325" r:id="rId66"/>
    <p:sldId id="363" r:id="rId67"/>
    <p:sldId id="405" r:id="rId68"/>
    <p:sldId id="292" r:id="rId69"/>
    <p:sldId id="311" r:id="rId70"/>
    <p:sldId id="344" r:id="rId71"/>
    <p:sldId id="350" r:id="rId72"/>
    <p:sldId id="370" r:id="rId73"/>
    <p:sldId id="317" r:id="rId74"/>
    <p:sldId id="356" r:id="rId75"/>
    <p:sldId id="382" r:id="rId76"/>
    <p:sldId id="383" r:id="rId77"/>
    <p:sldId id="384" r:id="rId78"/>
    <p:sldId id="315" r:id="rId79"/>
    <p:sldId id="326" r:id="rId80"/>
    <p:sldId id="343" r:id="rId81"/>
    <p:sldId id="273" r:id="rId82"/>
    <p:sldId id="272" r:id="rId83"/>
    <p:sldId id="290" r:id="rId84"/>
    <p:sldId id="391" r:id="rId85"/>
    <p:sldId id="392" r:id="rId86"/>
    <p:sldId id="393" r:id="rId87"/>
    <p:sldId id="270" r:id="rId88"/>
    <p:sldId id="396" r:id="rId89"/>
    <p:sldId id="398" r:id="rId90"/>
    <p:sldId id="399" r:id="rId91"/>
    <p:sldId id="400" r:id="rId92"/>
    <p:sldId id="401" r:id="rId93"/>
    <p:sldId id="357" r:id="rId94"/>
    <p:sldId id="271" r:id="rId95"/>
    <p:sldId id="402" r:id="rId96"/>
    <p:sldId id="360" r:id="rId97"/>
    <p:sldId id="358" r:id="rId98"/>
    <p:sldId id="395" r:id="rId99"/>
    <p:sldId id="293" r:id="rId100"/>
    <p:sldId id="308" r:id="rId101"/>
    <p:sldId id="390" r:id="rId102"/>
    <p:sldId id="294" r:id="rId103"/>
    <p:sldId id="288" r:id="rId104"/>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zman" initials="RK"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9103F"/>
    <a:srgbClr val="13212A"/>
    <a:srgbClr val="8C8F8E"/>
    <a:srgbClr val="3E461D"/>
    <a:srgbClr val="DDD9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1642" autoAdjust="0"/>
  </p:normalViewPr>
  <p:slideViewPr>
    <p:cSldViewPr snapToObjects="1">
      <p:cViewPr varScale="1">
        <p:scale>
          <a:sx n="70" d="100"/>
          <a:sy n="70" d="100"/>
        </p:scale>
        <p:origin x="-63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4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commentAuthors" Target="commentAuthor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9656B210-1013-4B19-9D5F-BC657EC3ABB1}" type="datetimeFigureOut">
              <a:rPr lang="en-US" smtClean="0"/>
              <a:pPr/>
              <a:t>8/13/2013</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6700E679-F719-4A50-901B-E7DE82603DCA}" type="slidenum">
              <a:rPr lang="en-US" smtClean="0"/>
              <a:pPr/>
              <a:t>‹#›</a:t>
            </a:fld>
            <a:endParaRPr lang="en-US"/>
          </a:p>
        </p:txBody>
      </p:sp>
    </p:spTree>
    <p:extLst>
      <p:ext uri="{BB962C8B-B14F-4D97-AF65-F5344CB8AC3E}">
        <p14:creationId xmlns:p14="http://schemas.microsoft.com/office/powerpoint/2010/main" val="208164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wrap="square" lIns="96661" tIns="48331" rIns="96661" bIns="48331" numCol="1" anchor="t" anchorCtr="0" compatLnSpc="1">
            <a:prstTxWarp prst="textNoShape">
              <a:avLst/>
            </a:prstTxWarp>
          </a:bodyPr>
          <a:lstStyle>
            <a:lvl1pPr>
              <a:defRPr sz="1300">
                <a:latin typeface="Calibri" pitchFamily="34" charset="0"/>
              </a:defRPr>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a:defRPr sz="1300">
                <a:latin typeface="Calibri" pitchFamily="34" charset="0"/>
              </a:defRPr>
            </a:lvl1pPr>
          </a:lstStyle>
          <a:p>
            <a:fld id="{6F9AA50D-5F1F-4C1E-BC3D-C715359F8293}" type="datetime1">
              <a:rPr lang="en-US"/>
              <a:pPr/>
              <a:t>8/13/2013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wrap="square" lIns="96661" tIns="48331" rIns="96661" bIns="48331" numCol="1" anchor="ctr" anchorCtr="0" compatLnSpc="1">
            <a:prstTxWarp prst="textNoShape">
              <a:avLst/>
            </a:prstTxWarp>
          </a:bodyPr>
          <a:lstStyle/>
          <a:p>
            <a:pPr lvl="0"/>
            <a:endParaRPr lang="en-US" smtClean="0"/>
          </a:p>
        </p:txBody>
      </p:sp>
      <p:sp>
        <p:nvSpPr>
          <p:cNvPr id="5" name="Notes Placeholder 4"/>
          <p:cNvSpPr>
            <a:spLocks noGrp="1"/>
          </p:cNvSpPr>
          <p:nvPr>
            <p:ph type="body" sz="quarter" idx="3"/>
          </p:nvPr>
        </p:nvSpPr>
        <p:spPr>
          <a:xfrm>
            <a:off x="731520" y="4560570"/>
            <a:ext cx="5852160" cy="4320540"/>
          </a:xfrm>
          <a:prstGeom prst="rect">
            <a:avLst/>
          </a:prstGeom>
        </p:spPr>
        <p:txBody>
          <a:bodyPr vert="horz" wrap="square" lIns="96661" tIns="48331" rIns="96661" bIns="48331"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wrap="square" lIns="96661" tIns="48331" rIns="96661" bIns="48331" numCol="1" anchor="b" anchorCtr="0" compatLnSpc="1">
            <a:prstTxWarp prst="textNoShape">
              <a:avLst/>
            </a:prstTxWarp>
          </a:bodyPr>
          <a:lstStyle>
            <a:lvl1pPr>
              <a:defRPr sz="1300">
                <a:latin typeface="Calibri" pitchFamily="34" charset="0"/>
              </a:defRPr>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a:latin typeface="Calibri" pitchFamily="34" charset="0"/>
              </a:defRPr>
            </a:lvl1pPr>
          </a:lstStyle>
          <a:p>
            <a:fld id="{66F16B37-BB50-4860-B621-92F5BDBC64FA}" type="slidenum">
              <a:rPr lang="en-US"/>
              <a:pPr/>
              <a:t>‹#›</a:t>
            </a:fld>
            <a:endParaRPr lang="en-US"/>
          </a:p>
        </p:txBody>
      </p:sp>
    </p:spTree>
    <p:extLst>
      <p:ext uri="{BB962C8B-B14F-4D97-AF65-F5344CB8AC3E}">
        <p14:creationId xmlns:p14="http://schemas.microsoft.com/office/powerpoint/2010/main" val="332557444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a:lstStyle/>
          <a:p>
            <a:fld id="{BFFA5608-FB1D-4DF2-A89C-2004C948F9D8}" type="slidenum">
              <a:rPr lang="en-US">
                <a:latin typeface="Arial" pitchFamily="34" charset="0"/>
                <a:ea typeface="ヒラギノ角ゴ Pro W3" charset="-128"/>
              </a:rPr>
              <a:pPr/>
              <a:t>1</a:t>
            </a:fld>
            <a:endParaRPr lang="en-US">
              <a:latin typeface="Arial" pitchFamily="34" charset="0"/>
              <a:ea typeface="ヒラギノ角ゴ Pro W3" charset="-128"/>
            </a:endParaRPr>
          </a:p>
        </p:txBody>
      </p:sp>
      <p:sp>
        <p:nvSpPr>
          <p:cNvPr id="3481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482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smtClean="0">
              <a:latin typeface="Arial" pitchFamily="34" charset="0"/>
              <a:ea typeface="ヒラギノ角ゴ Pro W3"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0EE327F-1164-4FCF-8B78-E57681EF1820}" type="datetime1">
              <a:rPr lang="en-US" smtClean="0"/>
              <a:pPr/>
              <a:t>8/13/2013</a:t>
            </a:fld>
            <a:endParaRPr lang="en-US"/>
          </a:p>
        </p:txBody>
      </p:sp>
      <p:sp>
        <p:nvSpPr>
          <p:cNvPr id="5" name="Footer Placeholder 4"/>
          <p:cNvSpPr>
            <a:spLocks noGrp="1"/>
          </p:cNvSpPr>
          <p:nvPr>
            <p:ph type="ftr" sz="quarter" idx="11"/>
          </p:nvPr>
        </p:nvSpPr>
        <p:spPr/>
        <p:txBody>
          <a:bodyPr/>
          <a:lstStyle>
            <a:lvl1pPr>
              <a:defRPr/>
            </a:lvl1pPr>
          </a:lstStyle>
          <a:p>
            <a:r>
              <a:rPr lang="en-US" dirty="0" smtClean="0"/>
              <a:t>SYSE 802</a:t>
            </a:r>
            <a:endParaRPr lang="en-US" dirty="0"/>
          </a:p>
        </p:txBody>
      </p:sp>
      <p:sp>
        <p:nvSpPr>
          <p:cNvPr id="6" name="Slide Number Placeholder 5"/>
          <p:cNvSpPr>
            <a:spLocks noGrp="1"/>
          </p:cNvSpPr>
          <p:nvPr>
            <p:ph type="sldNum" sz="quarter" idx="12"/>
          </p:nvPr>
        </p:nvSpPr>
        <p:spPr/>
        <p:txBody>
          <a:bodyPr/>
          <a:lstStyle>
            <a:lvl1pPr>
              <a:defRPr/>
            </a:lvl1pPr>
          </a:lstStyle>
          <a:p>
            <a:fld id="{96FF6458-F23B-405C-8F21-21F697F72E8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7CE2AB-DE97-4086-BE44-43813B62A04A}" type="datetime1">
              <a:rPr lang="en-US" smtClean="0"/>
              <a:pPr/>
              <a:t>8/13/2013</a:t>
            </a:fld>
            <a:endParaRPr lang="en-US"/>
          </a:p>
        </p:txBody>
      </p:sp>
      <p:sp>
        <p:nvSpPr>
          <p:cNvPr id="5" name="Footer Placeholder 4"/>
          <p:cNvSpPr>
            <a:spLocks noGrp="1"/>
          </p:cNvSpPr>
          <p:nvPr>
            <p:ph type="ftr" sz="quarter" idx="11"/>
          </p:nvPr>
        </p:nvSpPr>
        <p:spPr/>
        <p:txBody>
          <a:bodyPr/>
          <a:lstStyle>
            <a:lvl1pPr>
              <a:defRPr/>
            </a:lvl1pPr>
          </a:lstStyle>
          <a:p>
            <a:r>
              <a:rPr lang="en-US" smtClean="0"/>
              <a:t>SYSE 802</a:t>
            </a:r>
            <a:endParaRPr lang="en-US"/>
          </a:p>
        </p:txBody>
      </p:sp>
      <p:sp>
        <p:nvSpPr>
          <p:cNvPr id="6" name="Slide Number Placeholder 5"/>
          <p:cNvSpPr>
            <a:spLocks noGrp="1"/>
          </p:cNvSpPr>
          <p:nvPr>
            <p:ph type="sldNum" sz="quarter" idx="12"/>
          </p:nvPr>
        </p:nvSpPr>
        <p:spPr/>
        <p:txBody>
          <a:bodyPr/>
          <a:lstStyle>
            <a:lvl1pPr>
              <a:defRPr/>
            </a:lvl1pPr>
          </a:lstStyle>
          <a:p>
            <a:fld id="{445B1FAC-BFD0-4AF8-996E-9AE8DCF34059}"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68A4B80-1FB8-42D0-9956-F9BEAF7F2785}" type="datetime1">
              <a:rPr lang="en-US" smtClean="0"/>
              <a:pPr/>
              <a:t>8/13/2013</a:t>
            </a:fld>
            <a:endParaRPr lang="en-US"/>
          </a:p>
        </p:txBody>
      </p:sp>
      <p:sp>
        <p:nvSpPr>
          <p:cNvPr id="5" name="Footer Placeholder 4"/>
          <p:cNvSpPr>
            <a:spLocks noGrp="1"/>
          </p:cNvSpPr>
          <p:nvPr>
            <p:ph type="ftr" sz="quarter" idx="11"/>
          </p:nvPr>
        </p:nvSpPr>
        <p:spPr/>
        <p:txBody>
          <a:bodyPr/>
          <a:lstStyle>
            <a:lvl1pPr>
              <a:defRPr/>
            </a:lvl1pPr>
          </a:lstStyle>
          <a:p>
            <a:r>
              <a:rPr lang="en-US" smtClean="0"/>
              <a:t>SYSE 802</a:t>
            </a:r>
            <a:endParaRPr lang="en-US"/>
          </a:p>
        </p:txBody>
      </p:sp>
      <p:sp>
        <p:nvSpPr>
          <p:cNvPr id="6" name="Slide Number Placeholder 5"/>
          <p:cNvSpPr>
            <a:spLocks noGrp="1"/>
          </p:cNvSpPr>
          <p:nvPr>
            <p:ph type="sldNum" sz="quarter" idx="12"/>
          </p:nvPr>
        </p:nvSpPr>
        <p:spPr/>
        <p:txBody>
          <a:bodyPr/>
          <a:lstStyle>
            <a:lvl1pPr>
              <a:defRPr/>
            </a:lvl1pPr>
          </a:lstStyle>
          <a:p>
            <a:fld id="{F5945862-C674-48FB-954D-1B70B92CB93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30ED1EB-2A31-4B77-A8DB-01DD83B4D3CF}" type="datetime1">
              <a:rPr lang="en-US" smtClean="0"/>
              <a:pPr/>
              <a:t>8/13/2013</a:t>
            </a:fld>
            <a:endParaRPr lang="en-US"/>
          </a:p>
        </p:txBody>
      </p:sp>
      <p:sp>
        <p:nvSpPr>
          <p:cNvPr id="5" name="Footer Placeholder 4"/>
          <p:cNvSpPr>
            <a:spLocks noGrp="1"/>
          </p:cNvSpPr>
          <p:nvPr>
            <p:ph type="ftr" sz="quarter" idx="11"/>
          </p:nvPr>
        </p:nvSpPr>
        <p:spPr/>
        <p:txBody>
          <a:bodyPr/>
          <a:lstStyle>
            <a:lvl1pPr>
              <a:defRPr/>
            </a:lvl1pPr>
          </a:lstStyle>
          <a:p>
            <a:r>
              <a:rPr lang="en-US" dirty="0" smtClean="0"/>
              <a:t>SYSE 802</a:t>
            </a:r>
            <a:endParaRPr lang="en-US" dirty="0"/>
          </a:p>
        </p:txBody>
      </p:sp>
      <p:sp>
        <p:nvSpPr>
          <p:cNvPr id="6" name="Slide Number Placeholder 5"/>
          <p:cNvSpPr>
            <a:spLocks noGrp="1"/>
          </p:cNvSpPr>
          <p:nvPr>
            <p:ph type="sldNum" sz="quarter" idx="12"/>
          </p:nvPr>
        </p:nvSpPr>
        <p:spPr/>
        <p:txBody>
          <a:bodyPr/>
          <a:lstStyle>
            <a:lvl1pPr>
              <a:defRPr/>
            </a:lvl1pPr>
          </a:lstStyle>
          <a:p>
            <a:fld id="{F0B3080A-960D-4451-9B3F-76CB7E6F1BD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77A29EF-B2FB-4314-B972-226FE3FB8602}" type="datetime1">
              <a:rPr lang="en-US" smtClean="0"/>
              <a:pPr/>
              <a:t>8/13/2013</a:t>
            </a:fld>
            <a:endParaRPr lang="en-US"/>
          </a:p>
        </p:txBody>
      </p:sp>
      <p:sp>
        <p:nvSpPr>
          <p:cNvPr id="5" name="Footer Placeholder 4"/>
          <p:cNvSpPr>
            <a:spLocks noGrp="1"/>
          </p:cNvSpPr>
          <p:nvPr>
            <p:ph type="ftr" sz="quarter" idx="11"/>
          </p:nvPr>
        </p:nvSpPr>
        <p:spPr/>
        <p:txBody>
          <a:bodyPr/>
          <a:lstStyle>
            <a:lvl1pPr>
              <a:defRPr/>
            </a:lvl1pPr>
          </a:lstStyle>
          <a:p>
            <a:r>
              <a:rPr lang="en-US" smtClean="0"/>
              <a:t>SYSE 802</a:t>
            </a:r>
            <a:endParaRPr lang="en-US"/>
          </a:p>
        </p:txBody>
      </p:sp>
      <p:sp>
        <p:nvSpPr>
          <p:cNvPr id="6" name="Slide Number Placeholder 5"/>
          <p:cNvSpPr>
            <a:spLocks noGrp="1"/>
          </p:cNvSpPr>
          <p:nvPr>
            <p:ph type="sldNum" sz="quarter" idx="12"/>
          </p:nvPr>
        </p:nvSpPr>
        <p:spPr/>
        <p:txBody>
          <a:bodyPr/>
          <a:lstStyle>
            <a:lvl1pPr>
              <a:defRPr/>
            </a:lvl1pPr>
          </a:lstStyle>
          <a:p>
            <a:fld id="{E21CF67D-FF79-4C17-9170-99C0DB2C0DD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2DFD8C7-BEEE-4A3E-9A61-EB867C3708EA}" type="datetime1">
              <a:rPr lang="en-US" smtClean="0"/>
              <a:pPr/>
              <a:t>8/13/2013</a:t>
            </a:fld>
            <a:endParaRPr lang="en-US"/>
          </a:p>
        </p:txBody>
      </p:sp>
      <p:sp>
        <p:nvSpPr>
          <p:cNvPr id="6" name="Footer Placeholder 4"/>
          <p:cNvSpPr>
            <a:spLocks noGrp="1"/>
          </p:cNvSpPr>
          <p:nvPr>
            <p:ph type="ftr" sz="quarter" idx="11"/>
          </p:nvPr>
        </p:nvSpPr>
        <p:spPr/>
        <p:txBody>
          <a:bodyPr/>
          <a:lstStyle>
            <a:lvl1pPr>
              <a:defRPr/>
            </a:lvl1pPr>
          </a:lstStyle>
          <a:p>
            <a:r>
              <a:rPr lang="en-US" dirty="0" smtClean="0"/>
              <a:t>SYSE 802</a:t>
            </a:r>
            <a:endParaRPr lang="en-US" dirty="0"/>
          </a:p>
        </p:txBody>
      </p:sp>
      <p:sp>
        <p:nvSpPr>
          <p:cNvPr id="7" name="Slide Number Placeholder 5"/>
          <p:cNvSpPr>
            <a:spLocks noGrp="1"/>
          </p:cNvSpPr>
          <p:nvPr>
            <p:ph type="sldNum" sz="quarter" idx="12"/>
          </p:nvPr>
        </p:nvSpPr>
        <p:spPr/>
        <p:txBody>
          <a:bodyPr/>
          <a:lstStyle>
            <a:lvl1pPr>
              <a:defRPr/>
            </a:lvl1pPr>
          </a:lstStyle>
          <a:p>
            <a:fld id="{E130720A-12D6-49B6-8C4C-A0F74D688C38}"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8C871E2C-EEF5-46F3-961B-BEFD8003563D}" type="datetime1">
              <a:rPr lang="en-US" smtClean="0"/>
              <a:pPr/>
              <a:t>8/13/2013</a:t>
            </a:fld>
            <a:endParaRPr lang="en-US"/>
          </a:p>
        </p:txBody>
      </p:sp>
      <p:sp>
        <p:nvSpPr>
          <p:cNvPr id="8" name="Footer Placeholder 4"/>
          <p:cNvSpPr>
            <a:spLocks noGrp="1"/>
          </p:cNvSpPr>
          <p:nvPr>
            <p:ph type="ftr" sz="quarter" idx="11"/>
          </p:nvPr>
        </p:nvSpPr>
        <p:spPr/>
        <p:txBody>
          <a:bodyPr/>
          <a:lstStyle>
            <a:lvl1pPr>
              <a:defRPr/>
            </a:lvl1pPr>
          </a:lstStyle>
          <a:p>
            <a:r>
              <a:rPr lang="en-US" dirty="0" smtClean="0"/>
              <a:t>SYSE 802</a:t>
            </a:r>
            <a:endParaRPr lang="en-US" dirty="0"/>
          </a:p>
        </p:txBody>
      </p:sp>
      <p:sp>
        <p:nvSpPr>
          <p:cNvPr id="9" name="Slide Number Placeholder 5"/>
          <p:cNvSpPr>
            <a:spLocks noGrp="1"/>
          </p:cNvSpPr>
          <p:nvPr>
            <p:ph type="sldNum" sz="quarter" idx="12"/>
          </p:nvPr>
        </p:nvSpPr>
        <p:spPr/>
        <p:txBody>
          <a:bodyPr/>
          <a:lstStyle>
            <a:lvl1pPr>
              <a:defRPr/>
            </a:lvl1pPr>
          </a:lstStyle>
          <a:p>
            <a:fld id="{69F94244-F706-4A01-B34D-B1BD1FC2FD7A}"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7B730868-B94E-4DCC-BFBE-BD52CE241A55}" type="datetime1">
              <a:rPr lang="en-US" smtClean="0"/>
              <a:pPr/>
              <a:t>8/13/2013</a:t>
            </a:fld>
            <a:endParaRPr lang="en-US"/>
          </a:p>
        </p:txBody>
      </p:sp>
      <p:sp>
        <p:nvSpPr>
          <p:cNvPr id="4" name="Footer Placeholder 4"/>
          <p:cNvSpPr>
            <a:spLocks noGrp="1"/>
          </p:cNvSpPr>
          <p:nvPr>
            <p:ph type="ftr" sz="quarter" idx="11"/>
          </p:nvPr>
        </p:nvSpPr>
        <p:spPr/>
        <p:txBody>
          <a:bodyPr/>
          <a:lstStyle>
            <a:lvl1pPr>
              <a:defRPr/>
            </a:lvl1pPr>
          </a:lstStyle>
          <a:p>
            <a:r>
              <a:rPr lang="en-US" smtClean="0"/>
              <a:t>SYSE 802</a:t>
            </a:r>
            <a:endParaRPr lang="en-US"/>
          </a:p>
        </p:txBody>
      </p:sp>
      <p:sp>
        <p:nvSpPr>
          <p:cNvPr id="5" name="Slide Number Placeholder 5"/>
          <p:cNvSpPr>
            <a:spLocks noGrp="1"/>
          </p:cNvSpPr>
          <p:nvPr>
            <p:ph type="sldNum" sz="quarter" idx="12"/>
          </p:nvPr>
        </p:nvSpPr>
        <p:spPr/>
        <p:txBody>
          <a:bodyPr/>
          <a:lstStyle>
            <a:lvl1pPr>
              <a:defRPr/>
            </a:lvl1pPr>
          </a:lstStyle>
          <a:p>
            <a:fld id="{BB5A3017-8251-4C4C-B4F7-477F6279554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BE39619-9B22-4A0D-B73A-C94A75CA18EF}" type="datetime1">
              <a:rPr lang="en-US" smtClean="0"/>
              <a:pPr/>
              <a:t>8/13/2013</a:t>
            </a:fld>
            <a:endParaRPr lang="en-US"/>
          </a:p>
        </p:txBody>
      </p:sp>
      <p:sp>
        <p:nvSpPr>
          <p:cNvPr id="3" name="Footer Placeholder 4"/>
          <p:cNvSpPr>
            <a:spLocks noGrp="1"/>
          </p:cNvSpPr>
          <p:nvPr>
            <p:ph type="ftr" sz="quarter" idx="11"/>
          </p:nvPr>
        </p:nvSpPr>
        <p:spPr/>
        <p:txBody>
          <a:bodyPr/>
          <a:lstStyle>
            <a:lvl1pPr>
              <a:defRPr/>
            </a:lvl1pPr>
          </a:lstStyle>
          <a:p>
            <a:r>
              <a:rPr lang="en-US" smtClean="0"/>
              <a:t>SYSE 802</a:t>
            </a:r>
            <a:endParaRPr lang="en-US"/>
          </a:p>
        </p:txBody>
      </p:sp>
      <p:sp>
        <p:nvSpPr>
          <p:cNvPr id="4" name="Slide Number Placeholder 5"/>
          <p:cNvSpPr>
            <a:spLocks noGrp="1"/>
          </p:cNvSpPr>
          <p:nvPr>
            <p:ph type="sldNum" sz="quarter" idx="12"/>
          </p:nvPr>
        </p:nvSpPr>
        <p:spPr/>
        <p:txBody>
          <a:bodyPr/>
          <a:lstStyle>
            <a:lvl1pPr>
              <a:defRPr/>
            </a:lvl1pPr>
          </a:lstStyle>
          <a:p>
            <a:fld id="{6CA1E566-C267-499F-BE0F-07A657FD01B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7F79BE3-3080-47A2-933A-ED5F7002E873}" type="datetime1">
              <a:rPr lang="en-US" smtClean="0"/>
              <a:pPr/>
              <a:t>8/13/2013</a:t>
            </a:fld>
            <a:endParaRPr lang="en-US"/>
          </a:p>
        </p:txBody>
      </p:sp>
      <p:sp>
        <p:nvSpPr>
          <p:cNvPr id="6" name="Footer Placeholder 4"/>
          <p:cNvSpPr>
            <a:spLocks noGrp="1"/>
          </p:cNvSpPr>
          <p:nvPr>
            <p:ph type="ftr" sz="quarter" idx="11"/>
          </p:nvPr>
        </p:nvSpPr>
        <p:spPr/>
        <p:txBody>
          <a:bodyPr/>
          <a:lstStyle>
            <a:lvl1pPr>
              <a:defRPr/>
            </a:lvl1pPr>
          </a:lstStyle>
          <a:p>
            <a:r>
              <a:rPr lang="en-US" dirty="0" smtClean="0"/>
              <a:t>SYSE 802</a:t>
            </a:r>
            <a:endParaRPr lang="en-US" dirty="0"/>
          </a:p>
        </p:txBody>
      </p:sp>
      <p:sp>
        <p:nvSpPr>
          <p:cNvPr id="7" name="Slide Number Placeholder 5"/>
          <p:cNvSpPr>
            <a:spLocks noGrp="1"/>
          </p:cNvSpPr>
          <p:nvPr>
            <p:ph type="sldNum" sz="quarter" idx="12"/>
          </p:nvPr>
        </p:nvSpPr>
        <p:spPr/>
        <p:txBody>
          <a:bodyPr/>
          <a:lstStyle>
            <a:lvl1pPr>
              <a:defRPr/>
            </a:lvl1pPr>
          </a:lstStyle>
          <a:p>
            <a:fld id="{CD9A243D-5B78-4D26-9164-F29874F113D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99441EC-F030-4987-8493-2CBBDA26BDC0}" type="datetime1">
              <a:rPr lang="en-US" smtClean="0"/>
              <a:pPr/>
              <a:t>8/13/2013</a:t>
            </a:fld>
            <a:endParaRPr lang="en-US"/>
          </a:p>
        </p:txBody>
      </p:sp>
      <p:sp>
        <p:nvSpPr>
          <p:cNvPr id="6" name="Footer Placeholder 4"/>
          <p:cNvSpPr>
            <a:spLocks noGrp="1"/>
          </p:cNvSpPr>
          <p:nvPr>
            <p:ph type="ftr" sz="quarter" idx="11"/>
          </p:nvPr>
        </p:nvSpPr>
        <p:spPr/>
        <p:txBody>
          <a:bodyPr/>
          <a:lstStyle>
            <a:lvl1pPr>
              <a:defRPr/>
            </a:lvl1pPr>
          </a:lstStyle>
          <a:p>
            <a:r>
              <a:rPr lang="en-US" dirty="0" smtClean="0"/>
              <a:t>SYSE 802</a:t>
            </a:r>
            <a:endParaRPr lang="en-US" dirty="0"/>
          </a:p>
        </p:txBody>
      </p:sp>
      <p:sp>
        <p:nvSpPr>
          <p:cNvPr id="7" name="Slide Number Placeholder 5"/>
          <p:cNvSpPr>
            <a:spLocks noGrp="1"/>
          </p:cNvSpPr>
          <p:nvPr>
            <p:ph type="sldNum" sz="quarter" idx="12"/>
          </p:nvPr>
        </p:nvSpPr>
        <p:spPr/>
        <p:txBody>
          <a:bodyPr/>
          <a:lstStyle>
            <a:lvl1pPr>
              <a:defRPr/>
            </a:lvl1pPr>
          </a:lstStyle>
          <a:p>
            <a:fld id="{75D23948-1902-4099-8A87-590E1C405BD5}"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EED7ABC8-1790-4FE9-AA04-6EE61DEB319C}" type="datetime1">
              <a:rPr lang="en-US" smtClean="0"/>
              <a:pPr/>
              <a:t>8/13/2013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r>
              <a:rPr lang="en-US" smtClean="0"/>
              <a:t>SYSE 802</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C0B64028-1176-41D3-9614-D4E19406015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pitchFamily="-65" charset="-128"/>
        </a:defRPr>
      </a:lvl1pPr>
      <a:lvl2pPr algn="ctr" defTabSz="457200" rtl="0" eaLnBrk="1" fontAlgn="base" hangingPunct="1">
        <a:spcBef>
          <a:spcPct val="0"/>
        </a:spcBef>
        <a:spcAft>
          <a:spcPct val="0"/>
        </a:spcAft>
        <a:defRPr sz="4400">
          <a:solidFill>
            <a:schemeClr val="tx1"/>
          </a:solidFill>
          <a:latin typeface="Calibri" pitchFamily="-65" charset="0"/>
          <a:ea typeface="MS PGothic" pitchFamily="34" charset="-128"/>
          <a:cs typeface="ＭＳ Ｐゴシック" pitchFamily="-65" charset="-128"/>
        </a:defRPr>
      </a:lvl2pPr>
      <a:lvl3pPr algn="ctr" defTabSz="457200" rtl="0" eaLnBrk="1" fontAlgn="base" hangingPunct="1">
        <a:spcBef>
          <a:spcPct val="0"/>
        </a:spcBef>
        <a:spcAft>
          <a:spcPct val="0"/>
        </a:spcAft>
        <a:defRPr sz="4400">
          <a:solidFill>
            <a:schemeClr val="tx1"/>
          </a:solidFill>
          <a:latin typeface="Calibri" pitchFamily="-65" charset="0"/>
          <a:ea typeface="MS PGothic" pitchFamily="34" charset="-128"/>
          <a:cs typeface="ＭＳ Ｐゴシック" pitchFamily="-65" charset="-128"/>
        </a:defRPr>
      </a:lvl3pPr>
      <a:lvl4pPr algn="ctr" defTabSz="457200" rtl="0" eaLnBrk="1" fontAlgn="base" hangingPunct="1">
        <a:spcBef>
          <a:spcPct val="0"/>
        </a:spcBef>
        <a:spcAft>
          <a:spcPct val="0"/>
        </a:spcAft>
        <a:defRPr sz="4400">
          <a:solidFill>
            <a:schemeClr val="tx1"/>
          </a:solidFill>
          <a:latin typeface="Calibri" pitchFamily="-65" charset="0"/>
          <a:ea typeface="MS PGothic" pitchFamily="34" charset="-128"/>
          <a:cs typeface="ＭＳ Ｐゴシック" pitchFamily="-65" charset="-128"/>
        </a:defRPr>
      </a:lvl4pPr>
      <a:lvl5pPr algn="ctr" defTabSz="457200" rtl="0" eaLnBrk="1" fontAlgn="base" hangingPunct="1">
        <a:spcBef>
          <a:spcPct val="0"/>
        </a:spcBef>
        <a:spcAft>
          <a:spcPct val="0"/>
        </a:spcAft>
        <a:defRPr sz="4400">
          <a:solidFill>
            <a:schemeClr val="tx1"/>
          </a:solidFill>
          <a:latin typeface="Calibri" pitchFamily="-65" charset="0"/>
          <a:ea typeface="MS PGothic" pitchFamily="34"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pitchFamily="-65" charset="-128"/>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hyperlink" Target="http://www.forbes.com/sites/jump/2012/11/12/take-a-lesson-from-apple-a-strategy-to-keep-customers-in-your-ecosyste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4.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5.emf"/></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www.datafinancenews.com/news/ebay-releases-new-metric-giving-holistic-view-of-a-companys-technical-ecosystem-dse-fine-tunes-datacentre-infrastructure/"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1524000" y="4770438"/>
            <a:ext cx="6781800" cy="1201737"/>
          </a:xfrm>
          <a:prstGeom prst="rect">
            <a:avLst/>
          </a:prstGeom>
          <a:noFill/>
          <a:ln w="9525">
            <a:noFill/>
            <a:miter lim="800000"/>
            <a:headEnd/>
            <a:tailEnd/>
          </a:ln>
        </p:spPr>
        <p:txBody>
          <a:bodyPr>
            <a:spAutoFit/>
          </a:bodyPr>
          <a:lstStyle/>
          <a:p>
            <a:pPr eaLnBrk="0" hangingPunct="0"/>
            <a:endParaRPr lang="en-US">
              <a:latin typeface="Verdana" pitchFamily="34" charset="0"/>
            </a:endParaRPr>
          </a:p>
          <a:p>
            <a:pPr eaLnBrk="0" hangingPunct="0"/>
            <a:endParaRPr lang="en-US">
              <a:latin typeface="Verdana" pitchFamily="34" charset="0"/>
            </a:endParaRPr>
          </a:p>
          <a:p>
            <a:pPr eaLnBrk="0" hangingPunct="0"/>
            <a:endParaRPr lang="en-US">
              <a:latin typeface="Verdana" pitchFamily="34" charset="0"/>
            </a:endParaRPr>
          </a:p>
          <a:p>
            <a:pPr eaLnBrk="0" hangingPunct="0"/>
            <a:endParaRPr lang="en-US">
              <a:latin typeface="Verdana" pitchFamily="34" charset="0"/>
            </a:endParaRPr>
          </a:p>
          <a:p>
            <a:pPr eaLnBrk="0" hangingPunct="0"/>
            <a:endParaRPr lang="en-US">
              <a:latin typeface="Calibri" pitchFamily="34" charset="0"/>
            </a:endParaRPr>
          </a:p>
        </p:txBody>
      </p:sp>
      <p:sp>
        <p:nvSpPr>
          <p:cNvPr id="33795" name="Rectangle 8"/>
          <p:cNvSpPr>
            <a:spLocks noChangeArrowheads="1"/>
          </p:cNvSpPr>
          <p:nvPr/>
        </p:nvSpPr>
        <p:spPr bwMode="auto">
          <a:xfrm>
            <a:off x="381000" y="228600"/>
            <a:ext cx="8305800" cy="6019800"/>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33796" name="Rectangle 7"/>
          <p:cNvSpPr>
            <a:spLocks noChangeArrowheads="1"/>
          </p:cNvSpPr>
          <p:nvPr/>
        </p:nvSpPr>
        <p:spPr bwMode="auto">
          <a:xfrm>
            <a:off x="381000" y="1524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cxnSp>
        <p:nvCxnSpPr>
          <p:cNvPr id="9" name="Straight Connector 8"/>
          <p:cNvCxnSpPr/>
          <p:nvPr/>
        </p:nvCxnSpPr>
        <p:spPr>
          <a:xfrm rot="10800000">
            <a:off x="381000" y="1219200"/>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a:off x="381000" y="1273175"/>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3799" name="Picture 10" descr="academicSymbolWdm_copur.jpg"/>
          <p:cNvPicPr>
            <a:picLocks noChangeAspect="1"/>
          </p:cNvPicPr>
          <p:nvPr/>
        </p:nvPicPr>
        <p:blipFill>
          <a:blip r:embed="rId3"/>
          <a:srcRect/>
          <a:stretch>
            <a:fillRect/>
          </a:stretch>
        </p:blipFill>
        <p:spPr bwMode="auto">
          <a:xfrm>
            <a:off x="762000" y="442913"/>
            <a:ext cx="2570163" cy="547687"/>
          </a:xfrm>
          <a:prstGeom prst="rect">
            <a:avLst/>
          </a:prstGeom>
          <a:noFill/>
          <a:ln w="9525">
            <a:noFill/>
            <a:miter lim="800000"/>
            <a:headEnd/>
            <a:tailEnd/>
          </a:ln>
        </p:spPr>
      </p:pic>
      <p:sp>
        <p:nvSpPr>
          <p:cNvPr id="33800" name="Title 1"/>
          <p:cNvSpPr>
            <a:spLocks noGrp="1"/>
          </p:cNvSpPr>
          <p:nvPr>
            <p:ph type="ctrTitle"/>
          </p:nvPr>
        </p:nvSpPr>
        <p:spPr>
          <a:xfrm>
            <a:off x="381000" y="2130425"/>
            <a:ext cx="8305800" cy="1470025"/>
          </a:xfrm>
        </p:spPr>
        <p:txBody>
          <a:bodyPr/>
          <a:lstStyle/>
          <a:p>
            <a:r>
              <a:rPr lang="en-US" sz="3600" b="1" dirty="0" smtClean="0"/>
              <a:t>Supporting Strategic Software Engineering Decision Making through Ecosystems</a:t>
            </a:r>
            <a:endParaRPr lang="en-US" sz="3600" dirty="0"/>
          </a:p>
        </p:txBody>
      </p:sp>
      <p:sp>
        <p:nvSpPr>
          <p:cNvPr id="33801" name="Subtitle 2"/>
          <p:cNvSpPr>
            <a:spLocks noGrp="1"/>
          </p:cNvSpPr>
          <p:nvPr>
            <p:ph type="subTitle" idx="1"/>
          </p:nvPr>
        </p:nvSpPr>
        <p:spPr>
          <a:xfrm>
            <a:off x="1120775" y="3657600"/>
            <a:ext cx="6840538" cy="1752600"/>
          </a:xfrm>
        </p:spPr>
        <p:txBody>
          <a:bodyPr/>
          <a:lstStyle/>
          <a:p>
            <a:r>
              <a:rPr lang="en-US" dirty="0" smtClean="0">
                <a:solidFill>
                  <a:schemeClr val="tx1"/>
                </a:solidFill>
              </a:rPr>
              <a:t>John D. McGregor</a:t>
            </a:r>
          </a:p>
          <a:p>
            <a:r>
              <a:rPr lang="en-US" dirty="0" smtClean="0">
                <a:solidFill>
                  <a:schemeClr val="tx1"/>
                </a:solidFill>
              </a:rPr>
              <a:t>johnmc@clemson.edu</a:t>
            </a:r>
          </a:p>
        </p:txBody>
      </p:sp>
      <p:sp>
        <p:nvSpPr>
          <p:cNvPr id="11" name="Slide Number Placeholder 10"/>
          <p:cNvSpPr>
            <a:spLocks noGrp="1"/>
          </p:cNvSpPr>
          <p:nvPr>
            <p:ph type="sldNum" sz="quarter" idx="12"/>
          </p:nvPr>
        </p:nvSpPr>
        <p:spPr/>
        <p:txBody>
          <a:bodyPr/>
          <a:lstStyle/>
          <a:p>
            <a:fld id="{96FF6458-F23B-405C-8F21-21F697F72E89}" type="slidenum">
              <a:rPr lang="en-US" smtClean="0"/>
              <a:pPr/>
              <a:t>1</a:t>
            </a:fld>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“magnetism”</a:t>
            </a:r>
            <a:endParaRPr lang="en-US" dirty="0"/>
          </a:p>
        </p:txBody>
      </p:sp>
      <p:sp>
        <p:nvSpPr>
          <p:cNvPr id="3" name="Content Placeholder 2"/>
          <p:cNvSpPr>
            <a:spLocks noGrp="1"/>
          </p:cNvSpPr>
          <p:nvPr>
            <p:ph idx="1"/>
          </p:nvPr>
        </p:nvSpPr>
        <p:spPr/>
        <p:txBody>
          <a:bodyPr/>
          <a:lstStyle/>
          <a:p>
            <a:r>
              <a:rPr lang="en-US" dirty="0" smtClean="0"/>
              <a:t>A vibrant ecosystem attracts new members.</a:t>
            </a:r>
          </a:p>
          <a:p>
            <a:r>
              <a:rPr lang="en-US" dirty="0" smtClean="0"/>
              <a:t>The magnetic pull of an ecosystem is proportional to the number of adoptions and members.</a:t>
            </a:r>
          </a:p>
          <a:p>
            <a:r>
              <a:rPr lang="en-US" dirty="0" smtClean="0"/>
              <a:t>The </a:t>
            </a:r>
            <a:r>
              <a:rPr lang="en-US" dirty="0" err="1" smtClean="0"/>
              <a:t>openArchitectureware</a:t>
            </a:r>
            <a:r>
              <a:rPr lang="en-US" dirty="0" smtClean="0"/>
              <a:t> project responsible for </a:t>
            </a:r>
            <a:r>
              <a:rPr lang="en-US" dirty="0" err="1" smtClean="0"/>
              <a:t>Xtext</a:t>
            </a:r>
            <a:r>
              <a:rPr lang="en-US" dirty="0" smtClean="0"/>
              <a:t>, </a:t>
            </a:r>
            <a:r>
              <a:rPr lang="en-US" dirty="0" err="1" smtClean="0"/>
              <a:t>Xtend</a:t>
            </a:r>
            <a:r>
              <a:rPr lang="en-US" dirty="0" smtClean="0"/>
              <a:t>, … was independent but became part of the Eclipse Foundation’s ecosystem. </a:t>
            </a:r>
            <a:endParaRPr lang="en-US" dirty="0"/>
          </a:p>
        </p:txBody>
      </p:sp>
      <p:sp>
        <p:nvSpPr>
          <p:cNvPr id="5" name="Slide Number Placeholder 4"/>
          <p:cNvSpPr>
            <a:spLocks noGrp="1"/>
          </p:cNvSpPr>
          <p:nvPr>
            <p:ph type="sldNum" sz="quarter" idx="12"/>
          </p:nvPr>
        </p:nvSpPr>
        <p:spPr/>
        <p:txBody>
          <a:bodyPr/>
          <a:lstStyle/>
          <a:p>
            <a:fld id="{F0B3080A-960D-4451-9B3F-76CB7E6F1BDB}" type="slidenum">
              <a:rPr lang="en-US" smtClean="0"/>
              <a:pPr/>
              <a:t>10</a:t>
            </a:fld>
            <a:endParaRPr lang="en-US"/>
          </a:p>
        </p:txBody>
      </p:sp>
      <p:pic>
        <p:nvPicPr>
          <p:cNvPr id="43010" name="Picture 2"/>
          <p:cNvPicPr>
            <a:picLocks noChangeAspect="1" noChangeArrowheads="1"/>
          </p:cNvPicPr>
          <p:nvPr/>
        </p:nvPicPr>
        <p:blipFill>
          <a:blip r:embed="rId2"/>
          <a:srcRect/>
          <a:stretch>
            <a:fillRect/>
          </a:stretch>
        </p:blipFill>
        <p:spPr bwMode="auto">
          <a:xfrm>
            <a:off x="7448550" y="5029200"/>
            <a:ext cx="169545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to date</a:t>
            </a:r>
            <a:endParaRPr lang="en-US" dirty="0"/>
          </a:p>
        </p:txBody>
      </p:sp>
      <p:sp>
        <p:nvSpPr>
          <p:cNvPr id="3" name="Content Placeholder 2"/>
          <p:cNvSpPr>
            <a:spLocks noGrp="1"/>
          </p:cNvSpPr>
          <p:nvPr>
            <p:ph idx="1"/>
          </p:nvPr>
        </p:nvSpPr>
        <p:spPr/>
        <p:txBody>
          <a:bodyPr/>
          <a:lstStyle/>
          <a:p>
            <a:r>
              <a:rPr lang="en-US" dirty="0" smtClean="0"/>
              <a:t>Strategic managers like and use the results.</a:t>
            </a:r>
          </a:p>
          <a:p>
            <a:r>
              <a:rPr lang="en-US" dirty="0" smtClean="0"/>
              <a:t>Non-strategic managers don’t see the point.</a:t>
            </a:r>
          </a:p>
          <a:p>
            <a:r>
              <a:rPr lang="en-US" dirty="0" smtClean="0"/>
              <a:t>Ecosystem is rapidly growing in popularity as a business model and ecosystem modeling is a successful strategic management tool.</a:t>
            </a:r>
          </a:p>
          <a:p>
            <a:r>
              <a:rPr lang="en-US" dirty="0" smtClean="0"/>
              <a:t>It is a different mindset since some control is given over to the community.</a:t>
            </a:r>
          </a:p>
        </p:txBody>
      </p:sp>
      <p:sp>
        <p:nvSpPr>
          <p:cNvPr id="4" name="Slide Number Placeholder 3"/>
          <p:cNvSpPr>
            <a:spLocks noGrp="1"/>
          </p:cNvSpPr>
          <p:nvPr>
            <p:ph type="sldNum" sz="quarter" idx="12"/>
          </p:nvPr>
        </p:nvSpPr>
        <p:spPr/>
        <p:txBody>
          <a:bodyPr/>
          <a:lstStyle/>
          <a:p>
            <a:fld id="{F0B3080A-960D-4451-9B3F-76CB7E6F1BDB}" type="slidenum">
              <a:rPr lang="en-US" smtClean="0"/>
              <a:pPr/>
              <a:t>100</a:t>
            </a:fld>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cont’d</a:t>
            </a:r>
            <a:endParaRPr lang="en-US" dirty="0"/>
          </a:p>
        </p:txBody>
      </p:sp>
      <p:sp>
        <p:nvSpPr>
          <p:cNvPr id="3" name="Content Placeholder 2"/>
          <p:cNvSpPr>
            <a:spLocks noGrp="1"/>
          </p:cNvSpPr>
          <p:nvPr>
            <p:ph idx="1"/>
          </p:nvPr>
        </p:nvSpPr>
        <p:spPr/>
        <p:txBody>
          <a:bodyPr/>
          <a:lstStyle/>
          <a:p>
            <a:r>
              <a:rPr lang="en-US" dirty="0" smtClean="0"/>
              <a:t>Organizations can take explicit steps to strengthen the ecosystem(s) in which they reside.</a:t>
            </a:r>
          </a:p>
          <a:p>
            <a:r>
              <a:rPr lang="en-US" dirty="0" smtClean="0"/>
              <a:t>Our method of three viewpoints reduces complexity for the managers making the model useful rather than simply beautiful.</a:t>
            </a:r>
          </a:p>
          <a:p>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101</a:t>
            </a:fld>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6" name="Picture 2"/>
          <p:cNvPicPr>
            <a:picLocks noGrp="1" noChangeAspect="1" noChangeArrowheads="1"/>
          </p:cNvPicPr>
          <p:nvPr>
            <p:ph idx="1"/>
          </p:nvPr>
        </p:nvPicPr>
        <p:blipFill>
          <a:blip r:embed="rId2"/>
          <a:srcRect/>
          <a:stretch>
            <a:fillRect/>
          </a:stretch>
        </p:blipFill>
        <p:spPr bwMode="auto">
          <a:xfrm>
            <a:off x="2743200" y="2057400"/>
            <a:ext cx="3582194" cy="3582194"/>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F0B3080A-960D-4451-9B3F-76CB7E6F1BDB}" type="slidenum">
              <a:rPr lang="en-US" smtClean="0"/>
              <a:pPr/>
              <a:t>102</a:t>
            </a:fld>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sz="1600" dirty="0" smtClean="0"/>
              <a:t>Bosch, J. Software Product Lines to Software Ecosystems. SPLC 2009: 111-119.</a:t>
            </a:r>
          </a:p>
          <a:p>
            <a:r>
              <a:rPr lang="en-US" sz="1600" dirty="0" smtClean="0"/>
              <a:t>John D. McGregor: A method for analyzing software product line ecosystems. ECSA Companion Volume 2010: 73-80. </a:t>
            </a:r>
          </a:p>
          <a:p>
            <a:r>
              <a:rPr lang="en-US" sz="1600" dirty="0" smtClean="0"/>
              <a:t>Philippe </a:t>
            </a:r>
            <a:r>
              <a:rPr lang="en-US" sz="1600" dirty="0" err="1" smtClean="0"/>
              <a:t>Kruchten</a:t>
            </a:r>
            <a:r>
              <a:rPr lang="en-US" sz="1600" dirty="0" smtClean="0"/>
              <a:t>. The Rational Unified Process: An Introduction (2nd Edition), Addison-Wesley, 2000. </a:t>
            </a:r>
          </a:p>
          <a:p>
            <a:r>
              <a:rPr lang="en-US" sz="1600" dirty="0" smtClean="0"/>
              <a:t>Victor R. </a:t>
            </a:r>
            <a:r>
              <a:rPr lang="en-US" sz="1600" dirty="0" err="1" smtClean="0"/>
              <a:t>Basili</a:t>
            </a:r>
            <a:r>
              <a:rPr lang="en-US" sz="1600" dirty="0" smtClean="0"/>
              <a:t> and </a:t>
            </a:r>
            <a:r>
              <a:rPr lang="en-US" sz="1600" dirty="0" err="1" smtClean="0"/>
              <a:t>Gianluigi</a:t>
            </a:r>
            <a:r>
              <a:rPr lang="en-US" sz="1600" dirty="0" smtClean="0"/>
              <a:t> </a:t>
            </a:r>
            <a:r>
              <a:rPr lang="en-US" sz="1600" dirty="0" err="1" smtClean="0"/>
              <a:t>Caldiera</a:t>
            </a:r>
            <a:r>
              <a:rPr lang="en-US" sz="1600" dirty="0" smtClean="0"/>
              <a:t> and H. Dieter </a:t>
            </a:r>
            <a:r>
              <a:rPr lang="en-US" sz="1600" dirty="0" err="1" smtClean="0"/>
              <a:t>Rombach</a:t>
            </a:r>
            <a:r>
              <a:rPr lang="en-US" sz="1600" dirty="0" smtClean="0"/>
              <a:t>. The Goal Question Metric Approach, Encyclopedia of Software </a:t>
            </a:r>
            <a:r>
              <a:rPr lang="en-US" sz="1600" dirty="0" err="1" smtClean="0"/>
              <a:t>Engineering,Wiley</a:t>
            </a:r>
            <a:r>
              <a:rPr lang="en-US" sz="1600" dirty="0" smtClean="0"/>
              <a:t>, 1994.</a:t>
            </a:r>
          </a:p>
          <a:p>
            <a:r>
              <a:rPr lang="en-US" sz="1600" dirty="0" err="1" smtClean="0"/>
              <a:t>Gephi</a:t>
            </a:r>
            <a:r>
              <a:rPr lang="en-US" sz="1600" dirty="0" smtClean="0"/>
              <a:t>, Gephi.org (visited 2/11/2012).</a:t>
            </a:r>
          </a:p>
          <a:p>
            <a:r>
              <a:rPr lang="en-US" sz="1600" dirty="0" smtClean="0"/>
              <a:t>Ron </a:t>
            </a:r>
            <a:r>
              <a:rPr lang="en-US" sz="1600" dirty="0" err="1" smtClean="0"/>
              <a:t>Adner</a:t>
            </a:r>
            <a:r>
              <a:rPr lang="en-US" sz="1600" dirty="0" smtClean="0"/>
              <a:t>. Match Your Innovation Strategy to Your Innovation Ecosystem, Harvard Business Review, 2006. </a:t>
            </a:r>
          </a:p>
          <a:p>
            <a:r>
              <a:rPr lang="en-US" sz="1600" dirty="0" smtClean="0"/>
              <a:t>Marco </a:t>
            </a:r>
            <a:r>
              <a:rPr lang="en-US" sz="1600" dirty="0" err="1" smtClean="0"/>
              <a:t>Iansiti</a:t>
            </a:r>
            <a:r>
              <a:rPr lang="en-US" sz="1600" dirty="0" smtClean="0"/>
              <a:t> and Roy </a:t>
            </a:r>
            <a:r>
              <a:rPr lang="en-US" sz="1600" dirty="0" err="1" smtClean="0"/>
              <a:t>Levien</a:t>
            </a:r>
            <a:r>
              <a:rPr lang="en-US" sz="1600" dirty="0" smtClean="0"/>
              <a:t>. Strategy as Ecology, Harvard Business Review, March 2004.</a:t>
            </a:r>
          </a:p>
          <a:p>
            <a:r>
              <a:rPr lang="en-US" sz="1600" dirty="0" err="1" smtClean="0"/>
              <a:t>Martti</a:t>
            </a:r>
            <a:r>
              <a:rPr lang="en-US" sz="1600" dirty="0" smtClean="0"/>
              <a:t> </a:t>
            </a:r>
            <a:r>
              <a:rPr lang="en-US" sz="1600" dirty="0" err="1" smtClean="0"/>
              <a:t>Viljainen</a:t>
            </a:r>
            <a:r>
              <a:rPr lang="en-US" sz="1600" dirty="0" smtClean="0"/>
              <a:t> and </a:t>
            </a:r>
            <a:r>
              <a:rPr lang="en-US" sz="1600" dirty="0" err="1" smtClean="0"/>
              <a:t>Marjo</a:t>
            </a:r>
            <a:r>
              <a:rPr lang="en-US" sz="1600" dirty="0" smtClean="0"/>
              <a:t> </a:t>
            </a:r>
            <a:r>
              <a:rPr lang="en-US" sz="1600" dirty="0" err="1" smtClean="0"/>
              <a:t>Kauppinen</a:t>
            </a:r>
            <a:r>
              <a:rPr lang="en-US" sz="1600" dirty="0" smtClean="0"/>
              <a:t>. Software Ecosystems: A Set of Management Practices for Platform Integrators in the Telecom Industry, Lecture Notes in Business Information Processing Volume 80, 2011, pp 32-43</a:t>
            </a:r>
          </a:p>
          <a:p>
            <a:r>
              <a:rPr lang="en-US" sz="1600" dirty="0" smtClean="0"/>
              <a:t>Baldwin, </a:t>
            </a:r>
            <a:r>
              <a:rPr lang="en-US" sz="1600" dirty="0" err="1" smtClean="0"/>
              <a:t>Carliss</a:t>
            </a:r>
            <a:r>
              <a:rPr lang="en-US" sz="1600" dirty="0" smtClean="0"/>
              <a:t> Y. "Where Do Transactions Come From? Modularity, Transactions, and the Boundaries of Firms." Industrial and Corporate Change 17, no. 1 (February 2008): 155-195.</a:t>
            </a:r>
          </a:p>
          <a:p>
            <a:r>
              <a:rPr lang="en-US" sz="1600" dirty="0" smtClean="0"/>
              <a:t>Michael E. Porter. How Competitive Forces Shape Strategy, Harvard Business Review, 1979.</a:t>
            </a:r>
          </a:p>
        </p:txBody>
      </p:sp>
      <p:sp>
        <p:nvSpPr>
          <p:cNvPr id="4" name="Slide Number Placeholder 3"/>
          <p:cNvSpPr>
            <a:spLocks noGrp="1"/>
          </p:cNvSpPr>
          <p:nvPr>
            <p:ph type="sldNum" sz="quarter" idx="12"/>
          </p:nvPr>
        </p:nvSpPr>
        <p:spPr/>
        <p:txBody>
          <a:bodyPr/>
          <a:lstStyle/>
          <a:p>
            <a:fld id="{F0B3080A-960D-4451-9B3F-76CB7E6F1BDB}" type="slidenum">
              <a:rPr lang="en-US" smtClean="0"/>
              <a:pPr/>
              <a:t>103</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“magnetism” - 2</a:t>
            </a:r>
            <a:endParaRPr lang="en-US" dirty="0"/>
          </a:p>
        </p:txBody>
      </p:sp>
      <p:sp>
        <p:nvSpPr>
          <p:cNvPr id="3" name="Content Placeholder 2"/>
          <p:cNvSpPr>
            <a:spLocks noGrp="1"/>
          </p:cNvSpPr>
          <p:nvPr>
            <p:ph idx="1"/>
          </p:nvPr>
        </p:nvSpPr>
        <p:spPr/>
        <p:txBody>
          <a:bodyPr/>
          <a:lstStyle/>
          <a:p>
            <a:r>
              <a:rPr lang="en-US" dirty="0" smtClean="0"/>
              <a:t>Magnetism is a good term because it includes the concept of repulsion.</a:t>
            </a:r>
          </a:p>
          <a:p>
            <a:r>
              <a:rPr lang="en-US" dirty="0" smtClean="0"/>
              <a:t>Recently a change in license caused projects and/or developers to leave some large ecosystems</a:t>
            </a:r>
            <a:r>
              <a:rPr lang="en-US" baseline="30000" dirty="0" smtClean="0"/>
              <a:t>1</a:t>
            </a:r>
            <a:r>
              <a:rPr lang="en-US" dirty="0" smtClean="0"/>
              <a:t>.</a:t>
            </a:r>
            <a:endParaRPr lang="en-US" dirty="0"/>
          </a:p>
        </p:txBody>
      </p:sp>
      <p:sp>
        <p:nvSpPr>
          <p:cNvPr id="7" name="Slide Number Placeholder 6"/>
          <p:cNvSpPr>
            <a:spLocks noGrp="1"/>
          </p:cNvSpPr>
          <p:nvPr>
            <p:ph type="sldNum" sz="quarter" idx="12"/>
          </p:nvPr>
        </p:nvSpPr>
        <p:spPr/>
        <p:txBody>
          <a:bodyPr/>
          <a:lstStyle/>
          <a:p>
            <a:fld id="{F0B3080A-960D-4451-9B3F-76CB7E6F1BDB}" type="slidenum">
              <a:rPr lang="en-US" smtClean="0"/>
              <a:pPr/>
              <a:t>11</a:t>
            </a:fld>
            <a:endParaRPr lang="en-US"/>
          </a:p>
        </p:txBody>
      </p:sp>
      <p:sp>
        <p:nvSpPr>
          <p:cNvPr id="4" name="TextBox 3"/>
          <p:cNvSpPr txBox="1"/>
          <p:nvPr/>
        </p:nvSpPr>
        <p:spPr>
          <a:xfrm>
            <a:off x="762000" y="6211669"/>
            <a:ext cx="7836376" cy="646331"/>
          </a:xfrm>
          <a:prstGeom prst="rect">
            <a:avLst/>
          </a:prstGeom>
          <a:noFill/>
        </p:spPr>
        <p:txBody>
          <a:bodyPr wrap="none" rtlCol="0">
            <a:spAutoFit/>
          </a:bodyPr>
          <a:lstStyle/>
          <a:p>
            <a:r>
              <a:rPr lang="en-US" baseline="30000" dirty="0" smtClean="0"/>
              <a:t>1</a:t>
            </a:r>
            <a:r>
              <a:rPr lang="en-US" dirty="0" smtClean="0"/>
              <a:t>http://www.redmonk.com/jgovernor/2011/05/09/on-changing-horses-open-</a:t>
            </a:r>
          </a:p>
          <a:p>
            <a:r>
              <a:rPr lang="en-US" dirty="0" smtClean="0"/>
              <a:t>source-licenses-foundations-and-the-software-freedom-conservancy/</a:t>
            </a:r>
            <a:endParaRPr lang="en-US" dirty="0"/>
          </a:p>
        </p:txBody>
      </p:sp>
      <p:pic>
        <p:nvPicPr>
          <p:cNvPr id="5" name="Picture 2"/>
          <p:cNvPicPr>
            <a:picLocks noChangeAspect="1" noChangeArrowheads="1"/>
          </p:cNvPicPr>
          <p:nvPr/>
        </p:nvPicPr>
        <p:blipFill>
          <a:blip r:embed="rId2"/>
          <a:srcRect/>
          <a:stretch>
            <a:fillRect/>
          </a:stretch>
        </p:blipFill>
        <p:spPr bwMode="auto">
          <a:xfrm rot="940410">
            <a:off x="4233524" y="4337420"/>
            <a:ext cx="1695450" cy="1676400"/>
          </a:xfrm>
          <a:prstGeom prst="rect">
            <a:avLst/>
          </a:prstGeom>
          <a:noFill/>
          <a:ln w="9525">
            <a:noFill/>
            <a:miter lim="800000"/>
            <a:headEnd/>
            <a:tailEnd/>
          </a:ln>
        </p:spPr>
      </p:pic>
      <p:pic>
        <p:nvPicPr>
          <p:cNvPr id="6" name="Picture 2"/>
          <p:cNvPicPr>
            <a:picLocks noChangeAspect="1" noChangeArrowheads="1"/>
          </p:cNvPicPr>
          <p:nvPr/>
        </p:nvPicPr>
        <p:blipFill>
          <a:blip r:embed="rId2"/>
          <a:srcRect/>
          <a:stretch>
            <a:fillRect/>
          </a:stretch>
        </p:blipFill>
        <p:spPr bwMode="auto">
          <a:xfrm rot="11707217">
            <a:off x="6132892" y="3773505"/>
            <a:ext cx="169545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p:txBody>
          <a:bodyPr/>
          <a:lstStyle/>
          <a:p>
            <a:r>
              <a:rPr lang="en-US" dirty="0" smtClean="0"/>
              <a:t>Keystone – the supplier of an important resource that shapes a market. This is often a software or hardware platform but could even be an international standard.</a:t>
            </a:r>
          </a:p>
          <a:p>
            <a:r>
              <a:rPr lang="en-US" dirty="0" smtClean="0"/>
              <a:t>Niche player – users of the resources supplied by the keystone</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 Roles</a:t>
            </a:r>
            <a:endParaRPr lang="en-US" dirty="0"/>
          </a:p>
        </p:txBody>
      </p:sp>
      <p:sp>
        <p:nvSpPr>
          <p:cNvPr id="3" name="Content Placeholder 2"/>
          <p:cNvSpPr>
            <a:spLocks noGrp="1"/>
          </p:cNvSpPr>
          <p:nvPr>
            <p:ph idx="1"/>
          </p:nvPr>
        </p:nvSpPr>
        <p:spPr/>
        <p:txBody>
          <a:bodyPr/>
          <a:lstStyle/>
          <a:p>
            <a:r>
              <a:rPr lang="en-US" sz="2800" dirty="0" smtClean="0"/>
              <a:t>Hub – may provide a platform but may simply be the focus of the model – Eclipse Foundation</a:t>
            </a:r>
          </a:p>
          <a:p>
            <a:r>
              <a:rPr lang="en-US" sz="2800" dirty="0" smtClean="0"/>
              <a:t>Broker – may provide a façade for a set of entities to an outside entity – a standards body like OMG</a:t>
            </a:r>
          </a:p>
          <a:p>
            <a:r>
              <a:rPr lang="en-US" sz="2800" dirty="0" smtClean="0"/>
              <a:t>Bridge – provides flow through from one entity to another – a media organization that gathers technical news and publishes it</a:t>
            </a:r>
          </a:p>
          <a:p>
            <a:r>
              <a:rPr lang="en-US" sz="2800" dirty="0" smtClean="0"/>
              <a:t>Cluster – a set of nodes in the network with a high degree of coupling – The members of the Eclipse Foundation</a:t>
            </a:r>
          </a:p>
          <a:p>
            <a:endParaRPr lang="en-US" dirty="0" smtClean="0"/>
          </a:p>
          <a:p>
            <a:endParaRPr lang="en-US" dirty="0"/>
          </a:p>
        </p:txBody>
      </p:sp>
      <p:sp>
        <p:nvSpPr>
          <p:cNvPr id="5" name="Slide Number Placeholder 4"/>
          <p:cNvSpPr>
            <a:spLocks noGrp="1"/>
          </p:cNvSpPr>
          <p:nvPr>
            <p:ph type="sldNum" sz="quarter" idx="12"/>
          </p:nvPr>
        </p:nvSpPr>
        <p:spPr/>
        <p:txBody>
          <a:bodyPr/>
          <a:lstStyle/>
          <a:p>
            <a:fld id="{F0B3080A-960D-4451-9B3F-76CB7E6F1BDB}" type="slidenum">
              <a:rPr lang="en-US" smtClean="0"/>
              <a:pPr/>
              <a:t>13</a:t>
            </a:fld>
            <a:endParaRPr lang="en-US"/>
          </a:p>
        </p:txBody>
      </p:sp>
      <p:sp>
        <p:nvSpPr>
          <p:cNvPr id="4" name="TextBox 3"/>
          <p:cNvSpPr txBox="1"/>
          <p:nvPr/>
        </p:nvSpPr>
        <p:spPr>
          <a:xfrm>
            <a:off x="457200" y="6534834"/>
            <a:ext cx="8037778" cy="276999"/>
          </a:xfrm>
          <a:prstGeom prst="rect">
            <a:avLst/>
          </a:prstGeom>
          <a:noFill/>
        </p:spPr>
        <p:txBody>
          <a:bodyPr wrap="none" rtlCol="0">
            <a:spAutoFit/>
          </a:bodyPr>
          <a:lstStyle/>
          <a:p>
            <a:r>
              <a:rPr lang="en-US" sz="1200" dirty="0" smtClean="0"/>
              <a:t>http://www.chrisbirke.com/whitepapers/2002%20-%20Managing%20in%20a%20Small%20World%20Ecosystem.pdf</a:t>
            </a:r>
            <a:endParaRPr lang="en-US" sz="1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Ecosystem as a business strategy</a:t>
            </a:r>
            <a:endParaRPr lang="en-US" dirty="0"/>
          </a:p>
        </p:txBody>
      </p:sp>
      <p:sp>
        <p:nvSpPr>
          <p:cNvPr id="3" name="Content Placeholder 2"/>
          <p:cNvSpPr>
            <a:spLocks noGrp="1"/>
          </p:cNvSpPr>
          <p:nvPr>
            <p:ph idx="1"/>
          </p:nvPr>
        </p:nvSpPr>
        <p:spPr/>
        <p:txBody>
          <a:bodyPr/>
          <a:lstStyle/>
          <a:p>
            <a:r>
              <a:rPr lang="en-US" sz="2800" dirty="0" smtClean="0"/>
              <a:t>A strategy that emphasizes collaboration where possible and competition where advantageous  </a:t>
            </a:r>
          </a:p>
          <a:p>
            <a:r>
              <a:rPr lang="en-US" sz="2800" dirty="0" smtClean="0"/>
              <a:t>Considers all elements of a market including predators and prey</a:t>
            </a:r>
          </a:p>
          <a:p>
            <a:r>
              <a:rPr lang="en-US" sz="2800" dirty="0" smtClean="0"/>
              <a:t>Open source foundations have played an important role by providing a place where organizations can come together to establish and share commoditized knowledge</a:t>
            </a:r>
          </a:p>
          <a:p>
            <a:r>
              <a:rPr lang="en-US" sz="2800" dirty="0" smtClean="0"/>
              <a:t>Takes advantage of the fact that software is a non-rival good</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 Definition</a:t>
            </a:r>
            <a:endParaRPr lang="en-US" dirty="0"/>
          </a:p>
        </p:txBody>
      </p:sp>
      <p:sp>
        <p:nvSpPr>
          <p:cNvPr id="3" name="Content Placeholder 2"/>
          <p:cNvSpPr>
            <a:spLocks noGrp="1"/>
          </p:cNvSpPr>
          <p:nvPr>
            <p:ph idx="1"/>
          </p:nvPr>
        </p:nvSpPr>
        <p:spPr/>
        <p:txBody>
          <a:bodyPr/>
          <a:lstStyle/>
          <a:p>
            <a:r>
              <a:rPr lang="en-US" dirty="0" smtClean="0"/>
              <a:t>A platform is a set of resources that give users of the platform a head start toward a completed product. </a:t>
            </a:r>
          </a:p>
          <a:p>
            <a:r>
              <a:rPr lang="en-US" dirty="0" smtClean="0"/>
              <a:t>The resources usually include an architecture for some class of products including constraints and patterns, code assets, tools, and other items.</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15</a:t>
            </a:fld>
            <a:endParaRPr lang="en-US"/>
          </a:p>
        </p:txBody>
      </p:sp>
      <p:pic>
        <p:nvPicPr>
          <p:cNvPr id="58370" name="Picture 2" descr="View details"/>
          <p:cNvPicPr>
            <a:picLocks noChangeAspect="1" noChangeArrowheads="1"/>
          </p:cNvPicPr>
          <p:nvPr/>
        </p:nvPicPr>
        <p:blipFill>
          <a:blip r:embed="rId2"/>
          <a:srcRect/>
          <a:stretch>
            <a:fillRect/>
          </a:stretch>
        </p:blipFill>
        <p:spPr bwMode="auto">
          <a:xfrm>
            <a:off x="4038600" y="5029200"/>
            <a:ext cx="1828800" cy="18288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Eclipse Platform</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16</a:t>
            </a:fld>
            <a:endParaRPr lang="en-US"/>
          </a:p>
        </p:txBody>
      </p:sp>
      <p:sp>
        <p:nvSpPr>
          <p:cNvPr id="100354" name="AutoShape 2" descr="data:image/jpeg;base64,/9j/4AAQSkZJRgABAQAAAQABAAD/2wCEAAkGBhQSEBUUEBQUFRUUGRUZFxgXFxQbHBgYFhYYFRYYGxQXICcgGBwjGhQYHy8gJScpLCwtHB4xNTAqNSYrLCkBCQoKDgwOGg8PGiokHCQsLCwsLC00LSksLCwsLCksLCwsLCwvLCwpLCwpKSwpLCwsLCwsKSksLCwsLCwsLCwsLP/AABEIALcBEwMBIgACEQEDEQH/xAAbAAACAwEBAQAAAAAAAAAAAAAABQMEBgECB//EAFcQAAIBAgMEBAYOBgUJBwUAAAECAwARBBIhBRMxQQYiUWEUFnGBkdEHFTJCUlNVYpKTlKHS0yMzVHKxwSR0tOHwFyU0NUNksrPURHOChKLCwwhFo8Tx/8QAGQEBAAMBAQAAAAAAAAAAAAAAAAECBAMF/8QAMBEBAAECBAQEBAYDAAAAAAAAAAECEQMEEhQTIVFhMTJBoSJScfAzgZHB0eEFQmL/2gAMAwEAAhEDEQA/APuNF6qYnaiRoXckBe7zAAcyToBUDwo8qyOXbLbIh9yrc2y8214m9uVqCbwxzLkWJsoPWdioXhfqji3LkB311o5t5cPGI7jq7tixHPr57A3+bUnha99Hha99Am6bYTESYdRhM+feIWyOVJQXzC4liJ5aCRf5UpxGH2kyWUMuUHKM6DTwSVUBcSF2bfMmbMx1AKsQCa1/ha99Hha99BkcNitqNlYKMu+Fw6xIxjEkga1zdUyCIglS5JbgLVJPBtGTAyLLpPvEK7llQ5BkLgMJFupOcDrxsVtcg8dV4WvfR4WvfQYP2q2mSxBlWQrHdjiA0RAw8KlFjDCzidXYvlS4zC5zCth0ehlSALiLmQM4Zi18/XNpBqcisLME95fLwFXPC176PC176AxaOV/RMqNfiy5hbstmX+NeDFLu7bxN58Pdm3H4vN2ae6r34WvfSfH9KiJjBhcPJiZUCtIFMaLGG9xnkkYAMwBIUXNtdBY0DVYpd2QZE3nJt2bDX4GfXT51EUUoRg0iFzfKwjIA00umc31vzFJPGDHfJr/acN66PGDHfJr/AGnDeugd4eKUKweRGY+5IjKgac1znNr3ijCxSi+8kR7+5yxlbcb36xvy7KSeMGO+TX+04b10eMGO+TX+04b10DrBwygneyI4tpljKWPlLtejCwzBv0kiOttAsZU3vxvnPK+lqS+MGO+TX+04b10eMGO+TX+04b10DqCGYPd5EZNeqIyp7utnPDya0JDNvLmRClz1d2Qba2GfPy01y691JfGDHfJr/acN66PGDHfJr/acN66B1uZt5feJu7+53Zva3DPn7eeWiSGbeXWRAlx1TGSbaXGfOOOuttO+kvjBjvk1/tOG9dHjBjvk1/tOG9dA5xEMxe6SIq6XUxlj39bOOPkruLhmLDdSIgtqGjLG/bcOvdpakvjBjvk1/tOG9dHjBjvk1/tOG9dA6xm+uDDuiOYfOCT3Ot7fRNGK2mkRUS3UN76xyA8LF+C+e1JfGDG/Jr+bE4X+bVf2T0hjxKMQroyMUljkUB43ABKsLkcCCCCQQQQTQNqKWy4lxKpU5ozoykAFeJDqefYVPcRzBt+FjvoJ6Kg8LXvo8LXvoJ6Kg8LXvo8LXvoJ6Kg8LXvo8LXvoJ6Kg8LXvrtAjxmNjG8LqSMPlcka2NibgX1Kqcx8vbUS9JYbkEsMrSKbrzjaNNAty2YyplsCTfhVnDZJYmIWyy58wPvr3RibdoX0VWXo3CLZQ6kLEoYO2YCEkoQfha6n32gN7UHodI4C4VXDEgkFQSDYRkAN74kSq1hfTU2Fcw3STDyKjLIBvMuUEMDdghFxbT9Ymp0OZbE3F/K9GIBkspG7uUOY3W4jBsTrqsKqe0Fgb5jUHi1h1ZCRI7x5cpOeRsq5AqmwJCjdLbgdDqbtcLS9JMOVzLKGB4WDXPVVhYEcCHSzHqnMuuor1Ft2JohKpJQtGugNw0hQKCptb9Yp8hBFxa9VdiQi2VcQLKE0XEC6BETKbLqCI0v227yDYGAiylck1i0bn9HP7qIRqmuXshTy69tBVk6XRKiM6SJvMhUOcOt1kR3Vs7ShALRMLFr3tpqKdRSZlB7QDxB4i/FSQfMSO80mj2HEAtjirplCvlmzKqI8aqCY7ZQsr8tb3J0FNI5gABaU2AFzFNc25nqcaCeiovCR8GT6qb8Ne45Q3C+nEEEEeVWAIoPVLOhw/TbRP+9/wweEtTOlnQ79btH+uf8A6eEoNNRRRQV8Zj44gDKwUE2F+ZsTYDmbAnzGuyY5FKgsAW9zx14fiHpqpt3Y/hCILqCj5xmUsp6jpYqGU+/vx4gVRTomA+bOP1me4jAY3kWUhnv17Fco7FsNbXIPs4qHGbQjiTPK4VbgXPaeArL4LoDlSMNIqsosxjTLxiSM5DewY7sEuVLHllsKY4LomqYdIS7WWTeXQyJ5gQ5ZO+zdumpoG0e0Y2QuHUqM12uLAL7o34WHbwrsGORywRrlDlbQ2BtmtfgTY8uFZ7F9A0dh17IBMoUKOqJVkUga2taW1iD7hbW1v78SVupDIpDFmyxKupKt1Nbx6oFPG69XsNBpM4/x6K9VmJ+gcLACyCyBARGlxaKSO47OtLvP3gD31phQdooooCsPg2ttjGgcCuEv3/opPwj0VuK+eYraseH2pjpJmyoqYZibE6LDKxsBqdKDYVWwOGMYZb3XMSnG4U65ST2Em3das3sr2Vtm4iURR4izNw3iOgJ7M7gAHykU+SVJZY3hljfKHDZXVrqwB96TwZQfTQX6KixDaAA2zMi37Azqpt32Jq2NkR9jfTk/FQQ0VHtCPDwBTLnAdlRbGZrs2ijq3tc6C/Ow5iq8WOwLMqrKpLEBQJHJJOgsL94/jQXKKm9qIuw/Tf11V2lAsKB0ze6QEZmIIZgp0YnUXvfu7KCSiuA3FFBBs9kMSmIWQjqjzn+d6sVX2dk3S7r3Furx4XPbrxvVigKk2Vxl/f8A/jjqOpNlf7X9/wD+OOg5tLbkOHKiZwmYMbkHKApRSWa1lF5EGvbSza/STDNCwXEqh6rXXMXsP0lgoINyFt5+BvYvZsGjkF0ViLgFlBsGFmsTwuONLNtYMKg3SQBiy3EioAVAIIuRoclxzsL6HhQIBjwBrtXgAb7tObs3nuuUAa6Bm1DXGhHSvCnhPGdQOPM3sD2Hqnyc6QOs1y+4wKtwN2TrBQ75Tc2U52DGx001a/V1UGz4yoJijBNiQFUi+t7G2vujr3ntoJsHilljWRNVdQykgi4YXBswBGh51kPZF6Ve1+6kWMyvJeJIwbZ3ZkygtY2t1uXPvrZRRBQFUBQNAAAAB3AcKzHSrYcM+MwbzLmMBlePXQNmisSOdrAjvoPiPSD2TttR4mRXzYYgkboQRkKOVmdGLfvXIPEV9n6F45Ujxs07BAMRnkZyFAthcNckH9WLAaHy8wKfhj2n0189wWEafaeNSUXw8GISUJyknfDwKpYcxGsVwPhOD70VSuqKI1StRTNU2hqfH4PrhsHi505SBYolYdq+ESIzDvy2rvjrN8nYr63A/n1LRWCc3X0htjLU9UXjrN8nYr63A/n0eOs3ydivrcD+fUtFRu6+kJ21PdF46zfJ2K+twP59HjrN8nYr63A/n1Hi3lBG6VWGt8xt5LeX+VVmnxPKOM6HTPz0sL+ntvfla5ndV9ldvR3XfHWb5OxX1uB/Po8dZvk7FfW4H8+qyyz3N0QCzc73NrrzHPQ8O2/ZyGSfXOq2yi1rXLZusPdHle3mvbhTdV9jb0d1rx1m+TsV9bgfz6PHWb5OxX1uB/PowxbIN4AG524ceWp5WqWo3dfZO2p7ovHWb5OxX1uB/Po8dZvk7FfW4H8+paKbuvpCdtT3etn9OYXlWKaObCyubIs6gCQ9iTIWjZvm5s3dWb2lskYnaW0IWd0EkWHQlDyeCZToePHhTrH4COaNo5lDo4synn2a8iDqCNQbEVmeg8spx+MTEMXeE4eLOeMipHIY3b5xjZb99zzrVgY/E5T4s2LhaOceCpsj2BcFFIHmklxAHvGyop8uTrHzEVd2n7DOBbIcMj4ZwwO8illzKADYqHLC+bL2c9a31VsXGxaLLwD3bW3VyOPP1iunqrS4MpszohjYJ4nk2pPiIVkjzRSRjrAsAAZM5OhIPmr6OKUzR3GmhBUjyqwYacxcV4k2xMDbcKe8SNr/APjoLm1Y3KDdBSweI9YAjLvFzkX98FzMO8CkeBwuI3kZOEwsWXLdlyEqM/WC6adUsdPL74qtPph08kwWEedsObAqvVkNwXNgetHb01meh3s3NjcWsC4Zruh4yCwKIWZuql9bcPJT1H1ulfST9R/44v8AmLUHt3N8QPrH/LqtjsXNMoQxZBcE2LNexuOKrbWx58KC9H7keQfwrtdRbAdwFcoIdnogiURG6AdU9ouf53qxVfZ0SrEqo2ZQNDob6nmNKsUBUW+eLMY1DhiCQWKkGwW4IBvoo08vbapa8ojO5VWyhQCTYEnNewF9Bw7+NBD7eTfs/wD62/LqntHEyTZM0JGQsRZz76N4iNYzykP3d9N/axvjW+jH6qXbUxkeHZFlncNJmKgRqb5SoPBdNXXj20CrCbMWK26wxUqSyneOcpKyqNDHYgeESGx7e4Wa4PaUkcaRrB1UVVF5GvZQFFzu+wV4h2pA5smLDHLm0EfDTnltzGnfVjZkiYhS0OILAGxssehtex6vfQd9vJv2f/1t+XVcvJLMrumQKLAamwJBOpAuSQOWlqZ+1jfGt9GP1VBITG4R2BzAsptbRSAwPLS4N9OfZqElZHYf+mbS/rKf2WCvW0fZV2ZBI0cmKXMps2RJXAI4jMilSfIah6OTq+J2gyG6tiIyCOY8FgrNmvw3fL+doKKKK8p6QooooCiiigKKKKAorxLJlUt2An0C9ZvY+AnxOHinkxmIRp0STJEMOqIJFDhFDxMxsGAuSSbXq0ReLqzNuTT0UjPR2T9vxv0sL+RXfFyT9uxvpwv5FLR1Lz0O6xeF2sMNj9qTMjuIxA5CDkmDLHU8OHGnPi5J+34304X8ikewNgLJjtoQYtjiA24BZgFYq+GZbHd2GYLpcAXtetWVj45tPozZifh8HnY/s9YKWUJNHLAD79irKD87LqB3gGtthdsR4pYpMHKsse867IwIA3b6MOI1K6HXhSfZXsU7Nw8gkjw4Zhw3jPIBfnkclSfKDWf6VbLTY+Lgx+DG6hllSHFwpojK9yrhBopFjw5gW4tf0mF9NorpFVztCL4yP6aeug7jdnxzxtFMiyRvoysLgi/9178q+dewrsWFI8XIsaiVcVPCH1LCNRGQgJ4C58/O9hX0P2xi+Nj+mnrrDexlOscu1FZlVTjpmTMwAIJOq3Oo0GooPoNFV/bCL42P6aeupIsSje4ZWt8FlP8AA0ElFFFBX2fhxHEqhswUaHt1J5eWrFV9nYXdxKl75Ra/bqTw89WKAr1s79ZJ5I//AHV5r1s8/pZB2hCPJ1h/Gg87dnmVUOH3d89n3hAGXK1tbj3+S9rm17Amlss2NNjJBhbkAaueLPqgvx0VTyvppdbF3tHZqTKqyXsrK4sbWZDcGs3tfophYYh+jkcMVTKJHHH/ANxsQOZLW98aCPD4XGI6HwTC5926lwbD3hIIFgMza6DWxGgAY3cOccgIXD4VNBbKxALXW9wLcFzc9bcuaKTDxFwXwWJBY5j13yrvXCm9hYLZr242FiBlADfZnRHCyxE5HAOeMjeuRaKYi4PeyZri17igfbJklaO8+TPmf3Gq5c7ZLG5v1bX776CsJ7L2zpsVJgsLCrlZ5GE7LoFhRoi+Y8gbg95W2tb/AGfgEhjEcYsoLED95ix+9jSzbDDwmEcwrX7szJb05W9BoPmGO/8Ap6w7Ss0WJljQ3IQorlb8s5YXA7xfvNaPo5GIsRtBWbRcRGMzka/0WDieF62tYDAdHoJtobRkniSUieNVEih1UeDQkkI1wCbi5tfQVnzNuHzd8C+vk03hsfxifSX10eGx/GJ9JfXSbF7EwMbANgsPqCbjDQkaXvc5dOFV2wWzgetg4BzF8LFqCAQfc/O4ceI46V5mmO7deezQ+Gx/GJ9JfXR4bH8Yn0l9dZ4YLZxBK4KA2UNbwWIaGw4lbDjzt28CL+Thtm6jwOG4vp4JHyF7XK2/x3G06Y7mqezSpikJsHUnsDAn0CuyTqvumUeUgfxpVL0OwTrl8Fw65uaxRowvzV1AZSORBuKUdDuj2HlwMM2IhjnmmQPJJMiSOzN85wTYCwAGgAqLU2uXqvZqfDY/jE+kvro8Nj+MT6S+ukAwGz+eCg7TbDQGw46lQQP/AOjka7Bs7ZzkAYODU5bnCxWvbN7rLa1ufCp0x3NU9jyWZXVlRlZirAAMDxBpJ0T23AMDhlaaJWjhiR1d0VleNFR1ZWIIIZSLGveN6J4NoGK4aGNshZWjijR0IW6sroAVYGx0NVOjfR7DNgYZpoIppJYY5pZJI0kd3kjEjks4JOpNhwGgFTEU6UXquc4namFcWaeC3H9bHcHtBvoe+q2EkwcZuuJjJHwsQh5W+Fwqr4BgLX8Ch4XP9Fi0F8tz1e3+fYbefBtm6/0SDQX/ANFj/Dx14cfuutHcvPY69vcP+0QfWx+uknRLHRzbUxzxOrrmwy5lIIJWBg1iNDY6Vfh6N4JuGDw1tP8AYQ8wG+D2EemlvQ3ZkeH2ljo4VCJmwzBRwXNAxIA5C97DgOVaMrp18ujhmL6ebfVkfZR2JLi9ntDALyMysotxMas4F+ROXKD2kVrqrYvEFWiA4O+U+TI7fxUV6LEz/RLpjFtDCxkMBMDEk8R0ZWzqrgodcja68LGx1BFbsCsdjehuEOMixm5C4hJIznUlcxLBSWUaMbE6kX762QoPEsqqLsQo4XJtr564J1sCGFmtY30N+FjzvUG1MOHiOZc2UrIFBIu0TCVNRf3yCsM2CwyoQMJjMwjICjeZdELZQ3Ik9i3PuiDoaD6HS3b7ZYw490rpY9zMFYecEimEKBVAUAAAAAaAAaAAcqXdJP1H/ji/5i0ArXAPbauVyP3I8g/hXaCjs11jiRCwJUW0BtxJ7O+rPhqfC/jWejfcwXlOiKSxFzoLk6DU+YULtaKzZmyZbht4GjKkZfdCQC36xLX45hQaHw1PhfcfVUeIkicWY+Q63HkPKksOPjbPldTuywfUXUqSpzDlqp1PZeoo9sRG3WIuQACkik3GYEBlFwRwPA60DPwKL4x/S9HgUXxj+l6peHx6fpI+scq9dNWBsVGupubWqFtrx5EcEssgJUokj3Ci5NkBIAvxNAz8Di+Mf0vQMFF8Y/pelh21AELmVAAGbVhfKjFWYKdSLqRcC1eodrQtfLImhce6A/VmzkX4gEG7DTvoGPgUXxj+l6lw0ESG4a/lvx7TpqaWR7RiYgLLGSeADoSbgkaA9gPoNWKBt4anwvuNY3Ye1ovbDaMZkUOZ43AYgZl8HiUkX42K624XHaKeVkdnbBGOxeMhxKq2GhxCyZbC8kr4eBQC/FUVYgSFIzFhfQWPDMaeHOpanE4c6mpxWVjdZwmltGHadbXtz7OQ7wYjF/vZ4WFmTTjc6k3Ov3CrC9CcABbwLCfUQn7ytL22Js8Ej2uhuCQP6LBqRxscvDTjXkxXHp+y++if9Vjci1jiiTdTcuPegjgDaxLXt3DjXhcNYEDFtqPhLobcdT/jt43rrsvZx/8At0Xvv+xw8FNvg9mtuPde17uD6LYCRSfAMKtiR1sPBr2EWUgg1aaojr7E5yPl91jEbVhiQvJLGqoLsSy6AannSP2P9pRnZuHXOoaNAjqSAyOtwVZTqDz15WqfbXsdYVhvMNhsNHPH1o/0Ue7cj3kkVsrK3Am2YXuCCKq9COiWDlwMU0uEwzyYgGVy0MRsZCWyqCtkVQQoUWFhU3o4d7z4p3vrY4xih2uuJyaAaMp534E29H91ECBSpbEl8otqy6343ANuXZ/dL4mYD9iwf2eD8NC9DcAeGCwZ/wDLwfhqmulG+j5UW2NrQx4eV5JEChH98PgmwA5knQAcao9DNpRts/DAOl0hijcFgCrxxqjqynUEMpFjU+2egWAfDyL4Jh0JRrNHFGjKQCQQygEEHXs7av8ARjopgZ8DhppcDgi8sEDsfBoPdPGrNpl01JrTgYdOLTMRK9Ob1TeypNFdrriioJvYMhHLQX4DT7zx4VxoSRbwsg6WIKacb89Sb8+znqS+8RNn/sGD+zQfho8RNn/sGD+zQfhrvtP+vZbcdizDTKqANMrkX6xZbnUnkaQdFtoRybTx7xurIGwy5lNxdYXVrEcbG405g1svETZ/7Bg/s0H4azKQKm08YiKFVUwYVVAAAEclgANAK6YWBw6tV1MTG1xazU+Gp8L7j6qgxO1VVowCDnfKeOgyM1/So9NUKinmylBa+Zsvk6rNf/01pcDmTEoRYt2duhBuCDbiCAarvj5r9WZSOV0F/PYVTooLXthP8cn0B6qPbCf45PoD1VVooLXthP8AHJ9Aeqo55JJLCSVSAb2AsL8ibC5tUNFA1XFoBbNw8tFKaKCjLhA2FaOc2DIyubg6NcHU3B0NLG2ZhsxMcqx2MjKFEeVDJlz2Uggg2JsbgZv3bOsNGTEBKLkjrBrG+p41xdmRDhGmnzR/Ggp4TAQkuFbPdZFcacJ5GkIuB84jyWrsuw84USyyPlIIvkHDuVRqeZ56cLAUwiwypfIqrfjYAX8tqkoEuD6KxxgAM5sAATlvYNCw5cf6Mg854aWs+0UZSJJBvFiDBQwUghgBqLa2AtTGigSYjoojsSZJAP0llGWwMu+BIFuW/NvIOVxXrEdGEfNmd7PnLCyaljMb3tcW8JfTgdO+7migX+0ibzPc3zl/e8TMZ7cOGZreSmFFFAUv6G/r9of1lP7NBTCs1sDYAxGM2g0sk27WdAI45ZIhm8HiLOzRFWY2ygAmwsdNay5u3Cm7nieVvaXzbHJYlZZUBzXVWsLtz7R/cOGt6PiVhv8AePtmO/No8ScN/vP2zHfm148aY9Z/T+2fkuSbHJctvpRc3sGNhw9X+Nb3MLhyi2LM57WNzwt/Kk3RmV1lxWGd3kXDvHu2kOZ8ksSyBGc6vlOYBjqRa97Xp/Sq8ckSKzfscYhX2XhchByxhGtyZLqynsIIrSCvnHQn2O8JNgYZsQrSSSorEiSSMBbWRQsTKDZQBc3JNzerURTonVPrH7pi1ubeYvZSSMC4YkW5sOF7aDy8eNQ4bo9DGwZEIINwbtxsRzPYTSb/ACYbP+Jf7RivzKP8mGz/AIl/tGK/Mqb0/NP6f2m8dT/a+JWPDyvIQqqjkk6AAKat9DYGTZ2DRwVZcPh1YHiCsSAgjtBFY3H+xng1jLwI8csfXjfezPldOshMcrMjC4GhFWNhbFGKw0OJxUuJklnjjlYjE4mNV3ih8iRxOqqq5rDS+lySa1ZfFw8KmZ5z9/VeiqKYfQqKwJ2Fg7C8uIF9BfG48HlyMt+BBv2EHhXfaLBWzb6awIBPh+MsCdQL77j3Vo3tHSXTiQ3tfP5P9a4793B/8uSrEPRbCvfI+JNjYkY3HcbA8d92EUk2FhWj2hj42kklC+C5WkOZwpidgpc6va5Fzc2tcmuuFmKcSdMXTTXFXJo6inlAKAi+ZrDuOVjf7reepaincApmFyWsvccrG/oBHnrQulooooCiiigKKKKDlFFFBFgixjXPfNzvpzPKpqT+GZITJLcZVLNprYXJ08gqJNtxWJZsmW+bPZbWyc72/wBovDtoHtFJ4dpxtnyuv6PNnFxdcpZSSOy6nWvA2umlw65iAMyMt7i4OvL7+RAOlA7opONqw9X9LH1jZesupuBYdvu1+kO0VG22Y8iOuZ1kBZcq36qi7EjkBegeUUhbb0AQuZFsAx77IWBIXj7xvLavUe24Tf8ASKMpcHMQP1ZIYi/vRlbX5p7KB5RSaPa0LMFWWMsTYAMt766W8x9FW6C9SrorGHl2kl7XxCXta4Bw0PqNT1l9ibHll2hjHilkwypKod4iM82aCIqhVwUCpZmzFS15CBYXrjjYU4tGmFMTyt4mxLEZZZgAVIXPp1QBbyG1z23NdOxhmuJJVHHKrWW+YtwHefuFKfaCX5Qx3pwn5Fcbo/Ny2hjvThD924rHscXrH3+TNfusbD/0/aH72F/s4P8AMVoK+X7D2Rit9Lg4MXiUnSQyYic7lozHIEaKTI0edpXXqZDJZd2xvawrcp0RltrtHHE8/wDQx924rJmKIw6rTMX/ADduDNXOF3ae0kw8LzSmyRjMfNwAHMk2AHMkClHsfN/mvCdoiUHuK3Vge8EEeajEex2JJEkkx2OdojmTM+GKqw4MIzDkzDk1rjlUcfsahS5TH7RTeMXYJLCil2N2bIsQUEnU2Auda56sLRbVz+i3Am1jvF4IOQczqVBAKtbiQT/w14g2dlYMJJTa+jOWBuLag+W9JZeg6qbNtTaSk9uJiH8Y+6vHidHe3tttG+v/AGqLla/+z+cPTSJpt5vZHAq6tFtBwIZCSAAjknuCm9Jei4kOzsEYnQAYaC+YXBO6jA4ai1m89qp4noFDKpjk2nj5FIJZGxMLAqvHMu7sy9oOnbUuC9jiNQRBtDaCLmYlY5oVUMSS9kWIKnWvoABU3oim1/ZPAmy6uzZbm6YUCxAshJvxHdbX/HCpIsBJYh1w3EMMqH3QJGYgjUhToe0dhqt/k8PyltT7RH+VR/k8PyltT7RH+VUa6Pm9jg1LmFgnWw/o4FwWyq4v1hfz5Rx7aQ4E/wCdNof+T/5DH+dWcf7Hc2Q7jaePDjUb2UMhtyIRUYA8Lg3FIeioUYjGqsTRMhw6yo7s53wWTeMZW1kDGzBzxBHDgN2T0zVNUSmnDmmby2FRTst0zDUt1e5sra+i9Vqjly3XNxzdXy5T/K9emuZUVQJrzvB3+g0DGil+8Hf6D6qN4O/0H1UDCil+8Hf6G9VAcXtz/wAcjQMKKo0UFGdlfDtvrhXUhrDkxy6DXt76o+DYZnG7kKNmbIEIAVpLBsgKkC5UnmLsx5im0D50BYDrDUcRx769Lh1BuFUH90eX+ZoII9mIL8SGEikE3BErmRx6WPmqF9iKwGd5XsQRmZdANALBQPKbXPMmwsxooFeF6OxRiy5rWt7waBomAOVRe24QXOvG5N71P7URlY1cZxECFDhW42GoI4gAAH+NXaKBTN0bjZiS0mu80zLYGTe5iLrp+ubu0W4Ntfc+wI3zZmezZiwutiWMpzcOI372tpwuDYUzooKZ2WmbNdr5s3HnvTN2cMx9FXKKKAql0P8A12P/AKwn9mhq7VLoh+ux/wDWE/s0NWp8XLF8rTVyqmK2fnbMJHQ2sMp4a3JtwJ4jz1JhMMUzZpGe5v1uWlrDurqyq/RZf6ftA874QejDj1mtVWM9rMTHiJpcNiIoxPusyvhzJYxoIxZhKnEC/Cp/84fteG+xv/1FeHmcji4mLNVNrS20Y1EUxEtRiM2Q5PdWNuHHz6UtU4vTSI6a8dTrwsfJ/g6J3l2kouuIwshHBGw0iBvm7wTtlv25Tbso2LtDH46BcTFJh8LFKLxxvC8z5OAZ3EqKCbXsBoCNTWPEy1eDHx2s7U4lNXgcyYWV772OEsB1DrYZgM4udRzsR2cqpnZMmmbD4YgEA2LXKgi1ha17DTsrvtdtH9tw32J/+po9rto/tuG+xP8A9TXKJt6x7rJX2bKrNu48PlOfiGuOrlUWGmo0J9VqMLHilUBY4UGhNixNyetz7OeuuvMgVMZHtKGNpBPhZ8gLbrwd4i4UXKiXfNkYgaEqRfjT3ZuPWeGOZL5ZUR1vxyuoZbjtsRUTMxF+UwKwfE5rFYsl11VmJtfXj/jy0yoorlM3SK+XbX2n4PjdqyBQxUYZrFgtymFLc9Te1tBX1GvnM2FSTaO01kUMreCAgi+jYaxHnGlb/wDH/iT9P4Vq8GG2Z7M4aULNhyqHnGxZh/4CBm9NPofZLwEjqGkeMg3G8RlF7EakXAGvO1O9n9GcLA+eCCJG+EF1F+NmOo81WNpbOimUJOqut/csAQTY6a+nTsr3XJNs7aEUkkQSSJ80keiujX645A619CFfKdjdB8HDi4ZoYAkiyJlIaTS7BT1S1uBPKvqkrkKSozEA2GgubaC50F6CnjduwQuElkVGKl7G/uQype/D3TAAcTra9javJ0swoYDfIbm1xcgeVhoB3k0jkmxjsu+wEEkgyqz9XLcB2BUtchNTx9yW98TapIcHiAoDYLDM11uQIgLNpIe7QDTW9+OlqDR4Pa8MptFIjm1+qwOlyt9OVwR5qq9JUBgF+Tx27ruFP3Ejz0rwT42NTbCYcNlX3LIgJuLrYE2AzSEany62pr0hP9H1454v+NaDLV2uGu0EOGlzIGta/Lz1LUUDgjQWsWFvISP76loCiiigKKKKAooooCiiigKpdD/12P8A6wn9mhq7WU2Q2NGOxvgQiK71d74QWEYO4i3e7Md3z+7zXGW2TnVqfFzxIvS+iUVmc+1vg7N+njPw0Z9rfB2b9PGfhrpdl0tNRWZz7W+Ds36eM/DRn2t8HZv08Z+GlzS068R5R/Gq3sdf6qwf/cp/CsxtJ9s7l90uz8+U5cjYgte3vRIAubsvpe1R+x8u1vAY/BlwXg3W3HhD4jebu5tfdrqvG1wDa3dXn57BqxqYilpy/K76LjRJYbkoDfXMCRax004G9tai2eZ7nf7u1hbJfjz48v8AGtI8m2/g7L+njPwUZNt/B2X9PGfgry9ljWtaGrVDRY/9VJ+43/CaWdCf9WYL+rYb/kpSfaWz9uSxPGDs2POCpdHxWYAixy5kIBtwJBt2VZwWD2rFGkUcOzVSNVRRv8XoqAKo/U9gFTssXTa3qaoamis5/nf4rZv12K/Jo/zv8Vs367Ffk1TY43T3NUNHXzvDzBtp7TykGzYRTbtWCxHmOlOMfh9tuhWL2tiJ9+HxLkd6host/KCO6s10cwRhxONieLdOngwcGTe52KyM029spcuWzEkA3JFha1bsnla8Kqaq1aqrn1Ryx3Km9rNfy6EW++pKjliuV19yb+Xqkfzr0lHv+4+Qg3BB5EEXq6NrzfHP9GH8FU6KC77bzfHP9GH8FHtxN8c/0YfwVSooLvtxN8c/0YfwVHNjne28dnANwCEAv29RRfz1WooC9drlFBFnAYLa2a5v2kcR5ba+apaaHozL8zTv/uqDDbFmYsrKFZCL3JsQeBVrWI+8c6ClRTTxbl+Z9I+qjxbl+Z6T6qBXRTTxbl+Z9I+qjxbl+Z6T6qBXRTTxbl+Z6T6qPFuX5npPqoFdFNPFuX5n0j6qPFuX5npPqoFdUuh/67H/ANYT+zQ1ofFuX5npPqpZJ0SxkMskuEaD9LlMkcokILIuQOrIQQcoAI1ByjgammbSpXTNUWg4qLElsh3di3K/Dj5RypPudq/Awf0MX66NztX4GD+hi/XXTVDPwqjLDb7N+kyBdfc3ueGU3J056eSrdItztX4GD+hi/XRudq/Awf0MX66aoOFUfJxHlH8aPY3/ANU4P/uY/wCFZ6bC7WZSF8EQkEBhHiiVPaAxsSO/768dHNn7WwWGTDxthZEjuEMkWJzBb3C3VhcC+ml6rVN3XComm930ilu2cKSudZJEKggZLcSRYlTobd9Zvw7bHwcF9Vi/x0eG7Y+DgvqsX+OqOy1HiLAnfYs3sT+ie9yuYanQaLbkL1ankYE2kxF1Cq36O4Nja6k2GY3489POr8O2x8HBfVYv8dHh22Pg4L6rF/joL+FLynKs2JjJ4FkUWvc8730FvRbtrTAVivDdsfBwX1WL/HR4dtj4OC+qxf46DbV87xX+tMf+7gv+CWr/AIdtj4OC+qxf4687N6NYgtNLMVaadlLtlKKAi5UREJYhVF+JuSSe6ggqIR9fNcHSw7tbt6bD0UwXYryF0R1ulgxBPVJ5ZrWzW5cRcVYj6LyKABkAGgGY+qgWUU08W5fmek+qjxbl+Z6T6qBXRTTxbl+Z6T6qPFuX5npPqoFdFNPFuX5npPqo8W5fmek+qgV0U08W5fmek+qig1VRzwh1KkkAi11JB8zDUGiigrxxSRxsMxmYe5zZVJGmhYCxPHW3roTHNu2d4nQrfq3jJNhfQhrekiiig84TaodHbI65ORyXOl9LMR6SKMDtQShrI65be6ya3vwyseznau0UHNn7VEpICOlhfrZP/axrmB2uJWKiORbAm7bu3ED3rE8+yiigMNtcPIU3cgtfrHd208jE/dRHtcGXd7uQakZju8ul+xr8uyiigDtcb7d7uTjbN+jy8L391e3mom2uFl3e7kOqjMN3l61u1r8+yiig5itrhJAm7ka9tRu7am3NgfuruP2sImCmN2uL3Xd24ke+YHlRRQd2htUREAo73BPVyaW/eYUY3agjCnI7Zvg5NOHHMw7eV67RQcxW1AiK+R2z20GS4uL63YD0E0TbUCxLJkc5rdUZMwuCdbtblyJoooBtqAQiXI+vvepm42+Fl5dtC7UBhMuR9Pe9TNxt8LL99FFAQ7UDRNJkcZb9U5MxtbhZrc+Zowu1A6O+RxkvoclzYX0sxHpIoooDBbUEgYhHXL8LJrx4ZWPZztRs/aglJAR0sAetk1v2ZWNFFAYDaW9JtHIoA4tu7eSysT91esKkxYmUxhdQEQE8+JdrX05BRx50UUFjD4dY1CooVRwAFgPNUlFFAUUUUBRRRQFFFFAUUUU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0358" name="AutoShape 6" descr="data:image/jpeg;base64,/9j/4AAQSkZJRgABAQAAAQABAAD/2wCEAAkGBhQSEBUUEBQUFRUUGRUZFxgXFxQbHBgYFhYYFRYYGxQXICcgGBwjGhQYHy8gJScpLCwtHB4xNTAqNSYrLCkBCQoKDgwOGg8PGiokHCQsLCwsLC00LSksLCwsLCksLCwsLCwvLCwpLCwpKSwpLCwsLCwsKSksLCwsLCwsLCwsLP/AABEIALcBEwMBIgACEQEDEQH/xAAbAAACAwEBAQAAAAAAAAAAAAAABQMEBgECB//EAFcQAAIBAgMEBAYOBgUJBwUAAAECAwARBBIhBRMxQQYiUWEUFnGBkdEHFTJCUlNVYpKTlKHS0yMzVHKxwSR0tOHwFyU0NUNksrPURHOChKLCwwhFo8Tx/8QAGQEBAAMBAQAAAAAAAAAAAAAAAAECBAMF/8QAMBEBAAECBAQEBAYDAAAAAAAAAAECEQMEEhQTIVFhMTJBoSJScfAzgZHB0eEFQmL/2gAMAwEAAhEDEQA/APuNF6qYnaiRoXckBe7zAAcyToBUDwo8qyOXbLbIh9yrc2y8214m9uVqCbwxzLkWJsoPWdioXhfqji3LkB311o5t5cPGI7jq7tixHPr57A3+bUnha99Hha99Am6bYTESYdRhM+feIWyOVJQXzC4liJ5aCRf5UpxGH2kyWUMuUHKM6DTwSVUBcSF2bfMmbMx1AKsQCa1/ha99Hha99BkcNitqNlYKMu+Fw6xIxjEkga1zdUyCIglS5JbgLVJPBtGTAyLLpPvEK7llQ5BkLgMJFupOcDrxsVtcg8dV4WvfR4WvfQYP2q2mSxBlWQrHdjiA0RAw8KlFjDCzidXYvlS4zC5zCth0ehlSALiLmQM4Zi18/XNpBqcisLME95fLwFXPC176PC176AxaOV/RMqNfiy5hbstmX+NeDFLu7bxN58Pdm3H4vN2ae6r34WvfSfH9KiJjBhcPJiZUCtIFMaLGG9xnkkYAMwBIUXNtdBY0DVYpd2QZE3nJt2bDX4GfXT51EUUoRg0iFzfKwjIA00umc31vzFJPGDHfJr/acN66PGDHfJr/AGnDeugd4eKUKweRGY+5IjKgac1znNr3ijCxSi+8kR7+5yxlbcb36xvy7KSeMGO+TX+04b10eMGO+TX+04b10DrBwygneyI4tpljKWPlLtejCwzBv0kiOttAsZU3vxvnPK+lqS+MGO+TX+04b10eMGO+TX+04b10DqCGYPd5EZNeqIyp7utnPDya0JDNvLmRClz1d2Qba2GfPy01y691JfGDHfJr/acN66PGDHfJr/acN66B1uZt5feJu7+53Zva3DPn7eeWiSGbeXWRAlx1TGSbaXGfOOOuttO+kvjBjvk1/tOG9dHjBjvk1/tOG9dA5xEMxe6SIq6XUxlj39bOOPkruLhmLDdSIgtqGjLG/bcOvdpakvjBjvk1/tOG9dHjBjvk1/tOG9dA6xm+uDDuiOYfOCT3Ot7fRNGK2mkRUS3UN76xyA8LF+C+e1JfGDG/Jr+bE4X+bVf2T0hjxKMQroyMUljkUB43ABKsLkcCCCCQQQQTQNqKWy4lxKpU5ozoykAFeJDqefYVPcRzBt+FjvoJ6Kg8LXvo8LXvoJ6Kg8LXvo8LXvoJ6Kg8LXvo8LXvoJ6Kg8LXvrtAjxmNjG8LqSMPlcka2NibgX1Kqcx8vbUS9JYbkEsMrSKbrzjaNNAty2YyplsCTfhVnDZJYmIWyy58wPvr3RibdoX0VWXo3CLZQ6kLEoYO2YCEkoQfha6n32gN7UHodI4C4VXDEgkFQSDYRkAN74kSq1hfTU2Fcw3STDyKjLIBvMuUEMDdghFxbT9Ymp0OZbE3F/K9GIBkspG7uUOY3W4jBsTrqsKqe0Fgb5jUHi1h1ZCRI7x5cpOeRsq5AqmwJCjdLbgdDqbtcLS9JMOVzLKGB4WDXPVVhYEcCHSzHqnMuuor1Ft2JohKpJQtGugNw0hQKCptb9Yp8hBFxa9VdiQi2VcQLKE0XEC6BETKbLqCI0v227yDYGAiylck1i0bn9HP7qIRqmuXshTy69tBVk6XRKiM6SJvMhUOcOt1kR3Vs7ShALRMLFr3tpqKdRSZlB7QDxB4i/FSQfMSO80mj2HEAtjirplCvlmzKqI8aqCY7ZQsr8tb3J0FNI5gABaU2AFzFNc25nqcaCeiovCR8GT6qb8Ne45Q3C+nEEEEeVWAIoPVLOhw/TbRP+9/wweEtTOlnQ79btH+uf8A6eEoNNRRRQV8Zj44gDKwUE2F+ZsTYDmbAnzGuyY5FKgsAW9zx14fiHpqpt3Y/hCILqCj5xmUsp6jpYqGU+/vx4gVRTomA+bOP1me4jAY3kWUhnv17Fco7FsNbXIPs4qHGbQjiTPK4VbgXPaeArL4LoDlSMNIqsosxjTLxiSM5DewY7sEuVLHllsKY4LomqYdIS7WWTeXQyJ5gQ5ZO+zdumpoG0e0Y2QuHUqM12uLAL7o34WHbwrsGORywRrlDlbQ2BtmtfgTY8uFZ7F9A0dh17IBMoUKOqJVkUga2taW1iD7hbW1v78SVupDIpDFmyxKupKt1Nbx6oFPG69XsNBpM4/x6K9VmJ+gcLACyCyBARGlxaKSO47OtLvP3gD31phQdooooCsPg2ttjGgcCuEv3/opPwj0VuK+eYraseH2pjpJmyoqYZibE6LDKxsBqdKDYVWwOGMYZb3XMSnG4U65ST2Em3das3sr2Vtm4iURR4izNw3iOgJ7M7gAHykU+SVJZY3hljfKHDZXVrqwB96TwZQfTQX6KixDaAA2zMi37Azqpt32Jq2NkR9jfTk/FQQ0VHtCPDwBTLnAdlRbGZrs2ijq3tc6C/Ow5iq8WOwLMqrKpLEBQJHJJOgsL94/jQXKKm9qIuw/Tf11V2lAsKB0ze6QEZmIIZgp0YnUXvfu7KCSiuA3FFBBs9kMSmIWQjqjzn+d6sVX2dk3S7r3Furx4XPbrxvVigKk2Vxl/f8A/jjqOpNlf7X9/wD+OOg5tLbkOHKiZwmYMbkHKApRSWa1lF5EGvbSza/STDNCwXEqh6rXXMXsP0lgoINyFt5+BvYvZsGjkF0ViLgFlBsGFmsTwuONLNtYMKg3SQBiy3EioAVAIIuRoclxzsL6HhQIBjwBrtXgAb7tObs3nuuUAa6Bm1DXGhHSvCnhPGdQOPM3sD2Hqnyc6QOs1y+4wKtwN2TrBQ75Tc2U52DGx001a/V1UGz4yoJijBNiQFUi+t7G2vujr3ntoJsHilljWRNVdQykgi4YXBswBGh51kPZF6Ve1+6kWMyvJeJIwbZ3ZkygtY2t1uXPvrZRRBQFUBQNAAAAB3AcKzHSrYcM+MwbzLmMBlePXQNmisSOdrAjvoPiPSD2TttR4mRXzYYgkboQRkKOVmdGLfvXIPEV9n6F45Ujxs07BAMRnkZyFAthcNckH9WLAaHy8wKfhj2n0189wWEafaeNSUXw8GISUJyknfDwKpYcxGsVwPhOD70VSuqKI1StRTNU2hqfH4PrhsHi505SBYolYdq+ESIzDvy2rvjrN8nYr63A/n1LRWCc3X0htjLU9UXjrN8nYr63A/n0eOs3ydivrcD+fUtFRu6+kJ21PdF46zfJ2K+twP59HjrN8nYr63A/n1Hi3lBG6VWGt8xt5LeX+VVmnxPKOM6HTPz0sL+ntvfla5ndV9ldvR3XfHWb5OxX1uB/Po8dZvk7FfW4H8+qyyz3N0QCzc73NrrzHPQ8O2/ZyGSfXOq2yi1rXLZusPdHle3mvbhTdV9jb0d1rx1m+TsV9bgfz6PHWb5OxX1uB/PowxbIN4AG524ceWp5WqWo3dfZO2p7ovHWb5OxX1uB/Po8dZvk7FfW4H8+paKbuvpCdtT3etn9OYXlWKaObCyubIs6gCQ9iTIWjZvm5s3dWb2lskYnaW0IWd0EkWHQlDyeCZToePHhTrH4COaNo5lDo4synn2a8iDqCNQbEVmeg8spx+MTEMXeE4eLOeMipHIY3b5xjZb99zzrVgY/E5T4s2LhaOceCpsj2BcFFIHmklxAHvGyop8uTrHzEVd2n7DOBbIcMj4ZwwO8illzKADYqHLC+bL2c9a31VsXGxaLLwD3bW3VyOPP1iunqrS4MpszohjYJ4nk2pPiIVkjzRSRjrAsAAZM5OhIPmr6OKUzR3GmhBUjyqwYacxcV4k2xMDbcKe8SNr/APjoLm1Y3KDdBSweI9YAjLvFzkX98FzMO8CkeBwuI3kZOEwsWXLdlyEqM/WC6adUsdPL74qtPph08kwWEedsObAqvVkNwXNgetHb01meh3s3NjcWsC4Zruh4yCwKIWZuql9bcPJT1H1ulfST9R/44v8AmLUHt3N8QPrH/LqtjsXNMoQxZBcE2LNexuOKrbWx58KC9H7keQfwrtdRbAdwFcoIdnogiURG6AdU9ouf53qxVfZ0SrEqo2ZQNDob6nmNKsUBUW+eLMY1DhiCQWKkGwW4IBvoo08vbapa8ojO5VWyhQCTYEnNewF9Bw7+NBD7eTfs/wD62/LqntHEyTZM0JGQsRZz76N4iNYzykP3d9N/axvjW+jH6qXbUxkeHZFlncNJmKgRqb5SoPBdNXXj20CrCbMWK26wxUqSyneOcpKyqNDHYgeESGx7e4Wa4PaUkcaRrB1UVVF5GvZQFFzu+wV4h2pA5smLDHLm0EfDTnltzGnfVjZkiYhS0OILAGxssehtex6vfQd9vJv2f/1t+XVcvJLMrumQKLAamwJBOpAuSQOWlqZ+1jfGt9GP1VBITG4R2BzAsptbRSAwPLS4N9OfZqElZHYf+mbS/rKf2WCvW0fZV2ZBI0cmKXMps2RJXAI4jMilSfIah6OTq+J2gyG6tiIyCOY8FgrNmvw3fL+doKKKK8p6QooooCiiigKKKKAorxLJlUt2An0C9ZvY+AnxOHinkxmIRp0STJEMOqIJFDhFDxMxsGAuSSbXq0ReLqzNuTT0UjPR2T9vxv0sL+RXfFyT9uxvpwv5FLR1Lz0O6xeF2sMNj9qTMjuIxA5CDkmDLHU8OHGnPi5J+34304X8ikewNgLJjtoQYtjiA24BZgFYq+GZbHd2GYLpcAXtetWVj45tPozZifh8HnY/s9YKWUJNHLAD79irKD87LqB3gGtthdsR4pYpMHKsse867IwIA3b6MOI1K6HXhSfZXsU7Nw8gkjw4Zhw3jPIBfnkclSfKDWf6VbLTY+Lgx+DG6hllSHFwpojK9yrhBopFjw5gW4tf0mF9NorpFVztCL4yP6aeug7jdnxzxtFMiyRvoysLgi/9178q+dewrsWFI8XIsaiVcVPCH1LCNRGQgJ4C58/O9hX0P2xi+Nj+mnrrDexlOscu1FZlVTjpmTMwAIJOq3Oo0GooPoNFV/bCL42P6aeupIsSje4ZWt8FlP8AA0ElFFFBX2fhxHEqhswUaHt1J5eWrFV9nYXdxKl75Ra/bqTw89WKAr1s79ZJ5I//AHV5r1s8/pZB2hCPJ1h/Gg87dnmVUOH3d89n3hAGXK1tbj3+S9rm17Amlss2NNjJBhbkAaueLPqgvx0VTyvppdbF3tHZqTKqyXsrK4sbWZDcGs3tfophYYh+jkcMVTKJHHH/ANxsQOZLW98aCPD4XGI6HwTC5926lwbD3hIIFgMza6DWxGgAY3cOccgIXD4VNBbKxALXW9wLcFzc9bcuaKTDxFwXwWJBY5j13yrvXCm9hYLZr242FiBlADfZnRHCyxE5HAOeMjeuRaKYi4PeyZri17igfbJklaO8+TPmf3Gq5c7ZLG5v1bX776CsJ7L2zpsVJgsLCrlZ5GE7LoFhRoi+Y8gbg95W2tb/AGfgEhjEcYsoLED95ix+9jSzbDDwmEcwrX7szJb05W9BoPmGO/8Ap6w7Ss0WJljQ3IQorlb8s5YXA7xfvNaPo5GIsRtBWbRcRGMzka/0WDieF62tYDAdHoJtobRkniSUieNVEih1UeDQkkI1wCbi5tfQVnzNuHzd8C+vk03hsfxifSX10eGx/GJ9JfXSbF7EwMbANgsPqCbjDQkaXvc5dOFV2wWzgetg4BzF8LFqCAQfc/O4ceI46V5mmO7deezQ+Gx/GJ9JfXR4bH8Yn0l9dZ4YLZxBK4KA2UNbwWIaGw4lbDjzt28CL+Thtm6jwOG4vp4JHyF7XK2/x3G06Y7mqezSpikJsHUnsDAn0CuyTqvumUeUgfxpVL0OwTrl8Fw65uaxRowvzV1AZSORBuKUdDuj2HlwMM2IhjnmmQPJJMiSOzN85wTYCwAGgAqLU2uXqvZqfDY/jE+kvro8Nj+MT6S+ukAwGz+eCg7TbDQGw46lQQP/AOjka7Bs7ZzkAYODU5bnCxWvbN7rLa1ufCp0x3NU9jyWZXVlRlZirAAMDxBpJ0T23AMDhlaaJWjhiR1d0VleNFR1ZWIIIZSLGveN6J4NoGK4aGNshZWjijR0IW6sroAVYGx0NVOjfR7DNgYZpoIppJYY5pZJI0kd3kjEjks4JOpNhwGgFTEU6UXquc4namFcWaeC3H9bHcHtBvoe+q2EkwcZuuJjJHwsQh5W+Fwqr4BgLX8Ch4XP9Fi0F8tz1e3+fYbefBtm6/0SDQX/ANFj/Dx14cfuutHcvPY69vcP+0QfWx+uknRLHRzbUxzxOrrmwy5lIIJWBg1iNDY6Vfh6N4JuGDw1tP8AYQ8wG+D2EemlvQ3ZkeH2ljo4VCJmwzBRwXNAxIA5C97DgOVaMrp18ujhmL6ebfVkfZR2JLi9ntDALyMysotxMas4F+ROXKD2kVrqrYvEFWiA4O+U+TI7fxUV6LEz/RLpjFtDCxkMBMDEk8R0ZWzqrgodcja68LGx1BFbsCsdjehuEOMixm5C4hJIznUlcxLBSWUaMbE6kX762QoPEsqqLsQo4XJtr564J1sCGFmtY30N+FjzvUG1MOHiOZc2UrIFBIu0TCVNRf3yCsM2CwyoQMJjMwjICjeZdELZQ3Ik9i3PuiDoaD6HS3b7ZYw490rpY9zMFYecEimEKBVAUAAAAAaAAaAAcqXdJP1H/ji/5i0ArXAPbauVyP3I8g/hXaCjs11jiRCwJUW0BtxJ7O+rPhqfC/jWejfcwXlOiKSxFzoLk6DU+YULtaKzZmyZbht4GjKkZfdCQC36xLX45hQaHw1PhfcfVUeIkicWY+Q63HkPKksOPjbPldTuywfUXUqSpzDlqp1PZeoo9sRG3WIuQACkik3GYEBlFwRwPA60DPwKL4x/S9HgUXxj+l6peHx6fpI+scq9dNWBsVGupubWqFtrx5EcEssgJUokj3Ci5NkBIAvxNAz8Di+Mf0vQMFF8Y/pelh21AELmVAAGbVhfKjFWYKdSLqRcC1eodrQtfLImhce6A/VmzkX4gEG7DTvoGPgUXxj+l6lw0ESG4a/lvx7TpqaWR7RiYgLLGSeADoSbgkaA9gPoNWKBt4anwvuNY3Ye1ovbDaMZkUOZ43AYgZl8HiUkX42K624XHaKeVkdnbBGOxeMhxKq2GhxCyZbC8kr4eBQC/FUVYgSFIzFhfQWPDMaeHOpanE4c6mpxWVjdZwmltGHadbXtz7OQ7wYjF/vZ4WFmTTjc6k3Ov3CrC9CcABbwLCfUQn7ytL22Js8Ej2uhuCQP6LBqRxscvDTjXkxXHp+y++if9Vjci1jiiTdTcuPegjgDaxLXt3DjXhcNYEDFtqPhLobcdT/jt43rrsvZx/8At0Xvv+xw8FNvg9mtuPde17uD6LYCRSfAMKtiR1sPBr2EWUgg1aaojr7E5yPl91jEbVhiQvJLGqoLsSy6AannSP2P9pRnZuHXOoaNAjqSAyOtwVZTqDz15WqfbXsdYVhvMNhsNHPH1o/0Ue7cj3kkVsrK3Am2YXuCCKq9COiWDlwMU0uEwzyYgGVy0MRsZCWyqCtkVQQoUWFhU3o4d7z4p3vrY4xih2uuJyaAaMp534E29H91ECBSpbEl8otqy6343ANuXZ/dL4mYD9iwf2eD8NC9DcAeGCwZ/wDLwfhqmulG+j5UW2NrQx4eV5JEChH98PgmwA5knQAcao9DNpRts/DAOl0hijcFgCrxxqjqynUEMpFjU+2egWAfDyL4Jh0JRrNHFGjKQCQQygEEHXs7av8ARjopgZ8DhppcDgi8sEDsfBoPdPGrNpl01JrTgYdOLTMRK9Ob1TeypNFdrriioJvYMhHLQX4DT7zx4VxoSRbwsg6WIKacb89Sb8+znqS+8RNn/sGD+zQfho8RNn/sGD+zQfhrvtP+vZbcdizDTKqANMrkX6xZbnUnkaQdFtoRybTx7xurIGwy5lNxdYXVrEcbG405g1svETZ/7Bg/s0H4azKQKm08YiKFVUwYVVAAAEclgANAK6YWBw6tV1MTG1xazU+Gp8L7j6qgxO1VVowCDnfKeOgyM1/So9NUKinmylBa+Zsvk6rNf/01pcDmTEoRYt2duhBuCDbiCAarvj5r9WZSOV0F/PYVTooLXthP8cn0B6qPbCf45PoD1VVooLXthP8AHJ9Aeqo55JJLCSVSAb2AsL8ibC5tUNFA1XFoBbNw8tFKaKCjLhA2FaOc2DIyubg6NcHU3B0NLG2ZhsxMcqx2MjKFEeVDJlz2Uggg2JsbgZv3bOsNGTEBKLkjrBrG+p41xdmRDhGmnzR/Ggp4TAQkuFbPdZFcacJ5GkIuB84jyWrsuw84USyyPlIIvkHDuVRqeZ56cLAUwiwypfIqrfjYAX8tqkoEuD6KxxgAM5sAATlvYNCw5cf6Mg854aWs+0UZSJJBvFiDBQwUghgBqLa2AtTGigSYjoojsSZJAP0llGWwMu+BIFuW/NvIOVxXrEdGEfNmd7PnLCyaljMb3tcW8JfTgdO+7migX+0ibzPc3zl/e8TMZ7cOGZreSmFFFAUv6G/r9of1lP7NBTCs1sDYAxGM2g0sk27WdAI45ZIhm8HiLOzRFWY2ygAmwsdNay5u3Cm7nieVvaXzbHJYlZZUBzXVWsLtz7R/cOGt6PiVhv8AePtmO/No8ScN/vP2zHfm148aY9Z/T+2fkuSbHJctvpRc3sGNhw9X+Nb3MLhyi2LM57WNzwt/Kk3RmV1lxWGd3kXDvHu2kOZ8ksSyBGc6vlOYBjqRa97Xp/Sq8ckSKzfscYhX2XhchByxhGtyZLqynsIIrSCvnHQn2O8JNgYZsQrSSSorEiSSMBbWRQsTKDZQBc3JNzerURTonVPrH7pi1ubeYvZSSMC4YkW5sOF7aDy8eNQ4bo9DGwZEIINwbtxsRzPYTSb/ACYbP+Jf7RivzKP8mGz/AIl/tGK/Mqb0/NP6f2m8dT/a+JWPDyvIQqqjkk6AAKat9DYGTZ2DRwVZcPh1YHiCsSAgjtBFY3H+xng1jLwI8csfXjfezPldOshMcrMjC4GhFWNhbFGKw0OJxUuJklnjjlYjE4mNV3ih8iRxOqqq5rDS+lySa1ZfFw8KmZ5z9/VeiqKYfQqKwJ2Fg7C8uIF9BfG48HlyMt+BBv2EHhXfaLBWzb6awIBPh+MsCdQL77j3Vo3tHSXTiQ3tfP5P9a4793B/8uSrEPRbCvfI+JNjYkY3HcbA8d92EUk2FhWj2hj42kklC+C5WkOZwpidgpc6va5Fzc2tcmuuFmKcSdMXTTXFXJo6inlAKAi+ZrDuOVjf7reepaincApmFyWsvccrG/oBHnrQulooooCiiigKKKKDlFFFBFgixjXPfNzvpzPKpqT+GZITJLcZVLNprYXJ08gqJNtxWJZsmW+bPZbWyc72/wBovDtoHtFJ4dpxtnyuv6PNnFxdcpZSSOy6nWvA2umlw65iAMyMt7i4OvL7+RAOlA7opONqw9X9LH1jZesupuBYdvu1+kO0VG22Y8iOuZ1kBZcq36qi7EjkBegeUUhbb0AQuZFsAx77IWBIXj7xvLavUe24Tf8ASKMpcHMQP1ZIYi/vRlbX5p7KB5RSaPa0LMFWWMsTYAMt766W8x9FW6C9SrorGHl2kl7XxCXta4Bw0PqNT1l9ibHll2hjHilkwypKod4iM82aCIqhVwUCpZmzFS15CBYXrjjYU4tGmFMTyt4mxLEZZZgAVIXPp1QBbyG1z23NdOxhmuJJVHHKrWW+YtwHefuFKfaCX5Qx3pwn5Fcbo/Ny2hjvThD924rHscXrH3+TNfusbD/0/aH72F/s4P8AMVoK+X7D2Rit9Lg4MXiUnSQyYic7lozHIEaKTI0edpXXqZDJZd2xvawrcp0RltrtHHE8/wDQx924rJmKIw6rTMX/ADduDNXOF3ae0kw8LzSmyRjMfNwAHMk2AHMkClHsfN/mvCdoiUHuK3Vge8EEeajEex2JJEkkx2OdojmTM+GKqw4MIzDkzDk1rjlUcfsahS5TH7RTeMXYJLCil2N2bIsQUEnU2Auda56sLRbVz+i3Am1jvF4IOQczqVBAKtbiQT/w14g2dlYMJJTa+jOWBuLag+W9JZeg6qbNtTaSk9uJiH8Y+6vHidHe3tttG+v/AGqLla/+z+cPTSJpt5vZHAq6tFtBwIZCSAAjknuCm9Jei4kOzsEYnQAYaC+YXBO6jA4ai1m89qp4noFDKpjk2nj5FIJZGxMLAqvHMu7sy9oOnbUuC9jiNQRBtDaCLmYlY5oVUMSS9kWIKnWvoABU3oim1/ZPAmy6uzZbm6YUCxAshJvxHdbX/HCpIsBJYh1w3EMMqH3QJGYgjUhToe0dhqt/k8PyltT7RH+VR/k8PyltT7RH+VUa6Pm9jg1LmFgnWw/o4FwWyq4v1hfz5Rx7aQ4E/wCdNof+T/5DH+dWcf7Hc2Q7jaePDjUb2UMhtyIRUYA8Lg3FIeioUYjGqsTRMhw6yo7s53wWTeMZW1kDGzBzxBHDgN2T0zVNUSmnDmmby2FRTst0zDUt1e5sra+i9Vqjly3XNxzdXy5T/K9emuZUVQJrzvB3+g0DGil+8Hf6D6qN4O/0H1UDCil+8Hf6G9VAcXtz/wAcjQMKKo0UFGdlfDtvrhXUhrDkxy6DXt76o+DYZnG7kKNmbIEIAVpLBsgKkC5UnmLsx5im0D50BYDrDUcRx769Lh1BuFUH90eX+ZoII9mIL8SGEikE3BErmRx6WPmqF9iKwGd5XsQRmZdANALBQPKbXPMmwsxooFeF6OxRiy5rWt7waBomAOVRe24QXOvG5N71P7URlY1cZxECFDhW42GoI4gAAH+NXaKBTN0bjZiS0mu80zLYGTe5iLrp+ubu0W4Ntfc+wI3zZmezZiwutiWMpzcOI372tpwuDYUzooKZ2WmbNdr5s3HnvTN2cMx9FXKKKAql0P8A12P/AKwn9mhq7VLoh+ux/wDWE/s0NWp8XLF8rTVyqmK2fnbMJHQ2sMp4a3JtwJ4jz1JhMMUzZpGe5v1uWlrDurqyq/RZf6ftA874QejDj1mtVWM9rMTHiJpcNiIoxPusyvhzJYxoIxZhKnEC/Cp/84fteG+xv/1FeHmcji4mLNVNrS20Y1EUxEtRiM2Q5PdWNuHHz6UtU4vTSI6a8dTrwsfJ/g6J3l2kouuIwshHBGw0iBvm7wTtlv25Tbso2LtDH46BcTFJh8LFKLxxvC8z5OAZ3EqKCbXsBoCNTWPEy1eDHx2s7U4lNXgcyYWV772OEsB1DrYZgM4udRzsR2cqpnZMmmbD4YgEA2LXKgi1ha17DTsrvtdtH9tw32J/+po9rto/tuG+xP8A9TXKJt6x7rJX2bKrNu48PlOfiGuOrlUWGmo0J9VqMLHilUBY4UGhNixNyetz7OeuuvMgVMZHtKGNpBPhZ8gLbrwd4i4UXKiXfNkYgaEqRfjT3ZuPWeGOZL5ZUR1vxyuoZbjtsRUTMxF+UwKwfE5rFYsl11VmJtfXj/jy0yoorlM3SK+XbX2n4PjdqyBQxUYZrFgtymFLc9Te1tBX1GvnM2FSTaO01kUMreCAgi+jYaxHnGlb/wDH/iT9P4Vq8GG2Z7M4aULNhyqHnGxZh/4CBm9NPofZLwEjqGkeMg3G8RlF7EakXAGvO1O9n9GcLA+eCCJG+EF1F+NmOo81WNpbOimUJOqut/csAQTY6a+nTsr3XJNs7aEUkkQSSJ80keiujX645A619CFfKdjdB8HDi4ZoYAkiyJlIaTS7BT1S1uBPKvqkrkKSozEA2GgubaC50F6CnjduwQuElkVGKl7G/uQype/D3TAAcTra9javJ0swoYDfIbm1xcgeVhoB3k0jkmxjsu+wEEkgyqz9XLcB2BUtchNTx9yW98TapIcHiAoDYLDM11uQIgLNpIe7QDTW9+OlqDR4Pa8MptFIjm1+qwOlyt9OVwR5qq9JUBgF+Tx27ruFP3Ejz0rwT42NTbCYcNlX3LIgJuLrYE2AzSEany62pr0hP9H1454v+NaDLV2uGu0EOGlzIGta/Lz1LUUDgjQWsWFvISP76loCiiigKKKKAooooCiiigKpdD/12P8A6wn9mhq7WU2Q2NGOxvgQiK71d74QWEYO4i3e7Md3z+7zXGW2TnVqfFzxIvS+iUVmc+1vg7N+njPw0Z9rfB2b9PGfhrpdl0tNRWZz7W+Ds36eM/DRn2t8HZv08Z+GlzS068R5R/Gq3sdf6qwf/cp/CsxtJ9s7l90uz8+U5cjYgte3vRIAubsvpe1R+x8u1vAY/BlwXg3W3HhD4jebu5tfdrqvG1wDa3dXn57BqxqYilpy/K76LjRJYbkoDfXMCRax004G9tai2eZ7nf7u1hbJfjz48v8AGtI8m2/g7L+njPwUZNt/B2X9PGfgry9ljWtaGrVDRY/9VJ+43/CaWdCf9WYL+rYb/kpSfaWz9uSxPGDs2POCpdHxWYAixy5kIBtwJBt2VZwWD2rFGkUcOzVSNVRRv8XoqAKo/U9gFTssXTa3qaoamis5/nf4rZv12K/Jo/zv8Vs367Ffk1TY43T3NUNHXzvDzBtp7TykGzYRTbtWCxHmOlOMfh9tuhWL2tiJ9+HxLkd6host/KCO6s10cwRhxONieLdOngwcGTe52KyM029spcuWzEkA3JFha1bsnla8Kqaq1aqrn1Ryx3Km9rNfy6EW++pKjliuV19yb+Xqkfzr0lHv+4+Qg3BB5EEXq6NrzfHP9GH8FU6KC77bzfHP9GH8FHtxN8c/0YfwVSooLvtxN8c/0YfwVHNjne28dnANwCEAv29RRfz1WooC9drlFBFnAYLa2a5v2kcR5ba+apaaHozL8zTv/uqDDbFmYsrKFZCL3JsQeBVrWI+8c6ClRTTxbl+Z9I+qjxbl+Z6T6qBXRTTxbl+Z9I+qjxbl+Z6T6qBXRTTxbl+Z6T6qPFuX5npPqoFdFNPFuX5n0j6qPFuX5npPqoFdUuh/67H/ANYT+zQ1ofFuX5npPqpZJ0SxkMskuEaD9LlMkcokILIuQOrIQQcoAI1ByjgammbSpXTNUWg4qLElsh3di3K/Dj5RypPudq/Awf0MX66NztX4GD+hi/XXTVDPwqjLDb7N+kyBdfc3ueGU3J056eSrdItztX4GD+hi/XRudq/Awf0MX66aoOFUfJxHlH8aPY3/ANU4P/uY/wCFZ6bC7WZSF8EQkEBhHiiVPaAxsSO/768dHNn7WwWGTDxthZEjuEMkWJzBb3C3VhcC+ml6rVN3XComm930ilu2cKSudZJEKggZLcSRYlTobd9Zvw7bHwcF9Vi/x0eG7Y+DgvqsX+OqOy1HiLAnfYs3sT+ie9yuYanQaLbkL1ankYE2kxF1Cq36O4Nja6k2GY3489POr8O2x8HBfVYv8dHh22Pg4L6rF/joL+FLynKs2JjJ4FkUWvc8730FvRbtrTAVivDdsfBwX1WL/HR4dtj4OC+qxf46DbV87xX+tMf+7gv+CWr/AIdtj4OC+qxf4687N6NYgtNLMVaadlLtlKKAi5UREJYhVF+JuSSe6ggqIR9fNcHSw7tbt6bD0UwXYryF0R1ulgxBPVJ5ZrWzW5cRcVYj6LyKABkAGgGY+qgWUU08W5fmek+qjxbl+Z6T6qBXRTTxbl+Z6T6qPFuX5npPqoFdFNPFuX5npPqo8W5fmek+qgV0U08W5fmek+qig1VRzwh1KkkAi11JB8zDUGiigrxxSRxsMxmYe5zZVJGmhYCxPHW3roTHNu2d4nQrfq3jJNhfQhrekiiig84TaodHbI65ORyXOl9LMR6SKMDtQShrI65be6ya3vwyseznau0UHNn7VEpICOlhfrZP/axrmB2uJWKiORbAm7bu3ED3rE8+yiigMNtcPIU3cgtfrHd208jE/dRHtcGXd7uQakZju8ul+xr8uyiigDtcb7d7uTjbN+jy8L391e3mom2uFl3e7kOqjMN3l61u1r8+yiig5itrhJAm7ka9tRu7am3NgfuruP2sImCmN2uL3Xd24ke+YHlRRQd2htUREAo73BPVyaW/eYUY3agjCnI7Zvg5NOHHMw7eV67RQcxW1AiK+R2z20GS4uL63YD0E0TbUCxLJkc5rdUZMwuCdbtblyJoooBtqAQiXI+vvepm42+Fl5dtC7UBhMuR9Pe9TNxt8LL99FFAQ7UDRNJkcZb9U5MxtbhZrc+Zowu1A6O+RxkvoclzYX0sxHpIoooDBbUEgYhHXL8LJrx4ZWPZztRs/aglJAR0sAetk1v2ZWNFFAYDaW9JtHIoA4tu7eSysT91esKkxYmUxhdQEQE8+JdrX05BRx50UUFjD4dY1CooVRwAFgPNUlFFAUUUUBRRRQFFFFAUUUU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0360" name="AutoShape 8" descr="data:image/jpeg;base64,/9j/4AAQSkZJRgABAQAAAQABAAD/2wCEAAkGBhQSEBUUEBQUFRUUGRUZFxgXFxQbHBgYFhYYFRYYGxQXICcgGBwjGhQYHy8gJScpLCwtHB4xNTAqNSYrLCkBCQoKDgwOGg8PGiokHCQsLCwsLC00LSksLCwsLCksLCwsLCwvLCwpLCwpKSwpLCwsLCwsKSksLCwsLCwsLCwsLP/AABEIALcBEwMBIgACEQEDEQH/xAAbAAACAwEBAQAAAAAAAAAAAAAABQMEBgECB//EAFcQAAIBAgMEBAYOBgUJBwUAAAECAwARBBIhBRMxQQYiUWEUFnGBkdEHFTJCUlNVYpKTlKHS0yMzVHKxwSR0tOHwFyU0NUNksrPURHOChKLCwwhFo8Tx/8QAGQEBAAMBAQAAAAAAAAAAAAAAAAECBAMF/8QAMBEBAAECBAQEBAYDAAAAAAAAAAECEQMEEhQTIVFhMTJBoSJScfAzgZHB0eEFQmL/2gAMAwEAAhEDEQA/APuNF6qYnaiRoXckBe7zAAcyToBUDwo8qyOXbLbIh9yrc2y8214m9uVqCbwxzLkWJsoPWdioXhfqji3LkB311o5t5cPGI7jq7tixHPr57A3+bUnha99Hha99Am6bYTESYdRhM+feIWyOVJQXzC4liJ5aCRf5UpxGH2kyWUMuUHKM6DTwSVUBcSF2bfMmbMx1AKsQCa1/ha99Hha99BkcNitqNlYKMu+Fw6xIxjEkga1zdUyCIglS5JbgLVJPBtGTAyLLpPvEK7llQ5BkLgMJFupOcDrxsVtcg8dV4WvfR4WvfQYP2q2mSxBlWQrHdjiA0RAw8KlFjDCzidXYvlS4zC5zCth0ehlSALiLmQM4Zi18/XNpBqcisLME95fLwFXPC176PC176AxaOV/RMqNfiy5hbstmX+NeDFLu7bxN58Pdm3H4vN2ae6r34WvfSfH9KiJjBhcPJiZUCtIFMaLGG9xnkkYAMwBIUXNtdBY0DVYpd2QZE3nJt2bDX4GfXT51EUUoRg0iFzfKwjIA00umc31vzFJPGDHfJr/acN66PGDHfJr/AGnDeugd4eKUKweRGY+5IjKgac1znNr3ijCxSi+8kR7+5yxlbcb36xvy7KSeMGO+TX+04b10eMGO+TX+04b10DrBwygneyI4tpljKWPlLtejCwzBv0kiOttAsZU3vxvnPK+lqS+MGO+TX+04b10eMGO+TX+04b10DqCGYPd5EZNeqIyp7utnPDya0JDNvLmRClz1d2Qba2GfPy01y691JfGDHfJr/acN66PGDHfJr/acN66B1uZt5feJu7+53Zva3DPn7eeWiSGbeXWRAlx1TGSbaXGfOOOuttO+kvjBjvk1/tOG9dHjBjvk1/tOG9dA5xEMxe6SIq6XUxlj39bOOPkruLhmLDdSIgtqGjLG/bcOvdpakvjBjvk1/tOG9dHjBjvk1/tOG9dA6xm+uDDuiOYfOCT3Ot7fRNGK2mkRUS3UN76xyA8LF+C+e1JfGDG/Jr+bE4X+bVf2T0hjxKMQroyMUljkUB43ABKsLkcCCCCQQQQTQNqKWy4lxKpU5ozoykAFeJDqefYVPcRzBt+FjvoJ6Kg8LXvo8LXvoJ6Kg8LXvo8LXvoJ6Kg8LXvo8LXvoJ6Kg8LXvrtAjxmNjG8LqSMPlcka2NibgX1Kqcx8vbUS9JYbkEsMrSKbrzjaNNAty2YyplsCTfhVnDZJYmIWyy58wPvr3RibdoX0VWXo3CLZQ6kLEoYO2YCEkoQfha6n32gN7UHodI4C4VXDEgkFQSDYRkAN74kSq1hfTU2Fcw3STDyKjLIBvMuUEMDdghFxbT9Ymp0OZbE3F/K9GIBkspG7uUOY3W4jBsTrqsKqe0Fgb5jUHi1h1ZCRI7x5cpOeRsq5AqmwJCjdLbgdDqbtcLS9JMOVzLKGB4WDXPVVhYEcCHSzHqnMuuor1Ft2JohKpJQtGugNw0hQKCptb9Yp8hBFxa9VdiQi2VcQLKE0XEC6BETKbLqCI0v227yDYGAiylck1i0bn9HP7qIRqmuXshTy69tBVk6XRKiM6SJvMhUOcOt1kR3Vs7ShALRMLFr3tpqKdRSZlB7QDxB4i/FSQfMSO80mj2HEAtjirplCvlmzKqI8aqCY7ZQsr8tb3J0FNI5gABaU2AFzFNc25nqcaCeiovCR8GT6qb8Ne45Q3C+nEEEEeVWAIoPVLOhw/TbRP+9/wweEtTOlnQ79btH+uf8A6eEoNNRRRQV8Zj44gDKwUE2F+ZsTYDmbAnzGuyY5FKgsAW9zx14fiHpqpt3Y/hCILqCj5xmUsp6jpYqGU+/vx4gVRTomA+bOP1me4jAY3kWUhnv17Fco7FsNbXIPs4qHGbQjiTPK4VbgXPaeArL4LoDlSMNIqsosxjTLxiSM5DewY7sEuVLHllsKY4LomqYdIS7WWTeXQyJ5gQ5ZO+zdumpoG0e0Y2QuHUqM12uLAL7o34WHbwrsGORywRrlDlbQ2BtmtfgTY8uFZ7F9A0dh17IBMoUKOqJVkUga2taW1iD7hbW1v78SVupDIpDFmyxKupKt1Nbx6oFPG69XsNBpM4/x6K9VmJ+gcLACyCyBARGlxaKSO47OtLvP3gD31phQdooooCsPg2ttjGgcCuEv3/opPwj0VuK+eYraseH2pjpJmyoqYZibE6LDKxsBqdKDYVWwOGMYZb3XMSnG4U65ST2Em3das3sr2Vtm4iURR4izNw3iOgJ7M7gAHykU+SVJZY3hljfKHDZXVrqwB96TwZQfTQX6KixDaAA2zMi37Azqpt32Jq2NkR9jfTk/FQQ0VHtCPDwBTLnAdlRbGZrs2ijq3tc6C/Ow5iq8WOwLMqrKpLEBQJHJJOgsL94/jQXKKm9qIuw/Tf11V2lAsKB0ze6QEZmIIZgp0YnUXvfu7KCSiuA3FFBBs9kMSmIWQjqjzn+d6sVX2dk3S7r3Furx4XPbrxvVigKk2Vxl/f8A/jjqOpNlf7X9/wD+OOg5tLbkOHKiZwmYMbkHKApRSWa1lF5EGvbSza/STDNCwXEqh6rXXMXsP0lgoINyFt5+BvYvZsGjkF0ViLgFlBsGFmsTwuONLNtYMKg3SQBiy3EioAVAIIuRoclxzsL6HhQIBjwBrtXgAb7tObs3nuuUAa6Bm1DXGhHSvCnhPGdQOPM3sD2Hqnyc6QOs1y+4wKtwN2TrBQ75Tc2U52DGx001a/V1UGz4yoJijBNiQFUi+t7G2vujr3ntoJsHilljWRNVdQykgi4YXBswBGh51kPZF6Ve1+6kWMyvJeJIwbZ3ZkygtY2t1uXPvrZRRBQFUBQNAAAAB3AcKzHSrYcM+MwbzLmMBlePXQNmisSOdrAjvoPiPSD2TttR4mRXzYYgkboQRkKOVmdGLfvXIPEV9n6F45Ujxs07BAMRnkZyFAthcNckH9WLAaHy8wKfhj2n0189wWEafaeNSUXw8GISUJyknfDwKpYcxGsVwPhOD70VSuqKI1StRTNU2hqfH4PrhsHi505SBYolYdq+ESIzDvy2rvjrN8nYr63A/n1LRWCc3X0htjLU9UXjrN8nYr63A/n0eOs3ydivrcD+fUtFRu6+kJ21PdF46zfJ2K+twP59HjrN8nYr63A/n1Hi3lBG6VWGt8xt5LeX+VVmnxPKOM6HTPz0sL+ntvfla5ndV9ldvR3XfHWb5OxX1uB/Po8dZvk7FfW4H8+qyyz3N0QCzc73NrrzHPQ8O2/ZyGSfXOq2yi1rXLZusPdHle3mvbhTdV9jb0d1rx1m+TsV9bgfz6PHWb5OxX1uB/PowxbIN4AG524ceWp5WqWo3dfZO2p7ovHWb5OxX1uB/Po8dZvk7FfW4H8+paKbuvpCdtT3etn9OYXlWKaObCyubIs6gCQ9iTIWjZvm5s3dWb2lskYnaW0IWd0EkWHQlDyeCZToePHhTrH4COaNo5lDo4synn2a8iDqCNQbEVmeg8spx+MTEMXeE4eLOeMipHIY3b5xjZb99zzrVgY/E5T4s2LhaOceCpsj2BcFFIHmklxAHvGyop8uTrHzEVd2n7DOBbIcMj4ZwwO8illzKADYqHLC+bL2c9a31VsXGxaLLwD3bW3VyOPP1iunqrS4MpszohjYJ4nk2pPiIVkjzRSRjrAsAAZM5OhIPmr6OKUzR3GmhBUjyqwYacxcV4k2xMDbcKe8SNr/APjoLm1Y3KDdBSweI9YAjLvFzkX98FzMO8CkeBwuI3kZOEwsWXLdlyEqM/WC6adUsdPL74qtPph08kwWEedsObAqvVkNwXNgetHb01meh3s3NjcWsC4Zruh4yCwKIWZuql9bcPJT1H1ulfST9R/44v8AmLUHt3N8QPrH/LqtjsXNMoQxZBcE2LNexuOKrbWx58KC9H7keQfwrtdRbAdwFcoIdnogiURG6AdU9ouf53qxVfZ0SrEqo2ZQNDob6nmNKsUBUW+eLMY1DhiCQWKkGwW4IBvoo08vbapa8ojO5VWyhQCTYEnNewF9Bw7+NBD7eTfs/wD62/LqntHEyTZM0JGQsRZz76N4iNYzykP3d9N/axvjW+jH6qXbUxkeHZFlncNJmKgRqb5SoPBdNXXj20CrCbMWK26wxUqSyneOcpKyqNDHYgeESGx7e4Wa4PaUkcaRrB1UVVF5GvZQFFzu+wV4h2pA5smLDHLm0EfDTnltzGnfVjZkiYhS0OILAGxssehtex6vfQd9vJv2f/1t+XVcvJLMrumQKLAamwJBOpAuSQOWlqZ+1jfGt9GP1VBITG4R2BzAsptbRSAwPLS4N9OfZqElZHYf+mbS/rKf2WCvW0fZV2ZBI0cmKXMps2RJXAI4jMilSfIah6OTq+J2gyG6tiIyCOY8FgrNmvw3fL+doKKKK8p6QooooCiiigKKKKAorxLJlUt2An0C9ZvY+AnxOHinkxmIRp0STJEMOqIJFDhFDxMxsGAuSSbXq0ReLqzNuTT0UjPR2T9vxv0sL+RXfFyT9uxvpwv5FLR1Lz0O6xeF2sMNj9qTMjuIxA5CDkmDLHU8OHGnPi5J+34304X8ikewNgLJjtoQYtjiA24BZgFYq+GZbHd2GYLpcAXtetWVj45tPozZifh8HnY/s9YKWUJNHLAD79irKD87LqB3gGtthdsR4pYpMHKsse867IwIA3b6MOI1K6HXhSfZXsU7Nw8gkjw4Zhw3jPIBfnkclSfKDWf6VbLTY+Lgx+DG6hllSHFwpojK9yrhBopFjw5gW4tf0mF9NorpFVztCL4yP6aeug7jdnxzxtFMiyRvoysLgi/9178q+dewrsWFI8XIsaiVcVPCH1LCNRGQgJ4C58/O9hX0P2xi+Nj+mnrrDexlOscu1FZlVTjpmTMwAIJOq3Oo0GooPoNFV/bCL42P6aeupIsSje4ZWt8FlP8AA0ElFFFBX2fhxHEqhswUaHt1J5eWrFV9nYXdxKl75Ra/bqTw89WKAr1s79ZJ5I//AHV5r1s8/pZB2hCPJ1h/Gg87dnmVUOH3d89n3hAGXK1tbj3+S9rm17Amlss2NNjJBhbkAaueLPqgvx0VTyvppdbF3tHZqTKqyXsrK4sbWZDcGs3tfophYYh+jkcMVTKJHHH/ANxsQOZLW98aCPD4XGI6HwTC5926lwbD3hIIFgMza6DWxGgAY3cOccgIXD4VNBbKxALXW9wLcFzc9bcuaKTDxFwXwWJBY5j13yrvXCm9hYLZr242FiBlADfZnRHCyxE5HAOeMjeuRaKYi4PeyZri17igfbJklaO8+TPmf3Gq5c7ZLG5v1bX776CsJ7L2zpsVJgsLCrlZ5GE7LoFhRoi+Y8gbg95W2tb/AGfgEhjEcYsoLED95ix+9jSzbDDwmEcwrX7szJb05W9BoPmGO/8Ap6w7Ss0WJljQ3IQorlb8s5YXA7xfvNaPo5GIsRtBWbRcRGMzka/0WDieF62tYDAdHoJtobRkniSUieNVEih1UeDQkkI1wCbi5tfQVnzNuHzd8C+vk03hsfxifSX10eGx/GJ9JfXSbF7EwMbANgsPqCbjDQkaXvc5dOFV2wWzgetg4BzF8LFqCAQfc/O4ceI46V5mmO7deezQ+Gx/GJ9JfXR4bH8Yn0l9dZ4YLZxBK4KA2UNbwWIaGw4lbDjzt28CL+Thtm6jwOG4vp4JHyF7XK2/x3G06Y7mqezSpikJsHUnsDAn0CuyTqvumUeUgfxpVL0OwTrl8Fw65uaxRowvzV1AZSORBuKUdDuj2HlwMM2IhjnmmQPJJMiSOzN85wTYCwAGgAqLU2uXqvZqfDY/jE+kvro8Nj+MT6S+ukAwGz+eCg7TbDQGw46lQQP/AOjka7Bs7ZzkAYODU5bnCxWvbN7rLa1ufCp0x3NU9jyWZXVlRlZirAAMDxBpJ0T23AMDhlaaJWjhiR1d0VleNFR1ZWIIIZSLGveN6J4NoGK4aGNshZWjijR0IW6sroAVYGx0NVOjfR7DNgYZpoIppJYY5pZJI0kd3kjEjks4JOpNhwGgFTEU6UXquc4namFcWaeC3H9bHcHtBvoe+q2EkwcZuuJjJHwsQh5W+Fwqr4BgLX8Ch4XP9Fi0F8tz1e3+fYbefBtm6/0SDQX/ANFj/Dx14cfuutHcvPY69vcP+0QfWx+uknRLHRzbUxzxOrrmwy5lIIJWBg1iNDY6Vfh6N4JuGDw1tP8AYQ8wG+D2EemlvQ3ZkeH2ljo4VCJmwzBRwXNAxIA5C97DgOVaMrp18ujhmL6ebfVkfZR2JLi9ntDALyMysotxMas4F+ROXKD2kVrqrYvEFWiA4O+U+TI7fxUV6LEz/RLpjFtDCxkMBMDEk8R0ZWzqrgodcja68LGx1BFbsCsdjehuEOMixm5C4hJIznUlcxLBSWUaMbE6kX762QoPEsqqLsQo4XJtr564J1sCGFmtY30N+FjzvUG1MOHiOZc2UrIFBIu0TCVNRf3yCsM2CwyoQMJjMwjICjeZdELZQ3Ik9i3PuiDoaD6HS3b7ZYw490rpY9zMFYecEimEKBVAUAAAAAaAAaAAcqXdJP1H/ji/5i0ArXAPbauVyP3I8g/hXaCjs11jiRCwJUW0BtxJ7O+rPhqfC/jWejfcwXlOiKSxFzoLk6DU+YULtaKzZmyZbht4GjKkZfdCQC36xLX45hQaHw1PhfcfVUeIkicWY+Q63HkPKksOPjbPldTuywfUXUqSpzDlqp1PZeoo9sRG3WIuQACkik3GYEBlFwRwPA60DPwKL4x/S9HgUXxj+l6peHx6fpI+scq9dNWBsVGupubWqFtrx5EcEssgJUokj3Ci5NkBIAvxNAz8Di+Mf0vQMFF8Y/pelh21AELmVAAGbVhfKjFWYKdSLqRcC1eodrQtfLImhce6A/VmzkX4gEG7DTvoGPgUXxj+l6lw0ESG4a/lvx7TpqaWR7RiYgLLGSeADoSbgkaA9gPoNWKBt4anwvuNY3Ye1ovbDaMZkUOZ43AYgZl8HiUkX42K624XHaKeVkdnbBGOxeMhxKq2GhxCyZbC8kr4eBQC/FUVYgSFIzFhfQWPDMaeHOpanE4c6mpxWVjdZwmltGHadbXtz7OQ7wYjF/vZ4WFmTTjc6k3Ov3CrC9CcABbwLCfUQn7ytL22Js8Ej2uhuCQP6LBqRxscvDTjXkxXHp+y++if9Vjci1jiiTdTcuPegjgDaxLXt3DjXhcNYEDFtqPhLobcdT/jt43rrsvZx/8At0Xvv+xw8FNvg9mtuPde17uD6LYCRSfAMKtiR1sPBr2EWUgg1aaojr7E5yPl91jEbVhiQvJLGqoLsSy6AannSP2P9pRnZuHXOoaNAjqSAyOtwVZTqDz15WqfbXsdYVhvMNhsNHPH1o/0Ue7cj3kkVsrK3Am2YXuCCKq9COiWDlwMU0uEwzyYgGVy0MRsZCWyqCtkVQQoUWFhU3o4d7z4p3vrY4xih2uuJyaAaMp534E29H91ECBSpbEl8otqy6343ANuXZ/dL4mYD9iwf2eD8NC9DcAeGCwZ/wDLwfhqmulG+j5UW2NrQx4eV5JEChH98PgmwA5knQAcao9DNpRts/DAOl0hijcFgCrxxqjqynUEMpFjU+2egWAfDyL4Jh0JRrNHFGjKQCQQygEEHXs7av8ARjopgZ8DhppcDgi8sEDsfBoPdPGrNpl01JrTgYdOLTMRK9Ob1TeypNFdrriioJvYMhHLQX4DT7zx4VxoSRbwsg6WIKacb89Sb8+znqS+8RNn/sGD+zQfho8RNn/sGD+zQfhrvtP+vZbcdizDTKqANMrkX6xZbnUnkaQdFtoRybTx7xurIGwy5lNxdYXVrEcbG405g1svETZ/7Bg/s0H4azKQKm08YiKFVUwYVVAAAEclgANAK6YWBw6tV1MTG1xazU+Gp8L7j6qgxO1VVowCDnfKeOgyM1/So9NUKinmylBa+Zsvk6rNf/01pcDmTEoRYt2duhBuCDbiCAarvj5r9WZSOV0F/PYVTooLXthP8cn0B6qPbCf45PoD1VVooLXthP8AHJ9Aeqo55JJLCSVSAb2AsL8ibC5tUNFA1XFoBbNw8tFKaKCjLhA2FaOc2DIyubg6NcHU3B0NLG2ZhsxMcqx2MjKFEeVDJlz2Uggg2JsbgZv3bOsNGTEBKLkjrBrG+p41xdmRDhGmnzR/Ggp4TAQkuFbPdZFcacJ5GkIuB84jyWrsuw84USyyPlIIvkHDuVRqeZ56cLAUwiwypfIqrfjYAX8tqkoEuD6KxxgAM5sAATlvYNCw5cf6Mg854aWs+0UZSJJBvFiDBQwUghgBqLa2AtTGigSYjoojsSZJAP0llGWwMu+BIFuW/NvIOVxXrEdGEfNmd7PnLCyaljMb3tcW8JfTgdO+7migX+0ibzPc3zl/e8TMZ7cOGZreSmFFFAUv6G/r9of1lP7NBTCs1sDYAxGM2g0sk27WdAI45ZIhm8HiLOzRFWY2ygAmwsdNay5u3Cm7nieVvaXzbHJYlZZUBzXVWsLtz7R/cOGt6PiVhv8AePtmO/No8ScN/vP2zHfm148aY9Z/T+2fkuSbHJctvpRc3sGNhw9X+Nb3MLhyi2LM57WNzwt/Kk3RmV1lxWGd3kXDvHu2kOZ8ksSyBGc6vlOYBjqRa97Xp/Sq8ckSKzfscYhX2XhchByxhGtyZLqynsIIrSCvnHQn2O8JNgYZsQrSSSorEiSSMBbWRQsTKDZQBc3JNzerURTonVPrH7pi1ubeYvZSSMC4YkW5sOF7aDy8eNQ4bo9DGwZEIINwbtxsRzPYTSb/ACYbP+Jf7RivzKP8mGz/AIl/tGK/Mqb0/NP6f2m8dT/a+JWPDyvIQqqjkk6AAKat9DYGTZ2DRwVZcPh1YHiCsSAgjtBFY3H+xng1jLwI8csfXjfezPldOshMcrMjC4GhFWNhbFGKw0OJxUuJklnjjlYjE4mNV3ih8iRxOqqq5rDS+lySa1ZfFw8KmZ5z9/VeiqKYfQqKwJ2Fg7C8uIF9BfG48HlyMt+BBv2EHhXfaLBWzb6awIBPh+MsCdQL77j3Vo3tHSXTiQ3tfP5P9a4793B/8uSrEPRbCvfI+JNjYkY3HcbA8d92EUk2FhWj2hj42kklC+C5WkOZwpidgpc6va5Fzc2tcmuuFmKcSdMXTTXFXJo6inlAKAi+ZrDuOVjf7reepaincApmFyWsvccrG/oBHnrQulooooCiiigKKKKDlFFFBFgixjXPfNzvpzPKpqT+GZITJLcZVLNprYXJ08gqJNtxWJZsmW+bPZbWyc72/wBovDtoHtFJ4dpxtnyuv6PNnFxdcpZSSOy6nWvA2umlw65iAMyMt7i4OvL7+RAOlA7opONqw9X9LH1jZesupuBYdvu1+kO0VG22Y8iOuZ1kBZcq36qi7EjkBegeUUhbb0AQuZFsAx77IWBIXj7xvLavUe24Tf8ASKMpcHMQP1ZIYi/vRlbX5p7KB5RSaPa0LMFWWMsTYAMt766W8x9FW6C9SrorGHl2kl7XxCXta4Bw0PqNT1l9ibHll2hjHilkwypKod4iM82aCIqhVwUCpZmzFS15CBYXrjjYU4tGmFMTyt4mxLEZZZgAVIXPp1QBbyG1z23NdOxhmuJJVHHKrWW+YtwHefuFKfaCX5Qx3pwn5Fcbo/Ny2hjvThD924rHscXrH3+TNfusbD/0/aH72F/s4P8AMVoK+X7D2Rit9Lg4MXiUnSQyYic7lozHIEaKTI0edpXXqZDJZd2xvawrcp0RltrtHHE8/wDQx924rJmKIw6rTMX/ADduDNXOF3ae0kw8LzSmyRjMfNwAHMk2AHMkClHsfN/mvCdoiUHuK3Vge8EEeajEex2JJEkkx2OdojmTM+GKqw4MIzDkzDk1rjlUcfsahS5TH7RTeMXYJLCil2N2bIsQUEnU2Auda56sLRbVz+i3Am1jvF4IOQczqVBAKtbiQT/w14g2dlYMJJTa+jOWBuLag+W9JZeg6qbNtTaSk9uJiH8Y+6vHidHe3tttG+v/AGqLla/+z+cPTSJpt5vZHAq6tFtBwIZCSAAjknuCm9Jei4kOzsEYnQAYaC+YXBO6jA4ai1m89qp4noFDKpjk2nj5FIJZGxMLAqvHMu7sy9oOnbUuC9jiNQRBtDaCLmYlY5oVUMSS9kWIKnWvoABU3oim1/ZPAmy6uzZbm6YUCxAshJvxHdbX/HCpIsBJYh1w3EMMqH3QJGYgjUhToe0dhqt/k8PyltT7RH+VR/k8PyltT7RH+VUa6Pm9jg1LmFgnWw/o4FwWyq4v1hfz5Rx7aQ4E/wCdNof+T/5DH+dWcf7Hc2Q7jaePDjUb2UMhtyIRUYA8Lg3FIeioUYjGqsTRMhw6yo7s53wWTeMZW1kDGzBzxBHDgN2T0zVNUSmnDmmby2FRTst0zDUt1e5sra+i9Vqjly3XNxzdXy5T/K9emuZUVQJrzvB3+g0DGil+8Hf6D6qN4O/0H1UDCil+8Hf6G9VAcXtz/wAcjQMKKo0UFGdlfDtvrhXUhrDkxy6DXt76o+DYZnG7kKNmbIEIAVpLBsgKkC5UnmLsx5im0D50BYDrDUcRx769Lh1BuFUH90eX+ZoII9mIL8SGEikE3BErmRx6WPmqF9iKwGd5XsQRmZdANALBQPKbXPMmwsxooFeF6OxRiy5rWt7waBomAOVRe24QXOvG5N71P7URlY1cZxECFDhW42GoI4gAAH+NXaKBTN0bjZiS0mu80zLYGTe5iLrp+ubu0W4Ntfc+wI3zZmezZiwutiWMpzcOI372tpwuDYUzooKZ2WmbNdr5s3HnvTN2cMx9FXKKKAql0P8A12P/AKwn9mhq7VLoh+ux/wDWE/s0NWp8XLF8rTVyqmK2fnbMJHQ2sMp4a3JtwJ4jz1JhMMUzZpGe5v1uWlrDurqyq/RZf6ftA874QejDj1mtVWM9rMTHiJpcNiIoxPusyvhzJYxoIxZhKnEC/Cp/84fteG+xv/1FeHmcji4mLNVNrS20Y1EUxEtRiM2Q5PdWNuHHz6UtU4vTSI6a8dTrwsfJ/g6J3l2kouuIwshHBGw0iBvm7wTtlv25Tbso2LtDH46BcTFJh8LFKLxxvC8z5OAZ3EqKCbXsBoCNTWPEy1eDHx2s7U4lNXgcyYWV772OEsB1DrYZgM4udRzsR2cqpnZMmmbD4YgEA2LXKgi1ha17DTsrvtdtH9tw32J/+po9rto/tuG+xP8A9TXKJt6x7rJX2bKrNu48PlOfiGuOrlUWGmo0J9VqMLHilUBY4UGhNixNyetz7OeuuvMgVMZHtKGNpBPhZ8gLbrwd4i4UXKiXfNkYgaEqRfjT3ZuPWeGOZL5ZUR1vxyuoZbjtsRUTMxF+UwKwfE5rFYsl11VmJtfXj/jy0yoorlM3SK+XbX2n4PjdqyBQxUYZrFgtymFLc9Te1tBX1GvnM2FSTaO01kUMreCAgi+jYaxHnGlb/wDH/iT9P4Vq8GG2Z7M4aULNhyqHnGxZh/4CBm9NPofZLwEjqGkeMg3G8RlF7EakXAGvO1O9n9GcLA+eCCJG+EF1F+NmOo81WNpbOimUJOqut/csAQTY6a+nTsr3XJNs7aEUkkQSSJ80keiujX645A619CFfKdjdB8HDi4ZoYAkiyJlIaTS7BT1S1uBPKvqkrkKSozEA2GgubaC50F6CnjduwQuElkVGKl7G/uQype/D3TAAcTra9javJ0swoYDfIbm1xcgeVhoB3k0jkmxjsu+wEEkgyqz9XLcB2BUtchNTx9yW98TapIcHiAoDYLDM11uQIgLNpIe7QDTW9+OlqDR4Pa8MptFIjm1+qwOlyt9OVwR5qq9JUBgF+Tx27ruFP3Ejz0rwT42NTbCYcNlX3LIgJuLrYE2AzSEany62pr0hP9H1454v+NaDLV2uGu0EOGlzIGta/Lz1LUUDgjQWsWFvISP76loCiiigKKKKAooooCiiigKpdD/12P8A6wn9mhq7WU2Q2NGOxvgQiK71d74QWEYO4i3e7Md3z+7zXGW2TnVqfFzxIvS+iUVmc+1vg7N+njPw0Z9rfB2b9PGfhrpdl0tNRWZz7W+Ds36eM/DRn2t8HZv08Z+GlzS068R5R/Gq3sdf6qwf/cp/CsxtJ9s7l90uz8+U5cjYgte3vRIAubsvpe1R+x8u1vAY/BlwXg3W3HhD4jebu5tfdrqvG1wDa3dXn57BqxqYilpy/K76LjRJYbkoDfXMCRax004G9tai2eZ7nf7u1hbJfjz48v8AGtI8m2/g7L+njPwUZNt/B2X9PGfgry9ljWtaGrVDRY/9VJ+43/CaWdCf9WYL+rYb/kpSfaWz9uSxPGDs2POCpdHxWYAixy5kIBtwJBt2VZwWD2rFGkUcOzVSNVRRv8XoqAKo/U9gFTssXTa3qaoamis5/nf4rZv12K/Jo/zv8Vs367Ffk1TY43T3NUNHXzvDzBtp7TykGzYRTbtWCxHmOlOMfh9tuhWL2tiJ9+HxLkd6host/KCO6s10cwRhxONieLdOngwcGTe52KyM029spcuWzEkA3JFha1bsnla8Kqaq1aqrn1Ryx3Km9rNfy6EW++pKjliuV19yb+Xqkfzr0lHv+4+Qg3BB5EEXq6NrzfHP9GH8FU6KC77bzfHP9GH8FHtxN8c/0YfwVSooLvtxN8c/0YfwVHNjne28dnANwCEAv29RRfz1WooC9drlFBFnAYLa2a5v2kcR5ba+apaaHozL8zTv/uqDDbFmYsrKFZCL3JsQeBVrWI+8c6ClRTTxbl+Z9I+qjxbl+Z6T6qBXRTTxbl+Z9I+qjxbl+Z6T6qBXRTTxbl+Z6T6qPFuX5npPqoFdFNPFuX5n0j6qPFuX5npPqoFdUuh/67H/ANYT+zQ1ofFuX5npPqpZJ0SxkMskuEaD9LlMkcokILIuQOrIQQcoAI1ByjgammbSpXTNUWg4qLElsh3di3K/Dj5RypPudq/Awf0MX66NztX4GD+hi/XXTVDPwqjLDb7N+kyBdfc3ueGU3J056eSrdItztX4GD+hi/XRudq/Awf0MX66aoOFUfJxHlH8aPY3/ANU4P/uY/wCFZ6bC7WZSF8EQkEBhHiiVPaAxsSO/768dHNn7WwWGTDxthZEjuEMkWJzBb3C3VhcC+ml6rVN3XComm930ilu2cKSudZJEKggZLcSRYlTobd9Zvw7bHwcF9Vi/x0eG7Y+DgvqsX+OqOy1HiLAnfYs3sT+ie9yuYanQaLbkL1ankYE2kxF1Cq36O4Nja6k2GY3489POr8O2x8HBfVYv8dHh22Pg4L6rF/joL+FLynKs2JjJ4FkUWvc8730FvRbtrTAVivDdsfBwX1WL/HR4dtj4OC+qxf46DbV87xX+tMf+7gv+CWr/AIdtj4OC+qxf4687N6NYgtNLMVaadlLtlKKAi5UREJYhVF+JuSSe6ggqIR9fNcHSw7tbt6bD0UwXYryF0R1ulgxBPVJ5ZrWzW5cRcVYj6LyKABkAGgGY+qgWUU08W5fmek+qjxbl+Z6T6qBXRTTxbl+Z6T6qPFuX5npPqoFdFNPFuX5npPqo8W5fmek+qgV0U08W5fmek+qig1VRzwh1KkkAi11JB8zDUGiigrxxSRxsMxmYe5zZVJGmhYCxPHW3roTHNu2d4nQrfq3jJNhfQhrekiiig84TaodHbI65ORyXOl9LMR6SKMDtQShrI65be6ya3vwyseznau0UHNn7VEpICOlhfrZP/axrmB2uJWKiORbAm7bu3ED3rE8+yiigMNtcPIU3cgtfrHd208jE/dRHtcGXd7uQakZju8ul+xr8uyiigDtcb7d7uTjbN+jy8L391e3mom2uFl3e7kOqjMN3l61u1r8+yiig5itrhJAm7ka9tRu7am3NgfuruP2sImCmN2uL3Xd24ke+YHlRRQd2htUREAo73BPVyaW/eYUY3agjCnI7Zvg5NOHHMw7eV67RQcxW1AiK+R2z20GS4uL63YD0E0TbUCxLJkc5rdUZMwuCdbtblyJoooBtqAQiXI+vvepm42+Fl5dtC7UBhMuR9Pe9TNxt8LL99FFAQ7UDRNJkcZb9U5MxtbhZrc+Zowu1A6O+RxkvoclzYX0sxHpIoooDBbUEgYhHXL8LJrx4ZWPZztRs/aglJAR0sAetk1v2ZWNFFAYDaW9JtHIoA4tu7eSysT91esKkxYmUxhdQEQE8+JdrX05BRx50UUFjD4dY1CooVRwAFgPNUlFFAUUUUBRRRQFFFFAUUUU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0362" name="AutoShape 10" descr="data:image/jpeg;base64,/9j/4AAQSkZJRgABAQAAAQABAAD/2wCEAAkGBhQSEBUUEBQUFRUUGRUZFxgXFxQbHBgYFhYYFRYYGxQXICcgGBwjGhQYHy8gJScpLCwtHB4xNTAqNSYrLCkBCQoKDgwOGg8PGiokHCQsLCwsLC00LSksLCwsLCksLCwsLCwvLCwpLCwpKSwpLCwsLCwsKSksLCwsLCwsLCwsLP/AABEIALcBEwMBIgACEQEDEQH/xAAbAAACAwEBAQAAAAAAAAAAAAAABQMEBgECB//EAFcQAAIBAgMEBAYOBgUJBwUAAAECAwARBBIhBRMxQQYiUWEUFnGBkdEHFTJCUlNVYpKTlKHS0yMzVHKxwSR0tOHwFyU0NUNksrPURHOChKLCwwhFo8Tx/8QAGQEBAAMBAQAAAAAAAAAAAAAAAAECBAMF/8QAMBEBAAECBAQEBAYDAAAAAAAAAAECEQMEEhQTIVFhMTJBoSJScfAzgZHB0eEFQmL/2gAMAwEAAhEDEQA/APuNF6qYnaiRoXckBe7zAAcyToBUDwo8qyOXbLbIh9yrc2y8214m9uVqCbwxzLkWJsoPWdioXhfqji3LkB311o5t5cPGI7jq7tixHPr57A3+bUnha99Hha99Am6bYTESYdRhM+feIWyOVJQXzC4liJ5aCRf5UpxGH2kyWUMuUHKM6DTwSVUBcSF2bfMmbMx1AKsQCa1/ha99Hha99BkcNitqNlYKMu+Fw6xIxjEkga1zdUyCIglS5JbgLVJPBtGTAyLLpPvEK7llQ5BkLgMJFupOcDrxsVtcg8dV4WvfR4WvfQYP2q2mSxBlWQrHdjiA0RAw8KlFjDCzidXYvlS4zC5zCth0ehlSALiLmQM4Zi18/XNpBqcisLME95fLwFXPC176PC176AxaOV/RMqNfiy5hbstmX+NeDFLu7bxN58Pdm3H4vN2ae6r34WvfSfH9KiJjBhcPJiZUCtIFMaLGG9xnkkYAMwBIUXNtdBY0DVYpd2QZE3nJt2bDX4GfXT51EUUoRg0iFzfKwjIA00umc31vzFJPGDHfJr/acN66PGDHfJr/AGnDeugd4eKUKweRGY+5IjKgac1znNr3ijCxSi+8kR7+5yxlbcb36xvy7KSeMGO+TX+04b10eMGO+TX+04b10DrBwygneyI4tpljKWPlLtejCwzBv0kiOttAsZU3vxvnPK+lqS+MGO+TX+04b10eMGO+TX+04b10DqCGYPd5EZNeqIyp7utnPDya0JDNvLmRClz1d2Qba2GfPy01y691JfGDHfJr/acN66PGDHfJr/acN66B1uZt5feJu7+53Zva3DPn7eeWiSGbeXWRAlx1TGSbaXGfOOOuttO+kvjBjvk1/tOG9dHjBjvk1/tOG9dA5xEMxe6SIq6XUxlj39bOOPkruLhmLDdSIgtqGjLG/bcOvdpakvjBjvk1/tOG9dHjBjvk1/tOG9dA6xm+uDDuiOYfOCT3Ot7fRNGK2mkRUS3UN76xyA8LF+C+e1JfGDG/Jr+bE4X+bVf2T0hjxKMQroyMUljkUB43ABKsLkcCCCCQQQQTQNqKWy4lxKpU5ozoykAFeJDqefYVPcRzBt+FjvoJ6Kg8LXvo8LXvoJ6Kg8LXvo8LXvoJ6Kg8LXvo8LXvoJ6Kg8LXvrtAjxmNjG8LqSMPlcka2NibgX1Kqcx8vbUS9JYbkEsMrSKbrzjaNNAty2YyplsCTfhVnDZJYmIWyy58wPvr3RibdoX0VWXo3CLZQ6kLEoYO2YCEkoQfha6n32gN7UHodI4C4VXDEgkFQSDYRkAN74kSq1hfTU2Fcw3STDyKjLIBvMuUEMDdghFxbT9Ymp0OZbE3F/K9GIBkspG7uUOY3W4jBsTrqsKqe0Fgb5jUHi1h1ZCRI7x5cpOeRsq5AqmwJCjdLbgdDqbtcLS9JMOVzLKGB4WDXPVVhYEcCHSzHqnMuuor1Ft2JohKpJQtGugNw0hQKCptb9Yp8hBFxa9VdiQi2VcQLKE0XEC6BETKbLqCI0v227yDYGAiylck1i0bn9HP7qIRqmuXshTy69tBVk6XRKiM6SJvMhUOcOt1kR3Vs7ShALRMLFr3tpqKdRSZlB7QDxB4i/FSQfMSO80mj2HEAtjirplCvlmzKqI8aqCY7ZQsr8tb3J0FNI5gABaU2AFzFNc25nqcaCeiovCR8GT6qb8Ne45Q3C+nEEEEeVWAIoPVLOhw/TbRP+9/wweEtTOlnQ79btH+uf8A6eEoNNRRRQV8Zj44gDKwUE2F+ZsTYDmbAnzGuyY5FKgsAW9zx14fiHpqpt3Y/hCILqCj5xmUsp6jpYqGU+/vx4gVRTomA+bOP1me4jAY3kWUhnv17Fco7FsNbXIPs4qHGbQjiTPK4VbgXPaeArL4LoDlSMNIqsosxjTLxiSM5DewY7sEuVLHllsKY4LomqYdIS7WWTeXQyJ5gQ5ZO+zdumpoG0e0Y2QuHUqM12uLAL7o34WHbwrsGORywRrlDlbQ2BtmtfgTY8uFZ7F9A0dh17IBMoUKOqJVkUga2taW1iD7hbW1v78SVupDIpDFmyxKupKt1Nbx6oFPG69XsNBpM4/x6K9VmJ+gcLACyCyBARGlxaKSO47OtLvP3gD31phQdooooCsPg2ttjGgcCuEv3/opPwj0VuK+eYraseH2pjpJmyoqYZibE6LDKxsBqdKDYVWwOGMYZb3XMSnG4U65ST2Em3das3sr2Vtm4iURR4izNw3iOgJ7M7gAHykU+SVJZY3hljfKHDZXVrqwB96TwZQfTQX6KixDaAA2zMi37Azqpt32Jq2NkR9jfTk/FQQ0VHtCPDwBTLnAdlRbGZrs2ijq3tc6C/Ow5iq8WOwLMqrKpLEBQJHJJOgsL94/jQXKKm9qIuw/Tf11V2lAsKB0ze6QEZmIIZgp0YnUXvfu7KCSiuA3FFBBs9kMSmIWQjqjzn+d6sVX2dk3S7r3Furx4XPbrxvVigKk2Vxl/f8A/jjqOpNlf7X9/wD+OOg5tLbkOHKiZwmYMbkHKApRSWa1lF5EGvbSza/STDNCwXEqh6rXXMXsP0lgoINyFt5+BvYvZsGjkF0ViLgFlBsGFmsTwuONLNtYMKg3SQBiy3EioAVAIIuRoclxzsL6HhQIBjwBrtXgAb7tObs3nuuUAa6Bm1DXGhHSvCnhPGdQOPM3sD2Hqnyc6QOs1y+4wKtwN2TrBQ75Tc2U52DGx001a/V1UGz4yoJijBNiQFUi+t7G2vujr3ntoJsHilljWRNVdQykgi4YXBswBGh51kPZF6Ve1+6kWMyvJeJIwbZ3ZkygtY2t1uXPvrZRRBQFUBQNAAAAB3AcKzHSrYcM+MwbzLmMBlePXQNmisSOdrAjvoPiPSD2TttR4mRXzYYgkboQRkKOVmdGLfvXIPEV9n6F45Ujxs07BAMRnkZyFAthcNckH9WLAaHy8wKfhj2n0189wWEafaeNSUXw8GISUJyknfDwKpYcxGsVwPhOD70VSuqKI1StRTNU2hqfH4PrhsHi505SBYolYdq+ESIzDvy2rvjrN8nYr63A/n1LRWCc3X0htjLU9UXjrN8nYr63A/n0eOs3ydivrcD+fUtFRu6+kJ21PdF46zfJ2K+twP59HjrN8nYr63A/n1Hi3lBG6VWGt8xt5LeX+VVmnxPKOM6HTPz0sL+ntvfla5ndV9ldvR3XfHWb5OxX1uB/Po8dZvk7FfW4H8+qyyz3N0QCzc73NrrzHPQ8O2/ZyGSfXOq2yi1rXLZusPdHle3mvbhTdV9jb0d1rx1m+TsV9bgfz6PHWb5OxX1uB/PowxbIN4AG524ceWp5WqWo3dfZO2p7ovHWb5OxX1uB/Po8dZvk7FfW4H8+paKbuvpCdtT3etn9OYXlWKaObCyubIs6gCQ9iTIWjZvm5s3dWb2lskYnaW0IWd0EkWHQlDyeCZToePHhTrH4COaNo5lDo4synn2a8iDqCNQbEVmeg8spx+MTEMXeE4eLOeMipHIY3b5xjZb99zzrVgY/E5T4s2LhaOceCpsj2BcFFIHmklxAHvGyop8uTrHzEVd2n7DOBbIcMj4ZwwO8illzKADYqHLC+bL2c9a31VsXGxaLLwD3bW3VyOPP1iunqrS4MpszohjYJ4nk2pPiIVkjzRSRjrAsAAZM5OhIPmr6OKUzR3GmhBUjyqwYacxcV4k2xMDbcKe8SNr/APjoLm1Y3KDdBSweI9YAjLvFzkX98FzMO8CkeBwuI3kZOEwsWXLdlyEqM/WC6adUsdPL74qtPph08kwWEedsObAqvVkNwXNgetHb01meh3s3NjcWsC4Zruh4yCwKIWZuql9bcPJT1H1ulfST9R/44v8AmLUHt3N8QPrH/LqtjsXNMoQxZBcE2LNexuOKrbWx58KC9H7keQfwrtdRbAdwFcoIdnogiURG6AdU9ouf53qxVfZ0SrEqo2ZQNDob6nmNKsUBUW+eLMY1DhiCQWKkGwW4IBvoo08vbapa8ojO5VWyhQCTYEnNewF9Bw7+NBD7eTfs/wD62/LqntHEyTZM0JGQsRZz76N4iNYzykP3d9N/axvjW+jH6qXbUxkeHZFlncNJmKgRqb5SoPBdNXXj20CrCbMWK26wxUqSyneOcpKyqNDHYgeESGx7e4Wa4PaUkcaRrB1UVVF5GvZQFFzu+wV4h2pA5smLDHLm0EfDTnltzGnfVjZkiYhS0OILAGxssehtex6vfQd9vJv2f/1t+XVcvJLMrumQKLAamwJBOpAuSQOWlqZ+1jfGt9GP1VBITG4R2BzAsptbRSAwPLS4N9OfZqElZHYf+mbS/rKf2WCvW0fZV2ZBI0cmKXMps2RJXAI4jMilSfIah6OTq+J2gyG6tiIyCOY8FgrNmvw3fL+doKKKK8p6QooooCiiigKKKKAorxLJlUt2An0C9ZvY+AnxOHinkxmIRp0STJEMOqIJFDhFDxMxsGAuSSbXq0ReLqzNuTT0UjPR2T9vxv0sL+RXfFyT9uxvpwv5FLR1Lz0O6xeF2sMNj9qTMjuIxA5CDkmDLHU8OHGnPi5J+34304X8ikewNgLJjtoQYtjiA24BZgFYq+GZbHd2GYLpcAXtetWVj45tPozZifh8HnY/s9YKWUJNHLAD79irKD87LqB3gGtthdsR4pYpMHKsse867IwIA3b6MOI1K6HXhSfZXsU7Nw8gkjw4Zhw3jPIBfnkclSfKDWf6VbLTY+Lgx+DG6hllSHFwpojK9yrhBopFjw5gW4tf0mF9NorpFVztCL4yP6aeug7jdnxzxtFMiyRvoysLgi/9178q+dewrsWFI8XIsaiVcVPCH1LCNRGQgJ4C58/O9hX0P2xi+Nj+mnrrDexlOscu1FZlVTjpmTMwAIJOq3Oo0GooPoNFV/bCL42P6aeupIsSje4ZWt8FlP8AA0ElFFFBX2fhxHEqhswUaHt1J5eWrFV9nYXdxKl75Ra/bqTw89WKAr1s79ZJ5I//AHV5r1s8/pZB2hCPJ1h/Gg87dnmVUOH3d89n3hAGXK1tbj3+S9rm17Amlss2NNjJBhbkAaueLPqgvx0VTyvppdbF3tHZqTKqyXsrK4sbWZDcGs3tfophYYh+jkcMVTKJHHH/ANxsQOZLW98aCPD4XGI6HwTC5926lwbD3hIIFgMza6DWxGgAY3cOccgIXD4VNBbKxALXW9wLcFzc9bcuaKTDxFwXwWJBY5j13yrvXCm9hYLZr242FiBlADfZnRHCyxE5HAOeMjeuRaKYi4PeyZri17igfbJklaO8+TPmf3Gq5c7ZLG5v1bX776CsJ7L2zpsVJgsLCrlZ5GE7LoFhRoi+Y8gbg95W2tb/AGfgEhjEcYsoLED95ix+9jSzbDDwmEcwrX7szJb05W9BoPmGO/8Ap6w7Ss0WJljQ3IQorlb8s5YXA7xfvNaPo5GIsRtBWbRcRGMzka/0WDieF62tYDAdHoJtobRkniSUieNVEih1UeDQkkI1wCbi5tfQVnzNuHzd8C+vk03hsfxifSX10eGx/GJ9JfXSbF7EwMbANgsPqCbjDQkaXvc5dOFV2wWzgetg4BzF8LFqCAQfc/O4ceI46V5mmO7deezQ+Gx/GJ9JfXR4bH8Yn0l9dZ4YLZxBK4KA2UNbwWIaGw4lbDjzt28CL+Thtm6jwOG4vp4JHyF7XK2/x3G06Y7mqezSpikJsHUnsDAn0CuyTqvumUeUgfxpVL0OwTrl8Fw65uaxRowvzV1AZSORBuKUdDuj2HlwMM2IhjnmmQPJJMiSOzN85wTYCwAGgAqLU2uXqvZqfDY/jE+kvro8Nj+MT6S+ukAwGz+eCg7TbDQGw46lQQP/AOjka7Bs7ZzkAYODU5bnCxWvbN7rLa1ufCp0x3NU9jyWZXVlRlZirAAMDxBpJ0T23AMDhlaaJWjhiR1d0VleNFR1ZWIIIZSLGveN6J4NoGK4aGNshZWjijR0IW6sroAVYGx0NVOjfR7DNgYZpoIppJYY5pZJI0kd3kjEjks4JOpNhwGgFTEU6UXquc4namFcWaeC3H9bHcHtBvoe+q2EkwcZuuJjJHwsQh5W+Fwqr4BgLX8Ch4XP9Fi0F8tz1e3+fYbefBtm6/0SDQX/ANFj/Dx14cfuutHcvPY69vcP+0QfWx+uknRLHRzbUxzxOrrmwy5lIIJWBg1iNDY6Vfh6N4JuGDw1tP8AYQ8wG+D2EemlvQ3ZkeH2ljo4VCJmwzBRwXNAxIA5C97DgOVaMrp18ujhmL6ebfVkfZR2JLi9ntDALyMysotxMas4F+ROXKD2kVrqrYvEFWiA4O+U+TI7fxUV6LEz/RLpjFtDCxkMBMDEk8R0ZWzqrgodcja68LGx1BFbsCsdjehuEOMixm5C4hJIznUlcxLBSWUaMbE6kX762QoPEsqqLsQo4XJtr564J1sCGFmtY30N+FjzvUG1MOHiOZc2UrIFBIu0TCVNRf3yCsM2CwyoQMJjMwjICjeZdELZQ3Ik9i3PuiDoaD6HS3b7ZYw490rpY9zMFYecEimEKBVAUAAAAAaAAaAAcqXdJP1H/ji/5i0ArXAPbauVyP3I8g/hXaCjs11jiRCwJUW0BtxJ7O+rPhqfC/jWejfcwXlOiKSxFzoLk6DU+YULtaKzZmyZbht4GjKkZfdCQC36xLX45hQaHw1PhfcfVUeIkicWY+Q63HkPKksOPjbPldTuywfUXUqSpzDlqp1PZeoo9sRG3WIuQACkik3GYEBlFwRwPA60DPwKL4x/S9HgUXxj+l6peHx6fpI+scq9dNWBsVGupubWqFtrx5EcEssgJUokj3Ci5NkBIAvxNAz8Di+Mf0vQMFF8Y/pelh21AELmVAAGbVhfKjFWYKdSLqRcC1eodrQtfLImhce6A/VmzkX4gEG7DTvoGPgUXxj+l6lw0ESG4a/lvx7TpqaWR7RiYgLLGSeADoSbgkaA9gPoNWKBt4anwvuNY3Ye1ovbDaMZkUOZ43AYgZl8HiUkX42K624XHaKeVkdnbBGOxeMhxKq2GhxCyZbC8kr4eBQC/FUVYgSFIzFhfQWPDMaeHOpanE4c6mpxWVjdZwmltGHadbXtz7OQ7wYjF/vZ4WFmTTjc6k3Ov3CrC9CcABbwLCfUQn7ytL22Js8Ej2uhuCQP6LBqRxscvDTjXkxXHp+y++if9Vjci1jiiTdTcuPegjgDaxLXt3DjXhcNYEDFtqPhLobcdT/jt43rrsvZx/8At0Xvv+xw8FNvg9mtuPde17uD6LYCRSfAMKtiR1sPBr2EWUgg1aaojr7E5yPl91jEbVhiQvJLGqoLsSy6AannSP2P9pRnZuHXOoaNAjqSAyOtwVZTqDz15WqfbXsdYVhvMNhsNHPH1o/0Ue7cj3kkVsrK3Am2YXuCCKq9COiWDlwMU0uEwzyYgGVy0MRsZCWyqCtkVQQoUWFhU3o4d7z4p3vrY4xih2uuJyaAaMp534E29H91ECBSpbEl8otqy6343ANuXZ/dL4mYD9iwf2eD8NC9DcAeGCwZ/wDLwfhqmulG+j5UW2NrQx4eV5JEChH98PgmwA5knQAcao9DNpRts/DAOl0hijcFgCrxxqjqynUEMpFjU+2egWAfDyL4Jh0JRrNHFGjKQCQQygEEHXs7av8ARjopgZ8DhppcDgi8sEDsfBoPdPGrNpl01JrTgYdOLTMRK9Ob1TeypNFdrriioJvYMhHLQX4DT7zx4VxoSRbwsg6WIKacb89Sb8+znqS+8RNn/sGD+zQfho8RNn/sGD+zQfhrvtP+vZbcdizDTKqANMrkX6xZbnUnkaQdFtoRybTx7xurIGwy5lNxdYXVrEcbG405g1svETZ/7Bg/s0H4azKQKm08YiKFVUwYVVAAAEclgANAK6YWBw6tV1MTG1xazU+Gp8L7j6qgxO1VVowCDnfKeOgyM1/So9NUKinmylBa+Zsvk6rNf/01pcDmTEoRYt2duhBuCDbiCAarvj5r9WZSOV0F/PYVTooLXthP8cn0B6qPbCf45PoD1VVooLXthP8AHJ9Aeqo55JJLCSVSAb2AsL8ibC5tUNFA1XFoBbNw8tFKaKCjLhA2FaOc2DIyubg6NcHU3B0NLG2ZhsxMcqx2MjKFEeVDJlz2Uggg2JsbgZv3bOsNGTEBKLkjrBrG+p41xdmRDhGmnzR/Ggp4TAQkuFbPdZFcacJ5GkIuB84jyWrsuw84USyyPlIIvkHDuVRqeZ56cLAUwiwypfIqrfjYAX8tqkoEuD6KxxgAM5sAATlvYNCw5cf6Mg854aWs+0UZSJJBvFiDBQwUghgBqLa2AtTGigSYjoojsSZJAP0llGWwMu+BIFuW/NvIOVxXrEdGEfNmd7PnLCyaljMb3tcW8JfTgdO+7migX+0ibzPc3zl/e8TMZ7cOGZreSmFFFAUv6G/r9of1lP7NBTCs1sDYAxGM2g0sk27WdAI45ZIhm8HiLOzRFWY2ygAmwsdNay5u3Cm7nieVvaXzbHJYlZZUBzXVWsLtz7R/cOGt6PiVhv8AePtmO/No8ScN/vP2zHfm148aY9Z/T+2fkuSbHJctvpRc3sGNhw9X+Nb3MLhyi2LM57WNzwt/Kk3RmV1lxWGd3kXDvHu2kOZ8ksSyBGc6vlOYBjqRa97Xp/Sq8ckSKzfscYhX2XhchByxhGtyZLqynsIIrSCvnHQn2O8JNgYZsQrSSSorEiSSMBbWRQsTKDZQBc3JNzerURTonVPrH7pi1ubeYvZSSMC4YkW5sOF7aDy8eNQ4bo9DGwZEIINwbtxsRzPYTSb/ACYbP+Jf7RivzKP8mGz/AIl/tGK/Mqb0/NP6f2m8dT/a+JWPDyvIQqqjkk6AAKat9DYGTZ2DRwVZcPh1YHiCsSAgjtBFY3H+xng1jLwI8csfXjfezPldOshMcrMjC4GhFWNhbFGKw0OJxUuJklnjjlYjE4mNV3ih8iRxOqqq5rDS+lySa1ZfFw8KmZ5z9/VeiqKYfQqKwJ2Fg7C8uIF9BfG48HlyMt+BBv2EHhXfaLBWzb6awIBPh+MsCdQL77j3Vo3tHSXTiQ3tfP5P9a4793B/8uSrEPRbCvfI+JNjYkY3HcbA8d92EUk2FhWj2hj42kklC+C5WkOZwpidgpc6va5Fzc2tcmuuFmKcSdMXTTXFXJo6inlAKAi+ZrDuOVjf7reepaincApmFyWsvccrG/oBHnrQulooooCiiigKKKKDlFFFBFgixjXPfNzvpzPKpqT+GZITJLcZVLNprYXJ08gqJNtxWJZsmW+bPZbWyc72/wBovDtoHtFJ4dpxtnyuv6PNnFxdcpZSSOy6nWvA2umlw65iAMyMt7i4OvL7+RAOlA7opONqw9X9LH1jZesupuBYdvu1+kO0VG22Y8iOuZ1kBZcq36qi7EjkBegeUUhbb0AQuZFsAx77IWBIXj7xvLavUe24Tf8ASKMpcHMQP1ZIYi/vRlbX5p7KB5RSaPa0LMFWWMsTYAMt766W8x9FW6C9SrorGHl2kl7XxCXta4Bw0PqNT1l9ibHll2hjHilkwypKod4iM82aCIqhVwUCpZmzFS15CBYXrjjYU4tGmFMTyt4mxLEZZZgAVIXPp1QBbyG1z23NdOxhmuJJVHHKrWW+YtwHefuFKfaCX5Qx3pwn5Fcbo/Ny2hjvThD924rHscXrH3+TNfusbD/0/aH72F/s4P8AMVoK+X7D2Rit9Lg4MXiUnSQyYic7lozHIEaKTI0edpXXqZDJZd2xvawrcp0RltrtHHE8/wDQx924rJmKIw6rTMX/ADduDNXOF3ae0kw8LzSmyRjMfNwAHMk2AHMkClHsfN/mvCdoiUHuK3Vge8EEeajEex2JJEkkx2OdojmTM+GKqw4MIzDkzDk1rjlUcfsahS5TH7RTeMXYJLCil2N2bIsQUEnU2Auda56sLRbVz+i3Am1jvF4IOQczqVBAKtbiQT/w14g2dlYMJJTa+jOWBuLag+W9JZeg6qbNtTaSk9uJiH8Y+6vHidHe3tttG+v/AGqLla/+z+cPTSJpt5vZHAq6tFtBwIZCSAAjknuCm9Jei4kOzsEYnQAYaC+YXBO6jA4ai1m89qp4noFDKpjk2nj5FIJZGxMLAqvHMu7sy9oOnbUuC9jiNQRBtDaCLmYlY5oVUMSS9kWIKnWvoABU3oim1/ZPAmy6uzZbm6YUCxAshJvxHdbX/HCpIsBJYh1w3EMMqH3QJGYgjUhToe0dhqt/k8PyltT7RH+VR/k8PyltT7RH+VUa6Pm9jg1LmFgnWw/o4FwWyq4v1hfz5Rx7aQ4E/wCdNof+T/5DH+dWcf7Hc2Q7jaePDjUb2UMhtyIRUYA8Lg3FIeioUYjGqsTRMhw6yo7s53wWTeMZW1kDGzBzxBHDgN2T0zVNUSmnDmmby2FRTst0zDUt1e5sra+i9Vqjly3XNxzdXy5T/K9emuZUVQJrzvB3+g0DGil+8Hf6D6qN4O/0H1UDCil+8Hf6G9VAcXtz/wAcjQMKKo0UFGdlfDtvrhXUhrDkxy6DXt76o+DYZnG7kKNmbIEIAVpLBsgKkC5UnmLsx5im0D50BYDrDUcRx769Lh1BuFUH90eX+ZoII9mIL8SGEikE3BErmRx6WPmqF9iKwGd5XsQRmZdANALBQPKbXPMmwsxooFeF6OxRiy5rWt7waBomAOVRe24QXOvG5N71P7URlY1cZxECFDhW42GoI4gAAH+NXaKBTN0bjZiS0mu80zLYGTe5iLrp+ubu0W4Ntfc+wI3zZmezZiwutiWMpzcOI372tpwuDYUzooKZ2WmbNdr5s3HnvTN2cMx9FXKKKAql0P8A12P/AKwn9mhq7VLoh+ux/wDWE/s0NWp8XLF8rTVyqmK2fnbMJHQ2sMp4a3JtwJ4jz1JhMMUzZpGe5v1uWlrDurqyq/RZf6ftA874QejDj1mtVWM9rMTHiJpcNiIoxPusyvhzJYxoIxZhKnEC/Cp/84fteG+xv/1FeHmcji4mLNVNrS20Y1EUxEtRiM2Q5PdWNuHHz6UtU4vTSI6a8dTrwsfJ/g6J3l2kouuIwshHBGw0iBvm7wTtlv25Tbso2LtDH46BcTFJh8LFKLxxvC8z5OAZ3EqKCbXsBoCNTWPEy1eDHx2s7U4lNXgcyYWV772OEsB1DrYZgM4udRzsR2cqpnZMmmbD4YgEA2LXKgi1ha17DTsrvtdtH9tw32J/+po9rto/tuG+xP8A9TXKJt6x7rJX2bKrNu48PlOfiGuOrlUWGmo0J9VqMLHilUBY4UGhNixNyetz7OeuuvMgVMZHtKGNpBPhZ8gLbrwd4i4UXKiXfNkYgaEqRfjT3ZuPWeGOZL5ZUR1vxyuoZbjtsRUTMxF+UwKwfE5rFYsl11VmJtfXj/jy0yoorlM3SK+XbX2n4PjdqyBQxUYZrFgtymFLc9Te1tBX1GvnM2FSTaO01kUMreCAgi+jYaxHnGlb/wDH/iT9P4Vq8GG2Z7M4aULNhyqHnGxZh/4CBm9NPofZLwEjqGkeMg3G8RlF7EakXAGvO1O9n9GcLA+eCCJG+EF1F+NmOo81WNpbOimUJOqut/csAQTY6a+nTsr3XJNs7aEUkkQSSJ80keiujX645A619CFfKdjdB8HDi4ZoYAkiyJlIaTS7BT1S1uBPKvqkrkKSozEA2GgubaC50F6CnjduwQuElkVGKl7G/uQype/D3TAAcTra9javJ0swoYDfIbm1xcgeVhoB3k0jkmxjsu+wEEkgyqz9XLcB2BUtchNTx9yW98TapIcHiAoDYLDM11uQIgLNpIe7QDTW9+OlqDR4Pa8MptFIjm1+qwOlyt9OVwR5qq9JUBgF+Tx27ruFP3Ejz0rwT42NTbCYcNlX3LIgJuLrYE2AzSEany62pr0hP9H1454v+NaDLV2uGu0EOGlzIGta/Lz1LUUDgjQWsWFvISP76loCiiigKKKKAooooCiiigKpdD/12P8A6wn9mhq7WU2Q2NGOxvgQiK71d74QWEYO4i3e7Md3z+7zXGW2TnVqfFzxIvS+iUVmc+1vg7N+njPw0Z9rfB2b9PGfhrpdl0tNRWZz7W+Ds36eM/DRn2t8HZv08Z+GlzS068R5R/Gq3sdf6qwf/cp/CsxtJ9s7l90uz8+U5cjYgte3vRIAubsvpe1R+x8u1vAY/BlwXg3W3HhD4jebu5tfdrqvG1wDa3dXn57BqxqYilpy/K76LjRJYbkoDfXMCRax004G9tai2eZ7nf7u1hbJfjz48v8AGtI8m2/g7L+njPwUZNt/B2X9PGfgry9ljWtaGrVDRY/9VJ+43/CaWdCf9WYL+rYb/kpSfaWz9uSxPGDs2POCpdHxWYAixy5kIBtwJBt2VZwWD2rFGkUcOzVSNVRRv8XoqAKo/U9gFTssXTa3qaoamis5/nf4rZv12K/Jo/zv8Vs367Ffk1TY43T3NUNHXzvDzBtp7TykGzYRTbtWCxHmOlOMfh9tuhWL2tiJ9+HxLkd6host/KCO6s10cwRhxONieLdOngwcGTe52KyM029spcuWzEkA3JFha1bsnla8Kqaq1aqrn1Ryx3Km9rNfy6EW++pKjliuV19yb+Xqkfzr0lHv+4+Qg3BB5EEXq6NrzfHP9GH8FU6KC77bzfHP9GH8FHtxN8c/0YfwVSooLvtxN8c/0YfwVHNjne28dnANwCEAv29RRfz1WooC9drlFBFnAYLa2a5v2kcR5ba+apaaHozL8zTv/uqDDbFmYsrKFZCL3JsQeBVrWI+8c6ClRTTxbl+Z9I+qjxbl+Z6T6qBXRTTxbl+Z9I+qjxbl+Z6T6qBXRTTxbl+Z6T6qPFuX5npPqoFdFNPFuX5n0j6qPFuX5npPqoFdUuh/67H/ANYT+zQ1ofFuX5npPqpZJ0SxkMskuEaD9LlMkcokILIuQOrIQQcoAI1ByjgammbSpXTNUWg4qLElsh3di3K/Dj5RypPudq/Awf0MX66NztX4GD+hi/XXTVDPwqjLDb7N+kyBdfc3ueGU3J056eSrdItztX4GD+hi/XRudq/Awf0MX66aoOFUfJxHlH8aPY3/ANU4P/uY/wCFZ6bC7WZSF8EQkEBhHiiVPaAxsSO/768dHNn7WwWGTDxthZEjuEMkWJzBb3C3VhcC+ml6rVN3XComm930ilu2cKSudZJEKggZLcSRYlTobd9Zvw7bHwcF9Vi/x0eG7Y+DgvqsX+OqOy1HiLAnfYs3sT+ie9yuYanQaLbkL1ankYE2kxF1Cq36O4Nja6k2GY3489POr8O2x8HBfVYv8dHh22Pg4L6rF/joL+FLynKs2JjJ4FkUWvc8730FvRbtrTAVivDdsfBwX1WL/HR4dtj4OC+qxf46DbV87xX+tMf+7gv+CWr/AIdtj4OC+qxf4687N6NYgtNLMVaadlLtlKKAi5UREJYhVF+JuSSe6ggqIR9fNcHSw7tbt6bD0UwXYryF0R1ulgxBPVJ5ZrWzW5cRcVYj6LyKABkAGgGY+qgWUU08W5fmek+qjxbl+Z6T6qBXRTTxbl+Z6T6qPFuX5npPqoFdFNPFuX5npPqo8W5fmek+qgV0U08W5fmek+qig1VRzwh1KkkAi11JB8zDUGiigrxxSRxsMxmYe5zZVJGmhYCxPHW3roTHNu2d4nQrfq3jJNhfQhrekiiig84TaodHbI65ORyXOl9LMR6SKMDtQShrI65be6ya3vwyseznau0UHNn7VEpICOlhfrZP/axrmB2uJWKiORbAm7bu3ED3rE8+yiigMNtcPIU3cgtfrHd208jE/dRHtcGXd7uQakZju8ul+xr8uyiigDtcb7d7uTjbN+jy8L391e3mom2uFl3e7kOqjMN3l61u1r8+yiig5itrhJAm7ka9tRu7am3NgfuruP2sImCmN2uL3Xd24ke+YHlRRQd2htUREAo73BPVyaW/eYUY3agjCnI7Zvg5NOHHMw7eV67RQcxW1AiK+R2z20GS4uL63YD0E0TbUCxLJkc5rdUZMwuCdbtblyJoooBtqAQiXI+vvepm42+Fl5dtC7UBhMuR9Pe9TNxt8LL99FFAQ7UDRNJkcZb9U5MxtbhZrc+Zowu1A6O+RxkvoclzYX0sxHpIoooDBbUEgYhHXL8LJrx4ZWPZztRs/aglJAR0sAetk1v2ZWNFFAYDaW9JtHIoA4tu7eSysT91esKkxYmUxhdQEQE8+JdrX05BRx50UUFjD4dY1CooVRwAFgPNUlFFAUUUUBRRRQFFFFAUUUU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0364" name="AutoShape 12" descr="data:image/jpeg;base64,/9j/4AAQSkZJRgABAQAAAQABAAD/2wCEAAkGBhQSEBUUEBQUFRUUGRUZFxgXFxQbHBgYFhYYFRYYGxQXICcgGBwjGhQYHy8gJScpLCwtHB4xNTAqNSYrLCkBCQoKDgwOGg8PGiokHCQsLCwsLC00LSksLCwsLCksLCwsLCwvLCwpLCwpKSwpLCwsLCwsKSksLCwsLCwsLCwsLP/AABEIALcBEwMBIgACEQEDEQH/xAAbAAACAwEBAQAAAAAAAAAAAAAABQMEBgECB//EAFcQAAIBAgMEBAYOBgUJBwUAAAECAwARBBIhBRMxQQYiUWEUFnGBkdEHFTJCUlNVYpKTlKHS0yMzVHKxwSR0tOHwFyU0NUNksrPURHOChKLCwwhFo8Tx/8QAGQEBAAMBAQAAAAAAAAAAAAAAAAECBAMF/8QAMBEBAAECBAQEBAYDAAAAAAAAAAECEQMEEhQTIVFhMTJBoSJScfAzgZHB0eEFQmL/2gAMAwEAAhEDEQA/APuNF6qYnaiRoXckBe7zAAcyToBUDwo8qyOXbLbIh9yrc2y8214m9uVqCbwxzLkWJsoPWdioXhfqji3LkB311o5t5cPGI7jq7tixHPr57A3+bUnha99Hha99Am6bYTESYdRhM+feIWyOVJQXzC4liJ5aCRf5UpxGH2kyWUMuUHKM6DTwSVUBcSF2bfMmbMx1AKsQCa1/ha99Hha99BkcNitqNlYKMu+Fw6xIxjEkga1zdUyCIglS5JbgLVJPBtGTAyLLpPvEK7llQ5BkLgMJFupOcDrxsVtcg8dV4WvfR4WvfQYP2q2mSxBlWQrHdjiA0RAw8KlFjDCzidXYvlS4zC5zCth0ehlSALiLmQM4Zi18/XNpBqcisLME95fLwFXPC176PC176AxaOV/RMqNfiy5hbstmX+NeDFLu7bxN58Pdm3H4vN2ae6r34WvfSfH9KiJjBhcPJiZUCtIFMaLGG9xnkkYAMwBIUXNtdBY0DVYpd2QZE3nJt2bDX4GfXT51EUUoRg0iFzfKwjIA00umc31vzFJPGDHfJr/acN66PGDHfJr/AGnDeugd4eKUKweRGY+5IjKgac1znNr3ijCxSi+8kR7+5yxlbcb36xvy7KSeMGO+TX+04b10eMGO+TX+04b10DrBwygneyI4tpljKWPlLtejCwzBv0kiOttAsZU3vxvnPK+lqS+MGO+TX+04b10eMGO+TX+04b10DqCGYPd5EZNeqIyp7utnPDya0JDNvLmRClz1d2Qba2GfPy01y691JfGDHfJr/acN66PGDHfJr/acN66B1uZt5feJu7+53Zva3DPn7eeWiSGbeXWRAlx1TGSbaXGfOOOuttO+kvjBjvk1/tOG9dHjBjvk1/tOG9dA5xEMxe6SIq6XUxlj39bOOPkruLhmLDdSIgtqGjLG/bcOvdpakvjBjvk1/tOG9dHjBjvk1/tOG9dA6xm+uDDuiOYfOCT3Ot7fRNGK2mkRUS3UN76xyA8LF+C+e1JfGDG/Jr+bE4X+bVf2T0hjxKMQroyMUljkUB43ABKsLkcCCCCQQQQTQNqKWy4lxKpU5ozoykAFeJDqefYVPcRzBt+FjvoJ6Kg8LXvo8LXvoJ6Kg8LXvo8LXvoJ6Kg8LXvo8LXvoJ6Kg8LXvrtAjxmNjG8LqSMPlcka2NibgX1Kqcx8vbUS9JYbkEsMrSKbrzjaNNAty2YyplsCTfhVnDZJYmIWyy58wPvr3RibdoX0VWXo3CLZQ6kLEoYO2YCEkoQfha6n32gN7UHodI4C4VXDEgkFQSDYRkAN74kSq1hfTU2Fcw3STDyKjLIBvMuUEMDdghFxbT9Ymp0OZbE3F/K9GIBkspG7uUOY3W4jBsTrqsKqe0Fgb5jUHi1h1ZCRI7x5cpOeRsq5AqmwJCjdLbgdDqbtcLS9JMOVzLKGB4WDXPVVhYEcCHSzHqnMuuor1Ft2JohKpJQtGugNw0hQKCptb9Yp8hBFxa9VdiQi2VcQLKE0XEC6BETKbLqCI0v227yDYGAiylck1i0bn9HP7qIRqmuXshTy69tBVk6XRKiM6SJvMhUOcOt1kR3Vs7ShALRMLFr3tpqKdRSZlB7QDxB4i/FSQfMSO80mj2HEAtjirplCvlmzKqI8aqCY7ZQsr8tb3J0FNI5gABaU2AFzFNc25nqcaCeiovCR8GT6qb8Ne45Q3C+nEEEEeVWAIoPVLOhw/TbRP+9/wweEtTOlnQ79btH+uf8A6eEoNNRRRQV8Zj44gDKwUE2F+ZsTYDmbAnzGuyY5FKgsAW9zx14fiHpqpt3Y/hCILqCj5xmUsp6jpYqGU+/vx4gVRTomA+bOP1me4jAY3kWUhnv17Fco7FsNbXIPs4qHGbQjiTPK4VbgXPaeArL4LoDlSMNIqsosxjTLxiSM5DewY7sEuVLHllsKY4LomqYdIS7WWTeXQyJ5gQ5ZO+zdumpoG0e0Y2QuHUqM12uLAL7o34WHbwrsGORywRrlDlbQ2BtmtfgTY8uFZ7F9A0dh17IBMoUKOqJVkUga2taW1iD7hbW1v78SVupDIpDFmyxKupKt1Nbx6oFPG69XsNBpM4/x6K9VmJ+gcLACyCyBARGlxaKSO47OtLvP3gD31phQdooooCsPg2ttjGgcCuEv3/opPwj0VuK+eYraseH2pjpJmyoqYZibE6LDKxsBqdKDYVWwOGMYZb3XMSnG4U65ST2Em3das3sr2Vtm4iURR4izNw3iOgJ7M7gAHykU+SVJZY3hljfKHDZXVrqwB96TwZQfTQX6KixDaAA2zMi37Azqpt32Jq2NkR9jfTk/FQQ0VHtCPDwBTLnAdlRbGZrs2ijq3tc6C/Ow5iq8WOwLMqrKpLEBQJHJJOgsL94/jQXKKm9qIuw/Tf11V2lAsKB0ze6QEZmIIZgp0YnUXvfu7KCSiuA3FFBBs9kMSmIWQjqjzn+d6sVX2dk3S7r3Furx4XPbrxvVigKk2Vxl/f8A/jjqOpNlf7X9/wD+OOg5tLbkOHKiZwmYMbkHKApRSWa1lF5EGvbSza/STDNCwXEqh6rXXMXsP0lgoINyFt5+BvYvZsGjkF0ViLgFlBsGFmsTwuONLNtYMKg3SQBiy3EioAVAIIuRoclxzsL6HhQIBjwBrtXgAb7tObs3nuuUAa6Bm1DXGhHSvCnhPGdQOPM3sD2Hqnyc6QOs1y+4wKtwN2TrBQ75Tc2U52DGx001a/V1UGz4yoJijBNiQFUi+t7G2vujr3ntoJsHilljWRNVdQykgi4YXBswBGh51kPZF6Ve1+6kWMyvJeJIwbZ3ZkygtY2t1uXPvrZRRBQFUBQNAAAAB3AcKzHSrYcM+MwbzLmMBlePXQNmisSOdrAjvoPiPSD2TttR4mRXzYYgkboQRkKOVmdGLfvXIPEV9n6F45Ujxs07BAMRnkZyFAthcNckH9WLAaHy8wKfhj2n0189wWEafaeNSUXw8GISUJyknfDwKpYcxGsVwPhOD70VSuqKI1StRTNU2hqfH4PrhsHi505SBYolYdq+ESIzDvy2rvjrN8nYr63A/n1LRWCc3X0htjLU9UXjrN8nYr63A/n0eOs3ydivrcD+fUtFRu6+kJ21PdF46zfJ2K+twP59HjrN8nYr63A/n1Hi3lBG6VWGt8xt5LeX+VVmnxPKOM6HTPz0sL+ntvfla5ndV9ldvR3XfHWb5OxX1uB/Po8dZvk7FfW4H8+qyyz3N0QCzc73NrrzHPQ8O2/ZyGSfXOq2yi1rXLZusPdHle3mvbhTdV9jb0d1rx1m+TsV9bgfz6PHWb5OxX1uB/PowxbIN4AG524ceWp5WqWo3dfZO2p7ovHWb5OxX1uB/Po8dZvk7FfW4H8+paKbuvpCdtT3etn9OYXlWKaObCyubIs6gCQ9iTIWjZvm5s3dWb2lskYnaW0IWd0EkWHQlDyeCZToePHhTrH4COaNo5lDo4synn2a8iDqCNQbEVmeg8spx+MTEMXeE4eLOeMipHIY3b5xjZb99zzrVgY/E5T4s2LhaOceCpsj2BcFFIHmklxAHvGyop8uTrHzEVd2n7DOBbIcMj4ZwwO8illzKADYqHLC+bL2c9a31VsXGxaLLwD3bW3VyOPP1iunqrS4MpszohjYJ4nk2pPiIVkjzRSRjrAsAAZM5OhIPmr6OKUzR3GmhBUjyqwYacxcV4k2xMDbcKe8SNr/APjoLm1Y3KDdBSweI9YAjLvFzkX98FzMO8CkeBwuI3kZOEwsWXLdlyEqM/WC6adUsdPL74qtPph08kwWEedsObAqvVkNwXNgetHb01meh3s3NjcWsC4Zruh4yCwKIWZuql9bcPJT1H1ulfST9R/44v8AmLUHt3N8QPrH/LqtjsXNMoQxZBcE2LNexuOKrbWx58KC9H7keQfwrtdRbAdwFcoIdnogiURG6AdU9ouf53qxVfZ0SrEqo2ZQNDob6nmNKsUBUW+eLMY1DhiCQWKkGwW4IBvoo08vbapa8ojO5VWyhQCTYEnNewF9Bw7+NBD7eTfs/wD62/LqntHEyTZM0JGQsRZz76N4iNYzykP3d9N/axvjW+jH6qXbUxkeHZFlncNJmKgRqb5SoPBdNXXj20CrCbMWK26wxUqSyneOcpKyqNDHYgeESGx7e4Wa4PaUkcaRrB1UVVF5GvZQFFzu+wV4h2pA5smLDHLm0EfDTnltzGnfVjZkiYhS0OILAGxssehtex6vfQd9vJv2f/1t+XVcvJLMrumQKLAamwJBOpAuSQOWlqZ+1jfGt9GP1VBITG4R2BzAsptbRSAwPLS4N9OfZqElZHYf+mbS/rKf2WCvW0fZV2ZBI0cmKXMps2RJXAI4jMilSfIah6OTq+J2gyG6tiIyCOY8FgrNmvw3fL+doKKKK8p6QooooCiiigKKKKAorxLJlUt2An0C9ZvY+AnxOHinkxmIRp0STJEMOqIJFDhFDxMxsGAuSSbXq0ReLqzNuTT0UjPR2T9vxv0sL+RXfFyT9uxvpwv5FLR1Lz0O6xeF2sMNj9qTMjuIxA5CDkmDLHU8OHGnPi5J+34304X8ikewNgLJjtoQYtjiA24BZgFYq+GZbHd2GYLpcAXtetWVj45tPozZifh8HnY/s9YKWUJNHLAD79irKD87LqB3gGtthdsR4pYpMHKsse867IwIA3b6MOI1K6HXhSfZXsU7Nw8gkjw4Zhw3jPIBfnkclSfKDWf6VbLTY+Lgx+DG6hllSHFwpojK9yrhBopFjw5gW4tf0mF9NorpFVztCL4yP6aeug7jdnxzxtFMiyRvoysLgi/9178q+dewrsWFI8XIsaiVcVPCH1LCNRGQgJ4C58/O9hX0P2xi+Nj+mnrrDexlOscu1FZlVTjpmTMwAIJOq3Oo0GooPoNFV/bCL42P6aeupIsSje4ZWt8FlP8AA0ElFFFBX2fhxHEqhswUaHt1J5eWrFV9nYXdxKl75Ra/bqTw89WKAr1s79ZJ5I//AHV5r1s8/pZB2hCPJ1h/Gg87dnmVUOH3d89n3hAGXK1tbj3+S9rm17Amlss2NNjJBhbkAaueLPqgvx0VTyvppdbF3tHZqTKqyXsrK4sbWZDcGs3tfophYYh+jkcMVTKJHHH/ANxsQOZLW98aCPD4XGI6HwTC5926lwbD3hIIFgMza6DWxGgAY3cOccgIXD4VNBbKxALXW9wLcFzc9bcuaKTDxFwXwWJBY5j13yrvXCm9hYLZr242FiBlADfZnRHCyxE5HAOeMjeuRaKYi4PeyZri17igfbJklaO8+TPmf3Gq5c7ZLG5v1bX776CsJ7L2zpsVJgsLCrlZ5GE7LoFhRoi+Y8gbg95W2tb/AGfgEhjEcYsoLED95ix+9jSzbDDwmEcwrX7szJb05W9BoPmGO/8Ap6w7Ss0WJljQ3IQorlb8s5YXA7xfvNaPo5GIsRtBWbRcRGMzka/0WDieF62tYDAdHoJtobRkniSUieNVEih1UeDQkkI1wCbi5tfQVnzNuHzd8C+vk03hsfxifSX10eGx/GJ9JfXSbF7EwMbANgsPqCbjDQkaXvc5dOFV2wWzgetg4BzF8LFqCAQfc/O4ceI46V5mmO7deezQ+Gx/GJ9JfXR4bH8Yn0l9dZ4YLZxBK4KA2UNbwWIaGw4lbDjzt28CL+Thtm6jwOG4vp4JHyF7XK2/x3G06Y7mqezSpikJsHUnsDAn0CuyTqvumUeUgfxpVL0OwTrl8Fw65uaxRowvzV1AZSORBuKUdDuj2HlwMM2IhjnmmQPJJMiSOzN85wTYCwAGgAqLU2uXqvZqfDY/jE+kvro8Nj+MT6S+ukAwGz+eCg7TbDQGw46lQQP/AOjka7Bs7ZzkAYODU5bnCxWvbN7rLa1ufCp0x3NU9jyWZXVlRlZirAAMDxBpJ0T23AMDhlaaJWjhiR1d0VleNFR1ZWIIIZSLGveN6J4NoGK4aGNshZWjijR0IW6sroAVYGx0NVOjfR7DNgYZpoIppJYY5pZJI0kd3kjEjks4JOpNhwGgFTEU6UXquc4namFcWaeC3H9bHcHtBvoe+q2EkwcZuuJjJHwsQh5W+Fwqr4BgLX8Ch4XP9Fi0F8tz1e3+fYbefBtm6/0SDQX/ANFj/Dx14cfuutHcvPY69vcP+0QfWx+uknRLHRzbUxzxOrrmwy5lIIJWBg1iNDY6Vfh6N4JuGDw1tP8AYQ8wG+D2EemlvQ3ZkeH2ljo4VCJmwzBRwXNAxIA5C97DgOVaMrp18ujhmL6ebfVkfZR2JLi9ntDALyMysotxMas4F+ROXKD2kVrqrYvEFWiA4O+U+TI7fxUV6LEz/RLpjFtDCxkMBMDEk8R0ZWzqrgodcja68LGx1BFbsCsdjehuEOMixm5C4hJIznUlcxLBSWUaMbE6kX762QoPEsqqLsQo4XJtr564J1sCGFmtY30N+FjzvUG1MOHiOZc2UrIFBIu0TCVNRf3yCsM2CwyoQMJjMwjICjeZdELZQ3Ik9i3PuiDoaD6HS3b7ZYw490rpY9zMFYecEimEKBVAUAAAAAaAAaAAcqXdJP1H/ji/5i0ArXAPbauVyP3I8g/hXaCjs11jiRCwJUW0BtxJ7O+rPhqfC/jWejfcwXlOiKSxFzoLk6DU+YULtaKzZmyZbht4GjKkZfdCQC36xLX45hQaHw1PhfcfVUeIkicWY+Q63HkPKksOPjbPldTuywfUXUqSpzDlqp1PZeoo9sRG3WIuQACkik3GYEBlFwRwPA60DPwKL4x/S9HgUXxj+l6peHx6fpI+scq9dNWBsVGupubWqFtrx5EcEssgJUokj3Ci5NkBIAvxNAz8Di+Mf0vQMFF8Y/pelh21AELmVAAGbVhfKjFWYKdSLqRcC1eodrQtfLImhce6A/VmzkX4gEG7DTvoGPgUXxj+l6lw0ESG4a/lvx7TpqaWR7RiYgLLGSeADoSbgkaA9gPoNWKBt4anwvuNY3Ye1ovbDaMZkUOZ43AYgZl8HiUkX42K624XHaKeVkdnbBGOxeMhxKq2GhxCyZbC8kr4eBQC/FUVYgSFIzFhfQWPDMaeHOpanE4c6mpxWVjdZwmltGHadbXtz7OQ7wYjF/vZ4WFmTTjc6k3Ov3CrC9CcABbwLCfUQn7ytL22Js8Ej2uhuCQP6LBqRxscvDTjXkxXHp+y++if9Vjci1jiiTdTcuPegjgDaxLXt3DjXhcNYEDFtqPhLobcdT/jt43rrsvZx/8At0Xvv+xw8FNvg9mtuPde17uD6LYCRSfAMKtiR1sPBr2EWUgg1aaojr7E5yPl91jEbVhiQvJLGqoLsSy6AannSP2P9pRnZuHXOoaNAjqSAyOtwVZTqDz15WqfbXsdYVhvMNhsNHPH1o/0Ue7cj3kkVsrK3Am2YXuCCKq9COiWDlwMU0uEwzyYgGVy0MRsZCWyqCtkVQQoUWFhU3o4d7z4p3vrY4xih2uuJyaAaMp534E29H91ECBSpbEl8otqy6343ANuXZ/dL4mYD9iwf2eD8NC9DcAeGCwZ/wDLwfhqmulG+j5UW2NrQx4eV5JEChH98PgmwA5knQAcao9DNpRts/DAOl0hijcFgCrxxqjqynUEMpFjU+2egWAfDyL4Jh0JRrNHFGjKQCQQygEEHXs7av8ARjopgZ8DhppcDgi8sEDsfBoPdPGrNpl01JrTgYdOLTMRK9Ob1TeypNFdrriioJvYMhHLQX4DT7zx4VxoSRbwsg6WIKacb89Sb8+znqS+8RNn/sGD+zQfho8RNn/sGD+zQfhrvtP+vZbcdizDTKqANMrkX6xZbnUnkaQdFtoRybTx7xurIGwy5lNxdYXVrEcbG405g1svETZ/7Bg/s0H4azKQKm08YiKFVUwYVVAAAEclgANAK6YWBw6tV1MTG1xazU+Gp8L7j6qgxO1VVowCDnfKeOgyM1/So9NUKinmylBa+Zsvk6rNf/01pcDmTEoRYt2duhBuCDbiCAarvj5r9WZSOV0F/PYVTooLXthP8cn0B6qPbCf45PoD1VVooLXthP8AHJ9Aeqo55JJLCSVSAb2AsL8ibC5tUNFA1XFoBbNw8tFKaKCjLhA2FaOc2DIyubg6NcHU3B0NLG2ZhsxMcqx2MjKFEeVDJlz2Uggg2JsbgZv3bOsNGTEBKLkjrBrG+p41xdmRDhGmnzR/Ggp4TAQkuFbPdZFcacJ5GkIuB84jyWrsuw84USyyPlIIvkHDuVRqeZ56cLAUwiwypfIqrfjYAX8tqkoEuD6KxxgAM5sAATlvYNCw5cf6Mg854aWs+0UZSJJBvFiDBQwUghgBqLa2AtTGigSYjoojsSZJAP0llGWwMu+BIFuW/NvIOVxXrEdGEfNmd7PnLCyaljMb3tcW8JfTgdO+7migX+0ibzPc3zl/e8TMZ7cOGZreSmFFFAUv6G/r9of1lP7NBTCs1sDYAxGM2g0sk27WdAI45ZIhm8HiLOzRFWY2ygAmwsdNay5u3Cm7nieVvaXzbHJYlZZUBzXVWsLtz7R/cOGt6PiVhv8AePtmO/No8ScN/vP2zHfm148aY9Z/T+2fkuSbHJctvpRc3sGNhw9X+Nb3MLhyi2LM57WNzwt/Kk3RmV1lxWGd3kXDvHu2kOZ8ksSyBGc6vlOYBjqRa97Xp/Sq8ckSKzfscYhX2XhchByxhGtyZLqynsIIrSCvnHQn2O8JNgYZsQrSSSorEiSSMBbWRQsTKDZQBc3JNzerURTonVPrH7pi1ubeYvZSSMC4YkW5sOF7aDy8eNQ4bo9DGwZEIINwbtxsRzPYTSb/ACYbP+Jf7RivzKP8mGz/AIl/tGK/Mqb0/NP6f2m8dT/a+JWPDyvIQqqjkk6AAKat9DYGTZ2DRwVZcPh1YHiCsSAgjtBFY3H+xng1jLwI8csfXjfezPldOshMcrMjC4GhFWNhbFGKw0OJxUuJklnjjlYjE4mNV3ih8iRxOqqq5rDS+lySa1ZfFw8KmZ5z9/VeiqKYfQqKwJ2Fg7C8uIF9BfG48HlyMt+BBv2EHhXfaLBWzb6awIBPh+MsCdQL77j3Vo3tHSXTiQ3tfP5P9a4793B/8uSrEPRbCvfI+JNjYkY3HcbA8d92EUk2FhWj2hj42kklC+C5WkOZwpidgpc6va5Fzc2tcmuuFmKcSdMXTTXFXJo6inlAKAi+ZrDuOVjf7reepaincApmFyWsvccrG/oBHnrQulooooCiiigKKKKDlFFFBFgixjXPfNzvpzPKpqT+GZITJLcZVLNprYXJ08gqJNtxWJZsmW+bPZbWyc72/wBovDtoHtFJ4dpxtnyuv6PNnFxdcpZSSOy6nWvA2umlw65iAMyMt7i4OvL7+RAOlA7opONqw9X9LH1jZesupuBYdvu1+kO0VG22Y8iOuZ1kBZcq36qi7EjkBegeUUhbb0AQuZFsAx77IWBIXj7xvLavUe24Tf8ASKMpcHMQP1ZIYi/vRlbX5p7KB5RSaPa0LMFWWMsTYAMt766W8x9FW6C9SrorGHl2kl7XxCXta4Bw0PqNT1l9ibHll2hjHilkwypKod4iM82aCIqhVwUCpZmzFS15CBYXrjjYU4tGmFMTyt4mxLEZZZgAVIXPp1QBbyG1z23NdOxhmuJJVHHKrWW+YtwHefuFKfaCX5Qx3pwn5Fcbo/Ny2hjvThD924rHscXrH3+TNfusbD/0/aH72F/s4P8AMVoK+X7D2Rit9Lg4MXiUnSQyYic7lozHIEaKTI0edpXXqZDJZd2xvawrcp0RltrtHHE8/wDQx924rJmKIw6rTMX/ADduDNXOF3ae0kw8LzSmyRjMfNwAHMk2AHMkClHsfN/mvCdoiUHuK3Vge8EEeajEex2JJEkkx2OdojmTM+GKqw4MIzDkzDk1rjlUcfsahS5TH7RTeMXYJLCil2N2bIsQUEnU2Auda56sLRbVz+i3Am1jvF4IOQczqVBAKtbiQT/w14g2dlYMJJTa+jOWBuLag+W9JZeg6qbNtTaSk9uJiH8Y+6vHidHe3tttG+v/AGqLla/+z+cPTSJpt5vZHAq6tFtBwIZCSAAjknuCm9Jei4kOzsEYnQAYaC+YXBO6jA4ai1m89qp4noFDKpjk2nj5FIJZGxMLAqvHMu7sy9oOnbUuC9jiNQRBtDaCLmYlY5oVUMSS9kWIKnWvoABU3oim1/ZPAmy6uzZbm6YUCxAshJvxHdbX/HCpIsBJYh1w3EMMqH3QJGYgjUhToe0dhqt/k8PyltT7RH+VR/k8PyltT7RH+VUa6Pm9jg1LmFgnWw/o4FwWyq4v1hfz5Rx7aQ4E/wCdNof+T/5DH+dWcf7Hc2Q7jaePDjUb2UMhtyIRUYA8Lg3FIeioUYjGqsTRMhw6yo7s53wWTeMZW1kDGzBzxBHDgN2T0zVNUSmnDmmby2FRTst0zDUt1e5sra+i9Vqjly3XNxzdXy5T/K9emuZUVQJrzvB3+g0DGil+8Hf6D6qN4O/0H1UDCil+8Hf6G9VAcXtz/wAcjQMKKo0UFGdlfDtvrhXUhrDkxy6DXt76o+DYZnG7kKNmbIEIAVpLBsgKkC5UnmLsx5im0D50BYDrDUcRx769Lh1BuFUH90eX+ZoII9mIL8SGEikE3BErmRx6WPmqF9iKwGd5XsQRmZdANALBQPKbXPMmwsxooFeF6OxRiy5rWt7waBomAOVRe24QXOvG5N71P7URlY1cZxECFDhW42GoI4gAAH+NXaKBTN0bjZiS0mu80zLYGTe5iLrp+ubu0W4Ntfc+wI3zZmezZiwutiWMpzcOI372tpwuDYUzooKZ2WmbNdr5s3HnvTN2cMx9FXKKKAql0P8A12P/AKwn9mhq7VLoh+ux/wDWE/s0NWp8XLF8rTVyqmK2fnbMJHQ2sMp4a3JtwJ4jz1JhMMUzZpGe5v1uWlrDurqyq/RZf6ftA874QejDj1mtVWM9rMTHiJpcNiIoxPusyvhzJYxoIxZhKnEC/Cp/84fteG+xv/1FeHmcji4mLNVNrS20Y1EUxEtRiM2Q5PdWNuHHz6UtU4vTSI6a8dTrwsfJ/g6J3l2kouuIwshHBGw0iBvm7wTtlv25Tbso2LtDH46BcTFJh8LFKLxxvC8z5OAZ3EqKCbXsBoCNTWPEy1eDHx2s7U4lNXgcyYWV772OEsB1DrYZgM4udRzsR2cqpnZMmmbD4YgEA2LXKgi1ha17DTsrvtdtH9tw32J/+po9rto/tuG+xP8A9TXKJt6x7rJX2bKrNu48PlOfiGuOrlUWGmo0J9VqMLHilUBY4UGhNixNyetz7OeuuvMgVMZHtKGNpBPhZ8gLbrwd4i4UXKiXfNkYgaEqRfjT3ZuPWeGOZL5ZUR1vxyuoZbjtsRUTMxF+UwKwfE5rFYsl11VmJtfXj/jy0yoorlM3SK+XbX2n4PjdqyBQxUYZrFgtymFLc9Te1tBX1GvnM2FSTaO01kUMreCAgi+jYaxHnGlb/wDH/iT9P4Vq8GG2Z7M4aULNhyqHnGxZh/4CBm9NPofZLwEjqGkeMg3G8RlF7EakXAGvO1O9n9GcLA+eCCJG+EF1F+NmOo81WNpbOimUJOqut/csAQTY6a+nTsr3XJNs7aEUkkQSSJ80keiujX645A619CFfKdjdB8HDi4ZoYAkiyJlIaTS7BT1S1uBPKvqkrkKSozEA2GgubaC50F6CnjduwQuElkVGKl7G/uQype/D3TAAcTra9javJ0swoYDfIbm1xcgeVhoB3k0jkmxjsu+wEEkgyqz9XLcB2BUtchNTx9yW98TapIcHiAoDYLDM11uQIgLNpIe7QDTW9+OlqDR4Pa8MptFIjm1+qwOlyt9OVwR5qq9JUBgF+Tx27ruFP3Ejz0rwT42NTbCYcNlX3LIgJuLrYE2AzSEany62pr0hP9H1454v+NaDLV2uGu0EOGlzIGta/Lz1LUUDgjQWsWFvISP76loCiiigKKKKAooooCiiigKpdD/12P8A6wn9mhq7WU2Q2NGOxvgQiK71d74QWEYO4i3e7Md3z+7zXGW2TnVqfFzxIvS+iUVmc+1vg7N+njPw0Z9rfB2b9PGfhrpdl0tNRWZz7W+Ds36eM/DRn2t8HZv08Z+GlzS068R5R/Gq3sdf6qwf/cp/CsxtJ9s7l90uz8+U5cjYgte3vRIAubsvpe1R+x8u1vAY/BlwXg3W3HhD4jebu5tfdrqvG1wDa3dXn57BqxqYilpy/K76LjRJYbkoDfXMCRax004G9tai2eZ7nf7u1hbJfjz48v8AGtI8m2/g7L+njPwUZNt/B2X9PGfgry9ljWtaGrVDRY/9VJ+43/CaWdCf9WYL+rYb/kpSfaWz9uSxPGDs2POCpdHxWYAixy5kIBtwJBt2VZwWD2rFGkUcOzVSNVRRv8XoqAKo/U9gFTssXTa3qaoamis5/nf4rZv12K/Jo/zv8Vs367Ffk1TY43T3NUNHXzvDzBtp7TykGzYRTbtWCxHmOlOMfh9tuhWL2tiJ9+HxLkd6host/KCO6s10cwRhxONieLdOngwcGTe52KyM029spcuWzEkA3JFha1bsnla8Kqaq1aqrn1Ryx3Km9rNfy6EW++pKjliuV19yb+Xqkfzr0lHv+4+Qg3BB5EEXq6NrzfHP9GH8FU6KC77bzfHP9GH8FHtxN8c/0YfwVSooLvtxN8c/0YfwVHNjne28dnANwCEAv29RRfz1WooC9drlFBFnAYLa2a5v2kcR5ba+apaaHozL8zTv/uqDDbFmYsrKFZCL3JsQeBVrWI+8c6ClRTTxbl+Z9I+qjxbl+Z6T6qBXRTTxbl+Z9I+qjxbl+Z6T6qBXRTTxbl+Z6T6qPFuX5npPqoFdFNPFuX5n0j6qPFuX5npPqoFdUuh/67H/ANYT+zQ1ofFuX5npPqpZJ0SxkMskuEaD9LlMkcokILIuQOrIQQcoAI1ByjgammbSpXTNUWg4qLElsh3di3K/Dj5RypPudq/Awf0MX66NztX4GD+hi/XXTVDPwqjLDb7N+kyBdfc3ueGU3J056eSrdItztX4GD+hi/XRudq/Awf0MX66aoOFUfJxHlH8aPY3/ANU4P/uY/wCFZ6bC7WZSF8EQkEBhHiiVPaAxsSO/768dHNn7WwWGTDxthZEjuEMkWJzBb3C3VhcC+ml6rVN3XComm930ilu2cKSudZJEKggZLcSRYlTobd9Zvw7bHwcF9Vi/x0eG7Y+DgvqsX+OqOy1HiLAnfYs3sT+ie9yuYanQaLbkL1ankYE2kxF1Cq36O4Nja6k2GY3489POr8O2x8HBfVYv8dHh22Pg4L6rF/joL+FLynKs2JjJ4FkUWvc8730FvRbtrTAVivDdsfBwX1WL/HR4dtj4OC+qxf46DbV87xX+tMf+7gv+CWr/AIdtj4OC+qxf4687N6NYgtNLMVaadlLtlKKAi5UREJYhVF+JuSSe6ggqIR9fNcHSw7tbt6bD0UwXYryF0R1ulgxBPVJ5ZrWzW5cRcVYj6LyKABkAGgGY+qgWUU08W5fmek+qjxbl+Z6T6qBXRTTxbl+Z6T6qPFuX5npPqoFdFNPFuX5npPqo8W5fmek+qgV0U08W5fmek+qig1VRzwh1KkkAi11JB8zDUGiigrxxSRxsMxmYe5zZVJGmhYCxPHW3roTHNu2d4nQrfq3jJNhfQhrekiiig84TaodHbI65ORyXOl9LMR6SKMDtQShrI65be6ya3vwyseznau0UHNn7VEpICOlhfrZP/axrmB2uJWKiORbAm7bu3ED3rE8+yiigMNtcPIU3cgtfrHd208jE/dRHtcGXd7uQakZju8ul+xr8uyiigDtcb7d7uTjbN+jy8L391e3mom2uFl3e7kOqjMN3l61u1r8+yiig5itrhJAm7ka9tRu7am3NgfuruP2sImCmN2uL3Xd24ke+YHlRRQd2htUREAo73BPVyaW/eYUY3agjCnI7Zvg5NOHHMw7eV67RQcxW1AiK+R2z20GS4uL63YD0E0TbUCxLJkc5rdUZMwuCdbtblyJoooBtqAQiXI+vvepm42+Fl5dtC7UBhMuR9Pe9TNxt8LL99FFAQ7UDRNJkcZb9U5MxtbhZrc+Zowu1A6O+RxkvoclzYX0sxHpIoooDBbUEgYhHXL8LJrx4ZWPZztRs/aglJAR0sAetk1v2ZWNFFAYDaW9JtHIoA4tu7eSysT91esKkxYmUxhdQEQE8+JdrX05BRx50UUFjD4dY1CooVRwAFgPNUlFFAUUUUBRRRQFFFFAUUUU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914400" y="1676400"/>
            <a:ext cx="6712094" cy="923330"/>
          </a:xfrm>
          <a:prstGeom prst="rect">
            <a:avLst/>
          </a:prstGeom>
          <a:noFill/>
        </p:spPr>
        <p:txBody>
          <a:bodyPr wrap="none" rtlCol="0">
            <a:spAutoFit/>
          </a:bodyPr>
          <a:lstStyle/>
          <a:p>
            <a:r>
              <a:rPr lang="en-US" dirty="0" smtClean="0"/>
              <a:t>The platform is a “hub” around which collaborators gather.</a:t>
            </a:r>
          </a:p>
          <a:p>
            <a:endParaRPr lang="en-US" dirty="0" smtClean="0"/>
          </a:p>
          <a:p>
            <a:r>
              <a:rPr lang="en-US" dirty="0" smtClean="0"/>
              <a:t>Apps may interact through the services provided by the platform</a:t>
            </a:r>
            <a:endParaRPr lang="en-US" dirty="0"/>
          </a:p>
        </p:txBody>
      </p:sp>
      <p:pic>
        <p:nvPicPr>
          <p:cNvPr id="32770" name="Picture 2"/>
          <p:cNvPicPr>
            <a:picLocks noChangeAspect="1" noChangeArrowheads="1"/>
          </p:cNvPicPr>
          <p:nvPr/>
        </p:nvPicPr>
        <p:blipFill>
          <a:blip r:embed="rId2"/>
          <a:srcRect/>
          <a:stretch>
            <a:fillRect/>
          </a:stretch>
        </p:blipFill>
        <p:spPr bwMode="auto">
          <a:xfrm>
            <a:off x="457200" y="2819400"/>
            <a:ext cx="5543550" cy="3660483"/>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ecosystem around an SPL</a:t>
            </a:r>
            <a:endParaRPr lang="en-US" dirty="0"/>
          </a:p>
        </p:txBody>
      </p:sp>
      <p:sp>
        <p:nvSpPr>
          <p:cNvPr id="3" name="Content Placeholder 2"/>
          <p:cNvSpPr>
            <a:spLocks noGrp="1"/>
          </p:cNvSpPr>
          <p:nvPr>
            <p:ph idx="1"/>
          </p:nvPr>
        </p:nvSpPr>
        <p:spPr/>
        <p:txBody>
          <a:bodyPr/>
          <a:lstStyle/>
          <a:p>
            <a:pPr marL="0" indent="0">
              <a:spcBef>
                <a:spcPts val="0"/>
              </a:spcBef>
              <a:buNone/>
            </a:pPr>
            <a:r>
              <a:rPr lang="en-US" sz="2400" dirty="0" smtClean="0"/>
              <a:t>A SPL organization, whose asset base is a platform, needs to take intentional, strategic actions based on complete, correct, and consistent data in areas including:</a:t>
            </a:r>
          </a:p>
          <a:p>
            <a:r>
              <a:rPr lang="en-US" sz="2000" dirty="0" smtClean="0"/>
              <a:t>		building a business case</a:t>
            </a:r>
          </a:p>
          <a:p>
            <a:r>
              <a:rPr lang="en-US" sz="2000" dirty="0" smtClean="0"/>
              <a:t>		make/buy/mine/commission/adopt</a:t>
            </a:r>
          </a:p>
          <a:p>
            <a:r>
              <a:rPr lang="en-US" sz="2000" dirty="0" smtClean="0"/>
              <a:t>          CONOPS  </a:t>
            </a:r>
          </a:p>
          <a:p>
            <a:endParaRPr lang="en-US" sz="2000" dirty="0" smtClean="0"/>
          </a:p>
          <a:p>
            <a:pPr>
              <a:buNone/>
            </a:pPr>
            <a:r>
              <a:rPr lang="en-US" sz="2400" dirty="0" smtClean="0"/>
              <a:t>Later …</a:t>
            </a:r>
          </a:p>
          <a:p>
            <a:r>
              <a:rPr lang="en-US" sz="2000" dirty="0" smtClean="0"/>
              <a:t>		commonality/variability analysis</a:t>
            </a:r>
          </a:p>
          <a:p>
            <a:r>
              <a:rPr lang="en-US" sz="2000" dirty="0" smtClean="0"/>
              <a:t>		scoping</a:t>
            </a:r>
          </a:p>
          <a:p>
            <a:r>
              <a:rPr lang="en-US" sz="2000" dirty="0" smtClean="0"/>
              <a:t>		production planning</a:t>
            </a:r>
          </a:p>
          <a:p>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a business case</a:t>
            </a:r>
            <a:endParaRPr lang="en-US" dirty="0"/>
          </a:p>
        </p:txBody>
      </p:sp>
      <p:sp>
        <p:nvSpPr>
          <p:cNvPr id="3" name="Content Placeholder 2"/>
          <p:cNvSpPr>
            <a:spLocks noGrp="1"/>
          </p:cNvSpPr>
          <p:nvPr>
            <p:ph idx="1"/>
          </p:nvPr>
        </p:nvSpPr>
        <p:spPr/>
        <p:txBody>
          <a:bodyPr/>
          <a:lstStyle/>
          <a:p>
            <a:pPr>
              <a:buNone/>
            </a:pPr>
            <a:r>
              <a:rPr lang="en-US" sz="2400" dirty="0" smtClean="0"/>
              <a:t>Obviously a variety of business models can be used</a:t>
            </a:r>
          </a:p>
          <a:p>
            <a:r>
              <a:rPr lang="en-US" sz="2400" dirty="0" smtClean="0"/>
              <a:t>Eclipse – open</a:t>
            </a:r>
          </a:p>
          <a:p>
            <a:r>
              <a:rPr lang="en-US" sz="2400" dirty="0" smtClean="0"/>
              <a:t>Apple - proprietary</a:t>
            </a:r>
          </a:p>
          <a:p>
            <a:pPr>
              <a:buNone/>
            </a:pPr>
            <a:r>
              <a:rPr lang="en-US" sz="2400" dirty="0" smtClean="0"/>
              <a:t>Included in this practice area is a SWOT analysis</a:t>
            </a:r>
          </a:p>
          <a:p>
            <a:r>
              <a:rPr lang="en-US" sz="1800" dirty="0" smtClean="0"/>
              <a:t>Strengths – relationships with entities that have useful expertise, access to markets, etc are strengths</a:t>
            </a:r>
          </a:p>
          <a:p>
            <a:r>
              <a:rPr lang="en-US" sz="1800" dirty="0" smtClean="0"/>
              <a:t>Weaknesses – relationships with entities that require too much support can be a weakness</a:t>
            </a:r>
          </a:p>
          <a:p>
            <a:r>
              <a:rPr lang="en-US" sz="1800" dirty="0" smtClean="0"/>
              <a:t>Opportunities – missing relationships can be opportunities to add strength to the organization</a:t>
            </a:r>
          </a:p>
          <a:p>
            <a:r>
              <a:rPr lang="en-US" sz="1800" dirty="0" smtClean="0"/>
              <a:t>Threats - rival organizations with existing products that can be substituted for the products of the hub or that are considering such products are threats</a:t>
            </a:r>
          </a:p>
          <a:p>
            <a:pPr marL="0" indent="0">
              <a:buNone/>
            </a:pPr>
            <a:r>
              <a:rPr lang="en-US" sz="2400" dirty="0" smtClean="0"/>
              <a:t>The ecosystem includes all of the forces that influence the business case.</a:t>
            </a:r>
          </a:p>
          <a:p>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18</a:t>
            </a:fld>
            <a:endParaRPr lang="en-US"/>
          </a:p>
        </p:txBody>
      </p:sp>
      <p:sp>
        <p:nvSpPr>
          <p:cNvPr id="5" name="TextBox 4"/>
          <p:cNvSpPr txBox="1"/>
          <p:nvPr/>
        </p:nvSpPr>
        <p:spPr>
          <a:xfrm>
            <a:off x="4134377" y="2237812"/>
            <a:ext cx="3659976" cy="369332"/>
          </a:xfrm>
          <a:prstGeom prst="rect">
            <a:avLst/>
          </a:prstGeom>
          <a:noFill/>
        </p:spPr>
        <p:txBody>
          <a:bodyPr wrap="none" rtlCol="0">
            <a:spAutoFit/>
          </a:bodyPr>
          <a:lstStyle/>
          <a:p>
            <a:r>
              <a:rPr lang="en-US" dirty="0" smtClean="0"/>
              <a:t>Both collaborate with many others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Make/buy/mine/commission/adopt</a:t>
            </a:r>
            <a:endParaRPr lang="en-US" sz="4000" dirty="0"/>
          </a:p>
        </p:txBody>
      </p:sp>
      <p:sp>
        <p:nvSpPr>
          <p:cNvPr id="3" name="Content Placeholder 2"/>
          <p:cNvSpPr>
            <a:spLocks noGrp="1"/>
          </p:cNvSpPr>
          <p:nvPr>
            <p:ph idx="1"/>
          </p:nvPr>
        </p:nvSpPr>
        <p:spPr/>
        <p:txBody>
          <a:bodyPr/>
          <a:lstStyle/>
          <a:p>
            <a:pPr>
              <a:buNone/>
            </a:pPr>
            <a:r>
              <a:rPr lang="en-US" sz="2400" dirty="0" smtClean="0"/>
              <a:t>This practice area is about acquiring assets</a:t>
            </a:r>
          </a:p>
          <a:p>
            <a:r>
              <a:rPr lang="en-US" sz="2400" dirty="0" smtClean="0"/>
              <a:t>The ecosystem includes suppliers; having identified them </a:t>
            </a:r>
            <a:r>
              <a:rPr lang="en-US" sz="2400" dirty="0" smtClean="0"/>
              <a:t>early </a:t>
            </a:r>
            <a:r>
              <a:rPr lang="en-US" sz="2400" dirty="0" smtClean="0"/>
              <a:t>facilitates making new agreements more appropriate to the purpose</a:t>
            </a:r>
          </a:p>
          <a:p>
            <a:r>
              <a:rPr lang="en-US" sz="2400" dirty="0" smtClean="0"/>
              <a:t>Or existing members may be competitors with new members introduced into the ecosystem</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19</a:t>
            </a:fld>
            <a:endParaRPr lang="en-US"/>
          </a:p>
        </p:txBody>
      </p:sp>
      <p:pic>
        <p:nvPicPr>
          <p:cNvPr id="5" name="Picture 4" descr="finall_hadoop_supplychain_w_legend.png"/>
          <p:cNvPicPr>
            <a:picLocks noChangeAspect="1"/>
          </p:cNvPicPr>
          <p:nvPr/>
        </p:nvPicPr>
        <p:blipFill>
          <a:blip r:embed="rId2"/>
          <a:stretch>
            <a:fillRect/>
          </a:stretch>
        </p:blipFill>
        <p:spPr>
          <a:xfrm>
            <a:off x="0" y="3687404"/>
            <a:ext cx="6019800" cy="317059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sz="1800" dirty="0" smtClean="0"/>
              <a:t>Basics</a:t>
            </a:r>
          </a:p>
          <a:p>
            <a:r>
              <a:rPr lang="en-US" sz="1800" dirty="0" smtClean="0"/>
              <a:t>Example</a:t>
            </a:r>
          </a:p>
          <a:p>
            <a:r>
              <a:rPr lang="en-US" sz="1800" dirty="0" smtClean="0"/>
              <a:t>STREAM</a:t>
            </a:r>
          </a:p>
          <a:p>
            <a:pPr lvl="1"/>
            <a:r>
              <a:rPr lang="en-US" sz="1800" dirty="0" smtClean="0"/>
              <a:t>Business view</a:t>
            </a:r>
          </a:p>
          <a:p>
            <a:pPr lvl="1"/>
            <a:r>
              <a:rPr lang="en-US" sz="1800" dirty="0" smtClean="0"/>
              <a:t>Software view</a:t>
            </a:r>
          </a:p>
          <a:p>
            <a:pPr lvl="1"/>
            <a:r>
              <a:rPr lang="en-US" sz="1800" dirty="0" smtClean="0"/>
              <a:t>Innovation view</a:t>
            </a:r>
          </a:p>
          <a:p>
            <a:r>
              <a:rPr lang="en-US" sz="1800" dirty="0" smtClean="0"/>
              <a:t>Ecosystems Analyses</a:t>
            </a:r>
          </a:p>
          <a:p>
            <a:pPr lvl="1"/>
            <a:r>
              <a:rPr lang="en-US" sz="1800" dirty="0" smtClean="0"/>
              <a:t>General</a:t>
            </a:r>
          </a:p>
          <a:p>
            <a:pPr lvl="1"/>
            <a:r>
              <a:rPr lang="en-US" sz="1800" dirty="0" smtClean="0"/>
              <a:t>Specific</a:t>
            </a:r>
          </a:p>
          <a:p>
            <a:r>
              <a:rPr lang="en-US" sz="1800" dirty="0" smtClean="0"/>
              <a:t>Ecosystem Development Plan</a:t>
            </a:r>
          </a:p>
          <a:p>
            <a:r>
              <a:rPr lang="en-US" sz="1800" dirty="0" smtClean="0"/>
              <a:t>Conclusion</a:t>
            </a:r>
            <a:endParaRPr lang="en-US" sz="1800"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CONOPS</a:t>
            </a:r>
            <a:endParaRPr lang="en-US" dirty="0"/>
          </a:p>
        </p:txBody>
      </p:sp>
      <p:sp>
        <p:nvSpPr>
          <p:cNvPr id="3" name="Content Placeholder 2"/>
          <p:cNvSpPr>
            <a:spLocks noGrp="1"/>
          </p:cNvSpPr>
          <p:nvPr>
            <p:ph idx="1"/>
          </p:nvPr>
        </p:nvSpPr>
        <p:spPr/>
        <p:txBody>
          <a:bodyPr/>
          <a:lstStyle/>
          <a:p>
            <a:r>
              <a:rPr lang="en-US" sz="2800" dirty="0" smtClean="0"/>
              <a:t>The CONOPS for the product line should address all direct connections between the hub and other entities.</a:t>
            </a:r>
          </a:p>
          <a:p>
            <a:r>
              <a:rPr lang="en-US" sz="2800" dirty="0" smtClean="0"/>
              <a:t>It answers questions such as:</a:t>
            </a:r>
          </a:p>
          <a:p>
            <a:pPr lvl="1"/>
            <a:r>
              <a:rPr lang="en-US" sz="2400" dirty="0" smtClean="0"/>
              <a:t>How are partners included in decision making?</a:t>
            </a:r>
          </a:p>
          <a:p>
            <a:pPr lvl="1"/>
            <a:r>
              <a:rPr lang="en-US" sz="2400" dirty="0" smtClean="0"/>
              <a:t>What interactions occur with 3</a:t>
            </a:r>
            <a:r>
              <a:rPr lang="en-US" sz="2400" baseline="30000" dirty="0" smtClean="0"/>
              <a:t>rd</a:t>
            </a:r>
            <a:r>
              <a:rPr lang="en-US" sz="2400" dirty="0" smtClean="0"/>
              <a:t> party product builders?</a:t>
            </a:r>
          </a:p>
          <a:p>
            <a:pPr lvl="1"/>
            <a:r>
              <a:rPr lang="en-US" sz="2400" dirty="0" smtClean="0"/>
              <a:t>Who else are our suppliers supplying?</a:t>
            </a:r>
          </a:p>
          <a:p>
            <a:r>
              <a:rPr lang="en-US" dirty="0" smtClean="0"/>
              <a:t>The CONOPS will be more complete if its construction is guided by an ecosystem model.</a:t>
            </a:r>
          </a:p>
          <a:p>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E21CF67D-FF79-4C17-9170-99C0DB2C0DD6}"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Eclipse Foundation</a:t>
            </a:r>
            <a:endParaRPr lang="en-US" dirty="0"/>
          </a:p>
        </p:txBody>
      </p:sp>
      <p:sp>
        <p:nvSpPr>
          <p:cNvPr id="3" name="Content Placeholder 2"/>
          <p:cNvSpPr>
            <a:spLocks noGrp="1"/>
          </p:cNvSpPr>
          <p:nvPr>
            <p:ph idx="1"/>
          </p:nvPr>
        </p:nvSpPr>
        <p:spPr/>
        <p:txBody>
          <a:bodyPr/>
          <a:lstStyle/>
          <a:p>
            <a:r>
              <a:rPr lang="en-US" sz="2000" dirty="0" smtClean="0"/>
              <a:t>The foundation and the open source development platform are equally of interest.</a:t>
            </a:r>
          </a:p>
          <a:p>
            <a:r>
              <a:rPr lang="en-US" sz="2000" dirty="0" smtClean="0"/>
              <a:t>Their software is in the supply chains of a great many products.</a:t>
            </a:r>
          </a:p>
          <a:p>
            <a:r>
              <a:rPr lang="en-US" sz="2000" dirty="0" smtClean="0"/>
              <a:t>The foundation is the hub of a cluster of member organizations.</a:t>
            </a:r>
          </a:p>
          <a:p>
            <a:r>
              <a:rPr lang="en-US" sz="2000" dirty="0" smtClean="0"/>
              <a:t>Consulting companies, training companies, book authors, commercial plug-in vendors all participate in the Eclipse ecosystem as do all of the member organizations of the foundation.</a:t>
            </a:r>
          </a:p>
          <a:p>
            <a:r>
              <a:rPr lang="en-US" sz="2000" dirty="0" smtClean="0"/>
              <a:t>Decisions made by the foundation ripple far afield.</a:t>
            </a:r>
          </a:p>
          <a:p>
            <a:r>
              <a:rPr lang="en-US" sz="2000" dirty="0" smtClean="0"/>
              <a:t>Eclipse has some product line characteristics.</a:t>
            </a:r>
          </a:p>
          <a:p>
            <a:r>
              <a:rPr lang="en-US" sz="2000" dirty="0" smtClean="0"/>
              <a:t>I will use this as an example throughout because everyone is familiar with it. I will also use other examples.</a:t>
            </a:r>
          </a:p>
        </p:txBody>
      </p:sp>
      <p:sp>
        <p:nvSpPr>
          <p:cNvPr id="6" name="Slide Number Placeholder 5"/>
          <p:cNvSpPr>
            <a:spLocks noGrp="1"/>
          </p:cNvSpPr>
          <p:nvPr>
            <p:ph type="sldNum" sz="quarter" idx="12"/>
          </p:nvPr>
        </p:nvSpPr>
        <p:spPr/>
        <p:txBody>
          <a:bodyPr/>
          <a:lstStyle/>
          <a:p>
            <a:fld id="{F0B3080A-960D-4451-9B3F-76CB7E6F1BDB}" type="slidenum">
              <a:rPr lang="en-US" smtClean="0"/>
              <a:pPr/>
              <a:t>22</a:t>
            </a:fld>
            <a:endParaRPr lang="en-US"/>
          </a:p>
        </p:txBody>
      </p:sp>
      <p:pic>
        <p:nvPicPr>
          <p:cNvPr id="1026" name="Picture 2"/>
          <p:cNvPicPr>
            <a:picLocks noChangeAspect="1" noChangeArrowheads="1"/>
          </p:cNvPicPr>
          <p:nvPr/>
        </p:nvPicPr>
        <p:blipFill>
          <a:blip r:embed="rId2"/>
          <a:srcRect/>
          <a:stretch>
            <a:fillRect/>
          </a:stretch>
        </p:blipFill>
        <p:spPr bwMode="auto">
          <a:xfrm>
            <a:off x="6858000" y="5468005"/>
            <a:ext cx="1628775" cy="866775"/>
          </a:xfrm>
          <a:prstGeom prst="rect">
            <a:avLst/>
          </a:prstGeom>
          <a:noFill/>
          <a:ln w="9525">
            <a:noFill/>
            <a:miter lim="800000"/>
            <a:headEnd/>
            <a:tailEnd/>
          </a:ln>
        </p:spPr>
      </p:pic>
      <p:sp>
        <p:nvSpPr>
          <p:cNvPr id="5" name="TextBox 4"/>
          <p:cNvSpPr txBox="1"/>
          <p:nvPr/>
        </p:nvSpPr>
        <p:spPr>
          <a:xfrm>
            <a:off x="6122019" y="6334780"/>
            <a:ext cx="3021981" cy="523220"/>
          </a:xfrm>
          <a:prstGeom prst="rect">
            <a:avLst/>
          </a:prstGeom>
          <a:noFill/>
        </p:spPr>
        <p:txBody>
          <a:bodyPr wrap="none" rtlCol="0">
            <a:spAutoFit/>
          </a:bodyPr>
          <a:lstStyle/>
          <a:p>
            <a:r>
              <a:rPr lang="en-US" sz="1400" dirty="0" smtClean="0"/>
              <a:t>Clemson University is an academic </a:t>
            </a:r>
          </a:p>
          <a:p>
            <a:r>
              <a:rPr lang="en-US" sz="1400" dirty="0" smtClean="0"/>
              <a:t>member of the Eclipse Foundation</a:t>
            </a:r>
            <a:endParaRPr lang="en-US" sz="1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Notional Eclipse Ecosystem model</a:t>
            </a:r>
            <a:endParaRPr lang="en-US" dirty="0"/>
          </a:p>
        </p:txBody>
      </p:sp>
      <p:sp>
        <p:nvSpPr>
          <p:cNvPr id="5" name="Slide Number Placeholder 4"/>
          <p:cNvSpPr>
            <a:spLocks noGrp="1"/>
          </p:cNvSpPr>
          <p:nvPr>
            <p:ph type="sldNum" sz="quarter" idx="12"/>
          </p:nvPr>
        </p:nvSpPr>
        <p:spPr/>
        <p:txBody>
          <a:bodyPr/>
          <a:lstStyle/>
          <a:p>
            <a:fld id="{F0B3080A-960D-4451-9B3F-76CB7E6F1BDB}" type="slidenum">
              <a:rPr lang="en-US" smtClean="0"/>
              <a:pPr/>
              <a:t>23</a:t>
            </a:fld>
            <a:endParaRPr lang="en-US"/>
          </a:p>
        </p:txBody>
      </p:sp>
      <p:pic>
        <p:nvPicPr>
          <p:cNvPr id="7" name="Content Placeholder 6" descr="notional3D.png"/>
          <p:cNvPicPr>
            <a:picLocks noGrp="1" noChangeAspect="1"/>
          </p:cNvPicPr>
          <p:nvPr>
            <p:ph idx="1"/>
          </p:nvPr>
        </p:nvPicPr>
        <p:blipFill>
          <a:blip r:embed="rId2"/>
          <a:stretch>
            <a:fillRect/>
          </a:stretch>
        </p:blipFill>
        <p:spPr>
          <a:xfrm>
            <a:off x="457200" y="1637490"/>
            <a:ext cx="8229600" cy="4451383"/>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Instances –usually impossible to list them all</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24</a:t>
            </a:fld>
            <a:endParaRPr lang="en-US"/>
          </a:p>
        </p:txBody>
      </p:sp>
      <p:pic>
        <p:nvPicPr>
          <p:cNvPr id="6" name="Picture 5" descr="instanceModel.png"/>
          <p:cNvPicPr>
            <a:picLocks noChangeAspect="1"/>
          </p:cNvPicPr>
          <p:nvPr/>
        </p:nvPicPr>
        <p:blipFill>
          <a:blip r:embed="rId2"/>
          <a:stretch>
            <a:fillRect/>
          </a:stretch>
        </p:blipFill>
        <p:spPr>
          <a:xfrm>
            <a:off x="0" y="1410369"/>
            <a:ext cx="9144000" cy="4945981"/>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0B3080A-960D-4451-9B3F-76CB7E6F1BDB}" type="slidenum">
              <a:rPr lang="en-US" smtClean="0"/>
              <a:pPr/>
              <a:t>25</a:t>
            </a:fld>
            <a:endParaRPr lang="en-US"/>
          </a:p>
        </p:txBody>
      </p:sp>
      <p:pic>
        <p:nvPicPr>
          <p:cNvPr id="6146" name="Picture 2" descr="C:\Users\johnmc\AppData\Local\Microsoft\Windows\Temporary Internet Files\Content.IE5\2UK6SLU7\MC90043256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332" y="3124200"/>
            <a:ext cx="2133333" cy="2133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4580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 – Our modeling method</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E21CF67D-FF79-4C17-9170-99C0DB2C0DD6}"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a:t>
            </a:r>
            <a:endParaRPr lang="en-US" dirty="0"/>
          </a:p>
        </p:txBody>
      </p:sp>
      <p:sp>
        <p:nvSpPr>
          <p:cNvPr id="3" name="Content Placeholder 2"/>
          <p:cNvSpPr>
            <a:spLocks noGrp="1"/>
          </p:cNvSpPr>
          <p:nvPr>
            <p:ph idx="1"/>
          </p:nvPr>
        </p:nvSpPr>
        <p:spPr/>
        <p:txBody>
          <a:bodyPr/>
          <a:lstStyle/>
          <a:p>
            <a:r>
              <a:rPr lang="en-US" b="1" dirty="0" err="1" smtClean="0"/>
              <a:t>STR</a:t>
            </a:r>
            <a:r>
              <a:rPr lang="en-US" dirty="0" err="1" smtClean="0"/>
              <a:t>ategic</a:t>
            </a:r>
            <a:r>
              <a:rPr lang="en-US" dirty="0" smtClean="0"/>
              <a:t> </a:t>
            </a:r>
            <a:r>
              <a:rPr lang="en-US" b="1" dirty="0" smtClean="0"/>
              <a:t>E</a:t>
            </a:r>
            <a:r>
              <a:rPr lang="en-US" dirty="0" smtClean="0"/>
              <a:t>cosystem </a:t>
            </a:r>
            <a:r>
              <a:rPr lang="en-US" b="1" dirty="0" smtClean="0"/>
              <a:t>A</a:t>
            </a:r>
            <a:r>
              <a:rPr lang="en-US" dirty="0" smtClean="0"/>
              <a:t>nalysis </a:t>
            </a:r>
            <a:r>
              <a:rPr lang="en-US" b="1" dirty="0" smtClean="0"/>
              <a:t>M</a:t>
            </a:r>
            <a:r>
              <a:rPr lang="en-US" dirty="0" smtClean="0"/>
              <a:t>ethod</a:t>
            </a:r>
          </a:p>
          <a:p>
            <a:pPr>
              <a:buNone/>
            </a:pPr>
            <a:endParaRPr lang="en-US" dirty="0" smtClean="0"/>
          </a:p>
          <a:p>
            <a:endParaRPr lang="en-US" dirty="0"/>
          </a:p>
        </p:txBody>
      </p:sp>
      <p:sp>
        <p:nvSpPr>
          <p:cNvPr id="9" name="Slide Number Placeholder 8"/>
          <p:cNvSpPr>
            <a:spLocks noGrp="1"/>
          </p:cNvSpPr>
          <p:nvPr>
            <p:ph type="sldNum" sz="quarter" idx="12"/>
          </p:nvPr>
        </p:nvSpPr>
        <p:spPr/>
        <p:txBody>
          <a:bodyPr/>
          <a:lstStyle/>
          <a:p>
            <a:fld id="{F0B3080A-960D-4451-9B3F-76CB7E6F1BDB}" type="slidenum">
              <a:rPr lang="en-US" smtClean="0"/>
              <a:pPr/>
              <a:t>27</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627846616"/>
              </p:ext>
            </p:extLst>
          </p:nvPr>
        </p:nvGraphicFramePr>
        <p:xfrm>
          <a:off x="838200" y="2275840"/>
          <a:ext cx="6645275" cy="2677160"/>
        </p:xfrm>
        <a:graphic>
          <a:graphicData uri="http://schemas.openxmlformats.org/drawingml/2006/table">
            <a:tbl>
              <a:tblPr firstRow="1" bandRow="1">
                <a:tableStyleId>{5C22544A-7EE6-4342-B048-85BDC9FD1C3A}</a:tableStyleId>
              </a:tblPr>
              <a:tblGrid>
                <a:gridCol w="1775974"/>
                <a:gridCol w="4869301"/>
              </a:tblGrid>
              <a:tr h="780201">
                <a:tc>
                  <a:txBody>
                    <a:bodyPr/>
                    <a:lstStyle/>
                    <a:p>
                      <a:r>
                        <a:rPr lang="en-US" b="0" dirty="0" smtClean="0"/>
                        <a:t>Exploration</a:t>
                      </a:r>
                      <a:endParaRPr lang="en-US" b="0" dirty="0"/>
                    </a:p>
                  </a:txBody>
                  <a:tcPr/>
                </a:tc>
                <a:tc>
                  <a:txBody>
                    <a:bodyPr/>
                    <a:lstStyle/>
                    <a:p>
                      <a:r>
                        <a:rPr lang="en-US" sz="1400" b="0" kern="1200" dirty="0" smtClean="0">
                          <a:solidFill>
                            <a:schemeClr val="lt1"/>
                          </a:solidFill>
                          <a:latin typeface="+mn-lt"/>
                          <a:ea typeface="+mn-ea"/>
                          <a:cs typeface="+mn-cs"/>
                        </a:rPr>
                        <a:t>of how the information in the ecosystem should be classified, represented, and analyzed</a:t>
                      </a:r>
                      <a:endParaRPr lang="en-US" sz="1400" b="0" dirty="0"/>
                    </a:p>
                  </a:txBody>
                  <a:tcPr/>
                </a:tc>
              </a:tr>
              <a:tr h="558379">
                <a:tc>
                  <a:txBody>
                    <a:bodyPr/>
                    <a:lstStyle/>
                    <a:p>
                      <a:r>
                        <a:rPr lang="en-US" b="0" dirty="0" smtClean="0"/>
                        <a:t>Construction</a:t>
                      </a:r>
                      <a:endParaRPr lang="en-US" b="0" dirty="0"/>
                    </a:p>
                  </a:txBody>
                  <a:tcPr/>
                </a:tc>
                <a:tc>
                  <a:txBody>
                    <a:bodyPr/>
                    <a:lstStyle/>
                    <a:p>
                      <a:r>
                        <a:rPr lang="en-US" sz="1400" kern="1200" dirty="0" smtClean="0">
                          <a:solidFill>
                            <a:schemeClr val="dk1"/>
                          </a:solidFill>
                          <a:latin typeface="+mn-lt"/>
                          <a:ea typeface="+mn-ea"/>
                          <a:cs typeface="+mn-cs"/>
                        </a:rPr>
                        <a:t>of data representations and relationships</a:t>
                      </a:r>
                      <a:endParaRPr lang="en-US" sz="1400" dirty="0"/>
                    </a:p>
                  </a:txBody>
                  <a:tcPr/>
                </a:tc>
              </a:tr>
              <a:tr h="780201">
                <a:tc>
                  <a:txBody>
                    <a:bodyPr/>
                    <a:lstStyle/>
                    <a:p>
                      <a:r>
                        <a:rPr lang="en-US" b="0" dirty="0" smtClean="0"/>
                        <a:t>Exploitation</a:t>
                      </a:r>
                      <a:endParaRPr lang="en-US" b="0" dirty="0"/>
                    </a:p>
                  </a:txBody>
                  <a:tcPr/>
                </a:tc>
                <a:tc>
                  <a:txBody>
                    <a:bodyPr/>
                    <a:lstStyle/>
                    <a:p>
                      <a:r>
                        <a:rPr lang="en-US" sz="1400" kern="1200" dirty="0" smtClean="0">
                          <a:solidFill>
                            <a:schemeClr val="dk1"/>
                          </a:solidFill>
                          <a:latin typeface="+mn-lt"/>
                          <a:ea typeface="+mn-ea"/>
                          <a:cs typeface="+mn-cs"/>
                        </a:rPr>
                        <a:t>uses the relationships defined in the model to trace impacts and to predict the reactions to specific decisions</a:t>
                      </a:r>
                      <a:endParaRPr lang="en-US" sz="1400" dirty="0"/>
                    </a:p>
                  </a:txBody>
                  <a:tcPr/>
                </a:tc>
              </a:tr>
              <a:tr h="558379">
                <a:tc>
                  <a:txBody>
                    <a:bodyPr/>
                    <a:lstStyle/>
                    <a:p>
                      <a:r>
                        <a:rPr lang="en-US" b="0" dirty="0" smtClean="0"/>
                        <a:t>Evolution</a:t>
                      </a:r>
                      <a:endParaRPr lang="en-US" b="0" dirty="0"/>
                    </a:p>
                  </a:txBody>
                  <a:tcPr/>
                </a:tc>
                <a:tc>
                  <a:txBody>
                    <a:bodyPr/>
                    <a:lstStyle/>
                    <a:p>
                      <a:r>
                        <a:rPr lang="en-US" sz="1400" b="0" kern="1200" dirty="0" smtClean="0">
                          <a:solidFill>
                            <a:schemeClr val="dk1"/>
                          </a:solidFill>
                          <a:latin typeface="+mn-lt"/>
                          <a:ea typeface="+mn-ea"/>
                          <a:cs typeface="+mn-cs"/>
                        </a:rPr>
                        <a:t>of existing information and new information being added. </a:t>
                      </a:r>
                      <a:endParaRPr lang="en-US" sz="1400" b="0" dirty="0"/>
                    </a:p>
                  </a:txBody>
                  <a:tcPr/>
                </a:tc>
              </a:tr>
            </a:tbl>
          </a:graphicData>
        </a:graphic>
      </p:graphicFrame>
      <p:pic>
        <p:nvPicPr>
          <p:cNvPr id="8" name="Picture 2" descr="C:\Users\McGregor\EPF\Method Libraries\Library875\STREAM\deliveryprocesses\resources\stream.png"/>
          <p:cNvPicPr>
            <a:picLocks noChangeAspect="1" noChangeArrowheads="1"/>
          </p:cNvPicPr>
          <p:nvPr/>
        </p:nvPicPr>
        <p:blipFill>
          <a:blip r:embed="rId2"/>
          <a:srcRect/>
          <a:stretch>
            <a:fillRect/>
          </a:stretch>
        </p:blipFill>
        <p:spPr bwMode="auto">
          <a:xfrm>
            <a:off x="3886200" y="5175815"/>
            <a:ext cx="3597275" cy="1545659"/>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a:t>
            </a:r>
            <a:endParaRPr lang="en-US" dirty="0"/>
          </a:p>
        </p:txBody>
      </p:sp>
      <p:sp>
        <p:nvSpPr>
          <p:cNvPr id="5" name="Slide Number Placeholder 4"/>
          <p:cNvSpPr>
            <a:spLocks noGrp="1"/>
          </p:cNvSpPr>
          <p:nvPr>
            <p:ph type="sldNum" sz="quarter" idx="12"/>
          </p:nvPr>
        </p:nvSpPr>
        <p:spPr/>
        <p:txBody>
          <a:bodyPr/>
          <a:lstStyle/>
          <a:p>
            <a:fld id="{F0B3080A-960D-4451-9B3F-76CB7E6F1BDB}" type="slidenum">
              <a:rPr lang="en-US" smtClean="0"/>
              <a:pPr/>
              <a:t>28</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722980549"/>
              </p:ext>
            </p:extLst>
          </p:nvPr>
        </p:nvGraphicFramePr>
        <p:xfrm>
          <a:off x="1143000" y="1413510"/>
          <a:ext cx="6705600" cy="4942840"/>
        </p:xfrm>
        <a:graphic>
          <a:graphicData uri="http://schemas.openxmlformats.org/drawingml/2006/table">
            <a:tbl>
              <a:tblPr firstRow="1" bandRow="1">
                <a:tableStyleId>{5C22544A-7EE6-4342-B048-85BDC9FD1C3A}</a:tableStyleId>
              </a:tblPr>
              <a:tblGrid>
                <a:gridCol w="1143000"/>
                <a:gridCol w="1600200"/>
                <a:gridCol w="1447800"/>
                <a:gridCol w="1371600"/>
                <a:gridCol w="1143000"/>
              </a:tblGrid>
              <a:tr h="370840">
                <a:tc>
                  <a:txBody>
                    <a:bodyPr/>
                    <a:lstStyle/>
                    <a:p>
                      <a:endParaRPr lang="en-US" dirty="0"/>
                    </a:p>
                  </a:txBody>
                  <a:tcPr/>
                </a:tc>
                <a:tc>
                  <a:txBody>
                    <a:bodyPr/>
                    <a:lstStyle/>
                    <a:p>
                      <a:r>
                        <a:rPr lang="en-US" dirty="0" smtClean="0"/>
                        <a:t>Exploration</a:t>
                      </a:r>
                      <a:endParaRPr lang="en-US" dirty="0"/>
                    </a:p>
                  </a:txBody>
                  <a:tcPr/>
                </a:tc>
                <a:tc>
                  <a:txBody>
                    <a:bodyPr/>
                    <a:lstStyle/>
                    <a:p>
                      <a:r>
                        <a:rPr lang="en-US" dirty="0" smtClean="0"/>
                        <a:t>Construction</a:t>
                      </a:r>
                      <a:endParaRPr lang="en-US" dirty="0"/>
                    </a:p>
                  </a:txBody>
                  <a:tcPr/>
                </a:tc>
                <a:tc>
                  <a:txBody>
                    <a:bodyPr/>
                    <a:lstStyle/>
                    <a:p>
                      <a:r>
                        <a:rPr lang="en-US" dirty="0" smtClean="0"/>
                        <a:t>Exploitation</a:t>
                      </a:r>
                      <a:endParaRPr lang="en-US" dirty="0"/>
                    </a:p>
                  </a:txBody>
                  <a:tcPr/>
                </a:tc>
                <a:tc>
                  <a:txBody>
                    <a:bodyPr/>
                    <a:lstStyle/>
                    <a:p>
                      <a:r>
                        <a:rPr lang="en-US" dirty="0" smtClean="0"/>
                        <a:t>Evolution</a:t>
                      </a:r>
                      <a:endParaRPr lang="en-US" dirty="0"/>
                    </a:p>
                  </a:txBody>
                  <a:tcPr/>
                </a:tc>
              </a:tr>
              <a:tr h="370840">
                <a:tc>
                  <a:txBody>
                    <a:bodyPr/>
                    <a:lstStyle/>
                    <a:p>
                      <a:r>
                        <a:rPr lang="en-US" dirty="0" smtClean="0"/>
                        <a:t>Planning</a:t>
                      </a:r>
                      <a:endParaRPr lang="en-US" dirty="0"/>
                    </a:p>
                  </a:txBody>
                  <a:tcPr/>
                </a:tc>
                <a:tc>
                  <a:txBody>
                    <a:bodyPr/>
                    <a:lstStyle/>
                    <a:p>
                      <a:r>
                        <a:rPr lang="en-US" dirty="0" smtClean="0"/>
                        <a:t>Define questions</a:t>
                      </a:r>
                      <a:endParaRPr lang="en-US" dirty="0"/>
                    </a:p>
                  </a:txBody>
                  <a:tcPr/>
                </a:tc>
                <a:tc>
                  <a:txBody>
                    <a:bodyPr/>
                    <a:lstStyle/>
                    <a:p>
                      <a:endParaRPr lang="en-US"/>
                    </a:p>
                  </a:txBody>
                  <a:tcPr/>
                </a:tc>
                <a:tc>
                  <a:txBody>
                    <a:bodyPr/>
                    <a:lstStyle/>
                    <a:p>
                      <a:endParaRPr lang="en-US"/>
                    </a:p>
                  </a:txBody>
                  <a:tcPr/>
                </a:tc>
                <a:tc>
                  <a:txBody>
                    <a:bodyPr/>
                    <a:lstStyle/>
                    <a:p>
                      <a:r>
                        <a:rPr lang="en-US" dirty="0" smtClean="0"/>
                        <a:t>Expand on objectives</a:t>
                      </a:r>
                      <a:endParaRPr lang="en-US" dirty="0"/>
                    </a:p>
                  </a:txBody>
                  <a:tcPr/>
                </a:tc>
              </a:tr>
              <a:tr h="370840">
                <a:tc>
                  <a:txBody>
                    <a:bodyPr/>
                    <a:lstStyle/>
                    <a:p>
                      <a:r>
                        <a:rPr lang="en-US" dirty="0" smtClean="0"/>
                        <a:t>Data Collection</a:t>
                      </a:r>
                      <a:endParaRPr lang="en-US" dirty="0"/>
                    </a:p>
                  </a:txBody>
                  <a:tcPr/>
                </a:tc>
                <a:tc>
                  <a:txBody>
                    <a:bodyPr/>
                    <a:lstStyle/>
                    <a:p>
                      <a:r>
                        <a:rPr lang="en-US" dirty="0" smtClean="0"/>
                        <a:t>Determine data sources</a:t>
                      </a:r>
                      <a:endParaRPr lang="en-US" dirty="0"/>
                    </a:p>
                  </a:txBody>
                  <a:tcPr/>
                </a:tc>
                <a:tc>
                  <a:txBody>
                    <a:bodyPr/>
                    <a:lstStyle/>
                    <a:p>
                      <a:r>
                        <a:rPr lang="en-US" dirty="0" smtClean="0"/>
                        <a:t>Gather data</a:t>
                      </a:r>
                      <a:endParaRPr lang="en-US" dirty="0"/>
                    </a:p>
                  </a:txBody>
                  <a:tcPr/>
                </a:tc>
                <a:tc>
                  <a:txBody>
                    <a:bodyPr/>
                    <a:lstStyle/>
                    <a:p>
                      <a:endParaRPr lang="en-US"/>
                    </a:p>
                  </a:txBody>
                  <a:tcPr/>
                </a:tc>
                <a:tc>
                  <a:txBody>
                    <a:bodyPr/>
                    <a:lstStyle/>
                    <a:p>
                      <a:r>
                        <a:rPr lang="en-US" dirty="0" smtClean="0"/>
                        <a:t>Gather additional data</a:t>
                      </a:r>
                      <a:endParaRPr lang="en-US" dirty="0"/>
                    </a:p>
                  </a:txBody>
                  <a:tcPr/>
                </a:tc>
              </a:tr>
              <a:tr h="370840">
                <a:tc>
                  <a:txBody>
                    <a:bodyPr/>
                    <a:lstStyle/>
                    <a:p>
                      <a:r>
                        <a:rPr lang="en-US" dirty="0" smtClean="0"/>
                        <a:t>Data Modeling</a:t>
                      </a:r>
                      <a:endParaRPr lang="en-US" dirty="0"/>
                    </a:p>
                  </a:txBody>
                  <a:tcPr/>
                </a:tc>
                <a:tc>
                  <a:txBody>
                    <a:bodyPr/>
                    <a:lstStyle/>
                    <a:p>
                      <a:r>
                        <a:rPr lang="en-US" dirty="0" smtClean="0"/>
                        <a:t>Determine data representation</a:t>
                      </a:r>
                      <a:endParaRPr lang="en-US" dirty="0"/>
                    </a:p>
                  </a:txBody>
                  <a:tcPr/>
                </a:tc>
                <a:tc>
                  <a:txBody>
                    <a:bodyPr/>
                    <a:lstStyle/>
                    <a:p>
                      <a:r>
                        <a:rPr lang="en-US" dirty="0" smtClean="0"/>
                        <a:t>Create data model</a:t>
                      </a:r>
                      <a:endParaRPr lang="en-US" dirty="0"/>
                    </a:p>
                  </a:txBody>
                  <a:tcPr/>
                </a:tc>
                <a:tc>
                  <a:txBody>
                    <a:bodyPr/>
                    <a:lstStyle/>
                    <a:p>
                      <a:endParaRPr lang="en-US"/>
                    </a:p>
                  </a:txBody>
                  <a:tcPr/>
                </a:tc>
                <a:tc>
                  <a:txBody>
                    <a:bodyPr/>
                    <a:lstStyle/>
                    <a:p>
                      <a:r>
                        <a:rPr lang="en-US" dirty="0" smtClean="0"/>
                        <a:t>Update views</a:t>
                      </a:r>
                      <a:endParaRPr lang="en-US" dirty="0"/>
                    </a:p>
                  </a:txBody>
                  <a:tcPr/>
                </a:tc>
              </a:tr>
              <a:tr h="370840">
                <a:tc>
                  <a:txBody>
                    <a:bodyPr/>
                    <a:lstStyle/>
                    <a:p>
                      <a:r>
                        <a:rPr lang="en-US" dirty="0" smtClean="0"/>
                        <a:t>Develop views</a:t>
                      </a:r>
                      <a:endParaRPr lang="en-US" dirty="0"/>
                    </a:p>
                  </a:txBody>
                  <a:tcPr/>
                </a:tc>
                <a:tc>
                  <a:txBody>
                    <a:bodyPr/>
                    <a:lstStyle/>
                    <a:p>
                      <a:r>
                        <a:rPr lang="en-US" dirty="0" smtClean="0"/>
                        <a:t>Determine relevant stakeholders</a:t>
                      </a:r>
                      <a:endParaRPr lang="en-US" dirty="0"/>
                    </a:p>
                  </a:txBody>
                  <a:tcPr/>
                </a:tc>
                <a:tc>
                  <a:txBody>
                    <a:bodyPr/>
                    <a:lstStyle/>
                    <a:p>
                      <a:r>
                        <a:rPr lang="en-US" dirty="0" smtClean="0"/>
                        <a:t>Identify views</a:t>
                      </a:r>
                      <a:endParaRPr lang="en-US" dirty="0"/>
                    </a:p>
                  </a:txBody>
                  <a:tcPr/>
                </a:tc>
                <a:tc>
                  <a:txBody>
                    <a:bodyPr/>
                    <a:lstStyle/>
                    <a:p>
                      <a:endParaRPr lang="en-US"/>
                    </a:p>
                  </a:txBody>
                  <a:tcPr/>
                </a:tc>
                <a:tc>
                  <a:txBody>
                    <a:bodyPr/>
                    <a:lstStyle/>
                    <a:p>
                      <a:r>
                        <a:rPr lang="en-US" dirty="0" smtClean="0"/>
                        <a:t>Add views as needed</a:t>
                      </a:r>
                      <a:endParaRPr lang="en-US" dirty="0"/>
                    </a:p>
                  </a:txBody>
                  <a:tcPr/>
                </a:tc>
              </a:tr>
              <a:tr h="370840">
                <a:tc>
                  <a:txBody>
                    <a:bodyPr/>
                    <a:lstStyle/>
                    <a:p>
                      <a:r>
                        <a:rPr lang="en-US" dirty="0" smtClean="0"/>
                        <a:t>Analyses</a:t>
                      </a:r>
                      <a:r>
                        <a:rPr lang="en-US" baseline="0" dirty="0" smtClean="0"/>
                        <a:t> </a:t>
                      </a:r>
                      <a:endParaRPr lang="en-US" dirty="0"/>
                    </a:p>
                  </a:txBody>
                  <a:tcPr/>
                </a:tc>
                <a:tc>
                  <a:txBody>
                    <a:bodyPr/>
                    <a:lstStyle/>
                    <a:p>
                      <a:endParaRPr lang="en-US"/>
                    </a:p>
                  </a:txBody>
                  <a:tcPr/>
                </a:tc>
                <a:tc>
                  <a:txBody>
                    <a:bodyPr/>
                    <a:lstStyle/>
                    <a:p>
                      <a:r>
                        <a:rPr lang="en-US" dirty="0" smtClean="0"/>
                        <a:t>Setup algorithms </a:t>
                      </a:r>
                      <a:endParaRPr lang="en-US" dirty="0"/>
                    </a:p>
                  </a:txBody>
                  <a:tcPr/>
                </a:tc>
                <a:tc>
                  <a:txBody>
                    <a:bodyPr/>
                    <a:lstStyle/>
                    <a:p>
                      <a:r>
                        <a:rPr lang="en-US" dirty="0" smtClean="0"/>
                        <a:t>Examine, compute, report </a:t>
                      </a:r>
                      <a:endParaRPr lang="en-US" dirty="0"/>
                    </a:p>
                  </a:txBody>
                  <a:tcPr/>
                </a:tc>
                <a:tc>
                  <a:txBody>
                    <a:bodyPr/>
                    <a:lstStyle/>
                    <a:p>
                      <a:r>
                        <a:rPr lang="en-US" dirty="0" smtClean="0"/>
                        <a:t>Guide changes with data</a:t>
                      </a:r>
                      <a:endParaRPr lang="en-US" dirty="0"/>
                    </a:p>
                  </a:txBody>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life cycle</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29</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31728"/>
            <a:ext cx="8521374" cy="3659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54734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world ecosystems</a:t>
            </a:r>
            <a:endParaRPr lang="en-US" dirty="0"/>
          </a:p>
        </p:txBody>
      </p:sp>
      <p:pic>
        <p:nvPicPr>
          <p:cNvPr id="1026" name="Picture 2"/>
          <p:cNvPicPr>
            <a:picLocks noGrp="1" noChangeAspect="1" noChangeArrowheads="1"/>
          </p:cNvPicPr>
          <p:nvPr>
            <p:ph idx="1"/>
          </p:nvPr>
        </p:nvPicPr>
        <p:blipFill>
          <a:blip r:embed="rId2"/>
          <a:stretch>
            <a:fillRect/>
          </a:stretch>
        </p:blipFill>
        <p:spPr bwMode="auto">
          <a:xfrm>
            <a:off x="2514600" y="3276600"/>
            <a:ext cx="3889121" cy="3212068"/>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F0B3080A-960D-4451-9B3F-76CB7E6F1BDB}" type="slidenum">
              <a:rPr lang="en-US" smtClean="0"/>
              <a:pPr/>
              <a:t>3</a:t>
            </a:fld>
            <a:endParaRPr lang="en-US"/>
          </a:p>
        </p:txBody>
      </p:sp>
      <p:sp>
        <p:nvSpPr>
          <p:cNvPr id="5" name="TextBox 4"/>
          <p:cNvSpPr txBox="1"/>
          <p:nvPr/>
        </p:nvSpPr>
        <p:spPr>
          <a:xfrm>
            <a:off x="762000" y="1723072"/>
            <a:ext cx="6724918" cy="1754326"/>
          </a:xfrm>
          <a:prstGeom prst="rect">
            <a:avLst/>
          </a:prstGeom>
          <a:noFill/>
        </p:spPr>
        <p:txBody>
          <a:bodyPr wrap="none" rtlCol="0">
            <a:spAutoFit/>
          </a:bodyPr>
          <a:lstStyle/>
          <a:p>
            <a:r>
              <a:rPr lang="en-US" dirty="0" smtClean="0"/>
              <a:t>In a real world ecosystem there are predators and prey.</a:t>
            </a:r>
          </a:p>
          <a:p>
            <a:endParaRPr lang="en-US" dirty="0" smtClean="0"/>
          </a:p>
          <a:p>
            <a:r>
              <a:rPr lang="en-US" dirty="0" smtClean="0"/>
              <a:t>There are competitors for scarce resources.</a:t>
            </a:r>
          </a:p>
          <a:p>
            <a:endParaRPr lang="en-US" dirty="0" smtClean="0"/>
          </a:p>
          <a:p>
            <a:r>
              <a:rPr lang="en-US" dirty="0" smtClean="0"/>
              <a:t>There are collaborators who help one another survive and thrive.</a:t>
            </a:r>
          </a:p>
          <a:p>
            <a:endParaRPr lang="en-US" dirty="0" smtClean="0"/>
          </a:p>
        </p:txBody>
      </p:sp>
      <p:sp>
        <p:nvSpPr>
          <p:cNvPr id="7" name="Rectangle 6"/>
          <p:cNvSpPr/>
          <p:nvPr/>
        </p:nvSpPr>
        <p:spPr>
          <a:xfrm>
            <a:off x="762000" y="6488668"/>
            <a:ext cx="7543800" cy="369332"/>
          </a:xfrm>
          <a:prstGeom prst="rect">
            <a:avLst/>
          </a:prstGeom>
        </p:spPr>
        <p:txBody>
          <a:bodyPr wrap="square">
            <a:spAutoFit/>
          </a:bodyPr>
          <a:lstStyle/>
          <a:p>
            <a:r>
              <a:rPr lang="en-US" dirty="0" smtClean="0"/>
              <a:t>http://canarygeog.canaryzoo.com/Ecosystems%20Ecosystems.htm</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 Viewpoints</a:t>
            </a:r>
            <a:endParaRPr lang="en-US" dirty="0"/>
          </a:p>
        </p:txBody>
      </p:sp>
      <p:sp>
        <p:nvSpPr>
          <p:cNvPr id="3" name="Content Placeholder 2"/>
          <p:cNvSpPr>
            <a:spLocks noGrp="1"/>
          </p:cNvSpPr>
          <p:nvPr>
            <p:ph idx="1"/>
          </p:nvPr>
        </p:nvSpPr>
        <p:spPr/>
        <p:txBody>
          <a:bodyPr/>
          <a:lstStyle/>
          <a:p>
            <a:r>
              <a:rPr lang="en-US" sz="2800" dirty="0" smtClean="0"/>
              <a:t>Viewpoint - The standard definition of each type of view is captured as a viewpoint (similar to a type in a programming language) that allows views (instances of the viewpoint) to be routinely defined. </a:t>
            </a:r>
          </a:p>
          <a:p>
            <a:r>
              <a:rPr lang="en-US" sz="2800" dirty="0" smtClean="0"/>
              <a:t>View - A view is an instance of a view point. It presents a subset of the information from a model.</a:t>
            </a:r>
          </a:p>
          <a:p>
            <a:r>
              <a:rPr lang="en-US" sz="2800" dirty="0" smtClean="0"/>
              <a:t>In STREAM each viewpoint uses a recognized model as the basic representation. For example, we use Porter’s 5 Forces model in the business viewpoint</a:t>
            </a:r>
            <a:r>
              <a:rPr lang="en-US" sz="2800" dirty="0" smtClean="0"/>
              <a:t>. Views ar</a:t>
            </a:r>
            <a:r>
              <a:rPr lang="en-US" sz="2800" dirty="0" smtClean="0"/>
              <a:t>e instances of a viewpoint.</a:t>
            </a:r>
            <a:endParaRPr lang="en-US" sz="2800"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Viewpoints – filter information</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31</a:t>
            </a:fld>
            <a:endParaRPr lang="en-US"/>
          </a:p>
        </p:txBody>
      </p:sp>
      <p:pic>
        <p:nvPicPr>
          <p:cNvPr id="6" name="Picture 5" descr="3dSTREAMv1.png"/>
          <p:cNvPicPr>
            <a:picLocks noChangeAspect="1"/>
          </p:cNvPicPr>
          <p:nvPr/>
        </p:nvPicPr>
        <p:blipFill>
          <a:blip r:embed="rId2"/>
          <a:stretch>
            <a:fillRect/>
          </a:stretch>
        </p:blipFill>
        <p:spPr>
          <a:xfrm>
            <a:off x="0" y="1410369"/>
            <a:ext cx="9144000" cy="4945981"/>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Views</a:t>
            </a:r>
            <a:endParaRPr lang="en-US" dirty="0"/>
          </a:p>
        </p:txBody>
      </p:sp>
      <p:sp>
        <p:nvSpPr>
          <p:cNvPr id="3" name="Content Placeholder 2"/>
          <p:cNvSpPr>
            <a:spLocks noGrp="1"/>
          </p:cNvSpPr>
          <p:nvPr>
            <p:ph idx="1"/>
          </p:nvPr>
        </p:nvSpPr>
        <p:spPr/>
        <p:txBody>
          <a:bodyPr/>
          <a:lstStyle/>
          <a:p>
            <a:r>
              <a:rPr lang="en-US" dirty="0" smtClean="0"/>
              <a:t>Viewpoint – business</a:t>
            </a:r>
          </a:p>
          <a:p>
            <a:pPr lvl="1"/>
            <a:r>
              <a:rPr lang="en-US" dirty="0" smtClean="0"/>
              <a:t>B2B connection views</a:t>
            </a:r>
          </a:p>
          <a:p>
            <a:pPr lvl="1"/>
            <a:r>
              <a:rPr lang="en-US" dirty="0" smtClean="0"/>
              <a:t>Supply chain views</a:t>
            </a:r>
          </a:p>
          <a:p>
            <a:r>
              <a:rPr lang="en-US" dirty="0" smtClean="0"/>
              <a:t>Viewpoint – software</a:t>
            </a:r>
          </a:p>
          <a:p>
            <a:pPr lvl="1"/>
            <a:r>
              <a:rPr lang="en-US" dirty="0" smtClean="0"/>
              <a:t>Dependencies among products views</a:t>
            </a:r>
          </a:p>
          <a:p>
            <a:pPr lvl="1"/>
            <a:r>
              <a:rPr lang="en-US" dirty="0" smtClean="0"/>
              <a:t>Software architecture view</a:t>
            </a:r>
          </a:p>
          <a:p>
            <a:r>
              <a:rPr lang="en-US" dirty="0" smtClean="0"/>
              <a:t>Viewpoint – innovation</a:t>
            </a:r>
          </a:p>
          <a:p>
            <a:pPr lvl="1"/>
            <a:r>
              <a:rPr lang="en-US" dirty="0" smtClean="0"/>
              <a:t>New feature proposal views</a:t>
            </a:r>
          </a:p>
          <a:p>
            <a:pPr lvl="1"/>
            <a:r>
              <a:rPr lang="en-US" dirty="0" smtClean="0"/>
              <a:t>New business model views</a:t>
            </a:r>
          </a:p>
        </p:txBody>
      </p:sp>
      <p:sp>
        <p:nvSpPr>
          <p:cNvPr id="4" name="Slide Number Placeholder 3"/>
          <p:cNvSpPr>
            <a:spLocks noGrp="1"/>
          </p:cNvSpPr>
          <p:nvPr>
            <p:ph type="sldNum" sz="quarter" idx="12"/>
          </p:nvPr>
        </p:nvSpPr>
        <p:spPr/>
        <p:txBody>
          <a:bodyPr/>
          <a:lstStyle/>
          <a:p>
            <a:fld id="{F0B3080A-960D-4451-9B3F-76CB7E6F1BDB}" type="slidenum">
              <a:rPr lang="en-US" smtClean="0"/>
              <a:pPr/>
              <a:t>32</a:t>
            </a:fld>
            <a:endParaRPr lang="en-US"/>
          </a:p>
        </p:txBody>
      </p:sp>
    </p:spTree>
    <p:extLst>
      <p:ext uri="{BB962C8B-B14F-4D97-AF65-F5344CB8AC3E}">
        <p14:creationId xmlns:p14="http://schemas.microsoft.com/office/powerpoint/2010/main" val="14403279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viewpoint</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E21CF67D-FF79-4C17-9170-99C0DB2C0DD6}"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viewpoint</a:t>
            </a:r>
            <a:endParaRPr lang="en-US" dirty="0"/>
          </a:p>
        </p:txBody>
      </p:sp>
      <p:sp>
        <p:nvSpPr>
          <p:cNvPr id="3" name="Content Placeholder 2"/>
          <p:cNvSpPr>
            <a:spLocks noGrp="1"/>
          </p:cNvSpPr>
          <p:nvPr>
            <p:ph idx="1"/>
          </p:nvPr>
        </p:nvSpPr>
        <p:spPr/>
        <p:txBody>
          <a:bodyPr/>
          <a:lstStyle/>
          <a:p>
            <a:r>
              <a:rPr lang="en-US" sz="2800" dirty="0" smtClean="0"/>
              <a:t>We include all organizations in the business view whether they are commercial, governmental, or not-for-profit.</a:t>
            </a:r>
          </a:p>
          <a:p>
            <a:r>
              <a:rPr lang="en-US" sz="2800" dirty="0" smtClean="0"/>
              <a:t>We include individual people when that person has a unique role.</a:t>
            </a:r>
          </a:p>
          <a:p>
            <a:r>
              <a:rPr lang="en-US" sz="2800" dirty="0" smtClean="0"/>
              <a:t>Businesses are linked to other businesses through several relationships such as “collaborates”, “competes with”, and others.</a:t>
            </a:r>
          </a:p>
          <a:p>
            <a:r>
              <a:rPr lang="en-US" sz="2800" dirty="0" smtClean="0"/>
              <a:t>For example, in the Eclipse ecosystem the members of the Foundation would be linked to the foundation.</a:t>
            </a:r>
          </a:p>
          <a:p>
            <a:pPr>
              <a:buNone/>
            </a:pP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aspect of strategy</a:t>
            </a:r>
            <a:endParaRPr lang="en-US" dirty="0"/>
          </a:p>
        </p:txBody>
      </p:sp>
      <p:sp>
        <p:nvSpPr>
          <p:cNvPr id="3" name="Content Placeholder 2"/>
          <p:cNvSpPr>
            <a:spLocks noGrp="1"/>
          </p:cNvSpPr>
          <p:nvPr>
            <p:ph idx="1"/>
          </p:nvPr>
        </p:nvSpPr>
        <p:spPr/>
        <p:txBody>
          <a:bodyPr/>
          <a:lstStyle/>
          <a:p>
            <a:r>
              <a:rPr lang="en-US" dirty="0" smtClean="0"/>
              <a:t>Joining an ecosystem raises your switching </a:t>
            </a:r>
            <a:r>
              <a:rPr lang="en-US" dirty="0" smtClean="0"/>
              <a:t>costs.</a:t>
            </a:r>
          </a:p>
          <a:p>
            <a:pPr lvl="1"/>
            <a:r>
              <a:rPr lang="en-US" dirty="0" smtClean="0"/>
              <a:t>Get stuff for free</a:t>
            </a:r>
          </a:p>
          <a:p>
            <a:pPr lvl="1"/>
            <a:r>
              <a:rPr lang="en-US" dirty="0" smtClean="0"/>
              <a:t>Limitations on architecture</a:t>
            </a:r>
            <a:endParaRPr lang="en-US" dirty="0" smtClean="0"/>
          </a:p>
          <a:p>
            <a:r>
              <a:rPr lang="en-US" sz="2800" dirty="0" smtClean="0">
                <a:hlinkClick r:id="rId2"/>
              </a:rPr>
              <a:t>http://www.forbes.com/sites/jump/2012/11/12/take-a-lesson-from-apple-a-strategy-to-keep-customers-in-your-ecosystem/</a:t>
            </a:r>
            <a:endParaRPr lang="en-US" sz="2800" dirty="0" smtClean="0"/>
          </a:p>
          <a:p>
            <a:r>
              <a:rPr lang="en-US" sz="2800" dirty="0" smtClean="0"/>
              <a:t>The ecosystem needs to be modular so that there is the option to lots of little experiments, throw away the </a:t>
            </a:r>
            <a:r>
              <a:rPr lang="en-US" sz="2800" dirty="0" smtClean="0"/>
              <a:t>losers.</a:t>
            </a:r>
            <a:endParaRPr lang="en-US" sz="2800" dirty="0" smtClean="0"/>
          </a:p>
          <a:p>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35</a:t>
            </a:fld>
            <a:endParaRPr lang="en-US" dirty="0"/>
          </a:p>
        </p:txBody>
      </p:sp>
      <p:pic>
        <p:nvPicPr>
          <p:cNvPr id="4098" name="Picture 2" descr="C:\Users\johnmc\AppData\Local\Microsoft\Windows\Temporary Internet Files\Content.IE5\QI6I4Q1N\MC900157003[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47811"/>
            <a:ext cx="1548079" cy="15751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22275"/>
            <a:ext cx="8153400" cy="394980"/>
          </a:xfrm>
        </p:spPr>
        <p:txBody>
          <a:bodyPr/>
          <a:lstStyle/>
          <a:p>
            <a:r>
              <a:rPr lang="en-US" dirty="0" smtClean="0"/>
              <a:t>Porter’s Five Forces Model</a:t>
            </a:r>
            <a:endParaRPr lang="en-US" dirty="0"/>
          </a:p>
        </p:txBody>
      </p:sp>
      <p:graphicFrame>
        <p:nvGraphicFramePr>
          <p:cNvPr id="20" name="Content Placeholder 19"/>
          <p:cNvGraphicFramePr>
            <a:graphicFrameLocks noGrp="1"/>
          </p:cNvGraphicFramePr>
          <p:nvPr>
            <p:ph idx="1"/>
          </p:nvPr>
        </p:nvGraphicFramePr>
        <p:xfrm>
          <a:off x="1649572" y="5486400"/>
          <a:ext cx="6080760" cy="1219200"/>
        </p:xfrm>
        <a:graphic>
          <a:graphicData uri="http://schemas.openxmlformats.org/drawingml/2006/table">
            <a:tbl>
              <a:tblPr/>
              <a:tblGrid>
                <a:gridCol w="1497330"/>
                <a:gridCol w="4583430"/>
              </a:tblGrid>
              <a:tr h="0">
                <a:tc>
                  <a:txBody>
                    <a:bodyPr/>
                    <a:lstStyle/>
                    <a:p>
                      <a:pPr marL="0" marR="0">
                        <a:spcBef>
                          <a:spcPts val="0"/>
                        </a:spcBef>
                        <a:spcAft>
                          <a:spcPts val="0"/>
                        </a:spcAft>
                      </a:pPr>
                      <a:r>
                        <a:rPr lang="en-US" sz="1000" b="1">
                          <a:latin typeface="Arial"/>
                          <a:ea typeface="Times New Roman"/>
                          <a:cs typeface="Times New Roman"/>
                        </a:rPr>
                        <a:t>Substitutes</a:t>
                      </a:r>
                      <a:endParaRPr lang="en-US" sz="100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Times New Roman"/>
                        </a:rPr>
                        <a:t>Organizations that currently have products or services that could be used in place of yours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0"/>
                        </a:spcBef>
                        <a:spcAft>
                          <a:spcPts val="0"/>
                        </a:spcAft>
                      </a:pPr>
                      <a:r>
                        <a:rPr lang="en-US" sz="1000" b="1">
                          <a:latin typeface="Arial"/>
                          <a:ea typeface="Times New Roman"/>
                          <a:cs typeface="Times New Roman"/>
                        </a:rPr>
                        <a:t>Potential Entrants</a:t>
                      </a:r>
                      <a:endParaRPr lang="en-US" sz="100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Times New Roman"/>
                        </a:rPr>
                        <a:t>Organizations that have products or services that might become available to be used in place of yours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0"/>
                        </a:spcBef>
                        <a:spcAft>
                          <a:spcPts val="0"/>
                        </a:spcAft>
                      </a:pPr>
                      <a:r>
                        <a:rPr lang="en-US" sz="1000" b="1">
                          <a:latin typeface="Arial"/>
                          <a:ea typeface="Times New Roman"/>
                          <a:cs typeface="Times New Roman"/>
                        </a:rPr>
                        <a:t>Buyers</a:t>
                      </a:r>
                      <a:endParaRPr lang="en-US" sz="100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Times New Roman"/>
                        </a:rPr>
                        <a:t>Organizations who are currently purchasing your products or services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0"/>
                        </a:spcBef>
                        <a:spcAft>
                          <a:spcPts val="0"/>
                        </a:spcAft>
                      </a:pPr>
                      <a:r>
                        <a:rPr lang="en-US" sz="1000" b="1">
                          <a:latin typeface="Arial"/>
                          <a:ea typeface="Times New Roman"/>
                          <a:cs typeface="Times New Roman"/>
                        </a:rPr>
                        <a:t>Suppliers</a:t>
                      </a:r>
                      <a:endParaRPr lang="en-US" sz="100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Arial"/>
                          <a:ea typeface="Times New Roman"/>
                          <a:cs typeface="Times New Roman"/>
                        </a:rPr>
                        <a:t>Organizations that provide some portion of the content of your products or services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0"/>
                        </a:spcBef>
                        <a:spcAft>
                          <a:spcPts val="0"/>
                        </a:spcAft>
                      </a:pPr>
                      <a:r>
                        <a:rPr lang="en-US" sz="1000" b="1">
                          <a:latin typeface="Arial"/>
                          <a:ea typeface="Times New Roman"/>
                          <a:cs typeface="Times New Roman"/>
                        </a:rPr>
                        <a:t>Competitors</a:t>
                      </a:r>
                      <a:endParaRPr lang="en-US" sz="100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Arial"/>
                          <a:ea typeface="Times New Roman"/>
                          <a:cs typeface="Times New Roman"/>
                        </a:rPr>
                        <a:t>Organizations that are addressing the same market need or mission as yours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8" name="Slide Number Placeholder 17"/>
          <p:cNvSpPr>
            <a:spLocks noGrp="1"/>
          </p:cNvSpPr>
          <p:nvPr>
            <p:ph type="sldNum" sz="quarter" idx="12"/>
          </p:nvPr>
        </p:nvSpPr>
        <p:spPr/>
        <p:txBody>
          <a:bodyPr/>
          <a:lstStyle/>
          <a:p>
            <a:fld id="{F0B3080A-960D-4451-9B3F-76CB7E6F1BDB}" type="slidenum">
              <a:rPr lang="en-US" smtClean="0"/>
              <a:pPr/>
              <a:t>36</a:t>
            </a:fld>
            <a:endParaRPr lang="en-US"/>
          </a:p>
        </p:txBody>
      </p:sp>
      <p:grpSp>
        <p:nvGrpSpPr>
          <p:cNvPr id="4" name="Group 5"/>
          <p:cNvGrpSpPr>
            <a:grpSpLocks/>
          </p:cNvGrpSpPr>
          <p:nvPr/>
        </p:nvGrpSpPr>
        <p:grpSpPr bwMode="auto">
          <a:xfrm>
            <a:off x="1461294" y="1193799"/>
            <a:ext cx="6269038" cy="4086225"/>
            <a:chOff x="864" y="832"/>
            <a:chExt cx="3949" cy="2574"/>
          </a:xfrm>
        </p:grpSpPr>
        <p:sp>
          <p:nvSpPr>
            <p:cNvPr id="5" name="Text Box 6"/>
            <p:cNvSpPr txBox="1">
              <a:spLocks noChangeArrowheads="1"/>
            </p:cNvSpPr>
            <p:nvPr/>
          </p:nvSpPr>
          <p:spPr bwMode="auto">
            <a:xfrm>
              <a:off x="2468" y="1969"/>
              <a:ext cx="823" cy="376"/>
            </a:xfrm>
            <a:prstGeom prst="rect">
              <a:avLst/>
            </a:prstGeom>
            <a:noFill/>
            <a:ln w="15875">
              <a:solidFill>
                <a:srgbClr val="000000"/>
              </a:solidFill>
              <a:miter lim="800000"/>
              <a:headEnd/>
              <a:tailEnd/>
            </a:ln>
          </p:spPr>
          <p:txBody>
            <a:bodyPr>
              <a:spAutoFit/>
            </a:bodyPr>
            <a:lstStyle/>
            <a:p>
              <a:pPr algn="ctr">
                <a:spcBef>
                  <a:spcPct val="0"/>
                </a:spcBef>
              </a:pPr>
              <a:r>
                <a:rPr lang="en-US" sz="1600" dirty="0">
                  <a:solidFill>
                    <a:srgbClr val="000000"/>
                  </a:solidFill>
                </a:rPr>
                <a:t>Industry Competitors</a:t>
              </a:r>
            </a:p>
          </p:txBody>
        </p:sp>
        <p:sp>
          <p:nvSpPr>
            <p:cNvPr id="6" name="Text Box 7"/>
            <p:cNvSpPr txBox="1">
              <a:spLocks noChangeArrowheads="1"/>
            </p:cNvSpPr>
            <p:nvPr/>
          </p:nvSpPr>
          <p:spPr bwMode="auto">
            <a:xfrm>
              <a:off x="2468" y="832"/>
              <a:ext cx="823" cy="376"/>
            </a:xfrm>
            <a:prstGeom prst="rect">
              <a:avLst/>
            </a:prstGeom>
            <a:noFill/>
            <a:ln w="15875">
              <a:solidFill>
                <a:srgbClr val="000000"/>
              </a:solidFill>
              <a:miter lim="800000"/>
              <a:headEnd/>
              <a:tailEnd/>
            </a:ln>
          </p:spPr>
          <p:txBody>
            <a:bodyPr>
              <a:spAutoFit/>
            </a:bodyPr>
            <a:lstStyle/>
            <a:p>
              <a:pPr algn="ctr">
                <a:spcBef>
                  <a:spcPct val="0"/>
                </a:spcBef>
              </a:pPr>
              <a:r>
                <a:rPr lang="en-US" sz="1600" dirty="0">
                  <a:solidFill>
                    <a:srgbClr val="000000"/>
                  </a:solidFill>
                </a:rPr>
                <a:t>Potential Entrants</a:t>
              </a:r>
            </a:p>
          </p:txBody>
        </p:sp>
        <p:sp>
          <p:nvSpPr>
            <p:cNvPr id="7" name="Text Box 8"/>
            <p:cNvSpPr txBox="1">
              <a:spLocks noChangeArrowheads="1"/>
            </p:cNvSpPr>
            <p:nvPr/>
          </p:nvSpPr>
          <p:spPr bwMode="auto">
            <a:xfrm>
              <a:off x="2468" y="3184"/>
              <a:ext cx="823" cy="222"/>
            </a:xfrm>
            <a:prstGeom prst="rect">
              <a:avLst/>
            </a:prstGeom>
            <a:noFill/>
            <a:ln w="15875">
              <a:solidFill>
                <a:srgbClr val="000000"/>
              </a:solidFill>
              <a:miter lim="800000"/>
              <a:headEnd/>
              <a:tailEnd/>
            </a:ln>
          </p:spPr>
          <p:txBody>
            <a:bodyPr>
              <a:spAutoFit/>
            </a:bodyPr>
            <a:lstStyle/>
            <a:p>
              <a:pPr algn="ctr">
                <a:spcBef>
                  <a:spcPct val="0"/>
                </a:spcBef>
              </a:pPr>
              <a:r>
                <a:rPr lang="en-US" sz="1600" dirty="0">
                  <a:solidFill>
                    <a:srgbClr val="000000"/>
                  </a:solidFill>
                </a:rPr>
                <a:t>Substitutes</a:t>
              </a:r>
            </a:p>
          </p:txBody>
        </p:sp>
        <p:sp>
          <p:nvSpPr>
            <p:cNvPr id="8" name="Text Box 9"/>
            <p:cNvSpPr txBox="1">
              <a:spLocks noChangeArrowheads="1"/>
            </p:cNvSpPr>
            <p:nvPr/>
          </p:nvSpPr>
          <p:spPr bwMode="auto">
            <a:xfrm>
              <a:off x="864" y="2046"/>
              <a:ext cx="823" cy="222"/>
            </a:xfrm>
            <a:prstGeom prst="rect">
              <a:avLst/>
            </a:prstGeom>
            <a:noFill/>
            <a:ln w="15875">
              <a:solidFill>
                <a:srgbClr val="000000"/>
              </a:solidFill>
              <a:miter lim="800000"/>
              <a:headEnd/>
              <a:tailEnd/>
            </a:ln>
          </p:spPr>
          <p:txBody>
            <a:bodyPr>
              <a:spAutoFit/>
            </a:bodyPr>
            <a:lstStyle/>
            <a:p>
              <a:pPr algn="ctr">
                <a:spcBef>
                  <a:spcPct val="0"/>
                </a:spcBef>
              </a:pPr>
              <a:r>
                <a:rPr lang="en-US" sz="1600">
                  <a:solidFill>
                    <a:srgbClr val="000000"/>
                  </a:solidFill>
                </a:rPr>
                <a:t>Suppliers</a:t>
              </a:r>
            </a:p>
          </p:txBody>
        </p:sp>
        <p:sp>
          <p:nvSpPr>
            <p:cNvPr id="9" name="Text Box 10"/>
            <p:cNvSpPr txBox="1">
              <a:spLocks noChangeArrowheads="1"/>
            </p:cNvSpPr>
            <p:nvPr/>
          </p:nvSpPr>
          <p:spPr bwMode="auto">
            <a:xfrm>
              <a:off x="3990" y="2032"/>
              <a:ext cx="823" cy="222"/>
            </a:xfrm>
            <a:prstGeom prst="rect">
              <a:avLst/>
            </a:prstGeom>
            <a:noFill/>
            <a:ln w="15875">
              <a:solidFill>
                <a:srgbClr val="000000"/>
              </a:solidFill>
              <a:miter lim="800000"/>
              <a:headEnd/>
              <a:tailEnd/>
            </a:ln>
          </p:spPr>
          <p:txBody>
            <a:bodyPr>
              <a:spAutoFit/>
            </a:bodyPr>
            <a:lstStyle/>
            <a:p>
              <a:pPr algn="ctr">
                <a:spcBef>
                  <a:spcPct val="0"/>
                </a:spcBef>
              </a:pPr>
              <a:r>
                <a:rPr lang="en-US" sz="1600">
                  <a:solidFill>
                    <a:srgbClr val="000000"/>
                  </a:solidFill>
                </a:rPr>
                <a:t>Buyers</a:t>
              </a:r>
            </a:p>
          </p:txBody>
        </p:sp>
        <p:sp>
          <p:nvSpPr>
            <p:cNvPr id="10" name="Line 11"/>
            <p:cNvSpPr>
              <a:spLocks noChangeShapeType="1"/>
            </p:cNvSpPr>
            <p:nvPr/>
          </p:nvSpPr>
          <p:spPr bwMode="auto">
            <a:xfrm>
              <a:off x="2867" y="1214"/>
              <a:ext cx="0" cy="755"/>
            </a:xfrm>
            <a:prstGeom prst="line">
              <a:avLst/>
            </a:prstGeom>
            <a:noFill/>
            <a:ln w="19050">
              <a:solidFill>
                <a:srgbClr val="000000"/>
              </a:solidFill>
              <a:round/>
              <a:headEnd/>
              <a:tailEnd type="triangle" w="med" len="med"/>
            </a:ln>
          </p:spPr>
          <p:txBody>
            <a:bodyPr/>
            <a:lstStyle/>
            <a:p>
              <a:endParaRPr lang="en-US"/>
            </a:p>
          </p:txBody>
        </p:sp>
        <p:sp>
          <p:nvSpPr>
            <p:cNvPr id="11" name="Line 12"/>
            <p:cNvSpPr>
              <a:spLocks noChangeShapeType="1"/>
            </p:cNvSpPr>
            <p:nvPr/>
          </p:nvSpPr>
          <p:spPr bwMode="auto">
            <a:xfrm>
              <a:off x="2873" y="2351"/>
              <a:ext cx="13" cy="833"/>
            </a:xfrm>
            <a:prstGeom prst="line">
              <a:avLst/>
            </a:prstGeom>
            <a:noFill/>
            <a:ln w="19050">
              <a:solidFill>
                <a:srgbClr val="000000"/>
              </a:solidFill>
              <a:round/>
              <a:headEnd type="triangle" w="med" len="med"/>
              <a:tailEnd/>
            </a:ln>
          </p:spPr>
          <p:txBody>
            <a:bodyPr/>
            <a:lstStyle/>
            <a:p>
              <a:endParaRPr lang="en-US"/>
            </a:p>
          </p:txBody>
        </p:sp>
        <p:sp>
          <p:nvSpPr>
            <p:cNvPr id="12" name="Line 13"/>
            <p:cNvSpPr>
              <a:spLocks noChangeShapeType="1"/>
            </p:cNvSpPr>
            <p:nvPr/>
          </p:nvSpPr>
          <p:spPr bwMode="auto">
            <a:xfrm flipV="1">
              <a:off x="1686" y="2155"/>
              <a:ext cx="816" cy="0"/>
            </a:xfrm>
            <a:prstGeom prst="line">
              <a:avLst/>
            </a:prstGeom>
            <a:noFill/>
            <a:ln w="19050">
              <a:solidFill>
                <a:srgbClr val="000000"/>
              </a:solidFill>
              <a:round/>
              <a:headEnd/>
              <a:tailEnd type="triangle" w="med" len="med"/>
            </a:ln>
          </p:spPr>
          <p:txBody>
            <a:bodyPr/>
            <a:lstStyle/>
            <a:p>
              <a:endParaRPr lang="en-US"/>
            </a:p>
          </p:txBody>
        </p:sp>
        <p:sp>
          <p:nvSpPr>
            <p:cNvPr id="13" name="Line 14"/>
            <p:cNvSpPr>
              <a:spLocks noChangeShapeType="1"/>
            </p:cNvSpPr>
            <p:nvPr/>
          </p:nvSpPr>
          <p:spPr bwMode="auto">
            <a:xfrm>
              <a:off x="3284" y="2149"/>
              <a:ext cx="720" cy="0"/>
            </a:xfrm>
            <a:prstGeom prst="line">
              <a:avLst/>
            </a:prstGeom>
            <a:noFill/>
            <a:ln w="19050">
              <a:solidFill>
                <a:srgbClr val="000000"/>
              </a:solidFill>
              <a:round/>
              <a:headEnd type="triangle" w="med" len="med"/>
              <a:tailEnd/>
            </a:ln>
          </p:spPr>
          <p:txBody>
            <a:bodyPr/>
            <a:lstStyle/>
            <a:p>
              <a:endParaRPr lang="en-US"/>
            </a:p>
          </p:txBody>
        </p:sp>
        <p:sp>
          <p:nvSpPr>
            <p:cNvPr id="14" name="Text Box 15"/>
            <p:cNvSpPr txBox="1">
              <a:spLocks noChangeArrowheads="1"/>
            </p:cNvSpPr>
            <p:nvPr/>
          </p:nvSpPr>
          <p:spPr bwMode="auto">
            <a:xfrm>
              <a:off x="1590" y="2263"/>
              <a:ext cx="804" cy="366"/>
            </a:xfrm>
            <a:prstGeom prst="rect">
              <a:avLst/>
            </a:prstGeom>
            <a:noFill/>
            <a:ln w="9525">
              <a:noFill/>
              <a:miter lim="800000"/>
              <a:headEnd/>
              <a:tailEnd/>
            </a:ln>
          </p:spPr>
          <p:txBody>
            <a:bodyPr wrap="square">
              <a:spAutoFit/>
            </a:bodyPr>
            <a:lstStyle/>
            <a:p>
              <a:pPr algn="ctr">
                <a:spcBef>
                  <a:spcPct val="0"/>
                </a:spcBef>
              </a:pPr>
              <a:r>
                <a:rPr lang="en-US" sz="1600" dirty="0">
                  <a:solidFill>
                    <a:srgbClr val="000000"/>
                  </a:solidFill>
                </a:rPr>
                <a:t>Bargaining Power</a:t>
              </a:r>
              <a:endParaRPr lang="en-US" sz="1600" dirty="0"/>
            </a:p>
          </p:txBody>
        </p:sp>
        <p:sp>
          <p:nvSpPr>
            <p:cNvPr id="15" name="Text Box 16"/>
            <p:cNvSpPr txBox="1">
              <a:spLocks noChangeArrowheads="1"/>
            </p:cNvSpPr>
            <p:nvPr/>
          </p:nvSpPr>
          <p:spPr bwMode="auto">
            <a:xfrm>
              <a:off x="3318" y="2251"/>
              <a:ext cx="790" cy="366"/>
            </a:xfrm>
            <a:prstGeom prst="rect">
              <a:avLst/>
            </a:prstGeom>
            <a:noFill/>
            <a:ln w="9525">
              <a:noFill/>
              <a:miter lim="800000"/>
              <a:headEnd/>
              <a:tailEnd/>
            </a:ln>
          </p:spPr>
          <p:txBody>
            <a:bodyPr wrap="square">
              <a:spAutoFit/>
            </a:bodyPr>
            <a:lstStyle/>
            <a:p>
              <a:pPr algn="ctr">
                <a:spcBef>
                  <a:spcPct val="0"/>
                </a:spcBef>
              </a:pPr>
              <a:r>
                <a:rPr lang="en-US" sz="1600" dirty="0">
                  <a:solidFill>
                    <a:srgbClr val="000000"/>
                  </a:solidFill>
                </a:rPr>
                <a:t>Bargaining Power</a:t>
              </a:r>
              <a:endParaRPr lang="en-US" sz="1600" dirty="0"/>
            </a:p>
          </p:txBody>
        </p:sp>
        <p:sp>
          <p:nvSpPr>
            <p:cNvPr id="16" name="Text Box 17"/>
            <p:cNvSpPr txBox="1">
              <a:spLocks noChangeArrowheads="1"/>
            </p:cNvSpPr>
            <p:nvPr/>
          </p:nvSpPr>
          <p:spPr bwMode="auto">
            <a:xfrm>
              <a:off x="2859" y="1454"/>
              <a:ext cx="651" cy="212"/>
            </a:xfrm>
            <a:prstGeom prst="rect">
              <a:avLst/>
            </a:prstGeom>
            <a:noFill/>
            <a:ln w="9525">
              <a:noFill/>
              <a:miter lim="800000"/>
              <a:headEnd/>
              <a:tailEnd/>
            </a:ln>
          </p:spPr>
          <p:txBody>
            <a:bodyPr>
              <a:spAutoFit/>
            </a:bodyPr>
            <a:lstStyle/>
            <a:p>
              <a:pPr>
                <a:spcBef>
                  <a:spcPct val="0"/>
                </a:spcBef>
              </a:pPr>
              <a:r>
                <a:rPr lang="en-US" sz="1600">
                  <a:solidFill>
                    <a:srgbClr val="000000"/>
                  </a:solidFill>
                </a:rPr>
                <a:t>Threats</a:t>
              </a:r>
            </a:p>
          </p:txBody>
        </p:sp>
        <p:sp>
          <p:nvSpPr>
            <p:cNvPr id="17" name="Text Box 18"/>
            <p:cNvSpPr txBox="1">
              <a:spLocks noChangeArrowheads="1"/>
            </p:cNvSpPr>
            <p:nvPr/>
          </p:nvSpPr>
          <p:spPr bwMode="auto">
            <a:xfrm>
              <a:off x="2860" y="2689"/>
              <a:ext cx="651" cy="212"/>
            </a:xfrm>
            <a:prstGeom prst="rect">
              <a:avLst/>
            </a:prstGeom>
            <a:noFill/>
            <a:ln w="9525">
              <a:noFill/>
              <a:miter lim="800000"/>
              <a:headEnd/>
              <a:tailEnd/>
            </a:ln>
          </p:spPr>
          <p:txBody>
            <a:bodyPr>
              <a:spAutoFit/>
            </a:bodyPr>
            <a:lstStyle/>
            <a:p>
              <a:pPr>
                <a:spcBef>
                  <a:spcPct val="0"/>
                </a:spcBef>
              </a:pPr>
              <a:r>
                <a:rPr lang="en-US" sz="1600">
                  <a:solidFill>
                    <a:srgbClr val="000000"/>
                  </a:solidFill>
                </a:rPr>
                <a:t>Threats</a:t>
              </a:r>
            </a:p>
          </p:txBody>
        </p:sp>
      </p:grpSp>
    </p:spTree>
    <p:extLst>
      <p:ext uri="{BB962C8B-B14F-4D97-AF65-F5344CB8AC3E}">
        <p14:creationId xmlns:p14="http://schemas.microsoft.com/office/powerpoint/2010/main" val="207761157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Business/Software Ecosystems</a:t>
            </a:r>
            <a:endParaRPr lang="en-US" dirty="0"/>
          </a:p>
        </p:txBody>
      </p:sp>
      <p:sp>
        <p:nvSpPr>
          <p:cNvPr id="3" name="Content Placeholder 2"/>
          <p:cNvSpPr>
            <a:spLocks noGrp="1"/>
          </p:cNvSpPr>
          <p:nvPr>
            <p:ph idx="1"/>
          </p:nvPr>
        </p:nvSpPr>
        <p:spPr>
          <a:xfrm>
            <a:off x="1371600" y="3581400"/>
            <a:ext cx="5410200" cy="3078163"/>
          </a:xfrm>
        </p:spPr>
        <p:txBody>
          <a:bodyPr/>
          <a:lstStyle/>
          <a:p>
            <a:r>
              <a:rPr lang="en-US" dirty="0" smtClean="0"/>
              <a:t>Transfer – an exchange for which there is no cost – initial adoption of an open source software product</a:t>
            </a:r>
            <a:endParaRPr lang="en-US" dirty="0"/>
          </a:p>
        </p:txBody>
      </p:sp>
      <p:sp>
        <p:nvSpPr>
          <p:cNvPr id="7" name="Slide Number Placeholder 6"/>
          <p:cNvSpPr>
            <a:spLocks noGrp="1"/>
          </p:cNvSpPr>
          <p:nvPr>
            <p:ph type="sldNum" sz="quarter" idx="12"/>
          </p:nvPr>
        </p:nvSpPr>
        <p:spPr/>
        <p:txBody>
          <a:bodyPr/>
          <a:lstStyle/>
          <a:p>
            <a:fld id="{F0B3080A-960D-4451-9B3F-76CB7E6F1BDB}" type="slidenum">
              <a:rPr lang="en-US" smtClean="0"/>
              <a:pPr/>
              <a:t>37</a:t>
            </a:fld>
            <a:endParaRPr lang="en-US"/>
          </a:p>
        </p:txBody>
      </p:sp>
      <p:pic>
        <p:nvPicPr>
          <p:cNvPr id="2050" name="Picture 2"/>
          <p:cNvPicPr>
            <a:picLocks noChangeAspect="1" noChangeArrowheads="1"/>
          </p:cNvPicPr>
          <p:nvPr/>
        </p:nvPicPr>
        <p:blipFill>
          <a:blip r:embed="rId2"/>
          <a:srcRect/>
          <a:stretch>
            <a:fillRect/>
          </a:stretch>
        </p:blipFill>
        <p:spPr bwMode="auto">
          <a:xfrm>
            <a:off x="7010400" y="4724400"/>
            <a:ext cx="2133600" cy="2133600"/>
          </a:xfrm>
          <a:prstGeom prst="rect">
            <a:avLst/>
          </a:prstGeom>
          <a:noFill/>
          <a:ln w="9525">
            <a:noFill/>
            <a:miter lim="800000"/>
            <a:headEnd/>
            <a:tailEnd/>
          </a:ln>
        </p:spPr>
      </p:pic>
      <p:pic>
        <p:nvPicPr>
          <p:cNvPr id="2051" name="Picture 3"/>
          <p:cNvPicPr>
            <a:picLocks noChangeAspect="1" noChangeArrowheads="1"/>
          </p:cNvPicPr>
          <p:nvPr/>
        </p:nvPicPr>
        <p:blipFill>
          <a:blip r:embed="rId3"/>
          <a:srcRect/>
          <a:stretch>
            <a:fillRect/>
          </a:stretch>
        </p:blipFill>
        <p:spPr bwMode="auto">
          <a:xfrm>
            <a:off x="1" y="1143000"/>
            <a:ext cx="2286000" cy="2286000"/>
          </a:xfrm>
          <a:prstGeom prst="rect">
            <a:avLst/>
          </a:prstGeom>
          <a:noFill/>
          <a:ln w="9525">
            <a:noFill/>
            <a:miter lim="800000"/>
            <a:headEnd/>
            <a:tailEnd/>
          </a:ln>
        </p:spPr>
      </p:pic>
      <p:sp>
        <p:nvSpPr>
          <p:cNvPr id="6" name="Content Placeholder 2"/>
          <p:cNvSpPr txBox="1">
            <a:spLocks/>
          </p:cNvSpPr>
          <p:nvPr/>
        </p:nvSpPr>
        <p:spPr bwMode="auto">
          <a:xfrm>
            <a:off x="3048000" y="1646237"/>
            <a:ext cx="5410200" cy="3078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S PGothic" pitchFamily="34" charset="-128"/>
                <a:cs typeface="ＭＳ Ｐゴシック" pitchFamily="-65" charset="-128"/>
              </a:rPr>
              <a:t>Transaction – an exchange that has an associated cost – license the use of a library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Transactions/Transfers</a:t>
            </a:r>
            <a:endParaRPr lang="en-US" dirty="0"/>
          </a:p>
        </p:txBody>
      </p:sp>
      <p:sp>
        <p:nvSpPr>
          <p:cNvPr id="3" name="Content Placeholder 2"/>
          <p:cNvSpPr>
            <a:spLocks noGrp="1"/>
          </p:cNvSpPr>
          <p:nvPr>
            <p:ph idx="1"/>
          </p:nvPr>
        </p:nvSpPr>
        <p:spPr/>
        <p:txBody>
          <a:bodyPr/>
          <a:lstStyle/>
          <a:p>
            <a:r>
              <a:rPr lang="en-US" sz="2800" dirty="0" smtClean="0"/>
              <a:t>I contribute a new feature to an open source project – I transfer copyright to the project, the project transfers to me committer status</a:t>
            </a:r>
          </a:p>
          <a:p>
            <a:r>
              <a:rPr lang="en-US" sz="2800" dirty="0" smtClean="0"/>
              <a:t>I become a partner with a commercial organization – I pay on a sliding scale and receive in return a varying amount of (1) early access to information; and (2) products.</a:t>
            </a:r>
          </a:p>
          <a:p>
            <a:r>
              <a:rPr lang="en-US" sz="2800" dirty="0" smtClean="0"/>
              <a:t>I extend a platform with a </a:t>
            </a:r>
            <a:r>
              <a:rPr lang="en-US" sz="2800" dirty="0" err="1" smtClean="0"/>
              <a:t>plugin</a:t>
            </a:r>
            <a:r>
              <a:rPr lang="en-US" sz="2800" dirty="0" smtClean="0"/>
              <a:t> – To do this I obtain information and software and engage in transactions with customers </a:t>
            </a:r>
          </a:p>
          <a:p>
            <a:endParaRPr lang="en-US" dirty="0" smtClean="0"/>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Porter’s Value Chain</a:t>
            </a:r>
            <a:endParaRPr lang="en-US" dirty="0"/>
          </a:p>
        </p:txBody>
      </p:sp>
      <p:sp>
        <p:nvSpPr>
          <p:cNvPr id="59402" name="AutoShape 10" descr="data:image/jpeg;base64,/9j/4AAQSkZJRgABAQAAAQABAAD/2wCEAAkGBhQPEBAUDxQUFBUUDxAPEBQUEBQUFBQPFRQVFRQUFBUXHCYgGBkkGRQUHzIgIycpLC4sFR4xNzAqNScrLCkBCQoKDgwOGg8PGjUkHBwsKSwpLCwpKikpLCwsKSwsLCksLCwsLCwsKSwsLCksLCwsLCwsLCksLCwsKSkpLCkpLP/AABEIAKEBOgMBIgACEQEDEQH/xAAbAAEAAgMBAQAAAAAAAAAAAAAABAUBAwYCB//EAE8QAAEDAgMCBg0JBwMCBgMAAAEAAgMEEQUSITFBBhMiUVKTFRYjMjNUYZGSlNHS0xRCVXF0gbO01DVTYnJzsbJDocEkdQc0RIPh8CVjgv/EABoBAQEAAwEBAAAAAAAAAAAAAAABAgQFAwb/xAArEQEAAgEDAgUDBAMAAAAAAAAAAQIRAxIxBBMUIUFRYRVSgSIyQvAFI0P/2gAMAwEAAhEDEQA/APuKIiAq/hBihpaSpnDQ4w0804aTYOMbC61917KwK5ThQ90mEYhK5x7ph1S9jNMrWGFxbu1da1yd+yyDxBjGKPYxwpqGzmteL1017OAIv/0/lXvslivi1D69P+nVthXgIP6EX+DVKWn3rMsOf7JYr4tQ+vT/AKdOyWK+LUPr0/6ddAid6xhz/ZLFfFqH16f9OnZLFfFqH16f9OugRO9Yw5/slivi1D69P+nTslivi1D69P8Ap10CJ3rGHP8AZLFfFqH16f8ATp2SxXxah9en/TroETvWMOf7JYr4tQ+vT/p07JYr4tQ+vT/p1cYiXiGXir5+KkMdhc8ZlOWw3m9lUTvq4rNZ3Tub3ucWmQZw2UtYDydpbGNnzjzi1jVtJhjslivi1D69P+nTslivi1D69P8Ap1tiqKriqrOOW2KQwFsWW7wZmtABc65OSN3/ALgCTVtS0SnIDZzjGBE4nKJ3sDdCbl0bWOvoOVuGovduYauyWK+LUPr0/wCnTslivi1D69P+nXg1dYyOUkFzgSYxxGpJfLYHKTyQ1sY0B7+523Gamuq9rGkESOAAgc5pBhcWtdcg6PDbuGmoF9wnduYeuyWK+LUPr0/6dOyWK+LUPr0/6dbjiFQJGtyGweWyScQ4i2eQMLQDrmaI7kaDPfS2kU4jVta5oYXv4yTI407gA0OqLXsQCBlgsbi4d94vduYbOyWK+LUPr0/6dOyWK+LUPr0/6dTcLqJ3STCcANa4tjIY5twHOAdcixBaGu0JtmtorNYzq2gw5/slivi1D69P+nTslivi1D69P+nXQInesYc/2SxXxah9en/Tp2SxXxah9en/AE66BE71jDn+yWK+LUPr0/6dOyWK+LUPr0/6ddAid6xhxM3DfEWVTqZ9JSNkETZmE1k2SWM6OMTuI5WU2BGhFxuN1I7asS8VovXZvgKy4WcHflsLeLcI6iF/HUkpF8ko+a7nY4clw3g+RUeCYt8pjuW8XIxxiqIibuinbo9h/uDvBBXR6XZrRieYauva9POOEiXhfiLGud8kpXZQXZWVkpe6wvlYDCAXHcCRquuwbGI6yCOeA3ZI3MNxB2Oa4bnAggjcQVzKq6Su7F1Rk2UlVI1tSNjaeqdyW1FtgY82a/mNnc69tbQisZqw0tebTiz6OiwDdZWo2xERAREQU+KcKYaWVsUvGZnRPlGSnlkGVpAtdjTyiXaDyfVfxwixWaGOJ1OxhzvDHGUhojzNOQlrnNvyrC177ra6VnDqZ8ZgdFx4IbOLxSOaHX4oiKzYpLyOtybgDku13KJw/qYS2liqHQscXMmhM9f8lkEjAS43EUjdLN1OhLjbdcOwoZXvhjdK0Me6NrpGh2YNeWguaDvAO9c7j/7Bqf8AtEv5Yq8wXL8lg4oNDOIjyBr3PaGZRlDXuALhbeQCVR8IP2DU/wDaJfyxQScMZUcRDZ8HgYrdyk2ZG/8A7FJ4uo6cHUyfEWzCvAQf0Iv8GqUudMs0Hi6jpwdVJ8ROLqOnB1UnxFORMiDxdR04Opk+IhZUacuDqpeb+opy8nd9f/BTIh8XUdODqZfiJxdR04Oqk+IpyJkQclR04Oql+ImSo6cHVSfEXvFGSGJwhNn5o8p5hxjcxIuLjLm0uL7FWA1bLixeS6Qh4EYaBxk52OcSAWmCw1trs1VgWGSo6cHUy/EWC2o6cG391J8RVsgrWxy2LnO04s2gBBBeNlgCCAwm+vKOotpmSKrfHIHE5nhuWxazI7jyC1royHW4mxJvfbYg6K4FlxdR04Opk+InF1HTg6qT4irIYKtjoRmOXPIZNkoAzNytDpH58mXObk3u7ZoAmatyMtmz5XC5EIBdn2yj5oybA3ftumEWfF1HTg6mT4icXUdODqZPiKv4yrcXutI1t48jQ2nz5SeWRe4zCwsCd5+71kqnsqw5zmkhzactEbS27nBrmODtTlynUbb67lMKncXUdODqpPiLDm1HTg2j/Rk5/wCoquT5aBI4A53SMLWgxljWtbYts75riATqDd23ckxrQ1lruOaFx0gsCXcthGnJAAsRrfebgKxCLXJUdODqZPiJxdR04Opk+IqOlrauUdzcbCZrZHGOI2OQZ2tAIBYJM205gLfWt4FcGvJJJLBlBbDyXXhJy2AubOnAvcchv32a4FrxdR04Oql+InF1HTg6qX4iq3MrDkzOf4WLOGNgaeLbxJcbG+0mYEXOg0A0XRLGfJUHi6jpwdTJ8RYc2oA7+DqpPiKevL9nm/uFMiHxdR04Opk+ImSo6cHVS/EU5EyIPF1HTg6qT4i5PhRhU9LKa9mR4DAyviijeHSQN0bMAXOu+IeS5ZmG4Luliyz09SaWi0MbVi0YlykE7ZGtewhzXND2OGoc0i4I8hFlpr54bNinLLT5oWxvPhbg5mBu/S91AfSdi6oQbKWoe51Ed0NQbufSkk6NcbuZ9ZbuVfj2FPjn4+J/F5xkdI5okdG8kNbxYOZznHNlbG0NaLvJOpv9BTWi9N0OXbT222y6XgTi7qeTsfUuLiA59BK4kmalG2JzjtljFgeduU867dfMZaZtdSxuikc2SM56echudlVESzjDl5Ju4OBA5JBNtLLseCPCX5dCc7eLnidxNXFcXjmA2jnjd3zXbwVp62nsnMcS3dHU3RieYXqIi8XsIiIOM/8AEIPPE5HkWiqXuAbO7IG8V/1Pcnt8HfeSe6aNO7djdJO6CB15JJtBlp3yxB2j7FryDxZIcLufobW5lG/8RqaOVsYcAXtZJkzfIixpkLWMMnyrUMc5tuSNcp22C8cKsJZE2ibakjjGeN7ZqYSMzCOSRtn54wwZi87iS76woOjmmkigiGV+sYbLI6Rr3QjLynPO2QjXUfXsUPhnCGYRXtb3rcNqWt/lELgP9lZYKQ6kgtq008ZHc+LuCwf6fzP5dypOEJvgNST9ESk+rFUSMMdU8RDZsFuJiteSW9sg/gUnPU9Gn6yX3FtwrwEH9CL/AAapS58yyQM1T0afrJfcTPU9Gn6yX3FPRTKoGep6NP1kvuLBdU6cmn2/vJeY/wACsF5du+v/AIKZRCz1PRp+sl9xM9T0afrJfcU9EyqBnqejT9ZL7iZ6no0/WS+4p6wQmRBz1PRp+sl9xYL6nTk0+395LzH+BVkHyuNxaMzm5J3N427y595cgz7Gjkw2BIuHO0O0epZKu4LC4hz4mDPC0ENLCXyFtxYggDL5T92WEWWep6NP1kvuJnqejT9ZL7irXVFYcwym4DgCI2gFoIyyB3TJzXbstrYKPPi1UzIHcgve1rbwtuXl0LXNDbi7G55SHDbkG3fdous9T0afrJfcTPU9Gn6yX3FB+VyTQxPcJGh05zCC5cIhG9t7tuS0yAOuNzmryyorA8XaC1sTXluTWQjVzc40a897t+7epgWGep6NP1kvuLy99T0afaP9SXnH8Cr55q3O4ANNhEQAzRxvGXcrZa5kaRe9m3sNq1MxGqLw2zjYRuGaANLmuc8EvN+QQW6C2thz62IFuX1PRp+sl9xM9T0afrJfcVUaitbG64BdeOx4kDK3Y8hrc2bzHT6rrcH1fGw57hhmdxgZE2wYMzWg3JOV12uvtFh5bzAn56no0/WS+4mep6NP1kvuKcsrHKoGep6NP1kvuLy91Tbvafd/qS8/8isV5k2eb+4ViUQs9T0afrJfcTPU9Gn6yX3FPRTKoGep6NP1kvuLGep6NP1kvuKwRMiixvCZayCSCZsGV42tllDmuBu17Dk0c1wBB5wuZw6R0gmo68NM8IDZtLNmiJPFVMfkdbdq1wOzRfQ1zvDDg++obHPS2FVTlzobmzZY3DulPIei8Aa7nAHnW303Udu2J4l46unvj5cVQYnDSSmNhLgC2KVz5CHXYXtdIyFreLjijygEgtaAfIM1tU1LqeVmIUoL7MDKqMAgz0QNyQ0i5kj1c3nGYbwtXExYhA2aJoa4uzHNEHPZKw5XMkjJAfIyxAD7hrrGym4DHK2Lu2e+dxjEjw+VsRsWiV40c++Y6bLga2XZ27o2zxLQ3bZ3RzDvKCuZPFHLC4PZIxskbhscxwuCFIXz3AK/sZUiF2lJVSniDup615JMW3SOQ3LeZ5I3hfQlzrVms4l0KWi0ZgREWLJRYnwQiqJJJHOkHGMyODS22bi3xZxdpIdxUkjOblk2vqo3CmkrOLyUIZkEQaG8gy8YHC1uNBYWho3633rpkQaKbwbe+7wd/wB/s+d5edc3j/7Bqf8AtEv5YrqiFyePu/8Awda350eG1MLxvD2QuaQfNf6iEEvDBUcRDYweBitdsuzIPKpNqjng9GX2rZhXgIP6EX+DVKXOmWaDao54PRl9qWqOeD0ZfapyJkQbVHPB6MvtWHCo01g29GXmPlU9eXbvr/4KZEO1RzwejL7UtUc8Hoy+1TkTIg2qOeD0Zfalqjng9GX2qciZEG1RzwejL7VhwqNNYNvRl5j5VOWHbvr/AOCmRDtUc8Hoy+1MtRz0/oy+1V8tVUtfUuaLsY5zY2ua3K7kx5coaM55RcSSSLXssjGZuMLC1thLkc7ipbNAMgFwCbl+RhBGzjR32/LbKJ9qjng9GX2pao54PRl9qruzszhyItWsLngskHLEcj3RtOmuZrW3177edFrZjlSQ08WwiwLrMlOYd1Jy62GkbR87V+/QFiVWtqjng9GX2ry8VFtsG0fNl5x5VXtxuoJf3JoDXy/NkLssdyG6G2Z1m2P8Xe6a2WFTvkp43SkF5tnswsGYPsRlJJGxMYDLUc8Hoy+1LVHPB6MvtU5FjkQbVHPB6MvtS1RzwejL7VORMiDao54PRl9q8vFRbbBu+bLz/WrBeZNnm/uEiRDtUc8Hoy+1LVHPB6MvtU5EyINqjng9GX2pao54PRl9qnImRBtUc8Hoy+1LVHPB6MvtU5EyOAx6gkw+d9acnyeZzG17YmutHJsbV2J8rWvtuIdrZWwN/wD7pbyFdNNC17XNeA5rmlj2kXDmuFi0jeCCQuBpYHYfUfI5CTE4Ofh0jiSTGLl9M5x2vj3c7Lcy6vRdR/zt+Gl1Oln9cflY4hQMqInxSjMx7S1w3+Qg7nA2IO4gFT+BOPvdmo6t16iBoLXnT5TS7GTj+K/JcNxHlC0Ktxmge/i5aYhlTATJTON8pNuVDJbbG8AAjyA7lva+lvjMcw19HU2T58PoqKq4N4+yup2yxgtNyyWN2j4p26SRPG5zTp5jvVqua6QiIgLnuHVO0YbiTg0Zjh9U0usLlvFOsCd4XQqi4efsvEvsFX+E5BQ4dwzeIYR2OxE2ijFxDBY2YBcd22KR27P+jcS6in+OrrCv/Lwf0Iv8GqVZcOepnPD22Ob7dn/RuJdRT/HTt2f9G4l1FP8AHXSIp4qfY2Ob7dn/AEbiXUU/x14k4cuBYDh2JDM4hvcafU5XGw7vzAn7l06hYh4Sl+0O/Lzqx1PwbVR27P8Ao3Euop/jp27P+jcS6in+Ouksinivg2Ob7dn/AEbiXUU/x07dn/RuJdRT/HXSInip9jY5vt2f9G4l1FP8deJeHThlvh2Ii7sre4wausTYd35gfMunUHE++pvtTfw5VY6n4Nqq7dn/AEbiXUU/x07dn/RuJdTT/HXR2Synip9jY5zt2k+jcS6mn+Onbu/6NxLqKf466OyJ4r4NjnO3Z/0biXUU/wAda5+HTmgF2HYkBmYNYYNpc1rR4feSB966dQcZHcm/aKT8zErHU5ng2Knt2f8ARuJdRT/HTt2f9G4l1FP8ddIAinip9jY5vt2f9G4l1FP8dO3Z/wBG4l1FP8ddIieK+DY5vt2f9G4l1FP8da5+HTmtJdh2JAXAuYYN5AH+vzrqLKBjngHfzRfisVr1OZxg2qrt2f8ARuJdRT/HTt2f9G4l1FP8ddKViynip9jY5vt2f9G4l1FP8dO3Z/0biXUU/wAddIieKn2Njm+3Z/0biXUU/wAdZ7dn/RuJdRT/AB10dkTxU+xsc527P+jcS6in+OqrhJi5roDG7DsTY4OEsEogp80M7NWSt7vuO7eLhdwuO4X4gaqX5BASAWtfiMjfmUzgcsDTukk/2bc7wvbQ1b6upFaR5sL4rXMovBPGXVtHDM9uRzg5rhuLmOLC5v8ACS2482tlbrxDC1jWtYA1rWhrQBYBoFgANwstdfWsgikllOVjGF7zzAf3O4DeSBvX18eUebiz5z5IMNSaLEaZ0HKFdKKaogG1zmMLhVN5ixrbO52kbwF9HXI8CMBfd1bVtLZ5m5YY3baajvdkXke7v3HnNvmrr1ytS0WtMw6enWa1iJERFg9BUPDz9l4l9gq/wnK+VDw8/ZeJfYKv8JyDbhXgIP6EX+DVKUXCvAQf0Iv8GqUHXvbW2227fqvmJ5bMMrCNN9mv1arNlBhQsQ8JS/aHfl51Nza232Btvsb2P+x8yhYh4Sl+0O/LzqwSmoiLEFlFhUFBxPvqb7U38OVTlBxPvqb7U38OVWvJKciE2XiCobI3NG5rm68prg4abdRooPaLDHh3ekHZsN9oBGzyEH716sgwoOM+Cb9opPzMSnE6236kDfYbf7jzqDjPgm/aKT8zErXmElOCLDnAAkkAAXJJsAPKVkOBJA2i1xvF9lx9xUUWVi+tt9gbb7HYbfcfMsZxe1xfmvr5kHpQMc8A7+aL8Vin2UDHPAO/mi/FYsqfuhJTysLJWFgrKwiKjKwij4hiEdPFJLM4MjjYXvcdgaP7/UkRkVnCzhCaOECIB9RM4w0kXSmsTmdzMYLuceYW3hU+DYUKaMtLi+R7jLPKe+lndq558m4DcAAomFMfPJJXVYyPkZkhjdp8mogczWuudJHaPeeew3Kbh+MRzlwYXBzQ1xa+N0b8ju9eGuAJYdxH919d/j+kjQpm37rf3Dk9TqzqTiOITVXYJh/ZSqzu1o6WWzARyamuYSCf4ooj9xfrrlWrE+MqpWUVMS18rc1TKP8A09HqHOB3SP1a3/8Ao7l9Aw/D2U8UcULQyONjY2NGwNaLAL36jV/hH5On0v5T+EkIiLSboiIgKh4efsvEvsFX+E5XyoeHn7LxL7BV/hOQbcK8BB/Qi/waqzEcKbNxruNYG8a43OxsggMAubgXa+zvrA32Ks8K/wDLwf0Iv8GqFPgTnZhxgymaSdrTCHWe/MCDyuULPdbQa2O7X5us4nl7q3tcIzDjYvCG4Ado5xlcJXDNpKONFj/ANmgHrsSHksdPG4tjBYASSG5JxHK7lbbvzX2dz03FbYOC3LfmLcgAbHyQ57hmc88ZcC/fkW/+Sd3asN7z4Li+8F72lF7kk27rsNzyRcnUr0m/ymG7BcO4p8pzseXtjPJvmLc0rg99ybk57XHR2lScQ8JS/aHfl51ijwsRyGS4uY2sIawMBItyrA+QAeTaTpbOIeEpftDvy868pnM5/vDL0RcZrJGOswub3IuiDYw/jai5tE7kmw0bsynlHXRVzuEs5ByRsd3Yx3yShrbOmbkJ1zOPFs5Q07psOl+oWGtAFgLDXZptNz/urF4x5wYc7ieNVDAQxgJc6pa20MjsrGPexj75rOOgfa1iHbtCT8dna3Rgccsjm9ykHGWdKAW2PJADIzY3JEg13npFhTfHsYVVHiMpmEcjRa0oLmseLljyA7U2a0i1hd23aNFvxPvqb7U38OVTlBxPvqb7U38OVInMjfX0nHRPZe2Ztr2v/tvHkVJNhTpSJONibx+W4bmyOZ3Fw4vUZnFsW/c/ya9GqRnB02gD5Q4QtYxncQDxbTE7bmNnXhZyuYu010tLY9SYV0HB0MAAkgGVkbXAAhp4psUbon62EZLNRba61itkGDhxa108b2MkAkbckmS8TTEeVYDuVg068rZz+qfgke6cYWi7RHHlaDyWlpD3EZSX8ka/8aKY3g2BJxgfrxmcAxNIsc2YHnPKNju00XpN/ljh5wfBTFLnMjH5Y3QkgHOXHitHkk97xeg28rcpuM+Cb9opPzMS90GHCEy2PfyGSwFgL7hqfZ5AvGM+Cb9opPzMS8s5tDL0bcTpBNBNGSAJInxkuFxZzSDcbxquel4OZmSBtQwmTJJndYuyRiRrHgg/Na6PUdA6i9101RDnY9t7ZmObewNri17HQ/eqJnA5ga4F5JJJzZBp4c5Rck5bznQk96NdSVlS2I5SYRpsLjYwu+UNaJGSRFwBIMgM+aS4N8zeMAuTYBp5xbMPBxrXEcZEC5rY3AEl17PdkJuOTkuQNNAbABWcmAXhbGH5bPlfmEYaQZXOc7JlILCC42IP13Wqfgu2SSR7pHctr2WAAs1zHsOvP3Q6gDYL3Oqy3/KYR6HDSyqjLCxzLSSNeHDwRDmtiYA+5Y0ub82172I2G1xzwDv5ovxWLRQYC2F7Hgi7WvBs0jMXOJ1LnONuUdtzffa4O/HPAO/mi/FYsZnNoX0TZDobbbG2l9fq3rmYMaqAxtm8YTM1he9ha3VgJDcrWka6atu3Xv11BS6wraI5hcKNuJ1Fo7xjlOjeS1jgGxF4Y5hBJ5YuDfZYk7l5gxmdz6duRtpLmQlkjcpvymC9+U3W52G3zVfIruj2MMLhMSrOylTlbrR0kpv0aqtZcWtviiP3OcRtyqx4Y4y8ubRUji2aZmaaVv8A6akvZ0l90jrFrBz3O5VVbWR0EUUMbeKZxMjIZCwugic0DLxpBuAS7MT5HEkLs/4zpM/7r8Rw0+p1cforzKLwury0NawgEB5JzauPJBhaCCxzyHglsgylt9W98NtPWtpKKF0Y4x8uQU0LS4CSaUAsiia8uMbDttchovrYBa8AonRx1MlU4CN7pJHtdk4pzdHunc0XaCdbltmuAzZQdt9wLwl1TL2QqGkNylmHRuuDHA4WdO5p2SSDZzMsN5Xc1L7I3es8NSlN07fSOV1wP4N/IoXGUh9RM7jqqUC2aU7Gt5mMHJaOYeVX6Iue3xERAREQFQ8PP2XiX2Cr/Ber5UPDz9l4l9gq/wAJyDbhXgIP6EX+DVKUXCvAQf0Iv8GqUvmJ5bMCysIoChYh4Sl+0O/LzqaoWIeEpftDvy86sckpywiLEERFQUHE++pvtTfw5VOUHE++pvtTfw5Va8kpyIigIiKAoOM+Cb9opPzMSnKDjPgm/aKT8zEsq8wSnBECKAiIgKDjngHfzRfisU5QMc8A7+aL8Viyp+6EnhYFEKwsVFV8I8fbRQGRwL3ucIoImkZpp3aMjbfy6k7gCdysZpmsa5zyGta0uc4mwDQLkk8wC4OgmdiE4rZQRGGuZh0Z+bC7R1Q4Ed/JbTmZpvK3ei6Weo1MekcvHW1Y065SMDwx0TXvnOeoncJaqQbDJawY3mYxtmgcwvvUer4LsfOJWuc3NI2WZmZ2V72jR7SCCx2gB2tIuC3W6u1V4vVyF8VNSW+U1GYRki7YYW+EqHjmbcADe4gbivsJrSlMekOPE2tby5l4p8OGJ1Hydo/6Omc35YWizJZW2MdI23zW6OeBss1u8r6S1thYKBgOCR0VPHBCDlYNrjdznE3c953ucSSTzlWC5t7zecy6VKRSMQIiLBmIiICIiAqHh5+y8R+wVf4TlfLzIwEEEAggggi4t5RvQcbhvDigbDCDW0oIhiBBqorghguDylJ7e8P8epPWoveVnaFmk8LGHpcU0xu8ocByfqdY/XtWyN1I4gN+TknYO5X821c7wFfd6b5VHb3h/j1J61F7ydveH+PUnrUXvK9+SU/Qh9FifJKfoQ+iz2J9Pr7m+VF294f49SetRe8oddw3oC+mIraU5ZyXf9TFoOImFzytBcgfeup+SU/Qh9FnsT5JT9CH0WJHQVj1N8qLt7w/x6k9ai95O3vD/HqT1qL3ldSRUre+EDea4jH91rz0fPTeeJT6fX7juSqe3vD/AB6k9ai95O3vD/HqT1qL3lbZ6PnpvPEmej56bzxJ9Pr9xvlU9veH+PUnrUXvKFiHDegLqe1bSm1Q1zrVMWjeLkFzytmo866PPR89N54ltigpni7WwO1toIzr9ysdBWPU3ypO3vD/AB6k9ai95O3vD/HqT1qL3l0PYyL91H1bfYnYuL91H1bfYn0+v3Hclz3b3h/j1J61F7ydveH+PUnrUXvK+fRQN75kI36sYNPMo+ej56bzxKfT6/cb5VPb3h/j1J61F7yhYtw3oHRgNraUnj6U2FTEdG1ETnHvtwBP3Lo89Hz03niTPR89N54lY6CsTyb5VHb3h/j1J61F7yz294f49SetRe8rbPR89N54kz0fPTeeJT6fX7jfKp7e8P8AHqT1qL3k7e8P8epPWoveVtno+em88SZ6PnpvPEn0+v3HclU9veH+PUnrUXvKFjHDegdC4NraUnNFoKmInSRhPzuYFdHno+em88SZ6PnpvPErHQVic5N8qk8PMP8AHqT1qL3k7e8P8epPWoveVqZqMeL/AHCM/wBl4zwO8FBxh3Zaezfve5oaPOp9Pr9xvl8/4VcNKSumFKKqAUzMktW8zsAnN7x08Zzcplxd5HMBvKnDhjReN03rEftXewYUzKOMjiLrcrLE0C/kuNi2di4v3UfVt9i6nTTHT02Vhq6ul3JzMvnNRw2o2Mc5tRFK4DkxxSsfLI7Y1kbAbucTYAeVdTwK4Ovp2yT1djVVGV01jdsUbR3OnjPRbc3O9xceZXzcNiBBEcYINwRG24PmUlempqzqcmnpRTgREXi9hERAREQEREBERAWqWlY8EOa1wO27Qb/XdbUQQ+w0H7mLqmexOw0H7mLqmexTEQQ+w0H7mLqmexOw0H7mLqmexTEQRosNiZ3kcbb6HLG0afcFt4hvRb6IWxEGiZsbGuc/I1rQXOc7KGtaBckk6AW3rVS1UEzOMidFIzXlscxzNNvKbpotfCHD3VNJUwsIDpaeWJpN7Bz2FoJsDprzKpfwRyyMdFI88mpdI6SV5e+d8cccTzl0IaGEbNNDa+qDoI42OALQ0ggEEAEEHUEEbQtcuGRPN3xRuNrXMbSbfWQuSl4F1BBIns/iw0EVE4Ae2mpo4zYaaTRSP2a5he+oG1vBOpdNM6SVvFyVcE2Vs0wvHHLK5267S5jo2kBxB4vmsAHRdiGs1p+5O3AE5D5HM2WPOLHyrVS04qG55Xh+pBbHKeKY9pLXMuwjOQQQS7eDoNiruD9FUCOoc+7X8unoxLe4p4y7inSgE8oucbnaWsZoDcKDDwNnhgMMczJGcbFLldnps9ojE9j3QgkDMI5cw1Lg4G17oOjjw+ma5oEcIdc5RlZmu2xNt+lx9VwpJMYdlOTNyTl5N7OJDdPKQfMVzFLwOkZJNZ4a2SWukJbJLmJnZGGOIOxzXNfv5jvIHh/BCeQwunkZI5stHPIM8oaZo5p5JiwW0baYBo5mAG21B1cQje0OYGOB2EZSCPIQvfEN6LfRC5CDgnVNfCTUusyjkgc1sz2jjXCXld5d1y+M3zNLTELA7rzgvhklNTNjnc1zg55GV73gNJu1uZ9i4gbw1o5gEFnxDei30QnydvRb6IWxEGviG9FvohPk7ei30QtiINfEN6LfRCcQ3ot9ELYiDy1gGwAfULL0iICIiAiIgIiICIiAiIgIiICIiAiIgIiICIiAiIgFYREAIiIAREUAoURUFlEQEREBERAREQEREBERAREQEREBERAREQf/2Q=="/>
          <p:cNvSpPr>
            <a:spLocks noGrp="1" noChangeAspect="1" noChangeArrowheads="1"/>
          </p:cNvSpPr>
          <p:nvPr>
            <p:ph idx="1"/>
          </p:nvPr>
        </p:nvSpPr>
        <p:spPr bwMode="auto">
          <a:prstGeom prst="rect">
            <a:avLst/>
          </a:prstGeom>
          <a:noFill/>
        </p:spPr>
        <p:txBody>
          <a:bodyPr vert="horz" wrap="square" lIns="91440" tIns="45720" rIns="91440" bIns="45720" numCol="1" anchor="t" anchorCtr="0" compatLnSpc="1">
            <a:prstTxWarp prst="textNoShape">
              <a:avLst/>
            </a:prstTxWarp>
          </a:bodyPr>
          <a:lstStyle/>
          <a:p>
            <a:r>
              <a:rPr lang="en-US" dirty="0" smtClean="0"/>
              <a:t>The elements of the 5 Forces model contribute to the value chain</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39</a:t>
            </a:fld>
            <a:endParaRPr lang="en-US"/>
          </a:p>
        </p:txBody>
      </p:sp>
      <p:sp>
        <p:nvSpPr>
          <p:cNvPr id="59394" name="AutoShape 2" descr="data:image/jpeg;base64,/9j/4AAQSkZJRgABAQAAAQABAAD/2wCEAAkGBhQPEBAUDxQUFBUUDxAPEBQUEBQUFBQPFRQVFRQUFBUXHCYgGBkkGRQUHzIgIycpLC4sFR4xNzAqNScrLCkBCQoKDgwOGg8PGjUkHBwsKSwpLCwpKikpLCwsKSwsLCksLCwsLCwsKSwsLCksLCwsLCwsLCksLCwsKSkpLCkpLP/AABEIAKEBOgMBIgACEQEDEQH/xAAbAAEAAgMBAQAAAAAAAAAAAAAABAUBAwYCB//EAE8QAAEDAgMCBg0JBwMCBgMAAAEAAgMEEQUSITFBBhMiUVKTFRYjMjNUYZGSlNHS0xRCVXF0gbO01DVTYnJzsbJDocEkdQc0RIPh8CVjgv/EABoBAQEAAwEBAAAAAAAAAAAAAAABAgQFAwb/xAArEQEAAgEDAgUDBAMAAAAAAAAAAQIRAxIxBBMUIUFRYRVSgSIyQvAFI0P/2gAMAwEAAhEDEQA/APuKIiAq/hBihpaSpnDQ4w0804aTYOMbC61917KwK5ThQ90mEYhK5x7ph1S9jNMrWGFxbu1da1yd+yyDxBjGKPYxwpqGzmteL1017OAIv/0/lXvslivi1D69P+nVthXgIP6EX+DVKWn3rMsOf7JYr4tQ+vT/AKdOyWK+LUPr0/6ddAid6xhz/ZLFfFqH16f9OnZLFfFqH16f9OugRO9Yw5/slivi1D69P+nTslivi1D69P8Ap10CJ3rGHP8AZLFfFqH16f8ATp2SxXxah9en/TroETvWMOf7JYr4tQ+vT/p07JYr4tQ+vT/p1cYiXiGXir5+KkMdhc8ZlOWw3m9lUTvq4rNZ3Tub3ucWmQZw2UtYDydpbGNnzjzi1jVtJhjslivi1D69P+nTslivi1D69P8Ap1tiqKriqrOOW2KQwFsWW7wZmtABc65OSN3/ALgCTVtS0SnIDZzjGBE4nKJ3sDdCbl0bWOvoOVuGovduYauyWK+LUPr0/wCnTslivi1D69P+nXg1dYyOUkFzgSYxxGpJfLYHKTyQ1sY0B7+523Gamuq9rGkESOAAgc5pBhcWtdcg6PDbuGmoF9wnduYeuyWK+LUPr0/6dOyWK+LUPr0/6dbjiFQJGtyGweWyScQ4i2eQMLQDrmaI7kaDPfS2kU4jVta5oYXv4yTI407gA0OqLXsQCBlgsbi4d94vduYbOyWK+LUPr0/6dOyWK+LUPr0/6dTcLqJ3STCcANa4tjIY5twHOAdcixBaGu0JtmtorNYzq2gw5/slivi1D69P+nTslivi1D69P+nXQInesYc/2SxXxah9en/Tp2SxXxah9en/AE66BE71jDn+yWK+LUPr0/6dOyWK+LUPr0/6ddAid6xhxM3DfEWVTqZ9JSNkETZmE1k2SWM6OMTuI5WU2BGhFxuN1I7asS8VovXZvgKy4WcHflsLeLcI6iF/HUkpF8ko+a7nY4clw3g+RUeCYt8pjuW8XIxxiqIibuinbo9h/uDvBBXR6XZrRieYauva9POOEiXhfiLGud8kpXZQXZWVkpe6wvlYDCAXHcCRquuwbGI6yCOeA3ZI3MNxB2Oa4bnAggjcQVzKq6Su7F1Rk2UlVI1tSNjaeqdyW1FtgY82a/mNnc69tbQisZqw0tebTiz6OiwDdZWo2xERAREQU+KcKYaWVsUvGZnRPlGSnlkGVpAtdjTyiXaDyfVfxwixWaGOJ1OxhzvDHGUhojzNOQlrnNvyrC177ra6VnDqZ8ZgdFx4IbOLxSOaHX4oiKzYpLyOtybgDku13KJw/qYS2liqHQscXMmhM9f8lkEjAS43EUjdLN1OhLjbdcOwoZXvhjdK0Me6NrpGh2YNeWguaDvAO9c7j/7Bqf8AtEv5Yq8wXL8lg4oNDOIjyBr3PaGZRlDXuALhbeQCVR8IP2DU/wDaJfyxQScMZUcRDZ8HgYrdyk2ZG/8A7FJ4uo6cHUyfEWzCvAQf0Iv8GqUudMs0Hi6jpwdVJ8ROLqOnB1UnxFORMiDxdR04Opk+IhZUacuDqpeb+opy8nd9f/BTIh8XUdODqZfiJxdR04Oqk+IpyJkQclR04Oql+ImSo6cHVSfEXvFGSGJwhNn5o8p5hxjcxIuLjLm0uL7FWA1bLixeS6Qh4EYaBxk52OcSAWmCw1trs1VgWGSo6cHUy/EWC2o6cG391J8RVsgrWxy2LnO04s2gBBBeNlgCCAwm+vKOotpmSKrfHIHE5nhuWxazI7jyC1royHW4mxJvfbYg6K4FlxdR04Opk+InF1HTg6qT4irIYKtjoRmOXPIZNkoAzNytDpH58mXObk3u7ZoAmatyMtmz5XC5EIBdn2yj5oybA3ftumEWfF1HTg6mT4icXUdODqZPiKv4yrcXutI1t48jQ2nz5SeWRe4zCwsCd5+71kqnsqw5zmkhzactEbS27nBrmODtTlynUbb67lMKncXUdODqpPiLDm1HTg2j/Rk5/wCoquT5aBI4A53SMLWgxljWtbYts75riATqDd23ckxrQ1lruOaFx0gsCXcthGnJAAsRrfebgKxCLXJUdODqZPiJxdR04Opk+IqOlrauUdzcbCZrZHGOI2OQZ2tAIBYJM205gLfWt4FcGvJJJLBlBbDyXXhJy2AubOnAvcchv32a4FrxdR04Oql+InF1HTg6qX4iq3MrDkzOf4WLOGNgaeLbxJcbG+0mYEXOg0A0XRLGfJUHi6jpwdTJ8RYc2oA7+DqpPiKevL9nm/uFMiHxdR04Opk+ImSo6cHVS/EU5EyIPF1HTg6qT4i5PhRhU9LKa9mR4DAyviijeHSQN0bMAXOu+IeS5ZmG4Luliyz09SaWi0MbVi0YlykE7ZGtewhzXND2OGoc0i4I8hFlpr54bNinLLT5oWxvPhbg5mBu/S91AfSdi6oQbKWoe51Ed0NQbufSkk6NcbuZ9ZbuVfj2FPjn4+J/F5xkdI5okdG8kNbxYOZznHNlbG0NaLvJOpv9BTWi9N0OXbT222y6XgTi7qeTsfUuLiA59BK4kmalG2JzjtljFgeduU867dfMZaZtdSxuikc2SM56echudlVESzjDl5Ju4OBA5JBNtLLseCPCX5dCc7eLnidxNXFcXjmA2jnjd3zXbwVp62nsnMcS3dHU3RieYXqIi8XsIiIOM/8AEIPPE5HkWiqXuAbO7IG8V/1Pcnt8HfeSe6aNO7djdJO6CB15JJtBlp3yxB2j7FryDxZIcLufobW5lG/8RqaOVsYcAXtZJkzfIixpkLWMMnyrUMc5tuSNcp22C8cKsJZE2ibakjjGeN7ZqYSMzCOSRtn54wwZi87iS76woOjmmkigiGV+sYbLI6Rr3QjLynPO2QjXUfXsUPhnCGYRXtb3rcNqWt/lELgP9lZYKQ6kgtq008ZHc+LuCwf6fzP5dypOEJvgNST9ESk+rFUSMMdU8RDZsFuJiteSW9sg/gUnPU9Gn6yX3FtwrwEH9CL/AAapS58yyQM1T0afrJfcTPU9Gn6yX3FPRTKoGep6NP1kvuLBdU6cmn2/vJeY/wACsF5du+v/AIKZRCz1PRp+sl9xM9T0afrJfcU9EyqBnqejT9ZL7iZ6no0/WS+4p6wQmRBz1PRp+sl9xYL6nTk0+395LzH+BVkHyuNxaMzm5J3N427y595cgz7Gjkw2BIuHO0O0epZKu4LC4hz4mDPC0ENLCXyFtxYggDL5T92WEWWep6NP1kvuJnqejT9ZL7irXVFYcwym4DgCI2gFoIyyB3TJzXbstrYKPPi1UzIHcgve1rbwtuXl0LXNDbi7G55SHDbkG3fdous9T0afrJfcTPU9Gn6yX3FB+VyTQxPcJGh05zCC5cIhG9t7tuS0yAOuNzmryyorA8XaC1sTXluTWQjVzc40a897t+7epgWGep6NP1kvuLy99T0afaP9SXnH8Cr55q3O4ANNhEQAzRxvGXcrZa5kaRe9m3sNq1MxGqLw2zjYRuGaANLmuc8EvN+QQW6C2thz62IFuX1PRp+sl9xM9T0afrJfcVUaitbG64BdeOx4kDK3Y8hrc2bzHT6rrcH1fGw57hhmdxgZE2wYMzWg3JOV12uvtFh5bzAn56no0/WS+4mep6NP1kvuKcsrHKoGep6NP1kvuLy91Tbvafd/qS8/8isV5k2eb+4ViUQs9T0afrJfcTPU9Gn6yX3FPRTKoGep6NP1kvuLGep6NP1kvuKwRMiixvCZayCSCZsGV42tllDmuBu17Dk0c1wBB5wuZw6R0gmo68NM8IDZtLNmiJPFVMfkdbdq1wOzRfQ1zvDDg++obHPS2FVTlzobmzZY3DulPIei8Aa7nAHnW303Udu2J4l46unvj5cVQYnDSSmNhLgC2KVz5CHXYXtdIyFreLjijygEgtaAfIM1tU1LqeVmIUoL7MDKqMAgz0QNyQ0i5kj1c3nGYbwtXExYhA2aJoa4uzHNEHPZKw5XMkjJAfIyxAD7hrrGym4DHK2Lu2e+dxjEjw+VsRsWiV40c++Y6bLga2XZ27o2zxLQ3bZ3RzDvKCuZPFHLC4PZIxskbhscxwuCFIXz3AK/sZUiF2lJVSniDup615JMW3SOQ3LeZ5I3hfQlzrVms4l0KWi0ZgREWLJRYnwQiqJJJHOkHGMyODS22bi3xZxdpIdxUkjOblk2vqo3CmkrOLyUIZkEQaG8gy8YHC1uNBYWho3633rpkQaKbwbe+7wd/wB/s+d5edc3j/7Bqf8AtEv5YrqiFyePu/8Awda350eG1MLxvD2QuaQfNf6iEEvDBUcRDYweBitdsuzIPKpNqjng9GX2rZhXgIP6EX+DVKXOmWaDao54PRl9qWqOeD0ZfapyJkQbVHPB6MvtWHCo01g29GXmPlU9eXbvr/4KZEO1RzwejL7UtUc8Hoy+1TkTIg2qOeD0Zfalqjng9GX2qciZEG1RzwejL7VhwqNNYNvRl5j5VOWHbvr/AOCmRDtUc8Hoy+1MtRz0/oy+1V8tVUtfUuaLsY5zY2ua3K7kx5coaM55RcSSSLXssjGZuMLC1thLkc7ipbNAMgFwCbl+RhBGzjR32/LbKJ9qjng9GX2pao54PRl9qruzszhyItWsLngskHLEcj3RtOmuZrW3177edFrZjlSQ08WwiwLrMlOYd1Jy62GkbR87V+/QFiVWtqjng9GX2ry8VFtsG0fNl5x5VXtxuoJf3JoDXy/NkLssdyG6G2Z1m2P8Xe6a2WFTvkp43SkF5tnswsGYPsRlJJGxMYDLUc8Hoy+1LVHPB6MvtU5FjkQbVHPB6MvtS1RzwejL7VORMiDao54PRl9q8vFRbbBu+bLz/WrBeZNnm/uEiRDtUc8Hoy+1LVHPB6MvtU5EyINqjng9GX2pao54PRl9qnImRBtUc8Hoy+1LVHPB6MvtU5EyOAx6gkw+d9acnyeZzG17YmutHJsbV2J8rWvtuIdrZWwN/wD7pbyFdNNC17XNeA5rmlj2kXDmuFi0jeCCQuBpYHYfUfI5CTE4Ofh0jiSTGLl9M5x2vj3c7Lcy6vRdR/zt+Gl1Oln9cflY4hQMqInxSjMx7S1w3+Qg7nA2IO4gFT+BOPvdmo6t16iBoLXnT5TS7GTj+K/JcNxHlC0Ktxmge/i5aYhlTATJTON8pNuVDJbbG8AAjyA7lva+lvjMcw19HU2T58PoqKq4N4+yup2yxgtNyyWN2j4p26SRPG5zTp5jvVqua6QiIgLnuHVO0YbiTg0Zjh9U0usLlvFOsCd4XQqi4efsvEvsFX+E5BQ4dwzeIYR2OxE2ijFxDBY2YBcd22KR27P+jcS6in+OrrCv/Lwf0Iv8GqVZcOepnPD22Ob7dn/RuJdRT/HTt2f9G4l1FP8AHXSIp4qfY2Ob7dn/AEbiXUU/x14k4cuBYDh2JDM4hvcafU5XGw7vzAn7l06hYh4Sl+0O/Lzqx1PwbVR27P8Ao3Euop/jp27P+jcS6in+Ouksinivg2Ob7dn/AEbiXUU/x07dn/RuJdRT/HXSInip9jY5vt2f9G4l1FP8deJeHThlvh2Ii7sre4wausTYd35gfMunUHE++pvtTfw5VY6n4Nqq7dn/AEbiXUU/x07dn/RuJdTT/HXR2Synip9jY5zt2k+jcS6mn+Onbu/6NxLqKf466OyJ4r4NjnO3Z/0biXUU/wAda5+HTmgF2HYkBmYNYYNpc1rR4feSB966dQcZHcm/aKT8zErHU5ng2Knt2f8ARuJdRT/HTt2f9G4l1FP8ddIAinip9jY5vt2f9G4l1FP8dO3Z/wBG4l1FP8ddIieK+DY5vt2f9G4l1FP8da5+HTmtJdh2JAXAuYYN5AH+vzrqLKBjngHfzRfisVr1OZxg2qrt2f8ARuJdRT/HTt2f9G4l1FP8ddKViynip9jY5vt2f9G4l1FP8dO3Z/0biXUU/wAddIieKn2Njm+3Z/0biXUU/wAdZ7dn/RuJdRT/AB10dkTxU+xsc527P+jcS6in+OqrhJi5roDG7DsTY4OEsEogp80M7NWSt7vuO7eLhdwuO4X4gaqX5BASAWtfiMjfmUzgcsDTukk/2bc7wvbQ1b6upFaR5sL4rXMovBPGXVtHDM9uRzg5rhuLmOLC5v8ACS2482tlbrxDC1jWtYA1rWhrQBYBoFgANwstdfWsgikllOVjGF7zzAf3O4DeSBvX18eUebiz5z5IMNSaLEaZ0HKFdKKaogG1zmMLhVN5ixrbO52kbwF9HXI8CMBfd1bVtLZ5m5YY3baajvdkXke7v3HnNvmrr1ytS0WtMw6enWa1iJERFg9BUPDz9l4l9gq/wnK+VDw8/ZeJfYKv8JyDbhXgIP6EX+DVKUXCvAQf0Iv8GqUHXvbW2227fqvmJ5bMMrCNN9mv1arNlBhQsQ8JS/aHfl51Nza232Btvsb2P+x8yhYh4Sl+0O/LzqwSmoiLEFlFhUFBxPvqb7U38OVTlBxPvqb7U38OVWvJKciE2XiCobI3NG5rm68prg4abdRooPaLDHh3ekHZsN9oBGzyEH716sgwoOM+Cb9opPzMSnE6236kDfYbf7jzqDjPgm/aKT8zErXmElOCLDnAAkkAAXJJsAPKVkOBJA2i1xvF9lx9xUUWVi+tt9gbb7HYbfcfMsZxe1xfmvr5kHpQMc8A7+aL8Vin2UDHPAO/mi/FYsqfuhJTysLJWFgrKwiKjKwij4hiEdPFJLM4MjjYXvcdgaP7/UkRkVnCzhCaOECIB9RM4w0kXSmsTmdzMYLuceYW3hU+DYUKaMtLi+R7jLPKe+lndq558m4DcAAomFMfPJJXVYyPkZkhjdp8mogczWuudJHaPeeew3Kbh+MRzlwYXBzQ1xa+N0b8ju9eGuAJYdxH919d/j+kjQpm37rf3Dk9TqzqTiOITVXYJh/ZSqzu1o6WWzARyamuYSCf4ooj9xfrrlWrE+MqpWUVMS18rc1TKP8A09HqHOB3SP1a3/8Ao7l9Aw/D2U8UcULQyONjY2NGwNaLAL36jV/hH5On0v5T+EkIiLSboiIgKh4efsvEvsFX+E5XyoeHn7LxL7BV/hOQbcK8BB/Qi/waqzEcKbNxruNYG8a43OxsggMAubgXa+zvrA32Ks8K/wDLwf0Iv8GqFPgTnZhxgymaSdrTCHWe/MCDyuULPdbQa2O7X5us4nl7q3tcIzDjYvCG4Ado5xlcJXDNpKONFj/ANmgHrsSHksdPG4tjBYASSG5JxHK7lbbvzX2dz03FbYOC3LfmLcgAbHyQ57hmc88ZcC/fkW/+Sd3asN7z4Li+8F72lF7kk27rsNzyRcnUr0m/ymG7BcO4p8pzseXtjPJvmLc0rg99ybk57XHR2lScQ8JS/aHfl51ijwsRyGS4uY2sIawMBItyrA+QAeTaTpbOIeEpftDvy868pnM5/vDL0RcZrJGOswub3IuiDYw/jai5tE7kmw0bsynlHXRVzuEs5ByRsd3Yx3yShrbOmbkJ1zOPFs5Q07psOl+oWGtAFgLDXZptNz/urF4x5wYc7ieNVDAQxgJc6pa20MjsrGPexj75rOOgfa1iHbtCT8dna3Rgccsjm9ykHGWdKAW2PJADIzY3JEg13npFhTfHsYVVHiMpmEcjRa0oLmseLljyA7U2a0i1hd23aNFvxPvqb7U38OVTlBxPvqb7U38OVInMjfX0nHRPZe2Ztr2v/tvHkVJNhTpSJONibx+W4bmyOZ3Fw4vUZnFsW/c/ya9GqRnB02gD5Q4QtYxncQDxbTE7bmNnXhZyuYu010tLY9SYV0HB0MAAkgGVkbXAAhp4psUbon62EZLNRba61itkGDhxa108b2MkAkbckmS8TTEeVYDuVg068rZz+qfgke6cYWi7RHHlaDyWlpD3EZSX8ka/8aKY3g2BJxgfrxmcAxNIsc2YHnPKNju00XpN/ljh5wfBTFLnMjH5Y3QkgHOXHitHkk97xeg28rcpuM+Cb9opPzMS90GHCEy2PfyGSwFgL7hqfZ5AvGM+Cb9opPzMS8s5tDL0bcTpBNBNGSAJInxkuFxZzSDcbxquel4OZmSBtQwmTJJndYuyRiRrHgg/Na6PUdA6i9101RDnY9t7ZmObewNri17HQ/eqJnA5ga4F5JJJzZBp4c5Rck5bznQk96NdSVlS2I5SYRpsLjYwu+UNaJGSRFwBIMgM+aS4N8zeMAuTYBp5xbMPBxrXEcZEC5rY3AEl17PdkJuOTkuQNNAbABWcmAXhbGH5bPlfmEYaQZXOc7JlILCC42IP13Wqfgu2SSR7pHctr2WAAs1zHsOvP3Q6gDYL3Oqy3/KYR6HDSyqjLCxzLSSNeHDwRDmtiYA+5Y0ub82172I2G1xzwDv5ovxWLRQYC2F7Hgi7WvBs0jMXOJ1LnONuUdtzffa4O/HPAO/mi/FYsZnNoX0TZDobbbG2l9fq3rmYMaqAxtm8YTM1he9ha3VgJDcrWka6atu3Xv11BS6wraI5hcKNuJ1Fo7xjlOjeS1jgGxF4Y5hBJ5YuDfZYk7l5gxmdz6duRtpLmQlkjcpvymC9+U3W52G3zVfIruj2MMLhMSrOylTlbrR0kpv0aqtZcWtviiP3OcRtyqx4Y4y8ubRUji2aZmaaVv8A6akvZ0l90jrFrBz3O5VVbWR0EUUMbeKZxMjIZCwugic0DLxpBuAS7MT5HEkLs/4zpM/7r8Rw0+p1cforzKLwury0NawgEB5JzauPJBhaCCxzyHglsgylt9W98NtPWtpKKF0Y4x8uQU0LS4CSaUAsiia8uMbDttchovrYBa8AonRx1MlU4CN7pJHtdk4pzdHunc0XaCdbltmuAzZQdt9wLwl1TL2QqGkNylmHRuuDHA4WdO5p2SSDZzMsN5Xc1L7I3es8NSlN07fSOV1wP4N/IoXGUh9RM7jqqUC2aU7Gt5mMHJaOYeVX6Iue3xERAREQFQ8PP2XiX2Cr/Ber5UPDz9l4l9gq/wAJyDbhXgIP6EX+DVKUXCvAQf0Iv8GqUvmJ5bMCysIoChYh4Sl+0O/LzqaoWIeEpftDvy86sckpywiLEERFQUHE++pvtTfw5VOUHE++pvtTfw5Va8kpyIigIiKAoOM+Cb9opPzMSnKDjPgm/aKT8zEsq8wSnBECKAiIgKDjngHfzRfisU5QMc8A7+aL8Viyp+6EnhYFEKwsVFV8I8fbRQGRwL3ucIoImkZpp3aMjbfy6k7gCdysZpmsa5zyGta0uc4mwDQLkk8wC4OgmdiE4rZQRGGuZh0Z+bC7R1Q4Ed/JbTmZpvK3ei6Weo1MekcvHW1Y065SMDwx0TXvnOeoncJaqQbDJawY3mYxtmgcwvvUer4LsfOJWuc3NI2WZmZ2V72jR7SCCx2gB2tIuC3W6u1V4vVyF8VNSW+U1GYRki7YYW+EqHjmbcADe4gbivsJrSlMekOPE2tby5l4p8OGJ1Hydo/6Omc35YWizJZW2MdI23zW6OeBss1u8r6S1thYKBgOCR0VPHBCDlYNrjdznE3c953ucSSTzlWC5t7zecy6VKRSMQIiLBmIiICIiAqHh5+y8R+wVf4TlfLzIwEEEAggggi4t5RvQcbhvDigbDCDW0oIhiBBqorghguDylJ7e8P8epPWoveVnaFmk8LGHpcU0xu8ocByfqdY/XtWyN1I4gN+TknYO5X821c7wFfd6b5VHb3h/j1J61F7ydveH+PUnrUXvK9+SU/Qh9FifJKfoQ+iz2J9Pr7m+VF294f49SetRe8oddw3oC+mIraU5ZyXf9TFoOImFzytBcgfeup+SU/Qh9FnsT5JT9CH0WJHQVj1N8qLt7w/x6k9ai95O3vD/HqT1qL3ldSRUre+EDea4jH91rz0fPTeeJT6fX7juSqe3vD/AB6k9ai95O3vD/HqT1qL3lbZ6PnpvPEmej56bzxJ9Pr9xvlU9veH+PUnrUXvKFiHDegLqe1bSm1Q1zrVMWjeLkFzytmo866PPR89N54ltigpni7WwO1toIzr9ysdBWPU3ypO3vD/AB6k9ai95O3vD/HqT1qL3l0PYyL91H1bfYnYuL91H1bfYn0+v3Hclz3b3h/j1J61F7ydveH+PUnrUXvK+fRQN75kI36sYNPMo+ej56bzxKfT6/cb5VPb3h/j1J61F7yhYtw3oHRgNraUnj6U2FTEdG1ETnHvtwBP3Lo89Hz03niTPR89N54lY6CsTyb5VHb3h/j1J61F7yz294f49SetRe8rbPR89N54kz0fPTeeJT6fX7jfKp7e8P8AHqT1qL3k7e8P8epPWoveVtno+em88SZ6PnpvPEn0+v3HclU9veH+PUnrUXvKFjHDegdC4NraUnNFoKmInSRhPzuYFdHno+em88SZ6PnpvPErHQVic5N8qk8PMP8AHqT1qL3k7e8P8epPWoveVqZqMeL/AHCM/wBl4zwO8FBxh3Zaezfve5oaPOp9Pr9xvl8/4VcNKSumFKKqAUzMktW8zsAnN7x08Zzcplxd5HMBvKnDhjReN03rEftXewYUzKOMjiLrcrLE0C/kuNi2di4v3UfVt9i6nTTHT02Vhq6ul3JzMvnNRw2o2Mc5tRFK4DkxxSsfLI7Y1kbAbucTYAeVdTwK4Ovp2yT1djVVGV01jdsUbR3OnjPRbc3O9xceZXzcNiBBEcYINwRG24PmUlempqzqcmnpRTgREXi9hERAREQEREBERAWqWlY8EOa1wO27Qb/XdbUQQ+w0H7mLqmexOw0H7mLqmexTEQQ+w0H7mLqmexOw0H7mLqmexTEQRosNiZ3kcbb6HLG0afcFt4hvRb6IWxEGiZsbGuc/I1rQXOc7KGtaBckk6AW3rVS1UEzOMidFIzXlscxzNNvKbpotfCHD3VNJUwsIDpaeWJpN7Bz2FoJsDprzKpfwRyyMdFI88mpdI6SV5e+d8cccTzl0IaGEbNNDa+qDoI42OALQ0ggEEAEEHUEEbQtcuGRPN3xRuNrXMbSbfWQuSl4F1BBIns/iw0EVE4Ae2mpo4zYaaTRSP2a5he+oG1vBOpdNM6SVvFyVcE2Vs0wvHHLK5267S5jo2kBxB4vmsAHRdiGs1p+5O3AE5D5HM2WPOLHyrVS04qG55Xh+pBbHKeKY9pLXMuwjOQQQS7eDoNiruD9FUCOoc+7X8unoxLe4p4y7inSgE8oucbnaWsZoDcKDDwNnhgMMczJGcbFLldnps9ojE9j3QgkDMI5cw1Lg4G17oOjjw+ma5oEcIdc5RlZmu2xNt+lx9VwpJMYdlOTNyTl5N7OJDdPKQfMVzFLwOkZJNZ4a2SWukJbJLmJnZGGOIOxzXNfv5jvIHh/BCeQwunkZI5stHPIM8oaZo5p5JiwW0baYBo5mAG21B1cQje0OYGOB2EZSCPIQvfEN6LfRC5CDgnVNfCTUusyjkgc1sz2jjXCXld5d1y+M3zNLTELA7rzgvhklNTNjnc1zg55GV73gNJu1uZ9i4gbw1o5gEFnxDei30QnydvRb6IWxEGviG9FvohPk7ei30QtiINfEN6LfRCcQ3ot9ELYiDy1gGwAfULL0iICIiAiIgIiICIiAiIgIiICIiAiIgIiICIiAiIgFYREAIiIAREUAoURUFlEQEREBERAREQEREBERAREQEREBERAREQ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9400" name="AutoShape 8" descr="data:image/jpeg;base64,/9j/4AAQSkZJRgABAQAAAQABAAD/2wCEAAkGBhQSEBESDxEQExUVEBIYEBQVEhYQEhYVFBUWFBcVEhQaHCceGBkjGhIWHzAgJCgrLS8sFR4yNTQqNiYwLCkBCQoKDgwOGg8PGiwcHBwpLCwpLCwvNSwsLCkpLCkpLCksLCktKSwpLCkpKSwsLCwsKSwsKSkpLCwsLCwpLCkqKf/AABEIALsBDgMBIgACEQEDEQH/xAAbAAEAAwEBAQEAAAAAAAAAAAAAAwQFAQIGB//EADoQAAIBAgIGBQwCAwEBAQEAAAECAAMREiEEBRQxUZETIkFSYRUyM1NicXKBkqHB0SOxBkKDs4KiQ//EABkBAQEBAQEBAAAAAAAAAAAAAAABAgMEBf/EACQRAQACAQQCAwEBAQEAAAAAAAABEQISEyExA1EUQWEiBDKB/9oADAMBAAIRAxEAPwD9xmfRZqzY7laSscIBs1RlJBZ+Cgg2Xt3nhNCUdTehHx1f/R4RPpHZIpLpHZIZ5fJ/1LpHTsTkTCuxORA7E5EDsTk7Ap0daK17qyC7AM+FVbC2Hq58ZIusEIYo6vhUkhGVjYX4HwMzhqOxQhU86o1S5vcs4ZTY+6etE1U1MNZUuaLLlYXYhALm27qmRrhYbXVPChxLdigwl0DLjGIYwTlkCflJm1nSAJ6WlkQD113kXA37zMhNRPhFwl8Lg53zZAoztnunmvqaqajMoUZqKZxjCEuf/wCeG2HCSLbyc4KhtUNYU3AZKiEFQfOBNm3Xz8Z5pa0pMzKtVCVFzZ1OWfj2YTeZL6nqFAFSmpYgOcQ6qgUrNcDrH+I5eM5U1ZWK2WlSB6MIf5ANyPTv5vtBvtBUNxNLQthV0LWJsGBNhkcr9hksxtD1QyVlYjIJ2PhAazg9S3Wvj334zYlSXYnIhHYnIgdiciB2JyIFhTcCeGiid4hp1u4RMjXE9SGg28SadsZuGZIiJpCVdWUSlMKwscVQ/IuxH2IlqV31hTFrsP8AbifNNiTwAOV90FPVdwLXF5F0q90853TOz5yvPH5M5jKYdIjhP0q90846Ve6ecgic9yVpP0q90846Ve6ecgiNySk/Sr3TzjpV7p5yCcY5H3H+o3JKWOlXunnHSr3TznzWi66qYbuhH8VMgMwN/MBYYeOO/wAp06+qAEslK+WEAu5NrMwyXfhYZ7sjeXXK6X0nSr3TzjpV7p5z56prN2oVGIKWanhNIlnwM9srjzrA85FS17UCC6BgFTFUIcqLhWxOVW1rMN24gk5Rrk0vpulXunnHSr3Tznzw183Wui5IHFmPmsVw3y32bP3Q2uaoCk0lOJrBULueqAz7l8cj4Zxrk0voelXunnHSr3TznzOsNY1UrsA1kFVTcg4QBSzUkC9izK3HIz0NfVLElEGVhfpMRqZG2C17G+7fGuTS+k6Ve6ecdKvdPOfODX9Q4cNIHGLoBjZrKSGxADI3GXZxnG19VG+knWIFPCXc3IVhiULfzT2dsa5NL6TpV7p5x0q90858/o2tKr1aa4URSXuLkthXEtjlkwK/ebMmuTSn6Ve6ecdKvdPOQRG5KUn6Ve6ecdKvdPOQRG5JSfpV7p5x0q9085BEbklLC1lvuPOe3EqSyDdQflynTDO7iUmHFaxEtSm0s0muBOvinmmZe4iJ3ZYmrdPN6dO9QkKuLFyIYYb4suNvGQMCTUwtT6zOp8wMf5L53bf2bp61UcRRWzVQjIAQoGZsQSMTrlvv7xPTVrMwV+rja/XWmRds7CxJzmG2ppfZ85XlrSalrZA++Q7R7Kzy+WtU8rHSOJJtHsrG0eys5Vj7a5RxJNo9lY2j2VisfZyjgiSbR7KxtHsrFY+zlQq6qpNhxIDhw4cyPNFgN+YyHKKuqaTABkBscsyOwDsPAAS/tHsrG0eysv8APsuVVdCQCwUW6v8A+TccjIG1LRN+pv3gMwG++4G3h7spo7R7Kx0/sLH8+y5Zp1LR9WN5O9t7Wv27shluFp7fVNIm5TO4OTMNwt2HhkePbL+0eysbR7Kx/PsuVSvoKOGDqCGa7b8zhw35ZSE6mpYcODK9/Oa9+N73vlvmjtHsrG0eysfz7LlkUtQUw7sQtjhwBQyFQvE4sznbK2Us1NWU2FigtluJBFrWsQbjzRyl7aPZWNo9lY/n2XKmur6YKkLYqbqbnLeePtHnLEk2j2VjaPZWKx9nKOJJtHsrG0eyslY+zlHEk2j2VjaPZWKx9nKOJJtHsrG0eysVj7OUcmoHIj5iedo9lZ1NIzHVAmsdMT2k2+e1o79JbGaoTN1VzQUEZ2YgWCjtuxM+j0KobdYAEgEgG4B7QD2zD15q3+QvisGsDfzr2K4UwguQwPmrbtMvap0q6LcWZDhcYStiALZHMdUg/OaidOVtTzi2YiJ7nBg6No5xowpYesmIhWDAnevWNiB2nxykm0YMS9cv0jYRj6pxMSBkcsvCbUgbQUJxYFve9x1TfjcSU1aPTd4+crS1pgzHzlbDPn+b/uW8enIncMYZyppyJ3DGGKHIncMYYocidwxhihyZGuqSh0q4bsiVSMyBdExLcXsbHObGGcNO+8cezjvlHzdTS6z2BqorLVUAYUYnqM+M2a27KwynfLFW1y6ZhnUYBuUsOjBvmThGe+b6aEgtamgsLCyAWHAZbs506KptdFyII6oyIzBHM84W3zKa4qLTUCoijA9rqCV6IZA3OePx+U3NV6U1QOXt1XwZC2ajrHmftPelarV1K2wglcWFVBYDKxuDlb5jstJ6Oj4QQL5sxPvY3P8AcFvcTuGMMlI5E7hjDFDkTuGMMUORO4YwxQ5E7hjDFDkTuGMMUK2s9WioOkUuGAXINYEpex7CDZmGRF75zP1SCKmHJhYklWuFYZWYgYSSDxY5TepbiPn+54tYWGQ7AMhOuXMWRP0uaO91HKSynob5kcZcnt8WWrGHHKKklLUx/hHx1f8A0eXZR1N6EfHV/wDR50Z+0mm1itrG2+Vtrbj9hJtY71+cpz5nnzyjOYiXfGIpNtbcfsI2tuP2EhictzP3LVQm2tuP2EbW3H7CQxG5n7kqE21tx+wja24/YSGI3M/clQm2tuP2EbW3H7CQxG5n7kqE21tx+wnldPJuAwNt9rG3v4SOfOVdHqK9SohwXesOoOs2EO4NS4zzAAt+ZY8mfuTTD6nbG4/YRtjcfsJ8vT1jYkmvUKq4CXNw9I3/AJGyzOLK/gOMhraXWCqelYFqbEXNiTmCqKFzIABz3XJjXn7ldMPrtsbj9hG2N3v6nyL6VWVsPSva9wzneQzKEyXrXVd3HOX9T36Q46lRj0S2xHeMmJ3ZkF7fONefuTTDf2tuP2EbW3H7CQxJuZ+5SoTbW3H7CNrbj9hIYjcz9yVCba24/YRtbcfsJDEbmfuSoTbW3H7CNrbj9hIYjcz9yVCba24/YRtbcfsJDEbmfuSoTbW3H7CNrbj9hIYjcz9yVCxT0trjEcu2dcWlaWXa4B4jP3jKdMcpyibZmKeEexB8ZpgzKMv6I91HhlO/+fLmcWc4+00pDQ2SpipWws38tMmwud7pwPEbj4Hfdie1zVtLoFrW8ZX2FvDnPesNKZCuG2YPZeVPKb8Rynmz8OGWVyuuuFjYW8OcbC3hzlfym/Eco8pvxHKZ+P4/1d1Y2FvDnGwt4c5X8pvxHKTDT36PFcXx23dlrx8fx/puvWwt4c42FvDnK/lN+I5R5TfiOUvxsP1N1Y2FvDnGwt4c5X8pvxHKPKb8Ryj42H6bqxsLeHONhbw5yv5TfiOUtPpjYUOWa3OUR/mwlN552FvDnGwt4c5525uI5RtzcRymviYJvvWwt4c42FvDnPO3NxHKNubiOUfEwN962FvDnGwt4c5525uI5T2+mN0ZbK+IDd4ST/lwhY81ubC3hzjYW8Ocr+U34jlHlN+I5SfGw/V3VjYW8OcbC3hzlfym/Eco8pvxHKPjYfpurGwt4c42FvDnK/lN+I5SwNNboi1xfFbd2R8bD9N02FvDnGwt4c5X8pvxHKPKb8Ryk+P4/wBXdWNhbw5xsLeHOV/Kb8Ryjym/Eco+P4/03VjYW8Oc9igQpvxuPzKnlN+I5SejpTMpxEb7DK3iZJ8WGMTMEZ3NPBkuiVsJN90iMn0Klckn3Tz+O9cU6T0vRET6jizNb719x/Ezpo633r7j+JnTnPbE9kREiEsD0X/T8SvLA9F/0/EsCCIiVgiIgJdqebT+H8ylLtTzafw/max7J6RRETq5EREBJKnoj8Y/qRySp6I/GP6mcum8e1OIicmiIiAloegPxiVZaHoD8YhcVSIiZaIiICaSpZVHhn7znKWjU8TgeOfuGcvuZx8s8U6eOPtE00NGSyjmfnKVNLsBNKT/AD48zk6Zz9ERE9jmzNb719x/Ezpo633r7j+J89rPSmpshTPqkYCcKszPTRSxsSLY+yYq5c8mhEwKOvqlz/Gpxs5p3ciwRVZweruAvbj22kx/yE2Rlpggpja7WIS5BsLZnLdlGiWbhsywPRf9PxMrVekO4c1AB1xhAOIBTTRhnYZ9a/vM1R6L/p+JKqVQRPFSsq2xMq3IAuQLk7gL7z4T3KyROMwG8ge/KdBgJdqebT+H8ylLtTzafw/max7J6RRKmsnbCiqxUvVRCwtiANySt8r5W+cyhrqpgVVClxX6NmJsGClbmwBsSG+07RFuT6CJ8/T/AMhdV69NSURDUIqE3xpiQjq53sb8Oy8nra9YOVWmublEJci9S9hiGHJbZ3jTJbZklT0R+Mf1KWrKhajSZjcmmpY+JGcu1PRH4x/Uxl03j2pxMjWWuGp1ujAUgrTw8blyHv8A/AuPGeW/yRTbCji1QBz1GAu2EKGViCxuLWmdMrbZiYzf5ECxCKbDFjbqNazKAbBu0ki2/cZNQ16GZV6OoCWAN8PVxC6Ys/8AYcL+MmmS2nLQ9AfjExdW6xNR6ytbqVCFAFsgbfPsz8Twm0PQH4xJMU1iqRETDRERAu6AmTN8h/Z/EmaeXISmAWVTbIt5uJt18xM/Rdbl3wGk+8guqnACO8GAK/f3zzeWeXowx4bGhpvPyluR0Esokk9Xjx04xDEzckRE6IzNb719x/EwtKp02qL0l7ohcHEVQAMpJbO28Kc+E3db719x/E+d1lotRmvTVCDSZWu+GxxKwysbg4bfOY+3PJXbRdF3BgSwUgCsQQpyxLnkCN9t4nmg+iYqmFlIscZNS6AEK1hc5L1hkMt8ptq12q4CqHNqjjEwtjwfx48NrWXIjxyEno6prgoxCMVYOMT5k2RcLHDa4CXxWzNsp049sNbVtKkqsKLBhiOLrmp1rAWJJPYBlNIei/6fiZOqdFemrBwAMZKKGxhRbMBrDK9yAd01h6L/AKfic/tr6YWvcPVxi4NKsqdUt/I2HCN2RNjY+BmOdMq5Yaz/AO2ItiI6ZSR0a4Vz6o3bvGfXTzTphRYZDP7m/wCZuMqhinymkVXxWapWsqKTcsWx4RYnq4QCXIsOGclTSKpv/JWuvWcWNg4e2C1vNwYTYcZ9REuv8KUNSVS1EFiWIZhiJLYrHzlJANjwtlu7JuVPNp/D+ZSl2p5tP4fzJHMk9KmmaOroQ97b8iVYFcwVIzBFt8zNh0UWJIQmkrgGqVIQYTjtfI5C7bzaa9RbgjiCOYnzuk6vq4Q7rSUIKLHrs+dEYQuSXwtvuAbZ5GdsXNK9LQ1UFmFswL1S2INhTF52YGMAE7uyTLQ0UqqFgCStgax6TE3mnFiviNr3vKWiaorYUdVUEqrMC5UNhZXVCpXI3Bs3ibiT6PqmqgRQE6tXGKgqWNmtjVkK9YWFrX4brTX/AKjcoUQiqqiwUAKN+Q8ZPU9EfjH9SOSVPRH4x/U45dOmPbK0jV6uWLX6yqD4BSTlw3zOraqpUktUeo2NlA6tzdcxYKuQAF7+E2pQ1xTYqhprULhroyEDCbW6996HcZnGZ6VD5IW+A1am5iBZfNLC4vbvAHjONqcivTdC2EMGqHGLEouFRgtc++43mZA1TVIu1JlBa7qqU95GeBL2sGsQTnlffNzUWjsiMrKV/kOHEArsDa5exIJvfrdtrzU8faJNE1WKdRnDMcQIsbWAxFwN18izb+9NcegPxiVZaHoD8YnOZtvF8/r8gCm5CsEYk0y5Rm3ANTtvZSd3tGUaWuK2HpGZcKqrFQEYnpCVAupOGzEC2/defQvSBtiVTY3W4BseI4GcWgovZVF99lAvnfP55xGUVVFPnE1lVCkK6BhUKBeouebmpdzkCcv6zn1Wh08TKD4E8OJlZtFQ70Q3FjdQcr3tu45zT1dSyZjwt+5MsolrGOWfr9y6q1M3XA5JUkrmLBiFNyBa+4iT6l1ctxUwqpcHJCcGAm69Xde3bYb5kvolnNMLhxHqFlxOqqAB0ZyOSjcCwn1mhKLXAsLCwtaw93ZPJjGrJ68pqKWYiJ7nAiIgZmt96+4/iZ00db719x/EzpzntieyIiRCWB6L/p+JXlgei/6fiWBBERKwREQEu1PNp/D+ZSl2p5tP4fzNY9k9IoiJ1ciIiAklT0R+Mf1I5JU9EfjH9TOXTePanEROTRERAS0PQH4xKstD0B+MQuKpERMtE2KNKyKp4Z/OZui0sTqPHP3Ca7mSem8IUE1bTVgyrYi+EBjhFxYkLewympTWwErotyJak8WPct5SRETuyREQMzW+9fcfxM6amtKLMVwgnI7pR2R+43Kc57YlDEm2R+43KNkfuNykSkMsD0X/AE/E87I/cblJxozdFbCb472t2WlgU4kuyP3G5Rsj9xuU0xSKJLsj9xuUbI/cblBSKXanm0/h/Mr7I/cblLdSg2FOqclzylx7JjhXiSbO3dPKNnbunlOjnUo4kmzt3TyjZ27p5QVKOSVPRH4x/UbO3dPKSPQboiMJvjGVvCSemsYm2fEl2R+43KNkfuNynNqkUSXZH7jco2R+43KCkUtD0B+MSLZH7jcpZGjt0JGE3x7rZyNRChEm2R+43KNkfuNymVpa1XT85vkPzLjTmjUcKKO3efeZ6KnhJlDrjw9UF3mSziCwnZ0xioJIiJpCIiBV0+syBXHmqf5Ra5wn/YfDv915726n6yn9a/uTyDYqfq6f0D9SpybdT9ZT+sfuNup+sp/WP3GxU/V0/oH6jYqfq6f0D9Rwcm3U/WU/rH7jbqfrKf1j9xsVP1dP6B+o2Kn6un9A/UcHJt1P1lP6x+426n6yn9Y/cbFT9XT+gfqNip+rp/QP1HBybdT9ZT+sfuek0pGNldCeAYEzzsVP1dP6B+p6p6Kim6ogPEKAYOVCrrzDV6PBfrhb4xfPw338O2eG/wAgAuDTNwpNgwPYpFj4liP/AJMg1hTAxsAMQq1GBtniVBY+8SDRaYqUtGLgNjcB8t4CEgHwloadLXQLYcG+pgUhg1znv4ZKxtwA4z2dZkuyU6eJlYg3YKLAL1r24ta3gZn6mQDABlfCT4m9VbnxsoHyEraQ5p1aLU+qalZVqEf7BqlS9/pHKKGpT10f9qdiVUqA4a5Y2A3SN9fMqlmpACwN+kHamPPLLKUQ3Xt3RQK+B6OufxKen6Sy6NTYGxKKSct40e4+4ii30uhazD4ycKhSATjDfM8BwPaJNt1P1lP6x+5h/wCMaS1Zq5rEOQKYFwNxBaxFs8zNzYqfq6f0D9SScm3U/WU/rH7jbqfrKf1j9xsVP1dP6B+o2Kn6un9A/UcHJt1P1lP6x+426n6yn9Y/cbFT9XT+gfqNip+rp/QP1HBybdT9ZT+sfuNup+sp/WP3GxU/V0/oH6jYqfq6f0D9Rwcm3U/WU/rH7kGladfClFlLud4IbAo85z7hu8SJPsVP1dP6B+p7paOq+aqrxsAP6g5SRESKREQERE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9404" name="AutoShape 12" descr="data:image/jpeg;base64,/9j/4AAQSkZJRgABAQAAAQABAAD/2wCEAAkGBhQPEBAUDxQUFBUUDxAPEBQUEBQUFBQPFRQVFRQUFBUXHCYgGBkkGRQUHzIgIycpLC4sFR4xNzAqNScrLCkBCQoKDgwOGg8PGjUkHBwsKSwpLCwpKikpLCwsKSwsLCksLCwsLCwsKSwsLCksLCwsLCwsLCksLCwsKSkpLCkpLP/AABEIAKEBOgMBIgACEQEDEQH/xAAbAAEAAgMBAQAAAAAAAAAAAAAABAUBAwYCB//EAE8QAAEDAgMCBg0JBwMCBgMAAAEAAgMEEQUSITFBBhMiUVKTFRYjMjNUYZGSlNHS0xRCVXF0gbO01DVTYnJzsbJDocEkdQc0RIPh8CVjgv/EABoBAQEAAwEBAAAAAAAAAAAAAAABAgQFAwb/xAArEQEAAgEDAgUDBAMAAAAAAAAAAQIRAxIxBBMUIUFRYRVSgSIyQvAFI0P/2gAMAwEAAhEDEQA/APuKIiAq/hBihpaSpnDQ4w0804aTYOMbC61917KwK5ThQ90mEYhK5x7ph1S9jNMrWGFxbu1da1yd+yyDxBjGKPYxwpqGzmteL1017OAIv/0/lXvslivi1D69P+nVthXgIP6EX+DVKWn3rMsOf7JYr4tQ+vT/AKdOyWK+LUPr0/6ddAid6xhz/ZLFfFqH16f9OnZLFfFqH16f9OugRO9Yw5/slivi1D69P+nTslivi1D69P8Ap10CJ3rGHP8AZLFfFqH16f8ATp2SxXxah9en/TroETvWMOf7JYr4tQ+vT/p07JYr4tQ+vT/p1cYiXiGXir5+KkMdhc8ZlOWw3m9lUTvq4rNZ3Tub3ucWmQZw2UtYDydpbGNnzjzi1jVtJhjslivi1D69P+nTslivi1D69P8Ap1tiqKriqrOOW2KQwFsWW7wZmtABc65OSN3/ALgCTVtS0SnIDZzjGBE4nKJ3sDdCbl0bWOvoOVuGovduYauyWK+LUPr0/wCnTslivi1D69P+nXg1dYyOUkFzgSYxxGpJfLYHKTyQ1sY0B7+523Gamuq9rGkESOAAgc5pBhcWtdcg6PDbuGmoF9wnduYeuyWK+LUPr0/6dOyWK+LUPr0/6dbjiFQJGtyGweWyScQ4i2eQMLQDrmaI7kaDPfS2kU4jVta5oYXv4yTI407gA0OqLXsQCBlgsbi4d94vduYbOyWK+LUPr0/6dOyWK+LUPr0/6dTcLqJ3STCcANa4tjIY5twHOAdcixBaGu0JtmtorNYzq2gw5/slivi1D69P+nTslivi1D69P+nXQInesYc/2SxXxah9en/Tp2SxXxah9en/AE66BE71jDn+yWK+LUPr0/6dOyWK+LUPr0/6ddAid6xhxM3DfEWVTqZ9JSNkETZmE1k2SWM6OMTuI5WU2BGhFxuN1I7asS8VovXZvgKy4WcHflsLeLcI6iF/HUkpF8ko+a7nY4clw3g+RUeCYt8pjuW8XIxxiqIibuinbo9h/uDvBBXR6XZrRieYauva9POOEiXhfiLGud8kpXZQXZWVkpe6wvlYDCAXHcCRquuwbGI6yCOeA3ZI3MNxB2Oa4bnAggjcQVzKq6Su7F1Rk2UlVI1tSNjaeqdyW1FtgY82a/mNnc69tbQisZqw0tebTiz6OiwDdZWo2xERAREQU+KcKYaWVsUvGZnRPlGSnlkGVpAtdjTyiXaDyfVfxwixWaGOJ1OxhzvDHGUhojzNOQlrnNvyrC177ra6VnDqZ8ZgdFx4IbOLxSOaHX4oiKzYpLyOtybgDku13KJw/qYS2liqHQscXMmhM9f8lkEjAS43EUjdLN1OhLjbdcOwoZXvhjdK0Me6NrpGh2YNeWguaDvAO9c7j/7Bqf8AtEv5Yq8wXL8lg4oNDOIjyBr3PaGZRlDXuALhbeQCVR8IP2DU/wDaJfyxQScMZUcRDZ8HgYrdyk2ZG/8A7FJ4uo6cHUyfEWzCvAQf0Iv8GqUudMs0Hi6jpwdVJ8ROLqOnB1UnxFORMiDxdR04Opk+IhZUacuDqpeb+opy8nd9f/BTIh8XUdODqZfiJxdR04Oqk+IpyJkQclR04Oql+ImSo6cHVSfEXvFGSGJwhNn5o8p5hxjcxIuLjLm0uL7FWA1bLixeS6Qh4EYaBxk52OcSAWmCw1trs1VgWGSo6cHUy/EWC2o6cG391J8RVsgrWxy2LnO04s2gBBBeNlgCCAwm+vKOotpmSKrfHIHE5nhuWxazI7jyC1royHW4mxJvfbYg6K4FlxdR04Opk+InF1HTg6qT4irIYKtjoRmOXPIZNkoAzNytDpH58mXObk3u7ZoAmatyMtmz5XC5EIBdn2yj5oybA3ftumEWfF1HTg6mT4icXUdODqZPiKv4yrcXutI1t48jQ2nz5SeWRe4zCwsCd5+71kqnsqw5zmkhzactEbS27nBrmODtTlynUbb67lMKncXUdODqpPiLDm1HTg2j/Rk5/wCoquT5aBI4A53SMLWgxljWtbYts75riATqDd23ckxrQ1lruOaFx0gsCXcthGnJAAsRrfebgKxCLXJUdODqZPiJxdR04Opk+IqOlrauUdzcbCZrZHGOI2OQZ2tAIBYJM205gLfWt4FcGvJJJLBlBbDyXXhJy2AubOnAvcchv32a4FrxdR04Oql+InF1HTg6qX4iq3MrDkzOf4WLOGNgaeLbxJcbG+0mYEXOg0A0XRLGfJUHi6jpwdTJ8RYc2oA7+DqpPiKevL9nm/uFMiHxdR04Opk+ImSo6cHVS/EU5EyIPF1HTg6qT4i5PhRhU9LKa9mR4DAyviijeHSQN0bMAXOu+IeS5ZmG4Luliyz09SaWi0MbVi0YlykE7ZGtewhzXND2OGoc0i4I8hFlpr54bNinLLT5oWxvPhbg5mBu/S91AfSdi6oQbKWoe51Ed0NQbufSkk6NcbuZ9ZbuVfj2FPjn4+J/F5xkdI5okdG8kNbxYOZznHNlbG0NaLvJOpv9BTWi9N0OXbT222y6XgTi7qeTsfUuLiA59BK4kmalG2JzjtljFgeduU867dfMZaZtdSxuikc2SM56echudlVESzjDl5Ju4OBA5JBNtLLseCPCX5dCc7eLnidxNXFcXjmA2jnjd3zXbwVp62nsnMcS3dHU3RieYXqIi8XsIiIOM/8AEIPPE5HkWiqXuAbO7IG8V/1Pcnt8HfeSe6aNO7djdJO6CB15JJtBlp3yxB2j7FryDxZIcLufobW5lG/8RqaOVsYcAXtZJkzfIixpkLWMMnyrUMc5tuSNcp22C8cKsJZE2ibakjjGeN7ZqYSMzCOSRtn54wwZi87iS76woOjmmkigiGV+sYbLI6Rr3QjLynPO2QjXUfXsUPhnCGYRXtb3rcNqWt/lELgP9lZYKQ6kgtq008ZHc+LuCwf6fzP5dypOEJvgNST9ESk+rFUSMMdU8RDZsFuJiteSW9sg/gUnPU9Gn6yX3FtwrwEH9CL/AAapS58yyQM1T0afrJfcTPU9Gn6yX3FPRTKoGep6NP1kvuLBdU6cmn2/vJeY/wACsF5du+v/AIKZRCz1PRp+sl9xM9T0afrJfcU9EyqBnqejT9ZL7iZ6no0/WS+4p6wQmRBz1PRp+sl9xYL6nTk0+395LzH+BVkHyuNxaMzm5J3N427y595cgz7Gjkw2BIuHO0O0epZKu4LC4hz4mDPC0ENLCXyFtxYggDL5T92WEWWep6NP1kvuJnqejT9ZL7irXVFYcwym4DgCI2gFoIyyB3TJzXbstrYKPPi1UzIHcgve1rbwtuXl0LXNDbi7G55SHDbkG3fdous9T0afrJfcTPU9Gn6yX3FB+VyTQxPcJGh05zCC5cIhG9t7tuS0yAOuNzmryyorA8XaC1sTXluTWQjVzc40a897t+7epgWGep6NP1kvuLy99T0afaP9SXnH8Cr55q3O4ANNhEQAzRxvGXcrZa5kaRe9m3sNq1MxGqLw2zjYRuGaANLmuc8EvN+QQW6C2thz62IFuX1PRp+sl9xM9T0afrJfcVUaitbG64BdeOx4kDK3Y8hrc2bzHT6rrcH1fGw57hhmdxgZE2wYMzWg3JOV12uvtFh5bzAn56no0/WS+4mep6NP1kvuKcsrHKoGep6NP1kvuLy91Tbvafd/qS8/8isV5k2eb+4ViUQs9T0afrJfcTPU9Gn6yX3FPRTKoGep6NP1kvuLGep6NP1kvuKwRMiixvCZayCSCZsGV42tllDmuBu17Dk0c1wBB5wuZw6R0gmo68NM8IDZtLNmiJPFVMfkdbdq1wOzRfQ1zvDDg++obHPS2FVTlzobmzZY3DulPIei8Aa7nAHnW303Udu2J4l46unvj5cVQYnDSSmNhLgC2KVz5CHXYXtdIyFreLjijygEgtaAfIM1tU1LqeVmIUoL7MDKqMAgz0QNyQ0i5kj1c3nGYbwtXExYhA2aJoa4uzHNEHPZKw5XMkjJAfIyxAD7hrrGym4DHK2Lu2e+dxjEjw+VsRsWiV40c++Y6bLga2XZ27o2zxLQ3bZ3RzDvKCuZPFHLC4PZIxskbhscxwuCFIXz3AK/sZUiF2lJVSniDup615JMW3SOQ3LeZ5I3hfQlzrVms4l0KWi0ZgREWLJRYnwQiqJJJHOkHGMyODS22bi3xZxdpIdxUkjOblk2vqo3CmkrOLyUIZkEQaG8gy8YHC1uNBYWho3633rpkQaKbwbe+7wd/wB/s+d5edc3j/7Bqf8AtEv5YrqiFyePu/8Awda350eG1MLxvD2QuaQfNf6iEEvDBUcRDYweBitdsuzIPKpNqjng9GX2rZhXgIP6EX+DVKXOmWaDao54PRl9qWqOeD0ZfapyJkQbVHPB6MvtWHCo01g29GXmPlU9eXbvr/4KZEO1RzwejL7UtUc8Hoy+1TkTIg2qOeD0Zfalqjng9GX2qciZEG1RzwejL7VhwqNNYNvRl5j5VOWHbvr/AOCmRDtUc8Hoy+1MtRz0/oy+1V8tVUtfUuaLsY5zY2ua3K7kx5coaM55RcSSSLXssjGZuMLC1thLkc7ipbNAMgFwCbl+RhBGzjR32/LbKJ9qjng9GX2pao54PRl9qruzszhyItWsLngskHLEcj3RtOmuZrW3177edFrZjlSQ08WwiwLrMlOYd1Jy62GkbR87V+/QFiVWtqjng9GX2ry8VFtsG0fNl5x5VXtxuoJf3JoDXy/NkLssdyG6G2Z1m2P8Xe6a2WFTvkp43SkF5tnswsGYPsRlJJGxMYDLUc8Hoy+1LVHPB6MvtU5FjkQbVHPB6MvtS1RzwejL7VORMiDao54PRl9q8vFRbbBu+bLz/WrBeZNnm/uEiRDtUc8Hoy+1LVHPB6MvtU5EyINqjng9GX2pao54PRl9qnImRBtUc8Hoy+1LVHPB6MvtU5EyOAx6gkw+d9acnyeZzG17YmutHJsbV2J8rWvtuIdrZWwN/wD7pbyFdNNC17XNeA5rmlj2kXDmuFi0jeCCQuBpYHYfUfI5CTE4Ofh0jiSTGLl9M5x2vj3c7Lcy6vRdR/zt+Gl1Oln9cflY4hQMqInxSjMx7S1w3+Qg7nA2IO4gFT+BOPvdmo6t16iBoLXnT5TS7GTj+K/JcNxHlC0Ktxmge/i5aYhlTATJTON8pNuVDJbbG8AAjyA7lva+lvjMcw19HU2T58PoqKq4N4+yup2yxgtNyyWN2j4p26SRPG5zTp5jvVqua6QiIgLnuHVO0YbiTg0Zjh9U0usLlvFOsCd4XQqi4efsvEvsFX+E5BQ4dwzeIYR2OxE2ijFxDBY2YBcd22KR27P+jcS6in+OrrCv/Lwf0Iv8GqVZcOepnPD22Ob7dn/RuJdRT/HTt2f9G4l1FP8AHXSIp4qfY2Ob7dn/AEbiXUU/x14k4cuBYDh2JDM4hvcafU5XGw7vzAn7l06hYh4Sl+0O/Lzqx1PwbVR27P8Ao3Euop/jp27P+jcS6in+Ouksinivg2Ob7dn/AEbiXUU/x07dn/RuJdRT/HXSInip9jY5vt2f9G4l1FP8deJeHThlvh2Ii7sre4wausTYd35gfMunUHE++pvtTfw5VY6n4Nqq7dn/AEbiXUU/x07dn/RuJdTT/HXR2Synip9jY5zt2k+jcS6mn+Onbu/6NxLqKf466OyJ4r4NjnO3Z/0biXUU/wAda5+HTmgF2HYkBmYNYYNpc1rR4feSB966dQcZHcm/aKT8zErHU5ng2Knt2f8ARuJdRT/HTt2f9G4l1FP8ddIAinip9jY5vt2f9G4l1FP8dO3Z/wBG4l1FP8ddIieK+DY5vt2f9G4l1FP8da5+HTmtJdh2JAXAuYYN5AH+vzrqLKBjngHfzRfisVr1OZxg2qrt2f8ARuJdRT/HTt2f9G4l1FP8ddKViynip9jY5vt2f9G4l1FP8dO3Z/0biXUU/wAddIieKn2Njm+3Z/0biXUU/wAdZ7dn/RuJdRT/AB10dkTxU+xsc527P+jcS6in+OqrhJi5roDG7DsTY4OEsEogp80M7NWSt7vuO7eLhdwuO4X4gaqX5BASAWtfiMjfmUzgcsDTukk/2bc7wvbQ1b6upFaR5sL4rXMovBPGXVtHDM9uRzg5rhuLmOLC5v8ACS2482tlbrxDC1jWtYA1rWhrQBYBoFgANwstdfWsgikllOVjGF7zzAf3O4DeSBvX18eUebiz5z5IMNSaLEaZ0HKFdKKaogG1zmMLhVN5ixrbO52kbwF9HXI8CMBfd1bVtLZ5m5YY3baajvdkXke7v3HnNvmrr1ytS0WtMw6enWa1iJERFg9BUPDz9l4l9gq/wnK+VDw8/ZeJfYKv8JyDbhXgIP6EX+DVKUXCvAQf0Iv8GqUHXvbW2227fqvmJ5bMMrCNN9mv1arNlBhQsQ8JS/aHfl51Nza232Btvsb2P+x8yhYh4Sl+0O/LzqwSmoiLEFlFhUFBxPvqb7U38OVTlBxPvqb7U38OVWvJKciE2XiCobI3NG5rm68prg4abdRooPaLDHh3ekHZsN9oBGzyEH716sgwoOM+Cb9opPzMSnE6236kDfYbf7jzqDjPgm/aKT8zErXmElOCLDnAAkkAAXJJsAPKVkOBJA2i1xvF9lx9xUUWVi+tt9gbb7HYbfcfMsZxe1xfmvr5kHpQMc8A7+aL8Vin2UDHPAO/mi/FYsqfuhJTysLJWFgrKwiKjKwij4hiEdPFJLM4MjjYXvcdgaP7/UkRkVnCzhCaOECIB9RM4w0kXSmsTmdzMYLuceYW3hU+DYUKaMtLi+R7jLPKe+lndq558m4DcAAomFMfPJJXVYyPkZkhjdp8mogczWuudJHaPeeew3Kbh+MRzlwYXBzQ1xa+N0b8ju9eGuAJYdxH919d/j+kjQpm37rf3Dk9TqzqTiOITVXYJh/ZSqzu1o6WWzARyamuYSCf4ooj9xfrrlWrE+MqpWUVMS18rc1TKP8A09HqHOB3SP1a3/8Ao7l9Aw/D2U8UcULQyONjY2NGwNaLAL36jV/hH5On0v5T+EkIiLSboiIgKh4efsvEvsFX+E5XyoeHn7LxL7BV/hOQbcK8BB/Qi/waqzEcKbNxruNYG8a43OxsggMAubgXa+zvrA32Ks8K/wDLwf0Iv8GqFPgTnZhxgymaSdrTCHWe/MCDyuULPdbQa2O7X5us4nl7q3tcIzDjYvCG4Ado5xlcJXDNpKONFj/ANmgHrsSHksdPG4tjBYASSG5JxHK7lbbvzX2dz03FbYOC3LfmLcgAbHyQ57hmc88ZcC/fkW/+Sd3asN7z4Li+8F72lF7kk27rsNzyRcnUr0m/ymG7BcO4p8pzseXtjPJvmLc0rg99ybk57XHR2lScQ8JS/aHfl51ijwsRyGS4uY2sIawMBItyrA+QAeTaTpbOIeEpftDvy868pnM5/vDL0RcZrJGOswub3IuiDYw/jai5tE7kmw0bsynlHXRVzuEs5ByRsd3Yx3yShrbOmbkJ1zOPFs5Q07psOl+oWGtAFgLDXZptNz/urF4x5wYc7ieNVDAQxgJc6pa20MjsrGPexj75rOOgfa1iHbtCT8dna3Rgccsjm9ykHGWdKAW2PJADIzY3JEg13npFhTfHsYVVHiMpmEcjRa0oLmseLljyA7U2a0i1hd23aNFvxPvqb7U38OVTlBxPvqb7U38OVInMjfX0nHRPZe2Ztr2v/tvHkVJNhTpSJONibx+W4bmyOZ3Fw4vUZnFsW/c/ya9GqRnB02gD5Q4QtYxncQDxbTE7bmNnXhZyuYu010tLY9SYV0HB0MAAkgGVkbXAAhp4psUbon62EZLNRba61itkGDhxa108b2MkAkbckmS8TTEeVYDuVg068rZz+qfgke6cYWi7RHHlaDyWlpD3EZSX8ka/8aKY3g2BJxgfrxmcAxNIsc2YHnPKNju00XpN/ljh5wfBTFLnMjH5Y3QkgHOXHitHkk97xeg28rcpuM+Cb9opPzMS90GHCEy2PfyGSwFgL7hqfZ5AvGM+Cb9opPzMS8s5tDL0bcTpBNBNGSAJInxkuFxZzSDcbxquel4OZmSBtQwmTJJndYuyRiRrHgg/Na6PUdA6i9101RDnY9t7ZmObewNri17HQ/eqJnA5ga4F5JJJzZBp4c5Rck5bznQk96NdSVlS2I5SYRpsLjYwu+UNaJGSRFwBIMgM+aS4N8zeMAuTYBp5xbMPBxrXEcZEC5rY3AEl17PdkJuOTkuQNNAbABWcmAXhbGH5bPlfmEYaQZXOc7JlILCC42IP13Wqfgu2SSR7pHctr2WAAs1zHsOvP3Q6gDYL3Oqy3/KYR6HDSyqjLCxzLSSNeHDwRDmtiYA+5Y0ub82172I2G1xzwDv5ovxWLRQYC2F7Hgi7WvBs0jMXOJ1LnONuUdtzffa4O/HPAO/mi/FYsZnNoX0TZDobbbG2l9fq3rmYMaqAxtm8YTM1he9ha3VgJDcrWka6atu3Xv11BS6wraI5hcKNuJ1Fo7xjlOjeS1jgGxF4Y5hBJ5YuDfZYk7l5gxmdz6duRtpLmQlkjcpvymC9+U3W52G3zVfIruj2MMLhMSrOylTlbrR0kpv0aqtZcWtviiP3OcRtyqx4Y4y8ubRUji2aZmaaVv8A6akvZ0l90jrFrBz3O5VVbWR0EUUMbeKZxMjIZCwugic0DLxpBuAS7MT5HEkLs/4zpM/7r8Rw0+p1cforzKLwury0NawgEB5JzauPJBhaCCxzyHglsgylt9W98NtPWtpKKF0Y4x8uQU0LS4CSaUAsiia8uMbDttchovrYBa8AonRx1MlU4CN7pJHtdk4pzdHunc0XaCdbltmuAzZQdt9wLwl1TL2QqGkNylmHRuuDHA4WdO5p2SSDZzMsN5Xc1L7I3es8NSlN07fSOV1wP4N/IoXGUh9RM7jqqUC2aU7Gt5mMHJaOYeVX6Iue3xERAREQFQ8PP2XiX2Cr/Ber5UPDz9l4l9gq/wAJyDbhXgIP6EX+DVKUXCvAQf0Iv8GqUvmJ5bMCysIoChYh4Sl+0O/LzqaoWIeEpftDvy86sckpywiLEERFQUHE++pvtTfw5VOUHE++pvtTfw5Va8kpyIigIiKAoOM+Cb9opPzMSnKDjPgm/aKT8zEsq8wSnBECKAiIgKDjngHfzRfisU5QMc8A7+aL8Viyp+6EnhYFEKwsVFV8I8fbRQGRwL3ucIoImkZpp3aMjbfy6k7gCdysZpmsa5zyGta0uc4mwDQLkk8wC4OgmdiE4rZQRGGuZh0Z+bC7R1Q4Ed/JbTmZpvK3ei6Weo1MekcvHW1Y065SMDwx0TXvnOeoncJaqQbDJawY3mYxtmgcwvvUer4LsfOJWuc3NI2WZmZ2V72jR7SCCx2gB2tIuC3W6u1V4vVyF8VNSW+U1GYRki7YYW+EqHjmbcADe4gbivsJrSlMekOPE2tby5l4p8OGJ1Hydo/6Omc35YWizJZW2MdI23zW6OeBss1u8r6S1thYKBgOCR0VPHBCDlYNrjdznE3c953ucSSTzlWC5t7zecy6VKRSMQIiLBmIiICIiAqHh5+y8R+wVf4TlfLzIwEEEAggggi4t5RvQcbhvDigbDCDW0oIhiBBqorghguDylJ7e8P8epPWoveVnaFmk8LGHpcU0xu8ocByfqdY/XtWyN1I4gN+TknYO5X821c7wFfd6b5VHb3h/j1J61F7ydveH+PUnrUXvK9+SU/Qh9FifJKfoQ+iz2J9Pr7m+VF294f49SetRe8oddw3oC+mIraU5ZyXf9TFoOImFzytBcgfeup+SU/Qh9FnsT5JT9CH0WJHQVj1N8qLt7w/x6k9ai95O3vD/HqT1qL3ldSRUre+EDea4jH91rz0fPTeeJT6fX7juSqe3vD/AB6k9ai95O3vD/HqT1qL3lbZ6PnpvPEmej56bzxJ9Pr9xvlU9veH+PUnrUXvKFiHDegLqe1bSm1Q1zrVMWjeLkFzytmo866PPR89N54ltigpni7WwO1toIzr9ysdBWPU3ypO3vD/AB6k9ai95O3vD/HqT1qL3l0PYyL91H1bfYnYuL91H1bfYn0+v3Hclz3b3h/j1J61F7ydveH+PUnrUXvK+fRQN75kI36sYNPMo+ej56bzxKfT6/cb5VPb3h/j1J61F7yhYtw3oHRgNraUnj6U2FTEdG1ETnHvtwBP3Lo89Hz03niTPR89N54lY6CsTyb5VHb3h/j1J61F7yz294f49SetRe8rbPR89N54kz0fPTeeJT6fX7jfKp7e8P8AHqT1qL3k7e8P8epPWoveVtno+em88SZ6PnpvPEn0+v3HclU9veH+PUnrUXvKFjHDegdC4NraUnNFoKmInSRhPzuYFdHno+em88SZ6PnpvPErHQVic5N8qk8PMP8AHqT1qL3k7e8P8epPWoveVqZqMeL/AHCM/wBl4zwO8FBxh3Zaezfve5oaPOp9Pr9xvl8/4VcNKSumFKKqAUzMktW8zsAnN7x08Zzcplxd5HMBvKnDhjReN03rEftXewYUzKOMjiLrcrLE0C/kuNi2di4v3UfVt9i6nTTHT02Vhq6ul3JzMvnNRw2o2Mc5tRFK4DkxxSsfLI7Y1kbAbucTYAeVdTwK4Ovp2yT1djVVGV01jdsUbR3OnjPRbc3O9xceZXzcNiBBEcYINwRG24PmUlempqzqcmnpRTgREXi9hERAREQEREBERAWqWlY8EOa1wO27Qb/XdbUQQ+w0H7mLqmexOw0H7mLqmexTEQQ+w0H7mLqmexOw0H7mLqmexTEQRosNiZ3kcbb6HLG0afcFt4hvRb6IWxEGiZsbGuc/I1rQXOc7KGtaBckk6AW3rVS1UEzOMidFIzXlscxzNNvKbpotfCHD3VNJUwsIDpaeWJpN7Bz2FoJsDprzKpfwRyyMdFI88mpdI6SV5e+d8cccTzl0IaGEbNNDa+qDoI42OALQ0ggEEAEEHUEEbQtcuGRPN3xRuNrXMbSbfWQuSl4F1BBIns/iw0EVE4Ae2mpo4zYaaTRSP2a5he+oG1vBOpdNM6SVvFyVcE2Vs0wvHHLK5267S5jo2kBxB4vmsAHRdiGs1p+5O3AE5D5HM2WPOLHyrVS04qG55Xh+pBbHKeKY9pLXMuwjOQQQS7eDoNiruD9FUCOoc+7X8unoxLe4p4y7inSgE8oucbnaWsZoDcKDDwNnhgMMczJGcbFLldnps9ojE9j3QgkDMI5cw1Lg4G17oOjjw+ma5oEcIdc5RlZmu2xNt+lx9VwpJMYdlOTNyTl5N7OJDdPKQfMVzFLwOkZJNZ4a2SWukJbJLmJnZGGOIOxzXNfv5jvIHh/BCeQwunkZI5stHPIM8oaZo5p5JiwW0baYBo5mAG21B1cQje0OYGOB2EZSCPIQvfEN6LfRC5CDgnVNfCTUusyjkgc1sz2jjXCXld5d1y+M3zNLTELA7rzgvhklNTNjnc1zg55GV73gNJu1uZ9i4gbw1o5gEFnxDei30QnydvRb6IWxEGviG9FvohPk7ei30QtiINfEN6LfRCcQ3ot9ELYiDy1gGwAfULL0iICIiAiIgIiICIiAiIgIiICIiAiIgIiICIiAiIgFYREAIiIAREUAoURUFlEQEREBERAREQEREBERAREQEREBERAREQ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9406" name="Picture 14" descr="http://t1.gstatic.com/images?q=tbn:ANd9GcQN12Kvp4gtAjud10PaxLnpDrK9sTfyWBdrSsX8VK8NY_5BPUFa"/>
          <p:cNvPicPr>
            <a:picLocks noChangeAspect="1" noChangeArrowheads="1"/>
          </p:cNvPicPr>
          <p:nvPr/>
        </p:nvPicPr>
        <p:blipFill>
          <a:blip r:embed="rId2"/>
          <a:srcRect/>
          <a:stretch>
            <a:fillRect/>
          </a:stretch>
        </p:blipFill>
        <p:spPr bwMode="auto">
          <a:xfrm>
            <a:off x="4103217" y="2895600"/>
            <a:ext cx="4583583" cy="2819400"/>
          </a:xfrm>
          <a:prstGeom prst="rect">
            <a:avLst/>
          </a:prstGeom>
          <a:noFill/>
        </p:spPr>
      </p:pic>
      <p:sp>
        <p:nvSpPr>
          <p:cNvPr id="9" name="TextBox 8"/>
          <p:cNvSpPr txBox="1"/>
          <p:nvPr/>
        </p:nvSpPr>
        <p:spPr>
          <a:xfrm>
            <a:off x="717981" y="3229689"/>
            <a:ext cx="4103217" cy="461665"/>
          </a:xfrm>
          <a:prstGeom prst="rect">
            <a:avLst/>
          </a:prstGeom>
          <a:noFill/>
        </p:spPr>
        <p:txBody>
          <a:bodyPr wrap="square" rtlCol="0">
            <a:spAutoFit/>
          </a:bodyPr>
          <a:lstStyle/>
          <a:p>
            <a:r>
              <a:rPr lang="en-US" sz="1200" dirty="0" smtClean="0"/>
              <a:t>Member organizations handle personnel </a:t>
            </a:r>
          </a:p>
          <a:p>
            <a:r>
              <a:rPr lang="en-US" sz="1200" dirty="0" smtClean="0"/>
              <a:t>issues and the projects  handle merit recognition.</a:t>
            </a:r>
            <a:endParaRPr lang="en-US" sz="1200" dirty="0"/>
          </a:p>
        </p:txBody>
      </p:sp>
      <p:sp>
        <p:nvSpPr>
          <p:cNvPr id="10" name="TextBox 9"/>
          <p:cNvSpPr txBox="1"/>
          <p:nvPr/>
        </p:nvSpPr>
        <p:spPr>
          <a:xfrm>
            <a:off x="892082" y="3691354"/>
            <a:ext cx="3211135" cy="461665"/>
          </a:xfrm>
          <a:prstGeom prst="rect">
            <a:avLst/>
          </a:prstGeom>
          <a:noFill/>
        </p:spPr>
        <p:txBody>
          <a:bodyPr wrap="none" rtlCol="0">
            <a:spAutoFit/>
          </a:bodyPr>
          <a:lstStyle/>
          <a:p>
            <a:r>
              <a:rPr lang="en-US" sz="1200" dirty="0" smtClean="0"/>
              <a:t>Project teams are company lines and handle</a:t>
            </a:r>
          </a:p>
          <a:p>
            <a:r>
              <a:rPr lang="en-US" sz="1200" dirty="0" smtClean="0"/>
              <a:t>requirements and implementation. </a:t>
            </a:r>
            <a:endParaRPr lang="en-US" sz="1200" dirty="0"/>
          </a:p>
        </p:txBody>
      </p:sp>
      <p:sp>
        <p:nvSpPr>
          <p:cNvPr id="11" name="TextBox 10"/>
          <p:cNvSpPr txBox="1"/>
          <p:nvPr/>
        </p:nvSpPr>
        <p:spPr>
          <a:xfrm>
            <a:off x="1094516" y="2952690"/>
            <a:ext cx="4103217" cy="276999"/>
          </a:xfrm>
          <a:prstGeom prst="rect">
            <a:avLst/>
          </a:prstGeom>
          <a:noFill/>
        </p:spPr>
        <p:txBody>
          <a:bodyPr wrap="square" rtlCol="0">
            <a:spAutoFit/>
          </a:bodyPr>
          <a:lstStyle/>
          <a:p>
            <a:r>
              <a:rPr lang="en-US" sz="1200" dirty="0" smtClean="0"/>
              <a:t>Foundation gives team an infrastructure.</a:t>
            </a:r>
            <a:endParaRPr lang="en-US" sz="1200" dirty="0"/>
          </a:p>
        </p:txBody>
      </p:sp>
      <p:sp>
        <p:nvSpPr>
          <p:cNvPr id="12" name="TextBox 11"/>
          <p:cNvSpPr txBox="1"/>
          <p:nvPr/>
        </p:nvSpPr>
        <p:spPr>
          <a:xfrm rot="16200000">
            <a:off x="4893300" y="5409555"/>
            <a:ext cx="2435225" cy="461665"/>
          </a:xfrm>
          <a:prstGeom prst="rect">
            <a:avLst/>
          </a:prstGeom>
          <a:noFill/>
        </p:spPr>
        <p:txBody>
          <a:bodyPr wrap="square" rtlCol="0">
            <a:spAutoFit/>
          </a:bodyPr>
          <a:lstStyle/>
          <a:p>
            <a:r>
              <a:rPr lang="en-US" sz="1200" dirty="0" smtClean="0"/>
              <a:t>Foundation </a:t>
            </a:r>
          </a:p>
          <a:p>
            <a:r>
              <a:rPr lang="en-US" sz="1200" dirty="0" smtClean="0"/>
              <a:t>manages the IP.</a:t>
            </a:r>
            <a:endParaRPr lang="en-US" sz="1200" dirty="0"/>
          </a:p>
        </p:txBody>
      </p:sp>
      <p:sp>
        <p:nvSpPr>
          <p:cNvPr id="13" name="TextBox 12"/>
          <p:cNvSpPr txBox="1"/>
          <p:nvPr/>
        </p:nvSpPr>
        <p:spPr>
          <a:xfrm rot="16200000">
            <a:off x="3280420" y="5317222"/>
            <a:ext cx="2435225" cy="646331"/>
          </a:xfrm>
          <a:prstGeom prst="rect">
            <a:avLst/>
          </a:prstGeom>
          <a:noFill/>
        </p:spPr>
        <p:txBody>
          <a:bodyPr wrap="square" rtlCol="0">
            <a:spAutoFit/>
          </a:bodyPr>
          <a:lstStyle/>
          <a:p>
            <a:r>
              <a:rPr lang="en-US" sz="1200" dirty="0" smtClean="0"/>
              <a:t>Contributions</a:t>
            </a:r>
          </a:p>
          <a:p>
            <a:r>
              <a:rPr lang="en-US" sz="1200" dirty="0" smtClean="0"/>
              <a:t>checked for IP</a:t>
            </a:r>
          </a:p>
          <a:p>
            <a:r>
              <a:rPr lang="en-US" sz="1200" dirty="0" smtClean="0"/>
              <a:t>Purity.</a:t>
            </a:r>
          </a:p>
        </p:txBody>
      </p:sp>
      <p:sp>
        <p:nvSpPr>
          <p:cNvPr id="14" name="TextBox 13"/>
          <p:cNvSpPr txBox="1"/>
          <p:nvPr/>
        </p:nvSpPr>
        <p:spPr>
          <a:xfrm rot="16200000">
            <a:off x="4210953" y="5409554"/>
            <a:ext cx="2435225" cy="461665"/>
          </a:xfrm>
          <a:prstGeom prst="rect">
            <a:avLst/>
          </a:prstGeom>
          <a:noFill/>
        </p:spPr>
        <p:txBody>
          <a:bodyPr wrap="square" rtlCol="0">
            <a:spAutoFit/>
          </a:bodyPr>
          <a:lstStyle/>
          <a:p>
            <a:r>
              <a:rPr lang="en-US" sz="1200" dirty="0" smtClean="0"/>
              <a:t>Councils handle</a:t>
            </a:r>
          </a:p>
          <a:p>
            <a:r>
              <a:rPr lang="en-US" sz="1200" dirty="0" smtClean="0"/>
              <a:t>Development.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basics</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E21CF67D-FF79-4C17-9170-99C0DB2C0DD6}"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chain</a:t>
            </a:r>
            <a:endParaRPr lang="en-US" dirty="0"/>
          </a:p>
        </p:txBody>
      </p:sp>
      <p:sp>
        <p:nvSpPr>
          <p:cNvPr id="3" name="Content Placeholder 2"/>
          <p:cNvSpPr>
            <a:spLocks noGrp="1"/>
          </p:cNvSpPr>
          <p:nvPr>
            <p:ph idx="1"/>
          </p:nvPr>
        </p:nvSpPr>
        <p:spPr/>
        <p:txBody>
          <a:bodyPr/>
          <a:lstStyle/>
          <a:p>
            <a:r>
              <a:rPr lang="en-US" sz="2800" dirty="0" smtClean="0"/>
              <a:t>A supply network delivers needed supplies to the hub,</a:t>
            </a:r>
          </a:p>
          <a:p>
            <a:r>
              <a:rPr lang="en-US" sz="2800" dirty="0" smtClean="0"/>
              <a:t>when we analyze the steps the organization goes through to transform supplies into products we focus on the value added at each step.</a:t>
            </a:r>
          </a:p>
          <a:p>
            <a:r>
              <a:rPr lang="en-US" sz="2800" dirty="0" smtClean="0"/>
              <a:t>Typically we model at the supply chain level but not down to the value chain level unless the analysis is limited to the business units inside a company which is seldom the case in an ecosystem.</a:t>
            </a:r>
            <a:endParaRPr lang="en-US" sz="2800"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Supply chain</a:t>
            </a:r>
            <a:endParaRPr lang="en-US" dirty="0"/>
          </a:p>
        </p:txBody>
      </p:sp>
      <p:sp>
        <p:nvSpPr>
          <p:cNvPr id="3" name="Content Placeholder 2"/>
          <p:cNvSpPr>
            <a:spLocks noGrp="1"/>
          </p:cNvSpPr>
          <p:nvPr>
            <p:ph idx="1"/>
          </p:nvPr>
        </p:nvSpPr>
        <p:spPr/>
        <p:txBody>
          <a:bodyPr/>
          <a:lstStyle/>
          <a:p>
            <a:r>
              <a:rPr lang="en-US" sz="2800" dirty="0" smtClean="0"/>
              <a:t>One type of transaction is to purchase materials</a:t>
            </a:r>
          </a:p>
          <a:p>
            <a:r>
              <a:rPr lang="en-US" sz="2800" dirty="0" smtClean="0"/>
              <a:t>The links from supplier to supplied organization form the supply chain and what I sometimes refer to as the quality chain. The quality is not built into a product late. It has to start early at the sources of materials.</a:t>
            </a:r>
          </a:p>
          <a:p>
            <a:r>
              <a:rPr lang="en-US" sz="2800" dirty="0" smtClean="0"/>
              <a:t>Part of the specification between supplier and supplied has to be the levels of quality attributes required.</a:t>
            </a:r>
            <a:endParaRPr lang="en-US" sz="2800"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Supply Chain - 2</a:t>
            </a:r>
            <a:endParaRPr lang="en-US" dirty="0"/>
          </a:p>
        </p:txBody>
      </p:sp>
      <p:sp>
        <p:nvSpPr>
          <p:cNvPr id="3" name="Content Placeholder 2"/>
          <p:cNvSpPr>
            <a:spLocks noGrp="1"/>
          </p:cNvSpPr>
          <p:nvPr>
            <p:ph idx="1"/>
          </p:nvPr>
        </p:nvSpPr>
        <p:spPr/>
        <p:txBody>
          <a:bodyPr/>
          <a:lstStyle/>
          <a:p>
            <a:r>
              <a:rPr lang="en-US" dirty="0" smtClean="0"/>
              <a:t>Is an open source supply chain safe? What if someone buys the copyright (sometimes held by a foundation)?</a:t>
            </a:r>
          </a:p>
          <a:p>
            <a:r>
              <a:rPr lang="en-US" dirty="0" smtClean="0"/>
              <a:t>“Martin personally owns the copyright to </a:t>
            </a:r>
            <a:r>
              <a:rPr lang="en-US" dirty="0" err="1" smtClean="0"/>
              <a:t>Moodle</a:t>
            </a:r>
            <a:r>
              <a:rPr lang="en-US" dirty="0" smtClean="0"/>
              <a:t> code.”</a:t>
            </a:r>
            <a:r>
              <a:rPr lang="en-US" baseline="30000" dirty="0" smtClean="0"/>
              <a:t>1</a:t>
            </a:r>
          </a:p>
          <a:p>
            <a:r>
              <a:rPr lang="en-US" dirty="0" smtClean="0"/>
              <a:t>You can still use the code already developed but future versions might be proprietary.</a:t>
            </a:r>
            <a:endParaRPr lang="en-US" dirty="0"/>
          </a:p>
        </p:txBody>
      </p:sp>
      <p:sp>
        <p:nvSpPr>
          <p:cNvPr id="5" name="Slide Number Placeholder 4"/>
          <p:cNvSpPr>
            <a:spLocks noGrp="1"/>
          </p:cNvSpPr>
          <p:nvPr>
            <p:ph type="sldNum" sz="quarter" idx="12"/>
          </p:nvPr>
        </p:nvSpPr>
        <p:spPr/>
        <p:txBody>
          <a:bodyPr/>
          <a:lstStyle/>
          <a:p>
            <a:fld id="{F0B3080A-960D-4451-9B3F-76CB7E6F1BDB}" type="slidenum">
              <a:rPr lang="en-US" smtClean="0"/>
              <a:pPr/>
              <a:t>42</a:t>
            </a:fld>
            <a:endParaRPr lang="en-US"/>
          </a:p>
        </p:txBody>
      </p:sp>
      <p:sp>
        <p:nvSpPr>
          <p:cNvPr id="4" name="TextBox 3"/>
          <p:cNvSpPr txBox="1"/>
          <p:nvPr/>
        </p:nvSpPr>
        <p:spPr>
          <a:xfrm>
            <a:off x="1447800" y="6079996"/>
            <a:ext cx="6378669" cy="646331"/>
          </a:xfrm>
          <a:prstGeom prst="rect">
            <a:avLst/>
          </a:prstGeom>
          <a:noFill/>
        </p:spPr>
        <p:txBody>
          <a:bodyPr wrap="square" rtlCol="0">
            <a:spAutoFit/>
          </a:bodyPr>
          <a:lstStyle/>
          <a:p>
            <a:r>
              <a:rPr lang="en-US" baseline="30000" dirty="0" smtClean="0"/>
              <a:t>1</a:t>
            </a:r>
            <a:r>
              <a:rPr lang="en-US" dirty="0" smtClean="0"/>
              <a:t> http://mfeldstein.com/the-blackboard-announcements-part-2-can-open-source-be-bought/</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Supply chain - 3</a:t>
            </a:r>
            <a:endParaRPr lang="en-US" dirty="0"/>
          </a:p>
        </p:txBody>
      </p:sp>
      <p:sp>
        <p:nvSpPr>
          <p:cNvPr id="14" name="Slide Number Placeholder 13"/>
          <p:cNvSpPr>
            <a:spLocks noGrp="1"/>
          </p:cNvSpPr>
          <p:nvPr>
            <p:ph type="sldNum" sz="quarter" idx="12"/>
          </p:nvPr>
        </p:nvSpPr>
        <p:spPr/>
        <p:txBody>
          <a:bodyPr/>
          <a:lstStyle/>
          <a:p>
            <a:fld id="{F0B3080A-960D-4451-9B3F-76CB7E6F1BDB}" type="slidenum">
              <a:rPr lang="en-US" smtClean="0"/>
              <a:pPr/>
              <a:t>43</a:t>
            </a:fld>
            <a:endParaRPr lang="en-US"/>
          </a:p>
        </p:txBody>
      </p:sp>
      <p:pic>
        <p:nvPicPr>
          <p:cNvPr id="45058" name="Picture 2"/>
          <p:cNvPicPr>
            <a:picLocks noChangeAspect="1" noChangeArrowheads="1"/>
          </p:cNvPicPr>
          <p:nvPr/>
        </p:nvPicPr>
        <p:blipFill>
          <a:blip r:embed="rId2"/>
          <a:srcRect/>
          <a:stretch>
            <a:fillRect/>
          </a:stretch>
        </p:blipFill>
        <p:spPr bwMode="auto">
          <a:xfrm>
            <a:off x="6172200" y="3200400"/>
            <a:ext cx="1828800" cy="1828800"/>
          </a:xfrm>
          <a:prstGeom prst="rect">
            <a:avLst/>
          </a:prstGeom>
          <a:noFill/>
          <a:ln w="9525">
            <a:noFill/>
            <a:miter lim="800000"/>
            <a:headEnd/>
            <a:tailEnd/>
          </a:ln>
        </p:spPr>
      </p:pic>
      <p:pic>
        <p:nvPicPr>
          <p:cNvPr id="45059" name="Picture 3"/>
          <p:cNvPicPr>
            <a:picLocks noChangeAspect="1" noChangeArrowheads="1"/>
          </p:cNvPicPr>
          <p:nvPr/>
        </p:nvPicPr>
        <p:blipFill>
          <a:blip r:embed="rId3"/>
          <a:srcRect/>
          <a:stretch>
            <a:fillRect/>
          </a:stretch>
        </p:blipFill>
        <p:spPr bwMode="auto">
          <a:xfrm>
            <a:off x="528639" y="4495799"/>
            <a:ext cx="2443162" cy="1628775"/>
          </a:xfrm>
          <a:prstGeom prst="rect">
            <a:avLst/>
          </a:prstGeom>
          <a:noFill/>
          <a:ln w="9525">
            <a:noFill/>
            <a:miter lim="800000"/>
            <a:headEnd/>
            <a:tailEnd/>
          </a:ln>
        </p:spPr>
      </p:pic>
      <p:grpSp>
        <p:nvGrpSpPr>
          <p:cNvPr id="13" name="Group 12"/>
          <p:cNvGrpSpPr/>
          <p:nvPr/>
        </p:nvGrpSpPr>
        <p:grpSpPr>
          <a:xfrm rot="20777292">
            <a:off x="3073518" y="5010714"/>
            <a:ext cx="3101087" cy="352568"/>
            <a:chOff x="3690581" y="3252716"/>
            <a:chExt cx="3101087" cy="352568"/>
          </a:xfrm>
        </p:grpSpPr>
        <p:grpSp>
          <p:nvGrpSpPr>
            <p:cNvPr id="12" name="Group 11"/>
            <p:cNvGrpSpPr/>
            <p:nvPr/>
          </p:nvGrpSpPr>
          <p:grpSpPr>
            <a:xfrm>
              <a:off x="3690581" y="3252716"/>
              <a:ext cx="2481619" cy="352568"/>
              <a:chOff x="3690581" y="3252716"/>
              <a:chExt cx="2481619" cy="352568"/>
            </a:xfrm>
          </p:grpSpPr>
          <p:pic>
            <p:nvPicPr>
              <p:cNvPr id="9" name="Picture 8" descr="chain1.png"/>
              <p:cNvPicPr>
                <a:picLocks noChangeAspect="1"/>
              </p:cNvPicPr>
              <p:nvPr/>
            </p:nvPicPr>
            <p:blipFill>
              <a:blip r:embed="rId4"/>
              <a:stretch>
                <a:fillRect/>
              </a:stretch>
            </p:blipFill>
            <p:spPr>
              <a:xfrm>
                <a:off x="3690581" y="3252716"/>
                <a:ext cx="1762838" cy="352568"/>
              </a:xfrm>
              <a:prstGeom prst="rect">
                <a:avLst/>
              </a:prstGeom>
            </p:spPr>
          </p:pic>
          <p:pic>
            <p:nvPicPr>
              <p:cNvPr id="10" name="Picture 9" descr="chain2.png"/>
              <p:cNvPicPr>
                <a:picLocks noChangeAspect="1"/>
              </p:cNvPicPr>
              <p:nvPr/>
            </p:nvPicPr>
            <p:blipFill>
              <a:blip r:embed="rId5"/>
              <a:stretch>
                <a:fillRect/>
              </a:stretch>
            </p:blipFill>
            <p:spPr>
              <a:xfrm>
                <a:off x="5324132" y="3267009"/>
                <a:ext cx="848068" cy="323981"/>
              </a:xfrm>
              <a:prstGeom prst="rect">
                <a:avLst/>
              </a:prstGeom>
            </p:spPr>
          </p:pic>
        </p:grpSp>
        <p:pic>
          <p:nvPicPr>
            <p:cNvPr id="11" name="Picture 10" descr="chain2.png"/>
            <p:cNvPicPr>
              <a:picLocks noChangeAspect="1"/>
            </p:cNvPicPr>
            <p:nvPr/>
          </p:nvPicPr>
          <p:blipFill>
            <a:blip r:embed="rId5"/>
            <a:stretch>
              <a:fillRect/>
            </a:stretch>
          </p:blipFill>
          <p:spPr>
            <a:xfrm>
              <a:off x="5943600" y="3267009"/>
              <a:ext cx="848068" cy="323981"/>
            </a:xfrm>
            <a:prstGeom prst="rect">
              <a:avLst/>
            </a:prstGeom>
          </p:spPr>
        </p:pic>
      </p:grpSp>
      <p:sp>
        <p:nvSpPr>
          <p:cNvPr id="15" name="TextBox 14"/>
          <p:cNvSpPr txBox="1"/>
          <p:nvPr/>
        </p:nvSpPr>
        <p:spPr>
          <a:xfrm>
            <a:off x="433211" y="2015698"/>
            <a:ext cx="5285421" cy="461665"/>
          </a:xfrm>
          <a:prstGeom prst="rect">
            <a:avLst/>
          </a:prstGeom>
          <a:noFill/>
        </p:spPr>
        <p:txBody>
          <a:bodyPr wrap="none" rtlCol="0">
            <a:spAutoFit/>
          </a:bodyPr>
          <a:lstStyle/>
          <a:p>
            <a:r>
              <a:rPr lang="en-US" sz="2400" dirty="0" smtClean="0"/>
              <a:t>The software supply chain is really …</a:t>
            </a:r>
            <a:endParaRPr lang="en-US"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Supply chain - 4</a:t>
            </a:r>
            <a:endParaRPr lang="en-US" dirty="0"/>
          </a:p>
        </p:txBody>
      </p:sp>
      <p:sp>
        <p:nvSpPr>
          <p:cNvPr id="3" name="Content Placeholder 2"/>
          <p:cNvSpPr>
            <a:spLocks noGrp="1"/>
          </p:cNvSpPr>
          <p:nvPr>
            <p:ph idx="1"/>
          </p:nvPr>
        </p:nvSpPr>
        <p:spPr>
          <a:xfrm>
            <a:off x="413767" y="4724400"/>
            <a:ext cx="8229600" cy="1858963"/>
          </a:xfrm>
        </p:spPr>
        <p:txBody>
          <a:bodyPr/>
          <a:lstStyle/>
          <a:p>
            <a:r>
              <a:rPr lang="en-US" sz="2800" dirty="0" smtClean="0"/>
              <a:t>The software supply chain is different from a standard supply chain because of licensing. Seldom is a software product sold. We pay a license fee to use the product.</a:t>
            </a:r>
            <a:endParaRPr lang="en-US" sz="2800" dirty="0"/>
          </a:p>
        </p:txBody>
      </p:sp>
      <p:sp>
        <p:nvSpPr>
          <p:cNvPr id="42" name="Slide Number Placeholder 41"/>
          <p:cNvSpPr>
            <a:spLocks noGrp="1"/>
          </p:cNvSpPr>
          <p:nvPr>
            <p:ph type="sldNum" sz="quarter" idx="12"/>
          </p:nvPr>
        </p:nvSpPr>
        <p:spPr/>
        <p:txBody>
          <a:bodyPr/>
          <a:lstStyle/>
          <a:p>
            <a:fld id="{F0B3080A-960D-4451-9B3F-76CB7E6F1BDB}" type="slidenum">
              <a:rPr lang="en-US" smtClean="0"/>
              <a:pPr/>
              <a:t>44</a:t>
            </a:fld>
            <a:endParaRPr lang="en-US"/>
          </a:p>
        </p:txBody>
      </p:sp>
      <p:sp>
        <p:nvSpPr>
          <p:cNvPr id="4" name="TextBox 3"/>
          <p:cNvSpPr txBox="1"/>
          <p:nvPr/>
        </p:nvSpPr>
        <p:spPr>
          <a:xfrm>
            <a:off x="457200" y="1355534"/>
            <a:ext cx="2666114" cy="461665"/>
          </a:xfrm>
          <a:prstGeom prst="rect">
            <a:avLst/>
          </a:prstGeom>
          <a:noFill/>
        </p:spPr>
        <p:txBody>
          <a:bodyPr wrap="none" rtlCol="0">
            <a:spAutoFit/>
          </a:bodyPr>
          <a:lstStyle/>
          <a:p>
            <a:r>
              <a:rPr lang="en-US" sz="2400" dirty="0" smtClean="0"/>
              <a:t>a supply network.</a:t>
            </a:r>
            <a:endParaRPr lang="en-US" sz="2400" dirty="0"/>
          </a:p>
        </p:txBody>
      </p:sp>
      <p:pic>
        <p:nvPicPr>
          <p:cNvPr id="5" name="Picture 3"/>
          <p:cNvPicPr>
            <a:picLocks noChangeAspect="1" noChangeArrowheads="1"/>
          </p:cNvPicPr>
          <p:nvPr/>
        </p:nvPicPr>
        <p:blipFill>
          <a:blip r:embed="rId2"/>
          <a:srcRect/>
          <a:stretch>
            <a:fillRect/>
          </a:stretch>
        </p:blipFill>
        <p:spPr bwMode="auto">
          <a:xfrm>
            <a:off x="528639" y="2245825"/>
            <a:ext cx="1185861" cy="790574"/>
          </a:xfrm>
          <a:prstGeom prst="rect">
            <a:avLst/>
          </a:prstGeom>
          <a:noFill/>
          <a:ln w="9525">
            <a:noFill/>
            <a:miter lim="800000"/>
            <a:headEnd/>
            <a:tailEnd/>
          </a:ln>
        </p:spPr>
      </p:pic>
      <p:pic>
        <p:nvPicPr>
          <p:cNvPr id="6" name="Picture 3"/>
          <p:cNvPicPr>
            <a:picLocks noChangeAspect="1" noChangeArrowheads="1"/>
          </p:cNvPicPr>
          <p:nvPr/>
        </p:nvPicPr>
        <p:blipFill>
          <a:blip r:embed="rId2"/>
          <a:srcRect/>
          <a:stretch>
            <a:fillRect/>
          </a:stretch>
        </p:blipFill>
        <p:spPr bwMode="auto">
          <a:xfrm>
            <a:off x="1524000" y="3188799"/>
            <a:ext cx="1185861" cy="790574"/>
          </a:xfrm>
          <a:prstGeom prst="rect">
            <a:avLst/>
          </a:prstGeom>
          <a:noFill/>
          <a:ln w="9525">
            <a:noFill/>
            <a:miter lim="800000"/>
            <a:headEnd/>
            <a:tailEnd/>
          </a:ln>
        </p:spPr>
      </p:pic>
      <p:pic>
        <p:nvPicPr>
          <p:cNvPr id="7" name="Picture 3"/>
          <p:cNvPicPr>
            <a:picLocks noChangeAspect="1" noChangeArrowheads="1"/>
          </p:cNvPicPr>
          <p:nvPr/>
        </p:nvPicPr>
        <p:blipFill>
          <a:blip r:embed="rId2"/>
          <a:srcRect/>
          <a:stretch>
            <a:fillRect/>
          </a:stretch>
        </p:blipFill>
        <p:spPr bwMode="auto">
          <a:xfrm>
            <a:off x="4648200" y="3584086"/>
            <a:ext cx="1185861" cy="790574"/>
          </a:xfrm>
          <a:prstGeom prst="rect">
            <a:avLst/>
          </a:prstGeom>
          <a:noFill/>
          <a:ln w="9525">
            <a:noFill/>
            <a:miter lim="800000"/>
            <a:headEnd/>
            <a:tailEnd/>
          </a:ln>
        </p:spPr>
      </p:pic>
      <p:pic>
        <p:nvPicPr>
          <p:cNvPr id="8" name="Picture 3"/>
          <p:cNvPicPr>
            <a:picLocks noChangeAspect="1" noChangeArrowheads="1"/>
          </p:cNvPicPr>
          <p:nvPr/>
        </p:nvPicPr>
        <p:blipFill>
          <a:blip r:embed="rId2"/>
          <a:srcRect/>
          <a:stretch>
            <a:fillRect/>
          </a:stretch>
        </p:blipFill>
        <p:spPr bwMode="auto">
          <a:xfrm>
            <a:off x="6705600" y="3417399"/>
            <a:ext cx="1185861" cy="790574"/>
          </a:xfrm>
          <a:prstGeom prst="rect">
            <a:avLst/>
          </a:prstGeom>
          <a:noFill/>
          <a:ln w="9525">
            <a:noFill/>
            <a:miter lim="800000"/>
            <a:headEnd/>
            <a:tailEnd/>
          </a:ln>
        </p:spPr>
      </p:pic>
      <p:pic>
        <p:nvPicPr>
          <p:cNvPr id="9" name="Picture 2"/>
          <p:cNvPicPr>
            <a:picLocks noChangeAspect="1" noChangeArrowheads="1"/>
          </p:cNvPicPr>
          <p:nvPr/>
        </p:nvPicPr>
        <p:blipFill>
          <a:blip r:embed="rId3"/>
          <a:srcRect/>
          <a:stretch>
            <a:fillRect/>
          </a:stretch>
        </p:blipFill>
        <p:spPr bwMode="auto">
          <a:xfrm>
            <a:off x="5834061" y="1355534"/>
            <a:ext cx="1343026" cy="1343026"/>
          </a:xfrm>
          <a:prstGeom prst="rect">
            <a:avLst/>
          </a:prstGeom>
          <a:noFill/>
          <a:ln w="9525">
            <a:noFill/>
            <a:miter lim="800000"/>
            <a:headEnd/>
            <a:tailEnd/>
          </a:ln>
        </p:spPr>
      </p:pic>
      <p:grpSp>
        <p:nvGrpSpPr>
          <p:cNvPr id="10" name="Group 9"/>
          <p:cNvGrpSpPr/>
          <p:nvPr/>
        </p:nvGrpSpPr>
        <p:grpSpPr>
          <a:xfrm rot="20247186">
            <a:off x="2783894" y="2830893"/>
            <a:ext cx="3101087" cy="352568"/>
            <a:chOff x="3690581" y="3252716"/>
            <a:chExt cx="3101087" cy="352568"/>
          </a:xfrm>
        </p:grpSpPr>
        <p:grpSp>
          <p:nvGrpSpPr>
            <p:cNvPr id="11" name="Group 11"/>
            <p:cNvGrpSpPr/>
            <p:nvPr/>
          </p:nvGrpSpPr>
          <p:grpSpPr>
            <a:xfrm>
              <a:off x="3690581" y="3252716"/>
              <a:ext cx="2481619" cy="352568"/>
              <a:chOff x="3690581" y="3252716"/>
              <a:chExt cx="2481619" cy="352568"/>
            </a:xfrm>
          </p:grpSpPr>
          <p:pic>
            <p:nvPicPr>
              <p:cNvPr id="13" name="Picture 12" descr="chain1.png"/>
              <p:cNvPicPr>
                <a:picLocks noChangeAspect="1"/>
              </p:cNvPicPr>
              <p:nvPr/>
            </p:nvPicPr>
            <p:blipFill>
              <a:blip r:embed="rId4"/>
              <a:stretch>
                <a:fillRect/>
              </a:stretch>
            </p:blipFill>
            <p:spPr>
              <a:xfrm>
                <a:off x="3690581" y="3252716"/>
                <a:ext cx="1762838" cy="352568"/>
              </a:xfrm>
              <a:prstGeom prst="rect">
                <a:avLst/>
              </a:prstGeom>
            </p:spPr>
          </p:pic>
          <p:pic>
            <p:nvPicPr>
              <p:cNvPr id="14" name="Picture 13" descr="chain2.png"/>
              <p:cNvPicPr>
                <a:picLocks noChangeAspect="1"/>
              </p:cNvPicPr>
              <p:nvPr/>
            </p:nvPicPr>
            <p:blipFill>
              <a:blip r:embed="rId5"/>
              <a:stretch>
                <a:fillRect/>
              </a:stretch>
            </p:blipFill>
            <p:spPr>
              <a:xfrm>
                <a:off x="5324132" y="3267009"/>
                <a:ext cx="848068" cy="323981"/>
              </a:xfrm>
              <a:prstGeom prst="rect">
                <a:avLst/>
              </a:prstGeom>
            </p:spPr>
          </p:pic>
        </p:grpSp>
        <p:pic>
          <p:nvPicPr>
            <p:cNvPr id="12" name="Picture 11" descr="chain2.png"/>
            <p:cNvPicPr>
              <a:picLocks noChangeAspect="1"/>
            </p:cNvPicPr>
            <p:nvPr/>
          </p:nvPicPr>
          <p:blipFill>
            <a:blip r:embed="rId5"/>
            <a:stretch>
              <a:fillRect/>
            </a:stretch>
          </p:blipFill>
          <p:spPr>
            <a:xfrm>
              <a:off x="5943600" y="3267009"/>
              <a:ext cx="848068" cy="323981"/>
            </a:xfrm>
            <a:prstGeom prst="rect">
              <a:avLst/>
            </a:prstGeom>
          </p:spPr>
        </p:pic>
      </p:grpSp>
      <p:grpSp>
        <p:nvGrpSpPr>
          <p:cNvPr id="15" name="Group 14"/>
          <p:cNvGrpSpPr/>
          <p:nvPr/>
        </p:nvGrpSpPr>
        <p:grpSpPr>
          <a:xfrm rot="21293904">
            <a:off x="1808679" y="2342437"/>
            <a:ext cx="4013542" cy="352568"/>
            <a:chOff x="3690581" y="3252716"/>
            <a:chExt cx="3101087" cy="352568"/>
          </a:xfrm>
        </p:grpSpPr>
        <p:grpSp>
          <p:nvGrpSpPr>
            <p:cNvPr id="16" name="Group 11"/>
            <p:cNvGrpSpPr/>
            <p:nvPr/>
          </p:nvGrpSpPr>
          <p:grpSpPr>
            <a:xfrm>
              <a:off x="3690581" y="3252716"/>
              <a:ext cx="2481619" cy="352568"/>
              <a:chOff x="3690581" y="3252716"/>
              <a:chExt cx="2481619" cy="352568"/>
            </a:xfrm>
          </p:grpSpPr>
          <p:pic>
            <p:nvPicPr>
              <p:cNvPr id="18" name="Picture 17" descr="chain1.png"/>
              <p:cNvPicPr>
                <a:picLocks noChangeAspect="1"/>
              </p:cNvPicPr>
              <p:nvPr/>
            </p:nvPicPr>
            <p:blipFill>
              <a:blip r:embed="rId4"/>
              <a:stretch>
                <a:fillRect/>
              </a:stretch>
            </p:blipFill>
            <p:spPr>
              <a:xfrm>
                <a:off x="3690581" y="3252716"/>
                <a:ext cx="1762838" cy="352568"/>
              </a:xfrm>
              <a:prstGeom prst="rect">
                <a:avLst/>
              </a:prstGeom>
            </p:spPr>
          </p:pic>
          <p:pic>
            <p:nvPicPr>
              <p:cNvPr id="19" name="Picture 18" descr="chain2.png"/>
              <p:cNvPicPr>
                <a:picLocks noChangeAspect="1"/>
              </p:cNvPicPr>
              <p:nvPr/>
            </p:nvPicPr>
            <p:blipFill>
              <a:blip r:embed="rId5"/>
              <a:stretch>
                <a:fillRect/>
              </a:stretch>
            </p:blipFill>
            <p:spPr>
              <a:xfrm>
                <a:off x="5324132" y="3267009"/>
                <a:ext cx="848068" cy="323981"/>
              </a:xfrm>
              <a:prstGeom prst="rect">
                <a:avLst/>
              </a:prstGeom>
            </p:spPr>
          </p:pic>
        </p:grpSp>
        <p:pic>
          <p:nvPicPr>
            <p:cNvPr id="17" name="Picture 16" descr="chain2.png"/>
            <p:cNvPicPr>
              <a:picLocks noChangeAspect="1"/>
            </p:cNvPicPr>
            <p:nvPr/>
          </p:nvPicPr>
          <p:blipFill>
            <a:blip r:embed="rId5"/>
            <a:stretch>
              <a:fillRect/>
            </a:stretch>
          </p:blipFill>
          <p:spPr>
            <a:xfrm>
              <a:off x="5943600" y="3267009"/>
              <a:ext cx="848068" cy="323981"/>
            </a:xfrm>
            <a:prstGeom prst="rect">
              <a:avLst/>
            </a:prstGeom>
          </p:spPr>
        </p:pic>
      </p:grpSp>
      <p:grpSp>
        <p:nvGrpSpPr>
          <p:cNvPr id="20" name="Group 19"/>
          <p:cNvGrpSpPr/>
          <p:nvPr/>
        </p:nvGrpSpPr>
        <p:grpSpPr>
          <a:xfrm rot="18097093">
            <a:off x="5331135" y="2948673"/>
            <a:ext cx="1283806" cy="352568"/>
            <a:chOff x="3690581" y="3252716"/>
            <a:chExt cx="3101087" cy="352568"/>
          </a:xfrm>
        </p:grpSpPr>
        <p:grpSp>
          <p:nvGrpSpPr>
            <p:cNvPr id="21" name="Group 11"/>
            <p:cNvGrpSpPr/>
            <p:nvPr/>
          </p:nvGrpSpPr>
          <p:grpSpPr>
            <a:xfrm>
              <a:off x="3690581" y="3252716"/>
              <a:ext cx="2481619" cy="352568"/>
              <a:chOff x="3690581" y="3252716"/>
              <a:chExt cx="2481619" cy="352568"/>
            </a:xfrm>
          </p:grpSpPr>
          <p:pic>
            <p:nvPicPr>
              <p:cNvPr id="23" name="Picture 22" descr="chain1.png"/>
              <p:cNvPicPr>
                <a:picLocks noChangeAspect="1"/>
              </p:cNvPicPr>
              <p:nvPr/>
            </p:nvPicPr>
            <p:blipFill>
              <a:blip r:embed="rId4"/>
              <a:stretch>
                <a:fillRect/>
              </a:stretch>
            </p:blipFill>
            <p:spPr>
              <a:xfrm>
                <a:off x="3690581" y="3252716"/>
                <a:ext cx="1762838" cy="352568"/>
              </a:xfrm>
              <a:prstGeom prst="rect">
                <a:avLst/>
              </a:prstGeom>
            </p:spPr>
          </p:pic>
          <p:pic>
            <p:nvPicPr>
              <p:cNvPr id="24" name="Picture 23" descr="chain2.png"/>
              <p:cNvPicPr>
                <a:picLocks noChangeAspect="1"/>
              </p:cNvPicPr>
              <p:nvPr/>
            </p:nvPicPr>
            <p:blipFill>
              <a:blip r:embed="rId5"/>
              <a:stretch>
                <a:fillRect/>
              </a:stretch>
            </p:blipFill>
            <p:spPr>
              <a:xfrm>
                <a:off x="5324132" y="3267009"/>
                <a:ext cx="848068" cy="323981"/>
              </a:xfrm>
              <a:prstGeom prst="rect">
                <a:avLst/>
              </a:prstGeom>
            </p:spPr>
          </p:pic>
        </p:grpSp>
        <p:pic>
          <p:nvPicPr>
            <p:cNvPr id="22" name="Picture 21" descr="chain2.png"/>
            <p:cNvPicPr>
              <a:picLocks noChangeAspect="1"/>
            </p:cNvPicPr>
            <p:nvPr/>
          </p:nvPicPr>
          <p:blipFill>
            <a:blip r:embed="rId5"/>
            <a:stretch>
              <a:fillRect/>
            </a:stretch>
          </p:blipFill>
          <p:spPr>
            <a:xfrm>
              <a:off x="5943600" y="3267009"/>
              <a:ext cx="848068" cy="323981"/>
            </a:xfrm>
            <a:prstGeom prst="rect">
              <a:avLst/>
            </a:prstGeom>
          </p:spPr>
        </p:pic>
      </p:grpSp>
      <p:grpSp>
        <p:nvGrpSpPr>
          <p:cNvPr id="25" name="Group 24"/>
          <p:cNvGrpSpPr/>
          <p:nvPr/>
        </p:nvGrpSpPr>
        <p:grpSpPr>
          <a:xfrm rot="3468437">
            <a:off x="6553702" y="2813098"/>
            <a:ext cx="1082793" cy="298274"/>
            <a:chOff x="3690581" y="3252716"/>
            <a:chExt cx="3101087" cy="352568"/>
          </a:xfrm>
        </p:grpSpPr>
        <p:grpSp>
          <p:nvGrpSpPr>
            <p:cNvPr id="26" name="Group 11"/>
            <p:cNvGrpSpPr/>
            <p:nvPr/>
          </p:nvGrpSpPr>
          <p:grpSpPr>
            <a:xfrm>
              <a:off x="3690581" y="3252716"/>
              <a:ext cx="2481619" cy="352568"/>
              <a:chOff x="3690581" y="3252716"/>
              <a:chExt cx="2481619" cy="352568"/>
            </a:xfrm>
          </p:grpSpPr>
          <p:pic>
            <p:nvPicPr>
              <p:cNvPr id="28" name="Picture 27" descr="chain1.png"/>
              <p:cNvPicPr>
                <a:picLocks noChangeAspect="1"/>
              </p:cNvPicPr>
              <p:nvPr/>
            </p:nvPicPr>
            <p:blipFill>
              <a:blip r:embed="rId4"/>
              <a:stretch>
                <a:fillRect/>
              </a:stretch>
            </p:blipFill>
            <p:spPr>
              <a:xfrm>
                <a:off x="3690581" y="3252716"/>
                <a:ext cx="1762838" cy="352568"/>
              </a:xfrm>
              <a:prstGeom prst="rect">
                <a:avLst/>
              </a:prstGeom>
            </p:spPr>
          </p:pic>
          <p:pic>
            <p:nvPicPr>
              <p:cNvPr id="29" name="Picture 28" descr="chain2.png"/>
              <p:cNvPicPr>
                <a:picLocks noChangeAspect="1"/>
              </p:cNvPicPr>
              <p:nvPr/>
            </p:nvPicPr>
            <p:blipFill>
              <a:blip r:embed="rId5"/>
              <a:stretch>
                <a:fillRect/>
              </a:stretch>
            </p:blipFill>
            <p:spPr>
              <a:xfrm>
                <a:off x="5324132" y="3267009"/>
                <a:ext cx="848068" cy="323981"/>
              </a:xfrm>
              <a:prstGeom prst="rect">
                <a:avLst/>
              </a:prstGeom>
            </p:spPr>
          </p:pic>
        </p:grpSp>
        <p:pic>
          <p:nvPicPr>
            <p:cNvPr id="27" name="Picture 26" descr="chain2.png"/>
            <p:cNvPicPr>
              <a:picLocks noChangeAspect="1"/>
            </p:cNvPicPr>
            <p:nvPr/>
          </p:nvPicPr>
          <p:blipFill>
            <a:blip r:embed="rId5"/>
            <a:stretch>
              <a:fillRect/>
            </a:stretch>
          </p:blipFill>
          <p:spPr>
            <a:xfrm>
              <a:off x="5943600" y="3267009"/>
              <a:ext cx="848068" cy="323981"/>
            </a:xfrm>
            <a:prstGeom prst="rect">
              <a:avLst/>
            </a:prstGeom>
          </p:spPr>
        </p:pic>
      </p:grpSp>
      <p:pic>
        <p:nvPicPr>
          <p:cNvPr id="30" name="Picture 3"/>
          <p:cNvPicPr>
            <a:picLocks noChangeAspect="1" noChangeArrowheads="1"/>
          </p:cNvPicPr>
          <p:nvPr/>
        </p:nvPicPr>
        <p:blipFill>
          <a:blip r:embed="rId2"/>
          <a:srcRect/>
          <a:stretch>
            <a:fillRect/>
          </a:stretch>
        </p:blipFill>
        <p:spPr bwMode="auto">
          <a:xfrm>
            <a:off x="3163125" y="1972391"/>
            <a:ext cx="1185861" cy="790574"/>
          </a:xfrm>
          <a:prstGeom prst="rect">
            <a:avLst/>
          </a:prstGeom>
          <a:noFill/>
          <a:ln w="9525">
            <a:noFill/>
            <a:miter lim="800000"/>
            <a:headEnd/>
            <a:tailEnd/>
          </a:ln>
        </p:spPr>
      </p:pic>
      <p:grpSp>
        <p:nvGrpSpPr>
          <p:cNvPr id="32" name="Group 31"/>
          <p:cNvGrpSpPr/>
          <p:nvPr/>
        </p:nvGrpSpPr>
        <p:grpSpPr>
          <a:xfrm>
            <a:off x="5931362" y="4031688"/>
            <a:ext cx="1032284" cy="176285"/>
            <a:chOff x="3690581" y="3252716"/>
            <a:chExt cx="3101087" cy="352568"/>
          </a:xfrm>
        </p:grpSpPr>
        <p:grpSp>
          <p:nvGrpSpPr>
            <p:cNvPr id="33" name="Group 11"/>
            <p:cNvGrpSpPr/>
            <p:nvPr/>
          </p:nvGrpSpPr>
          <p:grpSpPr>
            <a:xfrm>
              <a:off x="3690581" y="3252716"/>
              <a:ext cx="2481619" cy="352568"/>
              <a:chOff x="3690581" y="3252716"/>
              <a:chExt cx="2481619" cy="352568"/>
            </a:xfrm>
          </p:grpSpPr>
          <p:pic>
            <p:nvPicPr>
              <p:cNvPr id="35" name="Picture 34" descr="chain1.png"/>
              <p:cNvPicPr>
                <a:picLocks noChangeAspect="1"/>
              </p:cNvPicPr>
              <p:nvPr/>
            </p:nvPicPr>
            <p:blipFill>
              <a:blip r:embed="rId4"/>
              <a:stretch>
                <a:fillRect/>
              </a:stretch>
            </p:blipFill>
            <p:spPr>
              <a:xfrm>
                <a:off x="3690581" y="3252716"/>
                <a:ext cx="1762838" cy="352568"/>
              </a:xfrm>
              <a:prstGeom prst="rect">
                <a:avLst/>
              </a:prstGeom>
            </p:spPr>
          </p:pic>
          <p:pic>
            <p:nvPicPr>
              <p:cNvPr id="36" name="Picture 35" descr="chain2.png"/>
              <p:cNvPicPr>
                <a:picLocks noChangeAspect="1"/>
              </p:cNvPicPr>
              <p:nvPr/>
            </p:nvPicPr>
            <p:blipFill>
              <a:blip r:embed="rId5"/>
              <a:stretch>
                <a:fillRect/>
              </a:stretch>
            </p:blipFill>
            <p:spPr>
              <a:xfrm>
                <a:off x="5324132" y="3267009"/>
                <a:ext cx="848068" cy="323981"/>
              </a:xfrm>
              <a:prstGeom prst="rect">
                <a:avLst/>
              </a:prstGeom>
            </p:spPr>
          </p:pic>
        </p:grpSp>
        <p:pic>
          <p:nvPicPr>
            <p:cNvPr id="34" name="Picture 33" descr="chain2.png"/>
            <p:cNvPicPr>
              <a:picLocks noChangeAspect="1"/>
            </p:cNvPicPr>
            <p:nvPr/>
          </p:nvPicPr>
          <p:blipFill>
            <a:blip r:embed="rId5"/>
            <a:stretch>
              <a:fillRect/>
            </a:stretch>
          </p:blipFill>
          <p:spPr>
            <a:xfrm>
              <a:off x="5943600" y="3267009"/>
              <a:ext cx="848068" cy="323981"/>
            </a:xfrm>
            <a:prstGeom prst="rect">
              <a:avLst/>
            </a:prstGeom>
          </p:spPr>
        </p:pic>
      </p:grpSp>
      <p:grpSp>
        <p:nvGrpSpPr>
          <p:cNvPr id="37" name="Group 36"/>
          <p:cNvGrpSpPr/>
          <p:nvPr/>
        </p:nvGrpSpPr>
        <p:grpSpPr>
          <a:xfrm rot="542057">
            <a:off x="2864338" y="3973766"/>
            <a:ext cx="2088439" cy="238403"/>
            <a:chOff x="3690581" y="3252716"/>
            <a:chExt cx="3101087" cy="352568"/>
          </a:xfrm>
        </p:grpSpPr>
        <p:grpSp>
          <p:nvGrpSpPr>
            <p:cNvPr id="38" name="Group 11"/>
            <p:cNvGrpSpPr/>
            <p:nvPr/>
          </p:nvGrpSpPr>
          <p:grpSpPr>
            <a:xfrm>
              <a:off x="3690581" y="3252716"/>
              <a:ext cx="2481619" cy="352568"/>
              <a:chOff x="3690581" y="3252716"/>
              <a:chExt cx="2481619" cy="352568"/>
            </a:xfrm>
          </p:grpSpPr>
          <p:pic>
            <p:nvPicPr>
              <p:cNvPr id="40" name="Picture 39" descr="chain1.png"/>
              <p:cNvPicPr>
                <a:picLocks noChangeAspect="1"/>
              </p:cNvPicPr>
              <p:nvPr/>
            </p:nvPicPr>
            <p:blipFill>
              <a:blip r:embed="rId4"/>
              <a:stretch>
                <a:fillRect/>
              </a:stretch>
            </p:blipFill>
            <p:spPr>
              <a:xfrm>
                <a:off x="3690581" y="3252716"/>
                <a:ext cx="1762838" cy="352568"/>
              </a:xfrm>
              <a:prstGeom prst="rect">
                <a:avLst/>
              </a:prstGeom>
            </p:spPr>
          </p:pic>
          <p:pic>
            <p:nvPicPr>
              <p:cNvPr id="41" name="Picture 40" descr="chain2.png"/>
              <p:cNvPicPr>
                <a:picLocks noChangeAspect="1"/>
              </p:cNvPicPr>
              <p:nvPr/>
            </p:nvPicPr>
            <p:blipFill>
              <a:blip r:embed="rId5"/>
              <a:stretch>
                <a:fillRect/>
              </a:stretch>
            </p:blipFill>
            <p:spPr>
              <a:xfrm>
                <a:off x="5324132" y="3267009"/>
                <a:ext cx="848068" cy="323981"/>
              </a:xfrm>
              <a:prstGeom prst="rect">
                <a:avLst/>
              </a:prstGeom>
            </p:spPr>
          </p:pic>
        </p:grpSp>
        <p:pic>
          <p:nvPicPr>
            <p:cNvPr id="39" name="Picture 38" descr="chain2.png"/>
            <p:cNvPicPr>
              <a:picLocks noChangeAspect="1"/>
            </p:cNvPicPr>
            <p:nvPr/>
          </p:nvPicPr>
          <p:blipFill>
            <a:blip r:embed="rId5"/>
            <a:stretch>
              <a:fillRect/>
            </a:stretch>
          </p:blipFill>
          <p:spPr>
            <a:xfrm>
              <a:off x="5943600" y="3267009"/>
              <a:ext cx="848068" cy="323981"/>
            </a:xfrm>
            <a:prstGeom prst="rect">
              <a:avLst/>
            </a:prstGeom>
          </p:spPr>
        </p:pic>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1828800" y="1603375"/>
          <a:ext cx="5937250" cy="3736975"/>
        </p:xfrm>
        <a:graphic>
          <a:graphicData uri="http://schemas.openxmlformats.org/presentationml/2006/ole">
            <mc:AlternateContent xmlns:mc="http://schemas.openxmlformats.org/markup-compatibility/2006">
              <mc:Choice xmlns:v="urn:schemas-microsoft-com:vml" Requires="v">
                <p:oleObj spid="_x0000_s1034" name="Visio" r:id="rId3" imgW="5673510" imgH="3584275" progId="Visio.Drawing.11">
                  <p:embed/>
                </p:oleObj>
              </mc:Choice>
              <mc:Fallback>
                <p:oleObj name="Visio" r:id="rId3" imgW="5673510" imgH="3584275" progId="Visio.Drawing.11">
                  <p:embed/>
                  <p:pic>
                    <p:nvPicPr>
                      <p:cNvPr id="0" name="Object 1"/>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1828800" y="1603375"/>
                        <a:ext cx="5937250" cy="3736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6400800" y="2667000"/>
            <a:ext cx="533400" cy="304800"/>
          </a:xfrm>
          <a:prstGeom prst="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TD</a:t>
            </a:r>
            <a:r>
              <a:rPr lang="en-US" sz="1600" baseline="-25000" dirty="0" smtClean="0"/>
              <a:t>1</a:t>
            </a:r>
            <a:endParaRPr lang="en-US" sz="1600" baseline="-25000" dirty="0"/>
          </a:p>
        </p:txBody>
      </p:sp>
      <p:sp>
        <p:nvSpPr>
          <p:cNvPr id="2" name="Title 1"/>
          <p:cNvSpPr>
            <a:spLocks noGrp="1"/>
          </p:cNvSpPr>
          <p:nvPr>
            <p:ph type="title"/>
          </p:nvPr>
        </p:nvSpPr>
        <p:spPr/>
        <p:txBody>
          <a:bodyPr/>
          <a:lstStyle/>
          <a:p>
            <a:r>
              <a:rPr lang="en-US" dirty="0" smtClean="0"/>
              <a:t>Supply Chain 1</a:t>
            </a:r>
            <a:endParaRPr lang="en-US" dirty="0"/>
          </a:p>
        </p:txBody>
      </p:sp>
      <p:sp>
        <p:nvSpPr>
          <p:cNvPr id="3" name="Content Placeholder 2"/>
          <p:cNvSpPr>
            <a:spLocks noGrp="1"/>
          </p:cNvSpPr>
          <p:nvPr>
            <p:ph idx="1"/>
          </p:nvPr>
        </p:nvSpPr>
        <p:spPr>
          <a:xfrm>
            <a:off x="457200" y="4800600"/>
            <a:ext cx="8229600" cy="1600200"/>
          </a:xfrm>
        </p:spPr>
        <p:txBody>
          <a:bodyPr>
            <a:normAutofit fontScale="47500" lnSpcReduction="20000"/>
          </a:bodyPr>
          <a:lstStyle/>
          <a:p>
            <a:r>
              <a:rPr lang="en-US" dirty="0" smtClean="0"/>
              <a:t>The Hub in the ecosystem maintains the core asset base and acquires assets from suppliers. </a:t>
            </a:r>
          </a:p>
          <a:p>
            <a:r>
              <a:rPr lang="en-US" dirty="0" smtClean="0"/>
              <a:t>Some of the product development projects use the software assets as is and some build on it to provide something bigger.</a:t>
            </a:r>
          </a:p>
          <a:p>
            <a:r>
              <a:rPr lang="en-US" dirty="0" smtClean="0"/>
              <a:t>As the technical debt incurred in Supplier</a:t>
            </a:r>
            <a:r>
              <a:rPr lang="en-US" baseline="-25000" dirty="0" smtClean="0"/>
              <a:t>1</a:t>
            </a:r>
            <a:r>
              <a:rPr lang="en-US" dirty="0" smtClean="0"/>
              <a:t> flows to Supplier</a:t>
            </a:r>
            <a:r>
              <a:rPr lang="en-US" baseline="-25000" dirty="0" smtClean="0"/>
              <a:t>2</a:t>
            </a:r>
            <a:r>
              <a:rPr lang="en-US" dirty="0" smtClean="0"/>
              <a:t> and on does the impact of that debt change? Does it diminish as the asset from Supplier</a:t>
            </a:r>
            <a:r>
              <a:rPr lang="en-US" baseline="-25000" dirty="0" smtClean="0"/>
              <a:t>1  </a:t>
            </a:r>
            <a:r>
              <a:rPr lang="en-US" dirty="0" smtClean="0"/>
              <a:t>gets more deeply encapsulated</a:t>
            </a:r>
            <a:r>
              <a:rPr lang="en-US" dirty="0" smtClean="0"/>
              <a:t>?</a:t>
            </a:r>
          </a:p>
          <a:p>
            <a:endParaRPr lang="en-US" dirty="0"/>
          </a:p>
          <a:p>
            <a:pPr marL="0" indent="0">
              <a:buNone/>
            </a:pPr>
            <a:endParaRPr lang="en-US" dirty="0"/>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4724400" y="2667000"/>
            <a:ext cx="1219200" cy="304800"/>
          </a:xfrm>
          <a:prstGeom prst="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TD</a:t>
            </a:r>
            <a:r>
              <a:rPr lang="en-US" sz="1600" baseline="-25000" dirty="0" smtClean="0"/>
              <a:t>2</a:t>
            </a:r>
            <a:r>
              <a:rPr lang="en-US" sz="1600" dirty="0" smtClean="0"/>
              <a:t> + </a:t>
            </a:r>
            <a:r>
              <a:rPr lang="el-GR" sz="1600" dirty="0" smtClean="0"/>
              <a:t>α</a:t>
            </a:r>
            <a:r>
              <a:rPr lang="en-US" sz="1600" dirty="0" smtClean="0"/>
              <a:t>TD</a:t>
            </a:r>
            <a:r>
              <a:rPr lang="en-US" sz="1600" baseline="-25000" dirty="0" smtClean="0"/>
              <a:t>1</a:t>
            </a:r>
            <a:endParaRPr lang="en-US" sz="1600" baseline="-25000" dirty="0"/>
          </a:p>
        </p:txBody>
      </p:sp>
      <p:sp>
        <p:nvSpPr>
          <p:cNvPr id="9" name="Rectangle 8"/>
          <p:cNvSpPr/>
          <p:nvPr/>
        </p:nvSpPr>
        <p:spPr>
          <a:xfrm>
            <a:off x="2895600" y="3429000"/>
            <a:ext cx="2057400" cy="304800"/>
          </a:xfrm>
          <a:prstGeom prst="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TD</a:t>
            </a:r>
            <a:r>
              <a:rPr lang="en-US" sz="1600" baseline="-25000" dirty="0" smtClean="0"/>
              <a:t>HUB</a:t>
            </a:r>
            <a:r>
              <a:rPr lang="en-US" sz="1600" dirty="0" smtClean="0"/>
              <a:t> + </a:t>
            </a:r>
            <a:r>
              <a:rPr lang="el-GR" sz="1600" dirty="0" smtClean="0"/>
              <a:t>β</a:t>
            </a:r>
            <a:r>
              <a:rPr lang="en-US" sz="1600" dirty="0" smtClean="0"/>
              <a:t>(TD</a:t>
            </a:r>
            <a:r>
              <a:rPr lang="en-US" sz="1600" baseline="-25000" dirty="0" smtClean="0"/>
              <a:t>2</a:t>
            </a:r>
            <a:r>
              <a:rPr lang="en-US" sz="1600" dirty="0" smtClean="0"/>
              <a:t> + </a:t>
            </a:r>
            <a:r>
              <a:rPr lang="el-GR" sz="1600" dirty="0" smtClean="0"/>
              <a:t>α</a:t>
            </a:r>
            <a:r>
              <a:rPr lang="en-US" sz="1600" dirty="0" smtClean="0"/>
              <a:t>TD</a:t>
            </a:r>
            <a:r>
              <a:rPr lang="en-US" sz="1600" baseline="-25000" dirty="0" smtClean="0"/>
              <a:t>1)</a:t>
            </a:r>
            <a:endParaRPr lang="en-US" sz="1600" baseline="-25000" dirty="0"/>
          </a:p>
        </p:txBody>
      </p:sp>
      <p:sp>
        <p:nvSpPr>
          <p:cNvPr id="10" name="Rectangle 9"/>
          <p:cNvSpPr/>
          <p:nvPr/>
        </p:nvSpPr>
        <p:spPr>
          <a:xfrm>
            <a:off x="2895600" y="3429000"/>
            <a:ext cx="2057400" cy="304800"/>
          </a:xfrm>
          <a:prstGeom prst="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TD</a:t>
            </a:r>
            <a:r>
              <a:rPr lang="en-US" sz="1600" baseline="-25000" dirty="0" smtClean="0"/>
              <a:t>HUB</a:t>
            </a:r>
            <a:r>
              <a:rPr lang="en-US" sz="1600" dirty="0" smtClean="0"/>
              <a:t> + </a:t>
            </a:r>
            <a:r>
              <a:rPr lang="el-GR" sz="1600" dirty="0" smtClean="0"/>
              <a:t>β</a:t>
            </a:r>
            <a:r>
              <a:rPr lang="en-US" sz="1600" dirty="0" smtClean="0"/>
              <a:t>(TD</a:t>
            </a:r>
            <a:r>
              <a:rPr lang="en-US" sz="1600" baseline="-25000" dirty="0" smtClean="0"/>
              <a:t>2</a:t>
            </a:r>
            <a:r>
              <a:rPr lang="en-US" sz="1600" dirty="0" smtClean="0"/>
              <a:t> + </a:t>
            </a:r>
            <a:r>
              <a:rPr lang="el-GR" sz="1600" dirty="0" smtClean="0"/>
              <a:t>α</a:t>
            </a:r>
            <a:r>
              <a:rPr lang="en-US" sz="1600" dirty="0" smtClean="0"/>
              <a:t>TD</a:t>
            </a:r>
            <a:r>
              <a:rPr lang="en-US" sz="1600" baseline="-25000" dirty="0" smtClean="0"/>
              <a:t>1)</a:t>
            </a:r>
            <a:endParaRPr lang="en-US" sz="1600"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grpId="1" nodeType="clickEffect">
                                  <p:stCondLst>
                                    <p:cond delay="0"/>
                                  </p:stCondLst>
                                  <p:childTnLst>
                                    <p:animMotion origin="layout" path="M 3.33333E-6 -1.11111E-6 L -0.14584 -1.11111E-6 " pathEditMode="relative" rAng="0" ptsTypes="AA">
                                      <p:cBhvr>
                                        <p:cTn id="11" dur="2000" fill="hold"/>
                                        <p:tgtEl>
                                          <p:spTgt spid="7"/>
                                        </p:tgtEl>
                                        <p:attrNameLst>
                                          <p:attrName>ppt_x</p:attrName>
                                          <p:attrName>ppt_y</p:attrName>
                                        </p:attrNameLst>
                                      </p:cBhvr>
                                      <p:rCtr x="-73" y="0"/>
                                    </p:animMotion>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2" nodeType="clickEffect">
                                  <p:stCondLst>
                                    <p:cond delay="0"/>
                                  </p:stCondLst>
                                  <p:childTnLst>
                                    <p:animEffect transition="out" filter="fade">
                                      <p:cBhvr>
                                        <p:cTn id="15" dur="1000"/>
                                        <p:tgtEl>
                                          <p:spTgt spid="7"/>
                                        </p:tgtEl>
                                      </p:cBhvr>
                                    </p:animEffect>
                                    <p:set>
                                      <p:cBhvr>
                                        <p:cTn id="16" dur="1" fill="hold">
                                          <p:stCondLst>
                                            <p:cond delay="999"/>
                                          </p:stCondLst>
                                        </p:cTn>
                                        <p:tgtEl>
                                          <p:spTgt spid="7"/>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1" nodeType="clickEffect">
                                  <p:stCondLst>
                                    <p:cond delay="0"/>
                                  </p:stCondLst>
                                  <p:childTnLst>
                                    <p:animMotion origin="layout" path="M -3.33333E-6 -1.11111E-6 C -0.00312 0.00579 -3.33333E-6 0.00301 -0.0125 0.00579 C -0.01666 0.00671 -0.02326 0.01042 -0.02326 0.01065 C -0.03142 0.01829 -0.02882 0.01458 -0.03211 0.02083 C -0.03472 0.03287 -0.03628 0.04491 -0.0375 0.05718 C -0.03802 0.07199 -0.03541 0.08681 -0.03923 0.10139 C -0.03975 0.10394 -0.06788 0.10602 -0.06944 0.10602 C -0.09201 0.11111 -0.10798 0.11088 -0.13333 0.11088 " pathEditMode="relative" rAng="0" ptsTypes="fffffffA">
                                      <p:cBhvr>
                                        <p:cTn id="23" dur="2000" fill="hold"/>
                                        <p:tgtEl>
                                          <p:spTgt spid="8"/>
                                        </p:tgtEl>
                                        <p:attrNameLst>
                                          <p:attrName>ppt_x</p:attrName>
                                          <p:attrName>ppt_y</p:attrName>
                                        </p:attrNameLst>
                                      </p:cBhvr>
                                      <p:rCtr x="-67" y="56"/>
                                    </p:animMotion>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2" nodeType="clickEffect">
                                  <p:stCondLst>
                                    <p:cond delay="0"/>
                                  </p:stCondLst>
                                  <p:childTnLst>
                                    <p:animEffect transition="out" filter="fade">
                                      <p:cBhvr>
                                        <p:cTn id="27" dur="1000"/>
                                        <p:tgtEl>
                                          <p:spTgt spid="8"/>
                                        </p:tgtEl>
                                      </p:cBhvr>
                                    </p:animEffect>
                                    <p:set>
                                      <p:cBhvr>
                                        <p:cTn id="28" dur="1" fill="hold">
                                          <p:stCondLst>
                                            <p:cond delay="999"/>
                                          </p:stCondLst>
                                        </p:cTn>
                                        <p:tgtEl>
                                          <p:spTgt spid="8"/>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grpId="1" nodeType="clickEffect">
                                  <p:stCondLst>
                                    <p:cond delay="0"/>
                                  </p:stCondLst>
                                  <p:childTnLst>
                                    <p:animMotion origin="layout" path="M -0.00209 -0.04861 L -0.00104 -0.2375 L -0.07917 -0.24444 " pathEditMode="relative" rAng="0" ptsTypes="AAA">
                                      <p:cBhvr>
                                        <p:cTn id="35" dur="2000" fill="hold"/>
                                        <p:tgtEl>
                                          <p:spTgt spid="9"/>
                                        </p:tgtEl>
                                        <p:attrNameLst>
                                          <p:attrName>ppt_x</p:attrName>
                                          <p:attrName>ppt_y</p:attrName>
                                        </p:attrNameLst>
                                      </p:cBhvr>
                                      <p:rCtr x="-38" y="-98"/>
                                    </p:animMotion>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1" nodeType="clickEffect">
                                  <p:stCondLst>
                                    <p:cond delay="0"/>
                                  </p:stCondLst>
                                  <p:childTnLst>
                                    <p:animMotion origin="layout" path="M -1.66667E-6 -2.22222E-6 L 0.00209 0.0963 L -0.15416 0.1 " pathEditMode="relative" rAng="0" ptsTypes="AAA">
                                      <p:cBhvr>
                                        <p:cTn id="42" dur="2000" fill="hold"/>
                                        <p:tgtEl>
                                          <p:spTgt spid="10"/>
                                        </p:tgtEl>
                                        <p:attrNameLst>
                                          <p:attrName>ppt_x</p:attrName>
                                          <p:attrName>ppt_y</p:attrName>
                                        </p:attrNameLst>
                                      </p:cBhvr>
                                      <p:rCtr x="-76" y="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animBg="1"/>
      <p:bldP spid="8" grpId="1" animBg="1"/>
      <p:bldP spid="8" grpId="2" animBg="1"/>
      <p:bldP spid="9" grpId="0" animBg="1"/>
      <p:bldP spid="9" grpId="1" animBg="1"/>
      <p:bldP spid="10" grpId="0" animBg="1"/>
      <p:bldP spid="10"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09" name="Object 1"/>
          <p:cNvGraphicFramePr>
            <a:graphicFrameLocks noChangeAspect="1"/>
          </p:cNvGraphicFramePr>
          <p:nvPr/>
        </p:nvGraphicFramePr>
        <p:xfrm>
          <a:off x="3276600" y="1600200"/>
          <a:ext cx="2019300" cy="2524125"/>
        </p:xfrm>
        <a:graphic>
          <a:graphicData uri="http://schemas.openxmlformats.org/presentationml/2006/ole">
            <mc:AlternateContent xmlns:mc="http://schemas.openxmlformats.org/markup-compatibility/2006">
              <mc:Choice xmlns:v="urn:schemas-microsoft-com:vml" Requires="v">
                <p:oleObj spid="_x0000_s2057" name="Visio" r:id="rId3" imgW="2453460" imgH="3072006" progId="Visio.Drawing.11">
                  <p:embed/>
                </p:oleObj>
              </mc:Choice>
              <mc:Fallback>
                <p:oleObj name="Visio" r:id="rId3" imgW="2453460" imgH="3072006"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600200"/>
                        <a:ext cx="2019300" cy="2524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3352800" y="3886200"/>
            <a:ext cx="533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TD</a:t>
            </a:r>
            <a:r>
              <a:rPr lang="en-US" sz="1400" baseline="-25000" dirty="0" smtClean="0"/>
              <a:t>1</a:t>
            </a:r>
            <a:endParaRPr lang="en-US" sz="1400" baseline="-25000" dirty="0"/>
          </a:p>
        </p:txBody>
      </p:sp>
      <p:sp>
        <p:nvSpPr>
          <p:cNvPr id="2" name="Title 1"/>
          <p:cNvSpPr>
            <a:spLocks noGrp="1"/>
          </p:cNvSpPr>
          <p:nvPr>
            <p:ph type="title"/>
          </p:nvPr>
        </p:nvSpPr>
        <p:spPr/>
        <p:txBody>
          <a:bodyPr/>
          <a:lstStyle/>
          <a:p>
            <a:r>
              <a:rPr lang="en-US" smtClean="0"/>
              <a:t>Supply Chain 2</a:t>
            </a:r>
            <a:endParaRPr lang="en-US" dirty="0"/>
          </a:p>
        </p:txBody>
      </p:sp>
      <p:sp>
        <p:nvSpPr>
          <p:cNvPr id="3" name="Content Placeholder 2"/>
          <p:cNvSpPr>
            <a:spLocks noGrp="1"/>
          </p:cNvSpPr>
          <p:nvPr>
            <p:ph idx="1"/>
          </p:nvPr>
        </p:nvSpPr>
        <p:spPr>
          <a:xfrm>
            <a:off x="457200" y="4343400"/>
            <a:ext cx="8229600" cy="1782763"/>
          </a:xfrm>
        </p:spPr>
        <p:txBody>
          <a:bodyPr>
            <a:normAutofit fontScale="92500" lnSpcReduction="20000"/>
          </a:bodyPr>
          <a:lstStyle/>
          <a:p>
            <a:r>
              <a:rPr lang="en-US" smtClean="0"/>
              <a:t>In this case there is a common supplier to two other suppliers.</a:t>
            </a:r>
          </a:p>
          <a:p>
            <a:r>
              <a:rPr lang="en-US" smtClean="0"/>
              <a:t>Does the core asset base in the Hub reflect the debt from Supplier</a:t>
            </a:r>
            <a:r>
              <a:rPr lang="en-US" baseline="-25000" smtClean="0"/>
              <a:t>1</a:t>
            </a:r>
            <a:r>
              <a:rPr lang="en-US" smtClean="0"/>
              <a:t> along both supply chains? </a:t>
            </a:r>
            <a:endParaRPr lang="en-US" dirty="0"/>
          </a:p>
        </p:txBody>
      </p:sp>
      <p:sp>
        <p:nvSpPr>
          <p:cNvPr id="174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3352800" y="3886200"/>
            <a:ext cx="609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TD</a:t>
            </a:r>
            <a:r>
              <a:rPr lang="en-US" sz="1400" baseline="-25000" dirty="0" smtClean="0"/>
              <a:t>1</a:t>
            </a:r>
            <a:endParaRPr lang="en-US" sz="1400" baseline="-25000" dirty="0"/>
          </a:p>
        </p:txBody>
      </p:sp>
      <p:sp>
        <p:nvSpPr>
          <p:cNvPr id="11" name="Rectangle 10"/>
          <p:cNvSpPr/>
          <p:nvPr/>
        </p:nvSpPr>
        <p:spPr>
          <a:xfrm>
            <a:off x="3124200" y="2743200"/>
            <a:ext cx="1066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TD</a:t>
            </a:r>
            <a:r>
              <a:rPr lang="en-US" sz="1400" baseline="-25000" dirty="0" smtClean="0"/>
              <a:t>4</a:t>
            </a:r>
            <a:r>
              <a:rPr lang="en-US" sz="1400" dirty="0" smtClean="0"/>
              <a:t> + </a:t>
            </a:r>
            <a:r>
              <a:rPr lang="el-GR" sz="1400" dirty="0" smtClean="0"/>
              <a:t>α</a:t>
            </a:r>
            <a:r>
              <a:rPr lang="en-US" sz="1400" dirty="0" smtClean="0"/>
              <a:t>TD</a:t>
            </a:r>
            <a:r>
              <a:rPr lang="en-US" sz="1400" baseline="-25000" dirty="0" smtClean="0"/>
              <a:t>1</a:t>
            </a:r>
            <a:endParaRPr lang="en-US" sz="1400" baseline="-25000" dirty="0"/>
          </a:p>
        </p:txBody>
      </p:sp>
      <p:sp>
        <p:nvSpPr>
          <p:cNvPr id="12" name="Rectangle 11"/>
          <p:cNvSpPr/>
          <p:nvPr/>
        </p:nvSpPr>
        <p:spPr>
          <a:xfrm>
            <a:off x="4419600" y="2743200"/>
            <a:ext cx="1371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TD</a:t>
            </a:r>
            <a:r>
              <a:rPr lang="en-US" sz="1400" baseline="-25000" dirty="0" smtClean="0"/>
              <a:t>3</a:t>
            </a:r>
            <a:r>
              <a:rPr lang="en-US" sz="1400" dirty="0" smtClean="0"/>
              <a:t>+ </a:t>
            </a:r>
            <a:r>
              <a:rPr lang="el-GR" sz="1400" dirty="0" smtClean="0"/>
              <a:t>β</a:t>
            </a:r>
            <a:r>
              <a:rPr lang="en-US" sz="1400" dirty="0" smtClean="0"/>
              <a:t>TD</a:t>
            </a:r>
            <a:r>
              <a:rPr lang="en-US" sz="1400" baseline="-25000" dirty="0" smtClean="0"/>
              <a:t>1</a:t>
            </a:r>
            <a:r>
              <a:rPr lang="en-US" sz="1400" dirty="0" smtClean="0"/>
              <a:t>+</a:t>
            </a:r>
            <a:r>
              <a:rPr lang="el-GR" sz="1400" dirty="0" smtClean="0"/>
              <a:t>λ</a:t>
            </a:r>
            <a:r>
              <a:rPr lang="en-US" sz="1400" dirty="0" smtClean="0"/>
              <a:t>TD</a:t>
            </a:r>
            <a:r>
              <a:rPr lang="en-US" sz="1400" baseline="-25000" dirty="0" smtClean="0"/>
              <a:t>2</a:t>
            </a:r>
            <a:endParaRPr lang="en-US" sz="1400" baseline="-25000" dirty="0"/>
          </a:p>
        </p:txBody>
      </p:sp>
      <p:sp>
        <p:nvSpPr>
          <p:cNvPr id="13" name="Rectangle 12"/>
          <p:cNvSpPr/>
          <p:nvPr/>
        </p:nvSpPr>
        <p:spPr>
          <a:xfrm>
            <a:off x="4686300" y="3886200"/>
            <a:ext cx="609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TD</a:t>
            </a:r>
            <a:r>
              <a:rPr lang="en-US" sz="1400" baseline="-25000" dirty="0" smtClean="0"/>
              <a:t>2</a:t>
            </a:r>
            <a:endParaRPr lang="en-US" sz="1400"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1" nodeType="clickEffect">
                                  <p:stCondLst>
                                    <p:cond delay="0"/>
                                  </p:stCondLst>
                                  <p:childTnLst>
                                    <p:animMotion origin="layout" path="M 0 1.11111E-6 L 0 -0.15556 " pathEditMode="relative" rAng="0" ptsTypes="AA">
                                      <p:cBhvr>
                                        <p:cTn id="11" dur="2000" fill="hold"/>
                                        <p:tgtEl>
                                          <p:spTgt spid="8"/>
                                        </p:tgtEl>
                                        <p:attrNameLst>
                                          <p:attrName>ppt_x</p:attrName>
                                          <p:attrName>ppt_y</p:attrName>
                                        </p:attrNameLst>
                                      </p:cBhvr>
                                      <p:rCtr x="0" y="-78"/>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64" presetClass="path" presetSubtype="0" accel="50000" decel="50000" fill="hold" grpId="1" nodeType="clickEffect">
                                  <p:stCondLst>
                                    <p:cond delay="0"/>
                                  </p:stCondLst>
                                  <p:childTnLst>
                                    <p:animMotion origin="layout" path="M 0 1.11111E-6 L 0 -0.15556 " pathEditMode="relative" rAng="0" ptsTypes="AA">
                                      <p:cBhvr>
                                        <p:cTn id="20" dur="2000" fill="hold"/>
                                        <p:tgtEl>
                                          <p:spTgt spid="13"/>
                                        </p:tgtEl>
                                        <p:attrNameLst>
                                          <p:attrName>ppt_x</p:attrName>
                                          <p:attrName>ppt_y</p:attrName>
                                        </p:attrNameLst>
                                      </p:cBhvr>
                                      <p:rCtr x="0" y="-78"/>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6" presetClass="path" presetSubtype="0" accel="50000" decel="50000" fill="hold" grpId="1" nodeType="clickEffect">
                                  <p:stCondLst>
                                    <p:cond delay="0"/>
                                  </p:stCondLst>
                                  <p:childTnLst>
                                    <p:animMotion origin="layout" path="M -3.33333E-6 1.11111E-6 L 0.14584 -0.18889 " pathEditMode="relative" rAng="0" ptsTypes="AA">
                                      <p:cBhvr>
                                        <p:cTn id="29" dur="2000" fill="hold"/>
                                        <p:tgtEl>
                                          <p:spTgt spid="7"/>
                                        </p:tgtEl>
                                        <p:attrNameLst>
                                          <p:attrName>ppt_x</p:attrName>
                                          <p:attrName>ppt_y</p:attrName>
                                        </p:attrNameLst>
                                      </p:cBhvr>
                                      <p:rCtr x="73" y="-94"/>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grpId="1" nodeType="clickEffect">
                                  <p:stCondLst>
                                    <p:cond delay="0"/>
                                  </p:stCondLst>
                                  <p:childTnLst>
                                    <p:animMotion origin="layout" path="M 0 -3.33333E-6 L 0.06667 -0.16666 " pathEditMode="relative" rAng="0" ptsTypes="AA">
                                      <p:cBhvr>
                                        <p:cTn id="38" dur="2000" fill="hold"/>
                                        <p:tgtEl>
                                          <p:spTgt spid="11"/>
                                        </p:tgtEl>
                                        <p:attrNameLst>
                                          <p:attrName>ppt_x</p:attrName>
                                          <p:attrName>ppt_y</p:attrName>
                                        </p:attrNameLst>
                                      </p:cBhvr>
                                      <p:rCtr x="33" y="-83"/>
                                    </p:animMotion>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64" presetClass="path" presetSubtype="0" accel="50000" decel="50000" fill="hold" grpId="1" nodeType="clickEffect">
                                  <p:stCondLst>
                                    <p:cond delay="0"/>
                                  </p:stCondLst>
                                  <p:childTnLst>
                                    <p:animMotion origin="layout" path="M 3.33333E-6 0 L -0.075 -0.11111 " pathEditMode="relative" rAng="0" ptsTypes="AA">
                                      <p:cBhvr>
                                        <p:cTn id="47" dur="2000" fill="hold"/>
                                        <p:tgtEl>
                                          <p:spTgt spid="12"/>
                                        </p:tgtEl>
                                        <p:attrNameLst>
                                          <p:attrName>ppt_x</p:attrName>
                                          <p:attrName>ppt_y</p:attrName>
                                        </p:attrNameLst>
                                      </p:cBhvr>
                                      <p:rCtr x="-38" y="-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1" grpId="0" animBg="1"/>
      <p:bldP spid="11" grpId="1" animBg="1"/>
      <p:bldP spid="12" grpId="0" animBg="1"/>
      <p:bldP spid="12" grpId="1" animBg="1"/>
      <p:bldP spid="13" grpId="0" animBg="1"/>
      <p:bldP spid="13"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Hadoop</a:t>
            </a:r>
            <a:r>
              <a:rPr lang="en-US" dirty="0" smtClean="0"/>
              <a:t> Supply Chain</a:t>
            </a:r>
            <a:endParaRPr lang="en-US" dirty="0"/>
          </a:p>
        </p:txBody>
      </p:sp>
      <p:pic>
        <p:nvPicPr>
          <p:cNvPr id="5" name="Content Placeholder 4" descr="finall_hadoop_supplychain_w_legend.png"/>
          <p:cNvPicPr>
            <a:picLocks noGrp="1" noChangeAspect="1"/>
          </p:cNvPicPr>
          <p:nvPr>
            <p:ph idx="1"/>
          </p:nvPr>
        </p:nvPicPr>
        <p:blipFill>
          <a:blip r:embed="rId2"/>
          <a:stretch>
            <a:fillRect/>
          </a:stretch>
        </p:blipFill>
        <p:spPr>
          <a:xfrm>
            <a:off x="457200" y="1695938"/>
            <a:ext cx="8229600" cy="4334486"/>
          </a:xfrm>
        </p:spPr>
      </p:pic>
      <p:sp>
        <p:nvSpPr>
          <p:cNvPr id="4" name="Slide Number Placeholder 3"/>
          <p:cNvSpPr>
            <a:spLocks noGrp="1"/>
          </p:cNvSpPr>
          <p:nvPr>
            <p:ph type="sldNum" sz="quarter" idx="12"/>
          </p:nvPr>
        </p:nvSpPr>
        <p:spPr/>
        <p:txBody>
          <a:bodyPr/>
          <a:lstStyle/>
          <a:p>
            <a:fld id="{F0B3080A-960D-4451-9B3F-76CB7E6F1BDB}" type="slidenum">
              <a:rPr lang="en-US" smtClean="0"/>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 and Threats</a:t>
            </a:r>
            <a:endParaRPr lang="en-US" dirty="0"/>
          </a:p>
        </p:txBody>
      </p:sp>
      <p:sp>
        <p:nvSpPr>
          <p:cNvPr id="3" name="Content Placeholder 2"/>
          <p:cNvSpPr>
            <a:spLocks noGrp="1"/>
          </p:cNvSpPr>
          <p:nvPr>
            <p:ph idx="1"/>
          </p:nvPr>
        </p:nvSpPr>
        <p:spPr/>
        <p:txBody>
          <a:bodyPr/>
          <a:lstStyle/>
          <a:p>
            <a:r>
              <a:rPr lang="en-US" dirty="0" smtClean="0"/>
              <a:t>Risks – The risks in the business viewpoint are risks to the health of the businesses. In particular will the market for this group of companies cease to exist? </a:t>
            </a:r>
          </a:p>
          <a:p>
            <a:r>
              <a:rPr lang="en-US" dirty="0" smtClean="0"/>
              <a:t>Threats – The competitors, substitutes, and potential entrants from the Porter analysis are all threats to each other. </a:t>
            </a:r>
          </a:p>
          <a:p>
            <a:endParaRPr lang="en-US" dirty="0"/>
          </a:p>
        </p:txBody>
      </p:sp>
      <p:sp>
        <p:nvSpPr>
          <p:cNvPr id="5" name="Slide Number Placeholder 4"/>
          <p:cNvSpPr>
            <a:spLocks noGrp="1"/>
          </p:cNvSpPr>
          <p:nvPr>
            <p:ph type="sldNum" sz="quarter" idx="12"/>
          </p:nvPr>
        </p:nvSpPr>
        <p:spPr/>
        <p:txBody>
          <a:bodyPr/>
          <a:lstStyle/>
          <a:p>
            <a:fld id="{F0B3080A-960D-4451-9B3F-76CB7E6F1BDB}" type="slidenum">
              <a:rPr lang="en-US" smtClean="0"/>
              <a:pPr/>
              <a:t>48</a:t>
            </a:fld>
            <a:endParaRPr lang="en-US"/>
          </a:p>
        </p:txBody>
      </p:sp>
      <p:pic>
        <p:nvPicPr>
          <p:cNvPr id="5122" name="Picture 2"/>
          <p:cNvPicPr>
            <a:picLocks noChangeAspect="1" noChangeArrowheads="1"/>
          </p:cNvPicPr>
          <p:nvPr/>
        </p:nvPicPr>
        <p:blipFill>
          <a:blip r:embed="rId2"/>
          <a:srcRect/>
          <a:stretch>
            <a:fillRect/>
          </a:stretch>
        </p:blipFill>
        <p:spPr bwMode="auto">
          <a:xfrm>
            <a:off x="7010400" y="4724400"/>
            <a:ext cx="21336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Eclipse example</a:t>
            </a:r>
            <a:endParaRPr lang="en-US" dirty="0"/>
          </a:p>
        </p:txBody>
      </p:sp>
      <p:sp>
        <p:nvSpPr>
          <p:cNvPr id="3" name="Content Placeholder 2"/>
          <p:cNvSpPr>
            <a:spLocks noGrp="1"/>
          </p:cNvSpPr>
          <p:nvPr>
            <p:ph idx="1"/>
          </p:nvPr>
        </p:nvSpPr>
        <p:spPr/>
        <p:txBody>
          <a:bodyPr/>
          <a:lstStyle/>
          <a:p>
            <a:r>
              <a:rPr lang="en-US" dirty="0" smtClean="0"/>
              <a:t>Eclipse has a shrinking number of competitors and a growing number of users. Some suppliers are being subsumed while others are emerging through new projects.</a:t>
            </a:r>
          </a:p>
          <a:p>
            <a:r>
              <a:rPr lang="en-US" dirty="0" smtClean="0"/>
              <a:t>The Eclipse Foundation was formed to provide IP ownership and administrative support to a set of projects related to IDEs.</a:t>
            </a:r>
          </a:p>
          <a:p>
            <a:r>
              <a:rPr lang="en-US" dirty="0" smtClean="0"/>
              <a:t>There are many supply chains tied to the various projects in Eclipse.</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ecosystem</a:t>
            </a:r>
            <a:endParaRPr lang="en-US" dirty="0"/>
          </a:p>
        </p:txBody>
      </p:sp>
      <p:sp>
        <p:nvSpPr>
          <p:cNvPr id="3" name="Content Placeholder 2"/>
          <p:cNvSpPr>
            <a:spLocks noGrp="1"/>
          </p:cNvSpPr>
          <p:nvPr>
            <p:ph idx="1"/>
          </p:nvPr>
        </p:nvSpPr>
        <p:spPr/>
        <p:txBody>
          <a:bodyPr/>
          <a:lstStyle/>
          <a:p>
            <a:pPr marL="0" indent="0">
              <a:buNone/>
            </a:pPr>
            <a:r>
              <a:rPr lang="en-US" sz="2400" dirty="0" smtClean="0"/>
              <a:t>David Messerschmitt and Clemens </a:t>
            </a:r>
            <a:r>
              <a:rPr lang="en-US" sz="2400" dirty="0" err="1" smtClean="0"/>
              <a:t>Szyperski</a:t>
            </a:r>
            <a:r>
              <a:rPr lang="en-US" sz="2400" dirty="0" smtClean="0"/>
              <a:t> have defined a software ecosystem as:</a:t>
            </a:r>
          </a:p>
          <a:p>
            <a:pPr>
              <a:buNone/>
            </a:pPr>
            <a:r>
              <a:rPr lang="en-US" sz="2400" dirty="0" smtClean="0"/>
              <a:t>	</a:t>
            </a:r>
            <a:r>
              <a:rPr lang="en-US" sz="2400" i="1" dirty="0" smtClean="0"/>
              <a:t>“A set of businesses functioning as a unit and interacting with a shared market for software and services, together with relationships among them. These relationships are frequently underpinned by a common technological platform and operate through the exchange of information, resources, and artifacts.”</a:t>
            </a:r>
          </a:p>
          <a:p>
            <a:pPr>
              <a:buNone/>
            </a:pPr>
            <a:endParaRPr lang="en-US" sz="2400" dirty="0" smtClean="0"/>
          </a:p>
          <a:p>
            <a:pPr marL="0" indent="0">
              <a:buNone/>
            </a:pPr>
            <a:r>
              <a:rPr lang="en-US" sz="2400" dirty="0" smtClean="0"/>
              <a:t>David G. Messerschmitt and Clemens </a:t>
            </a:r>
            <a:r>
              <a:rPr lang="en-US" sz="2400" dirty="0" err="1" smtClean="0"/>
              <a:t>Szyperski</a:t>
            </a:r>
            <a:r>
              <a:rPr lang="en-US" sz="2400" dirty="0" smtClean="0"/>
              <a:t> (2003). Software Ecosystem: Understanding an Indispensable Technology and Industry. Cambridge, MA, USA: MIT Press.</a:t>
            </a:r>
          </a:p>
          <a:p>
            <a:endParaRPr lang="en-US" sz="2400"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Eclipse example</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50</a:t>
            </a:fld>
            <a:endParaRPr lang="en-US"/>
          </a:p>
        </p:txBody>
      </p:sp>
      <p:grpSp>
        <p:nvGrpSpPr>
          <p:cNvPr id="5" name="Group 5"/>
          <p:cNvGrpSpPr>
            <a:grpSpLocks/>
          </p:cNvGrpSpPr>
          <p:nvPr/>
        </p:nvGrpSpPr>
        <p:grpSpPr bwMode="auto">
          <a:xfrm>
            <a:off x="1219200" y="1790699"/>
            <a:ext cx="6269038" cy="4086225"/>
            <a:chOff x="864" y="832"/>
            <a:chExt cx="3949" cy="2574"/>
          </a:xfrm>
        </p:grpSpPr>
        <p:sp>
          <p:nvSpPr>
            <p:cNvPr id="6" name="Text Box 6"/>
            <p:cNvSpPr txBox="1">
              <a:spLocks noChangeArrowheads="1"/>
            </p:cNvSpPr>
            <p:nvPr/>
          </p:nvSpPr>
          <p:spPr bwMode="auto">
            <a:xfrm>
              <a:off x="2468" y="1969"/>
              <a:ext cx="823" cy="376"/>
            </a:xfrm>
            <a:prstGeom prst="rect">
              <a:avLst/>
            </a:prstGeom>
            <a:noFill/>
            <a:ln w="15875">
              <a:solidFill>
                <a:srgbClr val="000000"/>
              </a:solidFill>
              <a:miter lim="800000"/>
              <a:headEnd/>
              <a:tailEnd/>
            </a:ln>
          </p:spPr>
          <p:txBody>
            <a:bodyPr>
              <a:spAutoFit/>
            </a:bodyPr>
            <a:lstStyle/>
            <a:p>
              <a:pPr algn="ctr">
                <a:spcBef>
                  <a:spcPct val="0"/>
                </a:spcBef>
              </a:pPr>
              <a:r>
                <a:rPr lang="en-US" sz="1600" dirty="0">
                  <a:solidFill>
                    <a:srgbClr val="000000"/>
                  </a:solidFill>
                </a:rPr>
                <a:t>Industry Competitors</a:t>
              </a:r>
            </a:p>
          </p:txBody>
        </p:sp>
        <p:sp>
          <p:nvSpPr>
            <p:cNvPr id="7" name="Text Box 7"/>
            <p:cNvSpPr txBox="1">
              <a:spLocks noChangeArrowheads="1"/>
            </p:cNvSpPr>
            <p:nvPr/>
          </p:nvSpPr>
          <p:spPr bwMode="auto">
            <a:xfrm>
              <a:off x="2468" y="832"/>
              <a:ext cx="823" cy="376"/>
            </a:xfrm>
            <a:prstGeom prst="rect">
              <a:avLst/>
            </a:prstGeom>
            <a:noFill/>
            <a:ln w="15875">
              <a:solidFill>
                <a:srgbClr val="000000"/>
              </a:solidFill>
              <a:miter lim="800000"/>
              <a:headEnd/>
              <a:tailEnd/>
            </a:ln>
          </p:spPr>
          <p:txBody>
            <a:bodyPr>
              <a:spAutoFit/>
            </a:bodyPr>
            <a:lstStyle/>
            <a:p>
              <a:pPr algn="ctr">
                <a:spcBef>
                  <a:spcPct val="0"/>
                </a:spcBef>
              </a:pPr>
              <a:r>
                <a:rPr lang="en-US" sz="1600" dirty="0">
                  <a:solidFill>
                    <a:srgbClr val="000000"/>
                  </a:solidFill>
                </a:rPr>
                <a:t>Potential Entrants</a:t>
              </a:r>
            </a:p>
          </p:txBody>
        </p:sp>
        <p:sp>
          <p:nvSpPr>
            <p:cNvPr id="8" name="Text Box 8"/>
            <p:cNvSpPr txBox="1">
              <a:spLocks noChangeArrowheads="1"/>
            </p:cNvSpPr>
            <p:nvPr/>
          </p:nvSpPr>
          <p:spPr bwMode="auto">
            <a:xfrm>
              <a:off x="2468" y="3184"/>
              <a:ext cx="823" cy="222"/>
            </a:xfrm>
            <a:prstGeom prst="rect">
              <a:avLst/>
            </a:prstGeom>
            <a:noFill/>
            <a:ln w="15875">
              <a:solidFill>
                <a:srgbClr val="000000"/>
              </a:solidFill>
              <a:miter lim="800000"/>
              <a:headEnd/>
              <a:tailEnd/>
            </a:ln>
          </p:spPr>
          <p:txBody>
            <a:bodyPr>
              <a:spAutoFit/>
            </a:bodyPr>
            <a:lstStyle/>
            <a:p>
              <a:pPr algn="ctr">
                <a:spcBef>
                  <a:spcPct val="0"/>
                </a:spcBef>
              </a:pPr>
              <a:r>
                <a:rPr lang="en-US" sz="1600" dirty="0">
                  <a:solidFill>
                    <a:srgbClr val="000000"/>
                  </a:solidFill>
                </a:rPr>
                <a:t>Substitutes</a:t>
              </a:r>
            </a:p>
          </p:txBody>
        </p:sp>
        <p:sp>
          <p:nvSpPr>
            <p:cNvPr id="9" name="Text Box 9"/>
            <p:cNvSpPr txBox="1">
              <a:spLocks noChangeArrowheads="1"/>
            </p:cNvSpPr>
            <p:nvPr/>
          </p:nvSpPr>
          <p:spPr bwMode="auto">
            <a:xfrm>
              <a:off x="864" y="2046"/>
              <a:ext cx="823" cy="222"/>
            </a:xfrm>
            <a:prstGeom prst="rect">
              <a:avLst/>
            </a:prstGeom>
            <a:noFill/>
            <a:ln w="15875">
              <a:solidFill>
                <a:srgbClr val="000000"/>
              </a:solidFill>
              <a:miter lim="800000"/>
              <a:headEnd/>
              <a:tailEnd/>
            </a:ln>
          </p:spPr>
          <p:txBody>
            <a:bodyPr>
              <a:spAutoFit/>
            </a:bodyPr>
            <a:lstStyle/>
            <a:p>
              <a:pPr algn="ctr">
                <a:spcBef>
                  <a:spcPct val="0"/>
                </a:spcBef>
              </a:pPr>
              <a:r>
                <a:rPr lang="en-US" sz="1600">
                  <a:solidFill>
                    <a:srgbClr val="000000"/>
                  </a:solidFill>
                </a:rPr>
                <a:t>Suppliers</a:t>
              </a:r>
            </a:p>
          </p:txBody>
        </p:sp>
        <p:sp>
          <p:nvSpPr>
            <p:cNvPr id="10" name="Text Box 10"/>
            <p:cNvSpPr txBox="1">
              <a:spLocks noChangeArrowheads="1"/>
            </p:cNvSpPr>
            <p:nvPr/>
          </p:nvSpPr>
          <p:spPr bwMode="auto">
            <a:xfrm>
              <a:off x="3990" y="2032"/>
              <a:ext cx="823" cy="222"/>
            </a:xfrm>
            <a:prstGeom prst="rect">
              <a:avLst/>
            </a:prstGeom>
            <a:noFill/>
            <a:ln w="15875">
              <a:solidFill>
                <a:srgbClr val="000000"/>
              </a:solidFill>
              <a:miter lim="800000"/>
              <a:headEnd/>
              <a:tailEnd/>
            </a:ln>
          </p:spPr>
          <p:txBody>
            <a:bodyPr>
              <a:spAutoFit/>
            </a:bodyPr>
            <a:lstStyle/>
            <a:p>
              <a:pPr algn="ctr">
                <a:spcBef>
                  <a:spcPct val="0"/>
                </a:spcBef>
              </a:pPr>
              <a:r>
                <a:rPr lang="en-US" sz="1600">
                  <a:solidFill>
                    <a:srgbClr val="000000"/>
                  </a:solidFill>
                </a:rPr>
                <a:t>Buyers</a:t>
              </a:r>
            </a:p>
          </p:txBody>
        </p:sp>
        <p:sp>
          <p:nvSpPr>
            <p:cNvPr id="11" name="Line 11"/>
            <p:cNvSpPr>
              <a:spLocks noChangeShapeType="1"/>
            </p:cNvSpPr>
            <p:nvPr/>
          </p:nvSpPr>
          <p:spPr bwMode="auto">
            <a:xfrm>
              <a:off x="2867" y="1214"/>
              <a:ext cx="0" cy="755"/>
            </a:xfrm>
            <a:prstGeom prst="line">
              <a:avLst/>
            </a:prstGeom>
            <a:noFill/>
            <a:ln w="19050">
              <a:solidFill>
                <a:srgbClr val="000000"/>
              </a:solidFill>
              <a:round/>
              <a:headEnd/>
              <a:tailEnd type="triangle" w="med" len="med"/>
            </a:ln>
          </p:spPr>
          <p:txBody>
            <a:bodyPr/>
            <a:lstStyle/>
            <a:p>
              <a:endParaRPr lang="en-US"/>
            </a:p>
          </p:txBody>
        </p:sp>
        <p:sp>
          <p:nvSpPr>
            <p:cNvPr id="12" name="Line 12"/>
            <p:cNvSpPr>
              <a:spLocks noChangeShapeType="1"/>
            </p:cNvSpPr>
            <p:nvPr/>
          </p:nvSpPr>
          <p:spPr bwMode="auto">
            <a:xfrm>
              <a:off x="2873" y="2351"/>
              <a:ext cx="13" cy="833"/>
            </a:xfrm>
            <a:prstGeom prst="line">
              <a:avLst/>
            </a:prstGeom>
            <a:noFill/>
            <a:ln w="19050">
              <a:solidFill>
                <a:srgbClr val="000000"/>
              </a:solidFill>
              <a:round/>
              <a:headEnd type="triangle" w="med" len="med"/>
              <a:tailEnd/>
            </a:ln>
          </p:spPr>
          <p:txBody>
            <a:bodyPr/>
            <a:lstStyle/>
            <a:p>
              <a:endParaRPr lang="en-US"/>
            </a:p>
          </p:txBody>
        </p:sp>
        <p:sp>
          <p:nvSpPr>
            <p:cNvPr id="13" name="Line 13"/>
            <p:cNvSpPr>
              <a:spLocks noChangeShapeType="1"/>
            </p:cNvSpPr>
            <p:nvPr/>
          </p:nvSpPr>
          <p:spPr bwMode="auto">
            <a:xfrm flipV="1">
              <a:off x="1686" y="2155"/>
              <a:ext cx="816" cy="0"/>
            </a:xfrm>
            <a:prstGeom prst="line">
              <a:avLst/>
            </a:prstGeom>
            <a:noFill/>
            <a:ln w="19050">
              <a:solidFill>
                <a:srgbClr val="000000"/>
              </a:solidFill>
              <a:round/>
              <a:headEnd/>
              <a:tailEnd type="triangle" w="med" len="med"/>
            </a:ln>
          </p:spPr>
          <p:txBody>
            <a:bodyPr/>
            <a:lstStyle/>
            <a:p>
              <a:endParaRPr lang="en-US"/>
            </a:p>
          </p:txBody>
        </p:sp>
        <p:sp>
          <p:nvSpPr>
            <p:cNvPr id="14" name="Line 14"/>
            <p:cNvSpPr>
              <a:spLocks noChangeShapeType="1"/>
            </p:cNvSpPr>
            <p:nvPr/>
          </p:nvSpPr>
          <p:spPr bwMode="auto">
            <a:xfrm>
              <a:off x="3284" y="2149"/>
              <a:ext cx="720" cy="0"/>
            </a:xfrm>
            <a:prstGeom prst="line">
              <a:avLst/>
            </a:prstGeom>
            <a:noFill/>
            <a:ln w="19050">
              <a:solidFill>
                <a:srgbClr val="000000"/>
              </a:solidFill>
              <a:round/>
              <a:headEnd type="triangle" w="med" len="med"/>
              <a:tailEnd/>
            </a:ln>
          </p:spPr>
          <p:txBody>
            <a:bodyPr/>
            <a:lstStyle/>
            <a:p>
              <a:endParaRPr lang="en-US"/>
            </a:p>
          </p:txBody>
        </p:sp>
        <p:sp>
          <p:nvSpPr>
            <p:cNvPr id="15" name="Text Box 15"/>
            <p:cNvSpPr txBox="1">
              <a:spLocks noChangeArrowheads="1"/>
            </p:cNvSpPr>
            <p:nvPr/>
          </p:nvSpPr>
          <p:spPr bwMode="auto">
            <a:xfrm>
              <a:off x="1590" y="2263"/>
              <a:ext cx="804" cy="366"/>
            </a:xfrm>
            <a:prstGeom prst="rect">
              <a:avLst/>
            </a:prstGeom>
            <a:noFill/>
            <a:ln w="9525">
              <a:noFill/>
              <a:miter lim="800000"/>
              <a:headEnd/>
              <a:tailEnd/>
            </a:ln>
          </p:spPr>
          <p:txBody>
            <a:bodyPr wrap="square">
              <a:spAutoFit/>
            </a:bodyPr>
            <a:lstStyle/>
            <a:p>
              <a:pPr algn="ctr">
                <a:spcBef>
                  <a:spcPct val="0"/>
                </a:spcBef>
              </a:pPr>
              <a:r>
                <a:rPr lang="en-US" sz="1600" dirty="0">
                  <a:solidFill>
                    <a:srgbClr val="000000"/>
                  </a:solidFill>
                </a:rPr>
                <a:t>Bargaining Power</a:t>
              </a:r>
              <a:endParaRPr lang="en-US" sz="1600" dirty="0"/>
            </a:p>
          </p:txBody>
        </p:sp>
        <p:sp>
          <p:nvSpPr>
            <p:cNvPr id="16" name="Text Box 16"/>
            <p:cNvSpPr txBox="1">
              <a:spLocks noChangeArrowheads="1"/>
            </p:cNvSpPr>
            <p:nvPr/>
          </p:nvSpPr>
          <p:spPr bwMode="auto">
            <a:xfrm>
              <a:off x="3318" y="2251"/>
              <a:ext cx="790" cy="366"/>
            </a:xfrm>
            <a:prstGeom prst="rect">
              <a:avLst/>
            </a:prstGeom>
            <a:noFill/>
            <a:ln w="9525">
              <a:noFill/>
              <a:miter lim="800000"/>
              <a:headEnd/>
              <a:tailEnd/>
            </a:ln>
          </p:spPr>
          <p:txBody>
            <a:bodyPr wrap="square">
              <a:spAutoFit/>
            </a:bodyPr>
            <a:lstStyle/>
            <a:p>
              <a:pPr algn="ctr">
                <a:spcBef>
                  <a:spcPct val="0"/>
                </a:spcBef>
              </a:pPr>
              <a:r>
                <a:rPr lang="en-US" sz="1600" dirty="0">
                  <a:solidFill>
                    <a:srgbClr val="000000"/>
                  </a:solidFill>
                </a:rPr>
                <a:t>Bargaining Power</a:t>
              </a:r>
              <a:endParaRPr lang="en-US" sz="1600" dirty="0"/>
            </a:p>
          </p:txBody>
        </p:sp>
        <p:sp>
          <p:nvSpPr>
            <p:cNvPr id="17" name="Text Box 17"/>
            <p:cNvSpPr txBox="1">
              <a:spLocks noChangeArrowheads="1"/>
            </p:cNvSpPr>
            <p:nvPr/>
          </p:nvSpPr>
          <p:spPr bwMode="auto">
            <a:xfrm>
              <a:off x="2859" y="1454"/>
              <a:ext cx="651" cy="212"/>
            </a:xfrm>
            <a:prstGeom prst="rect">
              <a:avLst/>
            </a:prstGeom>
            <a:noFill/>
            <a:ln w="9525">
              <a:noFill/>
              <a:miter lim="800000"/>
              <a:headEnd/>
              <a:tailEnd/>
            </a:ln>
          </p:spPr>
          <p:txBody>
            <a:bodyPr>
              <a:spAutoFit/>
            </a:bodyPr>
            <a:lstStyle/>
            <a:p>
              <a:pPr>
                <a:spcBef>
                  <a:spcPct val="0"/>
                </a:spcBef>
              </a:pPr>
              <a:r>
                <a:rPr lang="en-US" sz="1600" dirty="0">
                  <a:solidFill>
                    <a:srgbClr val="000000"/>
                  </a:solidFill>
                </a:rPr>
                <a:t>Threats</a:t>
              </a:r>
            </a:p>
          </p:txBody>
        </p:sp>
        <p:sp>
          <p:nvSpPr>
            <p:cNvPr id="18" name="Text Box 18"/>
            <p:cNvSpPr txBox="1">
              <a:spLocks noChangeArrowheads="1"/>
            </p:cNvSpPr>
            <p:nvPr/>
          </p:nvSpPr>
          <p:spPr bwMode="auto">
            <a:xfrm>
              <a:off x="2860" y="2689"/>
              <a:ext cx="651" cy="212"/>
            </a:xfrm>
            <a:prstGeom prst="rect">
              <a:avLst/>
            </a:prstGeom>
            <a:noFill/>
            <a:ln w="9525">
              <a:noFill/>
              <a:miter lim="800000"/>
              <a:headEnd/>
              <a:tailEnd/>
            </a:ln>
          </p:spPr>
          <p:txBody>
            <a:bodyPr>
              <a:spAutoFit/>
            </a:bodyPr>
            <a:lstStyle/>
            <a:p>
              <a:pPr>
                <a:spcBef>
                  <a:spcPct val="0"/>
                </a:spcBef>
              </a:pPr>
              <a:r>
                <a:rPr lang="en-US" sz="1600">
                  <a:solidFill>
                    <a:srgbClr val="000000"/>
                  </a:solidFill>
                </a:rPr>
                <a:t>Threats</a:t>
              </a:r>
            </a:p>
          </p:txBody>
        </p:sp>
      </p:grpSp>
      <p:sp>
        <p:nvSpPr>
          <p:cNvPr id="19" name="TextBox 18"/>
          <p:cNvSpPr txBox="1"/>
          <p:nvPr/>
        </p:nvSpPr>
        <p:spPr>
          <a:xfrm>
            <a:off x="5114925" y="5524500"/>
            <a:ext cx="1547218" cy="369332"/>
          </a:xfrm>
          <a:prstGeom prst="rect">
            <a:avLst/>
          </a:prstGeom>
          <a:noFill/>
        </p:spPr>
        <p:txBody>
          <a:bodyPr wrap="none" rtlCol="0">
            <a:spAutoFit/>
          </a:bodyPr>
          <a:lstStyle/>
          <a:p>
            <a:r>
              <a:rPr lang="en-US" dirty="0" smtClean="0">
                <a:latin typeface="Bradley Hand ITC" pitchFamily="66" charset="0"/>
              </a:rPr>
              <a:t>Visual Studio</a:t>
            </a:r>
            <a:endParaRPr lang="en-US" dirty="0">
              <a:latin typeface="Bradley Hand ITC" pitchFamily="66" charset="0"/>
            </a:endParaRPr>
          </a:p>
        </p:txBody>
      </p:sp>
      <p:sp>
        <p:nvSpPr>
          <p:cNvPr id="20" name="TextBox 19"/>
          <p:cNvSpPr txBox="1"/>
          <p:nvPr/>
        </p:nvSpPr>
        <p:spPr>
          <a:xfrm rot="20590902">
            <a:off x="5056544" y="3198054"/>
            <a:ext cx="1095172" cy="369332"/>
          </a:xfrm>
          <a:prstGeom prst="rect">
            <a:avLst/>
          </a:prstGeom>
          <a:noFill/>
        </p:spPr>
        <p:txBody>
          <a:bodyPr wrap="none" rtlCol="0">
            <a:spAutoFit/>
          </a:bodyPr>
          <a:lstStyle/>
          <a:p>
            <a:r>
              <a:rPr lang="en-US" dirty="0" smtClean="0">
                <a:latin typeface="Bradley Hand ITC" pitchFamily="66" charset="0"/>
              </a:rPr>
              <a:t>Microsoft</a:t>
            </a:r>
            <a:endParaRPr lang="en-US" dirty="0">
              <a:latin typeface="Bradley Hand ITC" pitchFamily="66" charset="0"/>
            </a:endParaRPr>
          </a:p>
        </p:txBody>
      </p:sp>
      <p:sp>
        <p:nvSpPr>
          <p:cNvPr id="21" name="TextBox 20"/>
          <p:cNvSpPr txBox="1"/>
          <p:nvPr/>
        </p:nvSpPr>
        <p:spPr>
          <a:xfrm>
            <a:off x="5114925" y="1790699"/>
            <a:ext cx="633507" cy="369332"/>
          </a:xfrm>
          <a:prstGeom prst="rect">
            <a:avLst/>
          </a:prstGeom>
          <a:noFill/>
        </p:spPr>
        <p:txBody>
          <a:bodyPr wrap="none" rtlCol="0">
            <a:spAutoFit/>
          </a:bodyPr>
          <a:lstStyle/>
          <a:p>
            <a:r>
              <a:rPr lang="en-US" dirty="0" err="1" smtClean="0">
                <a:latin typeface="Bradley Hand ITC" pitchFamily="66" charset="0"/>
              </a:rPr>
              <a:t>Visu</a:t>
            </a:r>
            <a:endParaRPr lang="en-US" dirty="0">
              <a:latin typeface="Bradley Hand ITC" pitchFamily="66" charset="0"/>
            </a:endParaRPr>
          </a:p>
        </p:txBody>
      </p:sp>
      <p:sp>
        <p:nvSpPr>
          <p:cNvPr id="22" name="TextBox 21"/>
          <p:cNvSpPr txBox="1"/>
          <p:nvPr/>
        </p:nvSpPr>
        <p:spPr>
          <a:xfrm>
            <a:off x="7139582" y="3226355"/>
            <a:ext cx="1039067" cy="369332"/>
          </a:xfrm>
          <a:prstGeom prst="rect">
            <a:avLst/>
          </a:prstGeom>
          <a:noFill/>
        </p:spPr>
        <p:txBody>
          <a:bodyPr wrap="none" rtlCol="0">
            <a:spAutoFit/>
          </a:bodyPr>
          <a:lstStyle/>
          <a:p>
            <a:r>
              <a:rPr lang="en-US" dirty="0" err="1" smtClean="0">
                <a:latin typeface="Bradley Hand ITC" pitchFamily="66" charset="0"/>
              </a:rPr>
              <a:t>Topcased</a:t>
            </a:r>
            <a:endParaRPr lang="en-US" dirty="0">
              <a:latin typeface="Bradley Hand ITC" pitchFamily="66" charset="0"/>
            </a:endParaRPr>
          </a:p>
        </p:txBody>
      </p:sp>
      <p:sp>
        <p:nvSpPr>
          <p:cNvPr id="23" name="TextBox 22"/>
          <p:cNvSpPr txBox="1"/>
          <p:nvPr/>
        </p:nvSpPr>
        <p:spPr>
          <a:xfrm>
            <a:off x="457200" y="3226355"/>
            <a:ext cx="861133" cy="369332"/>
          </a:xfrm>
          <a:prstGeom prst="rect">
            <a:avLst/>
          </a:prstGeom>
          <a:noFill/>
        </p:spPr>
        <p:txBody>
          <a:bodyPr wrap="none" rtlCol="0">
            <a:spAutoFit/>
          </a:bodyPr>
          <a:lstStyle/>
          <a:p>
            <a:r>
              <a:rPr lang="en-US" dirty="0" smtClean="0">
                <a:latin typeface="Bradley Hand ITC" pitchFamily="66" charset="0"/>
              </a:rPr>
              <a:t>Apache</a:t>
            </a:r>
            <a:endParaRPr lang="en-US" dirty="0">
              <a:latin typeface="Bradley Hand ITC" pitchFamily="66"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viewpoint</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E21CF67D-FF79-4C17-9170-99C0DB2C0DD6}"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viewpoint</a:t>
            </a:r>
            <a:endParaRPr lang="en-US" dirty="0"/>
          </a:p>
        </p:txBody>
      </p:sp>
      <p:sp>
        <p:nvSpPr>
          <p:cNvPr id="3" name="Content Placeholder 2"/>
          <p:cNvSpPr>
            <a:spLocks noGrp="1"/>
          </p:cNvSpPr>
          <p:nvPr>
            <p:ph idx="1"/>
          </p:nvPr>
        </p:nvSpPr>
        <p:spPr/>
        <p:txBody>
          <a:bodyPr/>
          <a:lstStyle/>
          <a:p>
            <a:r>
              <a:rPr lang="en-US" sz="2400" dirty="0" smtClean="0"/>
              <a:t>We include all software whether sold or simply used. </a:t>
            </a:r>
          </a:p>
          <a:p>
            <a:r>
              <a:rPr lang="en-US" sz="2400" dirty="0" smtClean="0"/>
              <a:t>We include any </a:t>
            </a:r>
            <a:r>
              <a:rPr lang="en-US" sz="2400" dirty="0" smtClean="0"/>
              <a:t>size </a:t>
            </a:r>
            <a:r>
              <a:rPr lang="en-US" sz="2400" dirty="0" smtClean="0"/>
              <a:t>unit of software that is exchanged with another entity.</a:t>
            </a:r>
          </a:p>
          <a:p>
            <a:r>
              <a:rPr lang="en-US" sz="2400" dirty="0" smtClean="0"/>
              <a:t>We link two software entities when one entity is associated with the other in any one of several traditional ways. The most usual of which is “uses”.</a:t>
            </a:r>
          </a:p>
          <a:p>
            <a:r>
              <a:rPr lang="en-US" sz="2400" dirty="0" smtClean="0"/>
              <a:t>For example, in the Eclipse ecosystem plug-ins have “requires” dependencies on other plug-ins.</a:t>
            </a:r>
          </a:p>
          <a:p>
            <a:r>
              <a:rPr lang="en-US" sz="2400" dirty="0" smtClean="0"/>
              <a:t>We also link software to the organization that produces it, that owns it, and/or that licenses it.</a:t>
            </a:r>
            <a:endParaRPr lang="en-US" sz="2400"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Extensibility</a:t>
            </a:r>
            <a:endParaRPr lang="en-US" dirty="0"/>
          </a:p>
        </p:txBody>
      </p:sp>
      <p:sp>
        <p:nvSpPr>
          <p:cNvPr id="3" name="Content Placeholder 2"/>
          <p:cNvSpPr>
            <a:spLocks noGrp="1"/>
          </p:cNvSpPr>
          <p:nvPr>
            <p:ph idx="1"/>
          </p:nvPr>
        </p:nvSpPr>
        <p:spPr/>
        <p:txBody>
          <a:bodyPr/>
          <a:lstStyle/>
          <a:p>
            <a:r>
              <a:rPr lang="en-US" dirty="0" smtClean="0"/>
              <a:t>How easy is it to change the feature set to include new features</a:t>
            </a:r>
          </a:p>
          <a:p>
            <a:r>
              <a:rPr lang="en-US" dirty="0" smtClean="0"/>
              <a:t>USB allows many different types of devices to connect</a:t>
            </a:r>
          </a:p>
          <a:p>
            <a:r>
              <a:rPr lang="en-US" dirty="0" smtClean="0"/>
              <a:t>De facto/international standards</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53</a:t>
            </a:fld>
            <a:endParaRPr lang="en-US"/>
          </a:p>
        </p:txBody>
      </p:sp>
      <p:pic>
        <p:nvPicPr>
          <p:cNvPr id="67586" name="Picture 2" descr="http://t0.gstatic.com/images?q=tbn:ANd9GcQb2-7llIkB8UZQgcAB0OJQFYuzs0zBU2whoqPT6LAWyiGHz5vs"/>
          <p:cNvPicPr>
            <a:picLocks noChangeAspect="1" noChangeArrowheads="1"/>
          </p:cNvPicPr>
          <p:nvPr/>
        </p:nvPicPr>
        <p:blipFill>
          <a:blip r:embed="rId2"/>
          <a:srcRect/>
          <a:stretch>
            <a:fillRect/>
          </a:stretch>
        </p:blipFill>
        <p:spPr bwMode="auto">
          <a:xfrm>
            <a:off x="6096000" y="4572000"/>
            <a:ext cx="2305050" cy="1981201"/>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Flexibility</a:t>
            </a:r>
            <a:endParaRPr lang="en-US" dirty="0"/>
          </a:p>
        </p:txBody>
      </p:sp>
      <p:sp>
        <p:nvSpPr>
          <p:cNvPr id="3" name="Content Placeholder 2"/>
          <p:cNvSpPr>
            <a:spLocks noGrp="1"/>
          </p:cNvSpPr>
          <p:nvPr>
            <p:ph idx="1"/>
          </p:nvPr>
        </p:nvSpPr>
        <p:spPr>
          <a:xfrm>
            <a:off x="457200" y="1600201"/>
            <a:ext cx="8229600" cy="2764954"/>
          </a:xfrm>
        </p:spPr>
        <p:txBody>
          <a:bodyPr/>
          <a:lstStyle/>
          <a:p>
            <a:r>
              <a:rPr lang="en-US" dirty="0" smtClean="0"/>
              <a:t>How easy is it to adapt to new features without changing code</a:t>
            </a:r>
          </a:p>
          <a:p>
            <a:r>
              <a:rPr lang="en-US" dirty="0" smtClean="0"/>
              <a:t>For example, a port that has “Object” as its type specification will handle a wider range of data than a port specified to be a double</a:t>
            </a:r>
          </a:p>
        </p:txBody>
      </p:sp>
      <p:sp>
        <p:nvSpPr>
          <p:cNvPr id="4" name="Slide Number Placeholder 3"/>
          <p:cNvSpPr>
            <a:spLocks noGrp="1"/>
          </p:cNvSpPr>
          <p:nvPr>
            <p:ph type="sldNum" sz="quarter" idx="12"/>
          </p:nvPr>
        </p:nvSpPr>
        <p:spPr/>
        <p:txBody>
          <a:bodyPr/>
          <a:lstStyle/>
          <a:p>
            <a:fld id="{F0B3080A-960D-4451-9B3F-76CB7E6F1BDB}" type="slidenum">
              <a:rPr lang="en-US" smtClean="0"/>
              <a:pPr/>
              <a:t>54</a:t>
            </a:fld>
            <a:endParaRPr lang="en-US"/>
          </a:p>
        </p:txBody>
      </p:sp>
      <p:pic>
        <p:nvPicPr>
          <p:cNvPr id="105474" name="Picture 2" descr="http://us.123rf.com/400wm/400/400/klikk/klikk0810/klikk081000021/3736612-detail-of-a-mixing-board-in-a-recording-studio--this-is-shot-in-a-real-studio-with-selective-focus.jpg"/>
          <p:cNvPicPr>
            <a:picLocks noChangeAspect="1" noChangeArrowheads="1"/>
          </p:cNvPicPr>
          <p:nvPr/>
        </p:nvPicPr>
        <p:blipFill>
          <a:blip r:embed="rId2"/>
          <a:srcRect/>
          <a:stretch>
            <a:fillRect/>
          </a:stretch>
        </p:blipFill>
        <p:spPr bwMode="auto">
          <a:xfrm>
            <a:off x="0" y="4365154"/>
            <a:ext cx="3733800" cy="2492845"/>
          </a:xfrm>
          <a:prstGeom prst="rect">
            <a:avLst/>
          </a:prstGeom>
          <a:noFill/>
        </p:spPr>
      </p:pic>
      <p:sp>
        <p:nvSpPr>
          <p:cNvPr id="6" name="TextBox 5"/>
          <p:cNvSpPr txBox="1"/>
          <p:nvPr/>
        </p:nvSpPr>
        <p:spPr>
          <a:xfrm>
            <a:off x="3733800" y="4444425"/>
            <a:ext cx="5242782" cy="2062103"/>
          </a:xfrm>
          <a:prstGeom prst="rect">
            <a:avLst/>
          </a:prstGeom>
          <a:noFill/>
        </p:spPr>
        <p:txBody>
          <a:bodyPr wrap="none" rtlCol="0">
            <a:spAutoFit/>
          </a:bodyPr>
          <a:lstStyle/>
          <a:p>
            <a:pPr>
              <a:buFont typeface="Arial" pitchFamily="34" charset="0"/>
              <a:buChar char="•"/>
            </a:pPr>
            <a:r>
              <a:rPr lang="en-US" sz="3200" dirty="0" smtClean="0">
                <a:latin typeface="+mn-lt"/>
              </a:rPr>
              <a:t>Changing the value of a </a:t>
            </a:r>
          </a:p>
          <a:p>
            <a:r>
              <a:rPr lang="en-US" sz="3200" dirty="0" smtClean="0">
                <a:latin typeface="+mn-lt"/>
              </a:rPr>
              <a:t>configuration item rather than</a:t>
            </a:r>
          </a:p>
          <a:p>
            <a:r>
              <a:rPr lang="en-US" sz="3200" dirty="0" smtClean="0">
                <a:latin typeface="+mn-lt"/>
              </a:rPr>
              <a:t>adding a new configuration </a:t>
            </a:r>
          </a:p>
          <a:p>
            <a:r>
              <a:rPr lang="en-US" sz="3200" dirty="0" smtClean="0">
                <a:latin typeface="+mn-lt"/>
              </a:rPr>
              <a:t>item</a:t>
            </a:r>
            <a:endParaRPr lang="en-US" sz="3200" dirty="0">
              <a:latin typeface="+mn-l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Scalability</a:t>
            </a:r>
            <a:endParaRPr lang="en-US" dirty="0"/>
          </a:p>
        </p:txBody>
      </p:sp>
      <p:sp>
        <p:nvSpPr>
          <p:cNvPr id="3" name="Content Placeholder 2"/>
          <p:cNvSpPr>
            <a:spLocks noGrp="1"/>
          </p:cNvSpPr>
          <p:nvPr>
            <p:ph idx="1"/>
          </p:nvPr>
        </p:nvSpPr>
        <p:spPr/>
        <p:txBody>
          <a:bodyPr/>
          <a:lstStyle/>
          <a:p>
            <a:r>
              <a:rPr lang="en-US" dirty="0" smtClean="0"/>
              <a:t>50 </a:t>
            </a:r>
            <a:r>
              <a:rPr lang="en-US" dirty="0" err="1" smtClean="0"/>
              <a:t>petabytes</a:t>
            </a:r>
            <a:r>
              <a:rPr lang="en-US" dirty="0" smtClean="0"/>
              <a:t> of data stored in </a:t>
            </a:r>
            <a:r>
              <a:rPr lang="en-US" dirty="0" err="1" smtClean="0"/>
              <a:t>Hadoop</a:t>
            </a:r>
            <a:r>
              <a:rPr lang="en-US" dirty="0" smtClean="0"/>
              <a:t> and </a:t>
            </a:r>
            <a:r>
              <a:rPr lang="en-US" dirty="0" err="1" smtClean="0"/>
              <a:t>Teradata</a:t>
            </a:r>
            <a:r>
              <a:rPr lang="en-US" dirty="0" smtClean="0"/>
              <a:t>, 400 million items for sale, 250 million queries a day, 100,000 pages served per second, 112 million active users, $75 billions sold in 2012 - eBay</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55</a:t>
            </a:fld>
            <a:endParaRPr lang="en-US"/>
          </a:p>
        </p:txBody>
      </p:sp>
      <p:pic>
        <p:nvPicPr>
          <p:cNvPr id="104450" name="Picture 2" descr="http://debane.org/franck/wp-content/uploads/2010/09/scalability.jpg"/>
          <p:cNvPicPr>
            <a:picLocks noChangeAspect="1" noChangeArrowheads="1"/>
          </p:cNvPicPr>
          <p:nvPr/>
        </p:nvPicPr>
        <p:blipFill>
          <a:blip r:embed="rId2"/>
          <a:srcRect/>
          <a:stretch>
            <a:fillRect/>
          </a:stretch>
        </p:blipFill>
        <p:spPr bwMode="auto">
          <a:xfrm>
            <a:off x="155575" y="4548011"/>
            <a:ext cx="2816225" cy="2173464"/>
          </a:xfrm>
          <a:prstGeom prst="rect">
            <a:avLst/>
          </a:prstGeom>
          <a:noFill/>
        </p:spPr>
      </p:pic>
      <p:sp>
        <p:nvSpPr>
          <p:cNvPr id="6" name="TextBox 5"/>
          <p:cNvSpPr txBox="1"/>
          <p:nvPr/>
        </p:nvSpPr>
        <p:spPr>
          <a:xfrm>
            <a:off x="3124200" y="4363345"/>
            <a:ext cx="6026201" cy="2554545"/>
          </a:xfrm>
          <a:prstGeom prst="rect">
            <a:avLst/>
          </a:prstGeom>
          <a:noFill/>
        </p:spPr>
        <p:txBody>
          <a:bodyPr wrap="none" rtlCol="0">
            <a:spAutoFit/>
          </a:bodyPr>
          <a:lstStyle/>
          <a:p>
            <a:r>
              <a:rPr lang="en-US" sz="3200" dirty="0" smtClean="0">
                <a:latin typeface="+mn-lt"/>
              </a:rPr>
              <a:t>Bing found that every 100ms faster</a:t>
            </a:r>
          </a:p>
          <a:p>
            <a:r>
              <a:rPr lang="en-US" sz="3200" dirty="0" smtClean="0">
                <a:latin typeface="+mn-lt"/>
              </a:rPr>
              <a:t>they deliver search result pages </a:t>
            </a:r>
          </a:p>
          <a:p>
            <a:r>
              <a:rPr lang="en-US" sz="3200" dirty="0" smtClean="0">
                <a:latin typeface="+mn-lt"/>
              </a:rPr>
              <a:t>yields 0.6% more in revenue.</a:t>
            </a:r>
          </a:p>
          <a:p>
            <a:endParaRPr lang="en-US" sz="3200" dirty="0" smtClean="0">
              <a:latin typeface="+mn-lt"/>
            </a:endParaRPr>
          </a:p>
          <a:p>
            <a:r>
              <a:rPr lang="en-US" sz="3200" dirty="0" smtClean="0">
                <a:latin typeface="+mn-lt"/>
              </a:rPr>
              <a:t>Highscalability.com</a:t>
            </a:r>
            <a:endParaRPr lang="en-US" sz="3200" dirty="0">
              <a:latin typeface="+mn-l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Variability and Scoping</a:t>
            </a:r>
            <a:endParaRPr lang="en-US" dirty="0"/>
          </a:p>
        </p:txBody>
      </p:sp>
      <p:sp>
        <p:nvSpPr>
          <p:cNvPr id="3" name="Content Placeholder 2"/>
          <p:cNvSpPr>
            <a:spLocks noGrp="1"/>
          </p:cNvSpPr>
          <p:nvPr>
            <p:ph idx="1"/>
          </p:nvPr>
        </p:nvSpPr>
        <p:spPr/>
        <p:txBody>
          <a:bodyPr/>
          <a:lstStyle/>
          <a:p>
            <a:r>
              <a:rPr lang="en-US" dirty="0" smtClean="0"/>
              <a:t>Scoping a product line constrains the amount of variability needed.</a:t>
            </a:r>
          </a:p>
          <a:p>
            <a:r>
              <a:rPr lang="en-US" dirty="0" smtClean="0"/>
              <a:t>The same is true for an ecosystem but it is harder to bound the ecosystem.</a:t>
            </a:r>
          </a:p>
          <a:p>
            <a:r>
              <a:rPr lang="en-US" dirty="0" smtClean="0"/>
              <a:t>The feature tree for the platform provides the common portion and determines some constraints on the variability.</a:t>
            </a:r>
          </a:p>
          <a:p>
            <a:r>
              <a:rPr lang="en-US" dirty="0" smtClean="0"/>
              <a:t>The extensibility prevents as definitive a scope as a product line.</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APIs</a:t>
            </a:r>
            <a:endParaRPr lang="en-US" dirty="0"/>
          </a:p>
        </p:txBody>
      </p:sp>
      <p:sp>
        <p:nvSpPr>
          <p:cNvPr id="3" name="Content Placeholder 2"/>
          <p:cNvSpPr>
            <a:spLocks noGrp="1"/>
          </p:cNvSpPr>
          <p:nvPr>
            <p:ph idx="1"/>
          </p:nvPr>
        </p:nvSpPr>
        <p:spPr/>
        <p:txBody>
          <a:bodyPr/>
          <a:lstStyle/>
          <a:p>
            <a:r>
              <a:rPr lang="en-US" dirty="0" smtClean="0"/>
              <a:t>eBay’s Client Alerts API</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57</a:t>
            </a:fld>
            <a:endParaRPr lang="en-US"/>
          </a:p>
        </p:txBody>
      </p:sp>
      <p:pic>
        <p:nvPicPr>
          <p:cNvPr id="108546" name="Picture 2" descr="http://developer.ebay.com/images/api-flow.gif"/>
          <p:cNvPicPr>
            <a:picLocks noChangeAspect="1" noChangeArrowheads="1"/>
          </p:cNvPicPr>
          <p:nvPr/>
        </p:nvPicPr>
        <p:blipFill>
          <a:blip r:embed="rId2"/>
          <a:srcRect/>
          <a:stretch>
            <a:fillRect/>
          </a:stretch>
        </p:blipFill>
        <p:spPr bwMode="auto">
          <a:xfrm>
            <a:off x="155575" y="5048249"/>
            <a:ext cx="4572000" cy="1809751"/>
          </a:xfrm>
          <a:prstGeom prst="rect">
            <a:avLst/>
          </a:prstGeom>
          <a:noFill/>
        </p:spPr>
      </p:pic>
      <p:pic>
        <p:nvPicPr>
          <p:cNvPr id="108548" name="Picture 4" descr="http://developer.ebay.com/DevZone/client-alerts/docs/Concepts/images/FormatOverviewURL.png"/>
          <p:cNvPicPr>
            <a:picLocks noChangeAspect="1" noChangeArrowheads="1"/>
          </p:cNvPicPr>
          <p:nvPr/>
        </p:nvPicPr>
        <p:blipFill>
          <a:blip r:embed="rId3"/>
          <a:srcRect/>
          <a:stretch>
            <a:fillRect/>
          </a:stretch>
        </p:blipFill>
        <p:spPr bwMode="auto">
          <a:xfrm>
            <a:off x="619125" y="2514600"/>
            <a:ext cx="8067675" cy="2028826"/>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Eclipse </a:t>
            </a:r>
            <a:r>
              <a:rPr lang="en-US" dirty="0" err="1" smtClean="0"/>
              <a:t>plugin</a:t>
            </a:r>
            <a:r>
              <a:rPr lang="en-US" dirty="0" smtClean="0"/>
              <a:t> architecture</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58</a:t>
            </a:fld>
            <a:endParaRPr lang="en-US"/>
          </a:p>
        </p:txBody>
      </p:sp>
      <p:sp>
        <p:nvSpPr>
          <p:cNvPr id="117762" name="AutoShape 2" descr="data:image/jpeg;base64,/9j/4AAQSkZJRgABAQAAAQABAAD/2wCEAAkGBhAREBMUEBQRFRUWGCAXFhQWEhcXFBUYFhgWFBcdFhgXISYeGB0jGRQaHy8gIycpLCwsGB8xNTAqQSYrLCkBCQoKDgwOGg8PGSkkHyQsNCwsKSwyLywsLCwsKS0sLCwsLCwvLCwsKSkpLCwsLCwsLCwpLCwsLCwpLCwsLCwpLP/AABEIAO4A0wMBIgACEQEDEQH/xAAbAAACAwEBAQAAAAAAAAAAAAAABAMFBgECB//EAFEQAAIBAgMDBQgNCgYCAQUBAAECAwARBBIhBRMxBhQiQdEVM1FTVHORkyMyUmFxcoGSlKKy0tMHFjRCQ6Oxs7TiJDViY2ShRMThJXSCwcMX/8QAGAEBAQEBAQAAAAAAAAAAAAAAAAECAwT/xAAuEQACAAQDBQgDAQEAAAAAAAAAAQIRElEDEyExYbHR8BQiI0FSgZHBMkJxoQT/2gAMAwEAAhEDEQA/APuNFFFAFFFFAZHlLy2lweIdNxvYxEjDKSHzuuOkN9CCuXBgdRGa+vAJyflGkLqiYdQS6DO0pZShxSYZ3XImiZWzq75QVIIBsRV6+KxDSzBZURUcIo3OY23UUhJOYdch6vBXc2K8en0f++gM5tn8pkkMzpHhs4ildHIcksscUsnUvsZJQWvmFlk4WvT2yvyiLPiRDuWUFpFDhmcndMFDBFS5Vgw1vpZr+1ubKKKdb5ZYlzHM1sMBdjxJs+p04145rNvN5vIc9sufmq57aG2bPe2g096gFeRvLd8cVV4DGTFvM2a4JAizAggZdZRbU8D8usqjzYrx6fR/76M2K8en0f8AvoC8oqjzYrx6fR/76M2K8en0f++gLyiqPNivHp9H/vozYrx6fR/76AvKKo82K8en0f8AvozYrx6fR/76AvKKo82K8en0f++jNivHp9H/AL6AvKKo82K8en0f++jNivHp9H/voC8oqjzYrx6fR/76M2K8en0f++gLyis9icXio1zb1GAZQV3FrhpFQ6h9NGrQ0AUUUUAUUUUAUUUUAUUUUBRQd9xPnv8A18NTFLwd9xPnv/Xw1MUAVk+VuM2nvGiwKEg4ctmCAEO3OF6MjMAGBWMgWOp1sDrqzUOy9kwyIzOuZjLLqWbqmkUdfUAB8lCqXmY6XbW2UkQPAArOq3WJWzEzRo1irHKu6Z2zEX6ANrXqwgn2rzxg0QGGMq+5YiNk6ZDZr9Fhwy634cb63uBh/cfWbtrn5v4b3H1m7ampe7fr5MTNidsdFhG18sgZQsQjVjLhxGV6ZMgEe8IuAfbDrBAMftvKSYFzdAhQsYHSRzIoJc6hwvSNwb8Y7krtu4GG9x9Zu2j838N7j6zdtNR3b9fJ4K1zKak7gYb3H1m7aO4GG9x9Zu2mo7t+vkjymjKak7gYb3H1m7aO4GG9x9Zu2mo7t+vkjymjKak7gYb3H1m7aO4GG9x9Zu2mo7t+vkjymi1SdwMN7j6zdtJ7a2PDHh5XRbMqkghmuCOBGtCpJuU+vkYorr8T8NcqmBPa3ej8aP8AnR1oaz21u9H40f8AOjrQ0AUUUUAUUUUAUUUUAUUUUBRQd9xPnv8A18NTFLwd9xPnv/Xw1MUBw1LsLvR87L/PlqI1HsfakCRsryxKRLLcGRQR7PKdQTQqTewuqDSXdrDeOh9anbR3aw3jofWp21JlpdjAbjlEhNiXAzAXMeowyWiY6i+/ka58IUA5KsJsRt0gMqe0n0S0Yz4cQTdI9I3kLFLLcLny3stzWv7tYbx0PrU7aO7WG8dD61O2kxS7GMwWK2+uRTGrAMbvJuy56aaHK9iu7LnN0TcDwZGJcXt5oZVaPK+4O7aNIrmZsPmIYmSyBZmyqRe+XUEa1s+7WG8dD61O2ju1hvHQ+tTtpMUuxicXhNuyNiWDNHkZhEFZBvUHOI1yIbqpYGGQszAjLYDUgRbQ29t5QE3ADMFUZYw2Z/8ACrJqsnRW74ghuoKCbDWt33aw3jofWp20d2sN46H1qdtJil2KnklPtFs4x6KoygpYC+bfYlCCQzX9iSBr+GQ/ANHSXdrDeOh9anbR3aw3jofWp20mKXYdqu5Q/ok/xD/CpO7WG8dD61O2kdu7Ww7YaYLLCSUIAEikk26hfWjehqCF1LQnfifhrldfifhrlU5ie1u9H40f86OtDWe2t3o/Gj/nR1oaAKKKKAKKKKAKKKKAKKKKAy+M2pHh2xDyZrHEKgCqWYs8GGVQANdTVXhvyiYF1LZnAD5B7Gxz5t/uyth+uMM5ANiNAbXqy2psnevMk2GmljM6TKVaLK2SOEC+aRTo0ZuCNbUrLyYwzC3c5x4CqYVWF8/tSJdO+P8AONAdm5a4RRCbuRMGyWjYvdHjisUtdSWlHG3ZDj+W+EjI0Zy0ccqBUN3jnJCtcgBQBYm5/WHCljHhIZ8JhDgZS2R2hLCBmUIUc67zW7KDckWyrYeCzk2FA2XNs9jlVUW6YborFfdqPZdAtzYUK00eNpcrMHh7b7Ot0EljC+ZQ6zOoYWurEYeXonXoEG2l+nlXgxvrlhuReS8TAD2QwEA2sSJVKG3WPBrXufYkLhQ+z3YKgjUFcMQEAZQvfuADsB4M7W4m8P5tQGWSVsDOzyG7ZjhyLkuSQN9YEmRjfjr1UIL4vl1g0haVVldFYKxETBVLKj2JI4hZFNhe4JtexqWHlrgWKqC92YIAYXGpaSMakWtnhkA6zkNgank2BAwIbZzkEWIK4Y3sFGt5tTZFF+Jyi/AV4w3JvDothgJT0s92GHYls7Si5M2oDMSAdBQHI+WOBaDfhiY7kZt02pXDtizYW8Shb4eibG4FlsvHR4iISxjoksBceLkeI8QOtDVHtLD4CHcxz4Fhvm3USmOBgzFcuUWlIUZBbWwtpw0q8wqNEgSPCToouQq83ABZi7ab7rZifhJoWTG92PAPRRux4B6Kh38vk2J9OH/Go38vk2J9OH/GoQm3Y8A9FG7HgHoqHfy+TYn04f8AGo38vk2J9OH/ABqAm3Y8A9FAQeAeikdobXMETyzQYhY0Us7ewGwHE2WUk/IKnXEyEAjDYmx1GuH/ABqFk5TGaKX38vk2J9OH/Go38vk2J9OH/GoQj2t3o/Gj/nR1oazeME0iZRh5xdk1YwBQFkRiTaUngp4A1pKAKKKKAKKKKAqdo8p8PBJupC+fJnyrGznLaRuCgk6Qvw9z1XF0Y+X2DLEXkAzBUYxnLJmVWDJbUrldTe2oYEXGtR8pNrbOilK4uPM27GZt1mBRlxBVSeu4hmsDwueGY1VycpNlI8n+HOaNixyxC+dXRGDcADvZlTiQeN7DTDZ6IYE1sZbn8oGCyZlaQ9AuAYnW4WJJ+sdccitpc2N+ANexy8wVwM76/wC09rB2iLXt7XOjC/8ApPvXW2RFs3EkxrhkUrGjFHjUAK0UaLp+sAgVA1rdDok2NrHG8n8IkcjLBBcKTrGCOOfh4M2tvCSes0baUzLUC0aZcI4IuCCPCNRXqq85kIXeIvgAi0HUL2NludBfia9bx82XerfzWnhte9r21txtSrdwORmdtf59s/zE38BXjHflCkUOEw5BEhQM73XoytGQVUBgxC5gptob3NiKtpNiLNjIsTvjvYVZFAQBCJNGJB9t8INqt9zL4xfV/wB1ZTfl9HZxwyU1OS+2YrD/AJS5RDnlw1yQWCq7AlQkTiwZTc+y5j7lRfpVpNmcomlxMkDRhCiB8wcuDdYz1KAuslukQxy3y21qx3MvjF9X/dXMLK/sgYglGsCBbTIjai562NWbnqZiiheyEboqsTEvkQtKoLKGsIibXAJJsdBrxNSNKwbLvVv5o214XN7AnwH3qtfWhyM1+UD9J2T/APer9lqe5ScrHwsqxrAzlgrKwJy5S5WUkW/U6HXqZV4dfrbGw+dzYYtPZsPNvVAi0YqpFrk2NidbX4H5Lrcy+MX1f/zUm3sO1UMoZ6mQb8pjBA/NJbFSwtID7VI2Iay3UgzKpuNDfiBetDsHb5xLTqY92YnykZs19XHEDL+pwBJF9bU9uZfGL6v+6jCyPmdWIOW1iFtxB98+Ck3NTMuKFrRDVFV/OHsWLhRmZQN2WPRYqLWNybC/Dw1xsQwAO9Wx4WiJ4cbgHQDrvwquKRzK/wDKF/lWN8w/8K5tvb82GWARQPNnAuFDeFE0IBAPTvbwKx0sTUm38AcTh5cO04USoULCK9g+g1vYX6rnWrKPDSgACRdBbvfg+WpOb0+jqokoUncyc/LDHKQy4fOpRWCpFMCSUxbOCWX9VoogQB+uLE3tXZeV2PcMEwwSxIV2EtmCGEkj2MhQ6yNlY3AIu2imtbuZfGL6v/5ryjyLKqswYFWPtbEFSg8P+o0ba2lrh9JlIeV2OZo1XDOFLRh3kiYMVbc5jkW4W5lZb3IG7J1uQui5N7WlxMOeWMxNmIKkMOABuMwFxra/vdRuotbUVtIzFEmtFIKKKKpzCiiigEMRsLDSSGSSJHcoI7uobojeaANoO+uDbiGsa4OT+EHCCD1SdRRh1e6jQ/CinqFWFFJFqdxXC7LgiOaKKNCQFuqKpsLAC4HAAD0CvW0ELROFFyVNh1nSmL1GmIQsyhlLLbMAQStxcXHVca1GpqQmV2IBYtZZAr6ON3ckcDY5ha66dfvWoAN/ayZM2fLu9cxOb22bhmJNrfLVjNiUQAuyqCQozEC7MbKBfiSTYDrr3esUazmCrw2ZSt1kIQZUG7sQNB0jmNzYDqHXpUyztppObEk9BOkDewPvC44WPRFydbtJiULMgZSy2zKCCy5rlcw4i9ja/G1enlVbXIFzYX6z4B6Kqgl5gWjxZA1WY6k3Kr1kkDS2gBt8mt+NGEViZSVYZmuL8bbtF/iDTlFKdmpCnj3gVcqyK2RUa8Yb2vC3SGtyfCKFiK9FVkCXU5THdujl4Nm09oOonj71riipRvKVMQYFbrIVTVRu7MNCou2bUAMRwHV8s+/bTSf21/aJqNej8Av8OnGn6KtG8gnHiiL3WY3N9VXT3ha2nw613CXLyMVZQcoGYWJsDf8AjTdFKdVqDKcq+UAwGFeZ1bMkjGMEArIzlwo0IPtWJ96x8FO4HF72NJoC5Ei5s+6uGz2a4GYZfgN6j/KIP/pWN96B/skf/ur3DKAi28A7alOr1OmlGzWZViAgZVWQIbXBju3RCro2YWuFHUext52OawnFxYWROiddRfideu40GnG71FFBLYzAmMUcxOWa1gMuVbC19R13Nx19Q9+/EYtMpyOAEYEsANSY7df+k07RVpntZAooorYCiiigCiiigCiiigMlyl5KQYrEGR51Rt1usjWYL0cQoIUsBe2JNwwIOVOFr1WJ+T3ChgRigfZBIb5czkWF3ZWBaSyKc51zNIxBz2F1gcHG29LJGTvpNSik98brIpnufD4qL1a9lAZP/wDzDC5VUYywCovREYIyRYaIshv0GY4csSOt/e1ej5FQR4fGpHiIjJicM0AJsFQscQ1xdmYKWxAuL/qD4BDtzlbs/Cu6SQ3KNZrQLYALA7lTbpFUxMZtpe9qnw/KTZzzbkIobOYyWgRUVl356THQXGFlt8A8NALH8neHzs4xlixuQBGFAOJTFkIAeiA8SqPAt+OloYPyeocE+Glxkahnzex5CothlwgJvYliFzE6DXgT0qawHKzZ0okO7C7tJJHJw4y5YFikkynLdiEmQ2t121tXZuU2CjkKS4cx2EZGaBMx3zSoOiLmw3VyRm0YHqNAajYsUGGiMayxkbyRx0lAUSzSTBQAeC7zKPeUU9z+Lxkfz17axuE5R7PkeNFisZGKLmw6LZlCkq1+DdMdD2wsSVABNXvc+HxUXq17KAtefxeMj+evbRz+Lxkfz17aqu58PiovVr2Udz4fFRerXsoC15/F4yP569tHP4vGR/PXtqq7nw+Ki9WvZR3Ph8VF6teygLXn8XjI/nr20c/i8ZH89e2qrufD4qL1a9lHc+HxUXq17KAU/KDjYzsvGgOhJgewDC56NXsGPiyr7JHwH66+D4ayXLjBRDZuMIjjBELWIRQRp1ECrmLZ8OVfYouA/Zr4PgqeZv8AX3Lfn8XjI/nr20c/i8ZH89e2qrufD4qL1a9lHc+HxUXq17KpgtefxeMj+evbRz+Lxkfz17aqu58PiovVr2Udz4fFRerXsoC15/F4yP569tHP4vGR/PXtqq7nw+Ki9WvZR3Ph8VF6teygLXn8XjI/nr20d0IvGR/PXtqq7nw+Ki9WvZR3Ph8VF6teygLtJAwupBHhBuKKqNhIFiYKAAJprACwH+Il6hRQFzRRRQGe2d+189L/ADGptjYUps79r56X+Y1NScD8FAVOE5MiYb9osGXnCyMXiZzfJEALs2gAiTQWF1va9eouRSpKkqR4RXS+UrHIoBIkBOVWte0r62/WNOTTTJsxXw4JlSBHVQuYvkVXKBeJzAFdNelprasphuVe21uZMKzWGYKMPIM2+ifExJoL3Roxhyf1TKCwJsKhtuTNNDyWyXyR4FbhgbYci4cIrg66hhGgPhCLfgKj/M5NPYcBpb/xj1FmHX7pmPwkmqPHcqNsDOVwzgNBmTLh3bdyhsZZcupYssURzHRbqMvsimm05W7UaQKMHYZ1TO0c1irTxxb3houR2co1ioW9zrYSotYuSuUqViwIKnMpGHIKmyi4IOhsq/BlHgFO8xxPusP8yT71ZVuV21XiSRcIyODmaA4ecnKMHLNYvlt0pgqACzBrKb5qjj5U7ZVhmwrOrZrXikAW0uMyZsqgi6xQppfSQPY3ykKjXcxxPusP8yT71HMcT7rD/Mk+9WLwnK/a0vsQgkzLMI5ZEhIdFJwj9IOu7UmPEPa/AR5joakPK3bGGSYYjC75ksQyxSLGcuHzyWcC2XegDMeJcgcNAqNhzHE+6w/zJPvUcxxPusP8yT71ZTZnLbaMspK4bPDnKiRY5crKuLjwpKG3i3aU3JsIzwANfQqCoo8NI5Mivluj5brex6CPex1Ht7fJU9Qxd8xHnf8A+MFTVTJRcu/8sxvmH/hV1D7VfgH8KpeXf+WY3zD/AMKuofar8A/hU8zf6+57oooqmAooooAooooArhrtcNAedi97bz039RLRRsXvbeem/qJaKAuKKKKAz2zv2vnpf5jU040NK7O/a+el/mNTlAQ7K2vGkEKss4ZY1Ujm0+hCgH9Tw013di8E/wBFn+5SzYiMHKWQNp0Swza6DTjqeHhqGHauHcEpLCwBZbiRSLpq4vfXKOPgqG209R/u7F4J/os/3KO7sXgn+iz/AHKTfHRC13TW1gGBJuwQEAakZiBfhejn0Nr7yK1ib7xbWF7njwGU3+KfAaE7o53di8E/0Wf7lHd2LwT/AEWf7lKyYqNb5njXKLtd1GUHQFrnQa8TUMO1sO5IWWI5TlNnFgwJXLfhmzAi170HdLDu7F4J/os/3KO7sXgn+iz/AHKrp9r4dCA0iXN7AdL2uXMTlvYDeJcmwGZbnUV6bacAbKZYc1i1t4twEKqxOuli6g38NB3R4bch9zP9Fn+5Xe70Xgn+i4j7lQqQRcWIPA9RrtqDukGFfM0zAMA0l1zIyEjdRLezgHipHDqpiuV2qZKLl3/lmN8w/wDCrqH2q/AP4VS8u/8ALMb5h/4VdQ+1X4B/Cp5m/wBfc90UUVTAUUUUAUUUUAVw12uGgPOxe9t56b+oloo2L3tvPTf1EtFAXFFFFAZ7Z37Xz0v8xqZlkCqWPAAk/ABc/wAKW2d+189L/Mapcd3qT4jfZNAZTH8lUxMkkrQ4j2bKzASweDDjoE9JLjDR6qQeOvCys/5P43Uq0WJsyup9kwo75vCSFACqQ0rsLCwvYWAtW4wHeo/iL9kV6kxkarmZ0AsTcsLWHH0V4lHFKbi4cjzvFinKRipuQyM7NusSoZi7KsuGAJOIOLAPhAZio6wugOpvFDyARLFY8TmAQBi+Ea26jMK9FgVPQtcEEEqLjjW7XEof1l9I6jl/jpeumZdNRrqNRqBrp4dKtcXq4ciZ0VjIbT5KmfE84aPEhxYqBLhyqlWhYWDXuLwA2PWzeEWUxHIJHJJixIuHFhLhQAJROsgAAsLjFSWt7Xo24Vs32nCGymRLm2l/DYDXh1j01OZ190vg4jieHppW/Vw5DNisYiPkOi2yxYgEEMGEmGDqylmzI4GZGOYglSLjjevMHIONAQsOJ9rkvvcOTlDYdl143U4VLMCCNbW0ttRjo8pbOuUAsTfqXifDYUNjogGJdRlvm14ZVDnT3lIPy0zH6uHIZsVhDBNLFGkYglIRQgLSw5iFAW5sQLm3UBU3PJvJ39bF96nTOtr5lsNCcwsCbW1+UemozjY7kFlBBINzaxUKxvfwB1PyilcXq4chmxWFueTeTv62L71HPJvJ39bF96nI8SjEhWUkGxF9bjjXmPGRt7VgdbceJ14X48Dw8BpXF6uHIZsVih5UpiZ8FiYkw75pImVfZIuJGn61WUeKnAA5u/DxsX3qc55He2dL2ze2HC4F/guQK62KQEAstybAZhckAkj0KfRSt+rhyLnRSlIU55N5O/rYvvUc8m8nf1sX3qd362BzLY8DmFj1aeHjXDiE90vzh16j/qlcXq4ciZ0VhPnk3k7+ti+9Rzybyd/Wxfepx8QgBJYADib8Ncuvg10+Q1xcXGRcOlrA3zDgRcH5RrSuL1cOQzorCnPJvJ39bF96jnk3k7+ti+9T6sDwIPwV2rVF6n/nIZzsIQ45jIEeNkJUsCWRgQpUH2pNvbimzSmI/SYvNyfagps12wom05neF1KZ52L3tvPTf1EtFGxe9t56b+olorqaLiiiigM9s79r56X+Y1S47vUnxG+yai2d+189L/Mapcd3qT4jfZNAe8CLwx/EX7Iqiw2yo2QlVxTLKmrbtOkrLYEX1Bsb343PyVe4DvUXxV/gKZ5P/omH8yn2FrxYeHDGlM44cKdU+tpnjsZC2Yx4o9PORkSxbOZPR0iLVINnABQI8UMse7vkS9hmsbngQWJuLVraK6L/AJoEdaUYpdgIDcR4u97+0S1y4k4H3xUkexlVgwjxdwABeNDYBWS1jodHPHtvsaw+J2ttfOCsRsGlVkEPQA3qpCxbMWkG79kJQdbABj0Q7Lh2FK3jUOzAiOix4rK4YHoITeQAMQTqNANOHvVHLsONix3WKGa9wEWwuuTT/s/LSi8odt7ticKgbLG2URMRd480iC8ly4k09zbQsh1DW3MZtUmM4YNYpJn9iVLMMVh1SysX13O9/WsRdtNAHZsOUpClE2C2du1YGPFHN7ayBQRcm1gffOvHXjUcmxoybiLFLZswsi6W3VhxvYbkek1SYjlNt1GiY4dQXVlEQiZl3ogaYA3YEHeoyZs2XLr0jYm0l2ntaONisUkkxkkDI0amBVAxLYcRFSrHMVgRmLEKHubG9r2aCUpClbyfB7HEUodY8TZbZV3aaFRIvEHhaTgLcOvq9vs0FUUx4vKmijImi3U2vxPtRrx0qv7s7czgmBQoQ9ERWBZpYRr02a6Q759OJAFiSorqbX247whoURc43hSInoiPDm3Te9mlmkGgBURH3zU7NBKQpQyuwkAsI8XwUe0T9QRgcPNC/wAY+9XpdhxjhFieBFt2lrMJAbjgdJSPkFVzbb26TC64Y9BH3keRFSWRxMkNs7ZwqvHGSegQshJB0tPitq7YEuaNGeM5LA4bdgLlxglYrnLEgrAcpIzXFgLmnZcOwpW8fOzVIjDRYo5L2uikm8kcpvf34wPgJ+Gl02BGBbd4s28KIf1Ah/6UH4RTfJrau05JrYyBI4yrahCCCqYRkJJcjpNLOMttN1bqN9VTs2HYUoyEeyVCsu7xZDZf1E0yStMLfCzn5Kj7hp1x4o6W9onUgj/goPwitnRTsuHskKVvM5gV3SlVhxFib6oul7DSx96moMWGZlyurKASHW2jZgCPDqjeirmqeX9Kk81H9vEVXhqGHQ5YkEKUxbEfpMXm5PtQU2aUxH6TF5uT7UFNmtYOx/36RvD/ABR52L3tvPTf1EtFGxe9t56b+olorsbLiiiigM9s79r56X+Y1S47vUnxG+yai2d+189L/Mapcd3qT4jfZNAe8B3qP4i/ZFR4HnMUUcYMBCKEBKuCcoC34+9UmB71H8RfsioJNtQKrEuOiCSACSMupuLXHDrrwwR0wrU8qjihbpGedYr/AGPQ/bRzrFf7HoftqDuxB1uo1tY+EMUt8NwdONSd0Iuj0x0hmFtbjqOnwH0VrO3lzY+ke+dYr/Y9D9tHOcV/x/Q/bSTcosOGC5ib9YFxqQvH4WtU/dWC9t4t9NONwQWBFuIspNxpoaZ0/wBi5mJb/CbnOK/4/ofto5ziv+P6H7agi2tEylg2gDEixJAT22g6xcacdRXIdsQsFOYDN7W5BuNeBW4N7G2utiOo0zt4zcTpDHOcV/x/Q/bRznFf8f0P21Au14DwkU/Bf/Vpw49FtP8ASfBXqDaUbqzKScpswsSRZmXgNbXU6+8fBVzd5M3E6RLznFf8f0P20c5xX/H9D9tKnbcGa2ccbXGoPRVxa3EEOALcTpXrD7YgdsquCb2H+q6hhl8IINTO3lzMTpDHOcV/x/Q/bRznFf8AH9D9tQLtiA8JF/7+AW8JvpYULtnDnhIh+X3g38CD8opnbyZuJ0ifnOK/4/ofto51iv8AY9D9tQPteEPkLa2zcCRY5QNR1kuoA4m9Ee14GICyISbWseN8tvtr84eGmdvLm4nSJ+dYr/Y9D9tHOsV/seh+2paK1XFcznREXOsV/seh+2o4YpDI8khS7KqgKCAMhkOtz17z/qmaKOJskWLFEpMQxH6TF5uT7UFNmlMR+kxebk+1BTZrpg7H/fpHow/xR52L3tvPTf1EtFGxe9t56b+olorsbLiiiigM9s79r56X+Y1S47vUnxG+yai2d+189L/Mapcd3qT4jfZNAe8CPYo/iL9kVVYHZOeINHhzkkQaHEkFkZAAGA/09VWuA71F8Vf4CmeT/wCiYfzKfYWvHhYcMaUzlhpOqd+ZUDYbZs3NxfNn/SD7bMXvw43J9Nq9dyHsBuLAJu7DEkXTXQ2Gvtjx8NaWs9ynwmOkKjCsVQxSKwV1Q71jHuyWZScoUSjo2N2Xh7Ze2RAvI6Uq3HmLDk8b35vre9+ckG5bP1f6hevSbCZWDLh7EcCMSRawK6W4aMR8tVUWz9uqQN4uVTGAueM3C71ZLyFS1iN018pIbMMrC7M/hdn7VMWISSUh2jlWGXNGFVmWMRMyImYENnsQxFgSVF1VZ2fDsJK3HmN4bZckd8kGW97gYkgEm1za3ttPbcai7gm5PNxc3uecG5zCxube/VLJs/bSysuFYxRsC8ayyLKkJtEmWSRldmJZZHABsM48BA7i9kbdkTLvxYldLxoQubEs1ygzXFsMNH1GYHiaZEFhTDbjzLuPYrrwgt0s1xiSDm6eoIFx3xuHhr0myXF/8OuvG89/1nbrHhkb02rP4jYm3PZAJrpvTIuVgCV5401rnpKd1lsmq5Rkv1EwuydtSLDK8h3uVejI4CIMsZcusWTK+83hFg6suVGXrq5EFhSrceZfzbGZuOGXjm7/AGFwqoNALcEXThpXiHYbpIHWDUWsOcaXUEA8NTY217ap58Dyg3aBJVz2bMTueJWUC+hAs+7IIzXBN8uWzsbS2VthiTFKwZJJGjbeRiNl3OKXDgpkuek8AfPcXBIGmYzIgsKVbiWB2CSLc2Glv/IPVw6qG2CT/wCOOv8A8k31CqdffCAenwmqiLk9teCEGGbNK5AZWkLKgRp2DXlLBi+8RWIy2VBZTbTxswbeZ8zt0UYXV1iXeFVwzMAQoKxsRiFBsxGddDYEOz4dhJW48y8k2KzG5w63sF/SOpcpHV4UU/JQmxmBBGHGhBH+IPEGNh1eGFPR75qgwfJ/biYdoGnJO7kVZVnF97IiMrOzoXCiRpAApuLC2UWswNmbcDEJKFQyXW7RMyxmWcsDdDeTI0FjqLI469bkQWFMNuPM0lsT4lfXD7tdtifEr64fdpnYaYgYeMYohpQLORbXU2OgAvltwFP1rLRnLgtxKe2J8Svrh92vMOIcuyOmRlVW9sGBDlwOHvxn/qrqqeX9Kk81H9vEVmKBJTMYkEKh0QtiP0mLzcn2oKbNKYj9Ji83J9qCmzTB2P8Av0jeH+KPOxe9t56b+oloo2L3tvPTf1EtFdjZcUUUUBntnftfPS/zGqXHd6k+I32TUWzv2vnpf5jUzLGGUqeBBB+Aix/jQHMB3qP4i/ZFRYfAvGiok8wVQFUWgNgosBcx3Og66ij2a6gAT4iwFh3ngNB+zrvMH8oxH7n8OvJDDHCpSOKgjTcmMbiXyib5sH4VG4l8om+bB+FS/MH8oxH7n8OjmD+UYj9z+HWvEszUsS669hjcS+UTfNg/Co3EvlE3zYPwqX5g/lGI/c/h0cwfyjEfufw6eJZiWJddewxuJfKJvmwfhUbiXyib5sH4VL8wfyjEfufw6OYP5RiP3P4dPEsxLEuuvYY3EvlE3zYPwqNxL5RN82D8Kl+YP5RiP3P4dHMH8oxH7n8OniWYliXXXsMbiXyib5sH4VG4l8om+bB+FS/MH8oxH7n8OjmD+UYj9z+HTxLMSxLrr2GNxL5RN82D8KjcS+UTfNg/CpfmD+UYj9z+HRzB/KMR+5/Dp4lmJYl117DG4l8om+bB+FRuJfKJvmwfhUvzB/KMR+5/Do5g/lGI/c/h08SzEsS669hjcS+UTfNg/Co3EvlE3zYPwqX5g/lGI/c/h0cwfyjEfufw6eJZiWJddewxuJfKJvmwfhUQYUqzOzu7MAt2yCwUuQAEVRxc0vzB/KMR+5/Do5g/lGI/c/h1JYj8jLhjak2uvY7iP0mLzcn2oKbNKw4Czh2klchSozZLAMVJ9oq+4FNGuuFC0nM6QqlSPOxe9t56b+oloo2L3tvPTf1EtFdTRcUUUUBntm/tfPS/zGqhb8omG38cQWXpvuyxCixM/NUIFzdTKri9wQEvY3FTzcpo8NLNG6uSJXa62tZ2LjjbqNVsO29nICBhRqWY3jRiS7GRiSxJN2N/RbgLAOYX8ouDljd03gCwNOM4VM4VFcqvSJz9MC1uo2vbWUcvMMYZJbSBY2jD5ltpLO+GDLlJuA8Ummh6PVcVW4fbOzo3dkwxBdN2wCrlMdgMmS+UKQoBAFiAPBU68p8EAQMMADYkCKOxKsZFv8DszDwFieJoB/Z3LGOWKSUxTKqSLEt8hLtI6RIAA2jFpFuCcozA5jrZaP8AKNg2QOFnKkgA7tdejC50z8BzmIH320uASF4uUWAUMq4VVDABgIYgGCkkBgOIBJIB4XNRYnbOzpFVXw3RVg4VVVBmAVQSEIvoijXqUDgLUBbyctMOJmhVZ3cOYxljXK7qjSOFZmC6KhPSIvbS9IYP8pGHd2R45VYOU6IDjSWPDgngdXmj0APtveqLu/s6xHNEsQARuIbEKMqgjwAaAdQrz3b2dvBJzUZxex3cY9uVZja9ixKL0iL6cdTcC12Xy3wuIljjQTBntxRfY7mUAS5WOQ3gcWPA2DZSbVXQ/lNwzRBjHOJDHvDGFDAArC4u4/VPOEGbLpqSABeud39n2A5olgCANxDYA3uAOoHMfSfDQeUOz/JU04ewxaaBdP8A8VA+BR4BQD+zuXOGmQsBKtjGpBUcZsQ+DXKb6gTRsCTY2F7a2p7k7yhjxsTSxBgobKMwsTeOKUEgcNJR1nhxrPQbZ2agIXCLYszG8UbauzM2rXPF204AGwsNKbw3K/CRDLFAUF72REUXsF4LYcFA+ADwUBq6KzX59w+4l+r20fn3D7iX6vbQGlorNfn3D7iX6vbR+fcPuJfq9tAaWis1+fcPuJfq9tH59w+4l+r20BpaKzX59w+4l+r20fn3D7iX6vbQGlorNfn3D7iX6vbR+fcPuJfq9tAaWuGs3+fcPuJfq9tc/PqH3Ev1e2gNHsXvbeem/qJaK88mn3mHDjQPJK4B4gNNIwv79jR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Content Placeholder 8" descr="eclipse_extensions.jpg"/>
          <p:cNvPicPr>
            <a:picLocks noGrp="1" noChangeAspect="1"/>
          </p:cNvPicPr>
          <p:nvPr>
            <p:ph idx="1"/>
          </p:nvPr>
        </p:nvPicPr>
        <p:blipFill>
          <a:blip r:embed="rId2"/>
          <a:stretch>
            <a:fillRect/>
          </a:stretch>
        </p:blipFill>
        <p:spPr>
          <a:xfrm>
            <a:off x="2624137" y="1667669"/>
            <a:ext cx="3895725" cy="4391025"/>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 and Threats</a:t>
            </a:r>
            <a:endParaRPr lang="en-US" dirty="0"/>
          </a:p>
        </p:txBody>
      </p:sp>
      <p:sp>
        <p:nvSpPr>
          <p:cNvPr id="3" name="Content Placeholder 2"/>
          <p:cNvSpPr>
            <a:spLocks noGrp="1"/>
          </p:cNvSpPr>
          <p:nvPr>
            <p:ph idx="1"/>
          </p:nvPr>
        </p:nvSpPr>
        <p:spPr/>
        <p:txBody>
          <a:bodyPr/>
          <a:lstStyle/>
          <a:p>
            <a:r>
              <a:rPr lang="en-US" dirty="0" smtClean="0"/>
              <a:t>Risks – The biggest risk is that the business plans of individual companies will lead to an incoherent set of software offerings which are not mutually supportive. A second risk is a major change in a supplier.</a:t>
            </a:r>
          </a:p>
          <a:p>
            <a:r>
              <a:rPr lang="en-US" dirty="0" smtClean="0"/>
              <a:t>Threats – poor quality, incompatibility among components</a:t>
            </a:r>
          </a:p>
          <a:p>
            <a:pPr lvl="1"/>
            <a:endParaRPr lang="en-US" dirty="0"/>
          </a:p>
        </p:txBody>
      </p:sp>
      <p:sp>
        <p:nvSpPr>
          <p:cNvPr id="5" name="Slide Number Placeholder 4"/>
          <p:cNvSpPr>
            <a:spLocks noGrp="1"/>
          </p:cNvSpPr>
          <p:nvPr>
            <p:ph type="sldNum" sz="quarter" idx="12"/>
          </p:nvPr>
        </p:nvSpPr>
        <p:spPr/>
        <p:txBody>
          <a:bodyPr/>
          <a:lstStyle/>
          <a:p>
            <a:fld id="{F0B3080A-960D-4451-9B3F-76CB7E6F1BDB}" type="slidenum">
              <a:rPr lang="en-US" smtClean="0"/>
              <a:pPr/>
              <a:t>59</a:t>
            </a:fld>
            <a:endParaRPr lang="en-US"/>
          </a:p>
        </p:txBody>
      </p:sp>
      <p:pic>
        <p:nvPicPr>
          <p:cNvPr id="4098" name="Picture 2"/>
          <p:cNvPicPr>
            <a:picLocks noChangeAspect="1" noChangeArrowheads="1"/>
          </p:cNvPicPr>
          <p:nvPr/>
        </p:nvPicPr>
        <p:blipFill>
          <a:blip r:embed="rId2"/>
          <a:srcRect/>
          <a:stretch>
            <a:fillRect/>
          </a:stretch>
        </p:blipFill>
        <p:spPr bwMode="auto">
          <a:xfrm>
            <a:off x="7367587" y="4945062"/>
            <a:ext cx="1776413" cy="177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there is more than that…</a:t>
            </a:r>
            <a:endParaRPr lang="en-US" dirty="0"/>
          </a:p>
        </p:txBody>
      </p:sp>
      <p:sp>
        <p:nvSpPr>
          <p:cNvPr id="3" name="Content Placeholder 2"/>
          <p:cNvSpPr>
            <a:spLocks noGrp="1"/>
          </p:cNvSpPr>
          <p:nvPr>
            <p:ph idx="1"/>
          </p:nvPr>
        </p:nvSpPr>
        <p:spPr/>
        <p:txBody>
          <a:bodyPr/>
          <a:lstStyle/>
          <a:p>
            <a:r>
              <a:rPr lang="en-US" dirty="0" smtClean="0"/>
              <a:t>Often the questions that clients want answered are not business questions directly</a:t>
            </a:r>
          </a:p>
          <a:p>
            <a:r>
              <a:rPr lang="en-US" dirty="0" smtClean="0"/>
              <a:t>They also address some aspect of the software, such as its quality, and/or</a:t>
            </a:r>
          </a:p>
          <a:p>
            <a:r>
              <a:rPr lang="en-US" dirty="0" smtClean="0"/>
              <a:t>They include some innovation that is a combination of business model and software products, such as Eclipse’s approach using a plug-in architecture and flexible licensing.</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Eclipse Example</a:t>
            </a:r>
            <a:endParaRPr lang="en-US" dirty="0"/>
          </a:p>
        </p:txBody>
      </p:sp>
      <p:pic>
        <p:nvPicPr>
          <p:cNvPr id="5" name="Content Placeholder 4" descr="wtp.png"/>
          <p:cNvPicPr>
            <a:picLocks noGrp="1" noChangeAspect="1"/>
          </p:cNvPicPr>
          <p:nvPr>
            <p:ph idx="1"/>
          </p:nvPr>
        </p:nvPicPr>
        <p:blipFill>
          <a:blip r:embed="rId2"/>
          <a:stretch>
            <a:fillRect/>
          </a:stretch>
        </p:blipFill>
        <p:spPr>
          <a:xfrm>
            <a:off x="1986285" y="2496514"/>
            <a:ext cx="5171429" cy="2733334"/>
          </a:xfrm>
        </p:spPr>
      </p:pic>
      <p:sp>
        <p:nvSpPr>
          <p:cNvPr id="4" name="Slide Number Placeholder 3"/>
          <p:cNvSpPr>
            <a:spLocks noGrp="1"/>
          </p:cNvSpPr>
          <p:nvPr>
            <p:ph type="sldNum" sz="quarter" idx="12"/>
          </p:nvPr>
        </p:nvSpPr>
        <p:spPr/>
        <p:txBody>
          <a:bodyPr/>
          <a:lstStyle/>
          <a:p>
            <a:fld id="{F0B3080A-960D-4451-9B3F-76CB7E6F1BDB}"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Innovation viewpoint</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E21CF67D-FF79-4C17-9170-99C0DB2C0DD6}"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Innovation Ecosystem</a:t>
            </a:r>
            <a:endParaRPr lang="en-US" dirty="0"/>
          </a:p>
        </p:txBody>
      </p:sp>
      <p:sp>
        <p:nvSpPr>
          <p:cNvPr id="3" name="Content Placeholder 2"/>
          <p:cNvSpPr>
            <a:spLocks noGrp="1"/>
          </p:cNvSpPr>
          <p:nvPr>
            <p:ph idx="1"/>
          </p:nvPr>
        </p:nvSpPr>
        <p:spPr/>
        <p:txBody>
          <a:bodyPr/>
          <a:lstStyle/>
          <a:p>
            <a:r>
              <a:rPr lang="en-US" sz="2400" dirty="0" smtClean="0"/>
              <a:t>One software product line organization defined a unique business model to fund their core asset base. The license for use of their assets required that any new assets the product builders produced became part of the core asset base. </a:t>
            </a:r>
          </a:p>
          <a:p>
            <a:r>
              <a:rPr lang="en-US" sz="2400" dirty="0" smtClean="0"/>
              <a:t>This innovative license distributed the cost of extending the core asset base, beyond the basic assets, to those who reap the greatest benefits. </a:t>
            </a:r>
          </a:p>
          <a:p>
            <a:r>
              <a:rPr lang="en-US" sz="2400" dirty="0" smtClean="0"/>
              <a:t>The innovation is connected to the organization(s) that created it and when appropriate to the software that implements it. </a:t>
            </a:r>
          </a:p>
          <a:p>
            <a:endParaRPr lang="en-US" sz="2400" dirty="0"/>
          </a:p>
        </p:txBody>
      </p:sp>
      <p:sp>
        <p:nvSpPr>
          <p:cNvPr id="5" name="Slide Number Placeholder 4"/>
          <p:cNvSpPr>
            <a:spLocks noGrp="1"/>
          </p:cNvSpPr>
          <p:nvPr>
            <p:ph type="sldNum" sz="quarter" idx="12"/>
          </p:nvPr>
        </p:nvSpPr>
        <p:spPr/>
        <p:txBody>
          <a:bodyPr/>
          <a:lstStyle/>
          <a:p>
            <a:fld id="{F0B3080A-960D-4451-9B3F-76CB7E6F1BDB}" type="slidenum">
              <a:rPr lang="en-US" smtClean="0"/>
              <a:pPr/>
              <a:t>62</a:t>
            </a:fld>
            <a:endParaRPr lang="en-US"/>
          </a:p>
        </p:txBody>
      </p:sp>
      <p:pic>
        <p:nvPicPr>
          <p:cNvPr id="4" name="Content Placeholder 5" descr="MM900283214.GIF"/>
          <p:cNvPicPr>
            <a:picLocks noChangeAspect="1"/>
          </p:cNvPicPr>
          <p:nvPr/>
        </p:nvPicPr>
        <p:blipFill>
          <a:blip r:embed="rId2"/>
          <a:stretch>
            <a:fillRect/>
          </a:stretch>
        </p:blipFill>
        <p:spPr bwMode="auto">
          <a:xfrm>
            <a:off x="7848600" y="5476875"/>
            <a:ext cx="1295400" cy="1381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latest</a:t>
            </a:r>
            <a:endParaRPr lang="en-US" dirty="0"/>
          </a:p>
        </p:txBody>
      </p:sp>
      <p:sp>
        <p:nvSpPr>
          <p:cNvPr id="3" name="Content Placeholder 2"/>
          <p:cNvSpPr>
            <a:spLocks noGrp="1"/>
          </p:cNvSpPr>
          <p:nvPr>
            <p:ph idx="1"/>
          </p:nvPr>
        </p:nvSpPr>
        <p:spPr/>
        <p:txBody>
          <a:bodyPr/>
          <a:lstStyle/>
          <a:p>
            <a:r>
              <a:rPr lang="en-US" dirty="0" smtClean="0"/>
              <a:t>The chief competitor to Apple’s </a:t>
            </a:r>
            <a:r>
              <a:rPr lang="en-US" dirty="0" err="1" smtClean="0"/>
              <a:t>iPad</a:t>
            </a:r>
            <a:r>
              <a:rPr lang="en-US" dirty="0" smtClean="0"/>
              <a:t> isn’t a hardware company like Samsung it is Amazon’s Kindle Fire</a:t>
            </a:r>
          </a:p>
          <a:p>
            <a:r>
              <a:rPr lang="en-US" dirty="0" smtClean="0"/>
              <a:t>Innovation crosses traditional boundaries</a:t>
            </a:r>
          </a:p>
          <a:p>
            <a:r>
              <a:rPr lang="en-US" dirty="0" smtClean="0"/>
              <a:t>Tablets now out sell PCs</a:t>
            </a:r>
          </a:p>
          <a:p>
            <a:r>
              <a:rPr lang="en-US" dirty="0" smtClean="0"/>
              <a:t>Turns out the majority of people don’t need the power of a desktop at home</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Innovation Viewpoint</a:t>
            </a:r>
            <a:endParaRPr lang="en-US" dirty="0"/>
          </a:p>
        </p:txBody>
      </p:sp>
      <p:sp>
        <p:nvSpPr>
          <p:cNvPr id="3" name="Content Placeholder 2"/>
          <p:cNvSpPr>
            <a:spLocks noGrp="1"/>
          </p:cNvSpPr>
          <p:nvPr>
            <p:ph idx="1"/>
          </p:nvPr>
        </p:nvSpPr>
        <p:spPr/>
        <p:txBody>
          <a:bodyPr/>
          <a:lstStyle/>
          <a:p>
            <a:r>
              <a:rPr lang="en-US" dirty="0" smtClean="0"/>
              <a:t>This viewpoint is harder to categorize than others because you don’t know it </a:t>
            </a:r>
            <a:r>
              <a:rPr lang="en-US" dirty="0" err="1" smtClean="0"/>
              <a:t>til</a:t>
            </a:r>
            <a:r>
              <a:rPr lang="en-US" dirty="0" smtClean="0"/>
              <a:t> you see it. </a:t>
            </a:r>
          </a:p>
          <a:p>
            <a:r>
              <a:rPr lang="en-US" dirty="0" smtClean="0"/>
              <a:t>The classes of innovation defined by </a:t>
            </a:r>
            <a:r>
              <a:rPr lang="en-US" dirty="0" err="1" smtClean="0"/>
              <a:t>Businessweek</a:t>
            </a:r>
            <a:r>
              <a:rPr lang="en-US" dirty="0" smtClean="0"/>
              <a:t> include</a:t>
            </a:r>
            <a:r>
              <a:rPr lang="en-US" sz="2400" dirty="0" smtClean="0"/>
              <a:t>:</a:t>
            </a:r>
          </a:p>
          <a:p>
            <a:pPr lvl="1"/>
            <a:r>
              <a:rPr lang="en-US" sz="2000" dirty="0" smtClean="0"/>
              <a:t>Product - tablet</a:t>
            </a:r>
          </a:p>
          <a:p>
            <a:pPr lvl="1"/>
            <a:r>
              <a:rPr lang="en-US" sz="2000" dirty="0" smtClean="0"/>
              <a:t>Process – continuous integration</a:t>
            </a:r>
          </a:p>
          <a:p>
            <a:pPr lvl="1"/>
            <a:r>
              <a:rPr lang="en-US" sz="2000" dirty="0" smtClean="0"/>
              <a:t>Customer Experience – customize products</a:t>
            </a:r>
          </a:p>
          <a:p>
            <a:pPr lvl="1"/>
            <a:r>
              <a:rPr lang="en-US" sz="2000" dirty="0" smtClean="0"/>
              <a:t>Business Model - </a:t>
            </a:r>
            <a:r>
              <a:rPr lang="en-US" sz="2000" dirty="0" err="1" smtClean="0"/>
              <a:t>coopetition</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 and Threats</a:t>
            </a:r>
            <a:endParaRPr lang="en-US" dirty="0"/>
          </a:p>
        </p:txBody>
      </p:sp>
      <p:sp>
        <p:nvSpPr>
          <p:cNvPr id="3" name="Content Placeholder 2"/>
          <p:cNvSpPr>
            <a:spLocks noGrp="1"/>
          </p:cNvSpPr>
          <p:nvPr>
            <p:ph idx="1"/>
          </p:nvPr>
        </p:nvSpPr>
        <p:spPr/>
        <p:txBody>
          <a:bodyPr/>
          <a:lstStyle/>
          <a:p>
            <a:r>
              <a:rPr lang="en-US" dirty="0" smtClean="0"/>
              <a:t>Risks</a:t>
            </a:r>
          </a:p>
          <a:p>
            <a:pPr lvl="1"/>
            <a:r>
              <a:rPr lang="en-US" sz="1800" dirty="0" smtClean="0"/>
              <a:t>The biggest risk is that the market will not be ready for a particular innovation. Early in the innovation process we should trace an ecosystem thread to determine the members of the ecosystem that must be “ready” for our innovation. Imagine releasing your latest record on CD before CD players are cheap enough so that many people own them.  </a:t>
            </a:r>
          </a:p>
          <a:p>
            <a:r>
              <a:rPr lang="en-US" dirty="0" smtClean="0"/>
              <a:t>Threats</a:t>
            </a:r>
          </a:p>
          <a:p>
            <a:pPr lvl="1"/>
            <a:r>
              <a:rPr lang="en-US" sz="1800" dirty="0" smtClean="0"/>
              <a:t>The biggest threat is the pressure to remain on schedule while innovating. By its nature innovation is more difficult to predict. Giving in to schedule pressure will often kill the most risky, but most promising , project.</a:t>
            </a:r>
            <a:endParaRPr lang="en-US" sz="1800" dirty="0"/>
          </a:p>
        </p:txBody>
      </p:sp>
      <p:sp>
        <p:nvSpPr>
          <p:cNvPr id="5" name="Slide Number Placeholder 4"/>
          <p:cNvSpPr>
            <a:spLocks noGrp="1"/>
          </p:cNvSpPr>
          <p:nvPr>
            <p:ph type="sldNum" sz="quarter" idx="12"/>
          </p:nvPr>
        </p:nvSpPr>
        <p:spPr/>
        <p:txBody>
          <a:bodyPr/>
          <a:lstStyle/>
          <a:p>
            <a:fld id="{F0B3080A-960D-4451-9B3F-76CB7E6F1BDB}" type="slidenum">
              <a:rPr lang="en-US" smtClean="0"/>
              <a:pPr/>
              <a:t>65</a:t>
            </a:fld>
            <a:endParaRPr lang="en-US"/>
          </a:p>
        </p:txBody>
      </p:sp>
      <p:pic>
        <p:nvPicPr>
          <p:cNvPr id="3074" name="Picture 2"/>
          <p:cNvPicPr>
            <a:picLocks noChangeAspect="1" noChangeArrowheads="1"/>
          </p:cNvPicPr>
          <p:nvPr/>
        </p:nvPicPr>
        <p:blipFill>
          <a:blip r:embed="rId2"/>
          <a:srcRect/>
          <a:stretch>
            <a:fillRect/>
          </a:stretch>
        </p:blipFill>
        <p:spPr bwMode="auto">
          <a:xfrm>
            <a:off x="7086600" y="4724400"/>
            <a:ext cx="1928813" cy="1928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Eclipse Example</a:t>
            </a:r>
            <a:endParaRPr lang="en-US" dirty="0"/>
          </a:p>
        </p:txBody>
      </p:sp>
      <p:sp>
        <p:nvSpPr>
          <p:cNvPr id="3" name="Content Placeholder 2"/>
          <p:cNvSpPr>
            <a:spLocks noGrp="1"/>
          </p:cNvSpPr>
          <p:nvPr>
            <p:ph idx="1"/>
          </p:nvPr>
        </p:nvSpPr>
        <p:spPr/>
        <p:txBody>
          <a:bodyPr/>
          <a:lstStyle/>
          <a:p>
            <a:r>
              <a:rPr lang="en-US" sz="1800" dirty="0" smtClean="0"/>
              <a:t>Product - The Eclipse architecture uses several innovative features: plug-ins and dependency injection which support a number of powerful design patterns. The ability for a developer to choose the tools they want to work with and then integrate them into an environment has been a powerful selling point.</a:t>
            </a:r>
          </a:p>
          <a:p>
            <a:r>
              <a:rPr lang="en-US" sz="1800" dirty="0" smtClean="0"/>
              <a:t>Process - The extensive review process before release, the synchronizing of sub-projects before release, the intellectual property reviews before contributions are accepted, and the project maturation process are examples of innovative processes for an open source organization.</a:t>
            </a:r>
          </a:p>
          <a:p>
            <a:r>
              <a:rPr lang="en-US" sz="1800" dirty="0" smtClean="0"/>
              <a:t>Customer Experience - The business model for Eclipse results in a more complete, more professional package for customers, where a customer is another developer who is reusing plug-ins to build new plug-ins or is an end user of an Eclipse-based RCP application in any one of hundreds of topics.</a:t>
            </a:r>
          </a:p>
          <a:p>
            <a:r>
              <a:rPr lang="en-US" sz="1800" dirty="0" smtClean="0"/>
              <a:t>Business Model - The Eclipse Foundation has a business model that may be unique in its totality. It is an open source project, which is hardly innovative, but it was one of the first to use such a high percentage of paid contributors.</a:t>
            </a:r>
            <a:endParaRPr lang="en-US" sz="1800"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66</a:t>
            </a:fld>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That is a tour of the three viewpoints</a:t>
            </a:r>
          </a:p>
          <a:p>
            <a:r>
              <a:rPr lang="en-US" dirty="0" smtClean="0"/>
              <a:t>Now we turn to techniques for creating useful information about the ecosystem from the large quantities of data typically available</a:t>
            </a:r>
          </a:p>
          <a:p>
            <a:r>
              <a:rPr lang="en-US" dirty="0" smtClean="0"/>
              <a:t>But before we go on, </a:t>
            </a:r>
            <a:r>
              <a:rPr lang="en-US" sz="3600" b="1" dirty="0" smtClean="0"/>
              <a:t>questions</a:t>
            </a:r>
            <a:r>
              <a:rPr lang="en-US" dirty="0" smtClean="0"/>
              <a:t>??</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67</a:t>
            </a:fld>
            <a:endParaRPr lang="en-US"/>
          </a:p>
        </p:txBody>
      </p:sp>
      <p:pic>
        <p:nvPicPr>
          <p:cNvPr id="5122" name="Picture 2" descr="C:\Users\johnmc\AppData\Local\Microsoft\Windows\Temporary Internet Files\Content.IE5\KRKTEB5Y\MC90043472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461919"/>
            <a:ext cx="2285714" cy="228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6331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Ecosystem Analyses and uses</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E21CF67D-FF79-4C17-9170-99C0DB2C0DD6}" type="slidenum">
              <a:rPr lang="en-US" smtClean="0"/>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a:t>
            </a:r>
            <a:endParaRPr lang="en-US" dirty="0"/>
          </a:p>
        </p:txBody>
      </p:sp>
      <p:sp>
        <p:nvSpPr>
          <p:cNvPr id="3" name="Content Placeholder 2"/>
          <p:cNvSpPr>
            <a:spLocks noGrp="1"/>
          </p:cNvSpPr>
          <p:nvPr>
            <p:ph idx="1"/>
          </p:nvPr>
        </p:nvSpPr>
        <p:spPr/>
        <p:txBody>
          <a:bodyPr/>
          <a:lstStyle/>
          <a:p>
            <a:r>
              <a:rPr lang="en-US" dirty="0" smtClean="0"/>
              <a:t>We built the model to help with decision making</a:t>
            </a:r>
          </a:p>
          <a:p>
            <a:r>
              <a:rPr lang="en-US" dirty="0" smtClean="0"/>
              <a:t>Before we began modeling we identified the questions the model had to help answer in order to include the correct information</a:t>
            </a:r>
          </a:p>
          <a:p>
            <a:r>
              <a:rPr lang="en-US" dirty="0" smtClean="0"/>
              <a:t>Now we extract data from the model</a:t>
            </a:r>
          </a:p>
          <a:p>
            <a:pPr lvl="1"/>
            <a:r>
              <a:rPr lang="en-US" dirty="0" smtClean="0"/>
              <a:t>Sometimes just seeing the contents of the ecosystem is useful</a:t>
            </a:r>
          </a:p>
          <a:p>
            <a:pPr lvl="1"/>
            <a:r>
              <a:rPr lang="en-US" dirty="0" smtClean="0"/>
              <a:t>Network metrics</a:t>
            </a:r>
          </a:p>
          <a:p>
            <a:pPr lvl="1"/>
            <a:r>
              <a:rPr lang="en-US" dirty="0" smtClean="0"/>
              <a:t>Paths through model </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Microsoft Ecosystem(s?)</a:t>
            </a:r>
            <a:endParaRPr lang="en-US" dirty="0"/>
          </a:p>
        </p:txBody>
      </p:sp>
      <p:sp>
        <p:nvSpPr>
          <p:cNvPr id="3" name="Content Placeholder 2"/>
          <p:cNvSpPr>
            <a:spLocks noGrp="1"/>
          </p:cNvSpPr>
          <p:nvPr>
            <p:ph idx="1"/>
          </p:nvPr>
        </p:nvSpPr>
        <p:spPr/>
        <p:txBody>
          <a:bodyPr/>
          <a:lstStyle/>
          <a:p>
            <a:r>
              <a:rPr lang="en-US" sz="2400" dirty="0" smtClean="0"/>
              <a:t>Microsoft operates inside an ecosystem that encompasses an array of partners, </a:t>
            </a:r>
            <a:r>
              <a:rPr lang="en-US" sz="2400" dirty="0" err="1" smtClean="0"/>
              <a:t>complementors</a:t>
            </a:r>
            <a:r>
              <a:rPr lang="en-US" sz="2400" dirty="0" smtClean="0"/>
              <a:t>, and competitors around their various Windows platforms.</a:t>
            </a:r>
          </a:p>
          <a:p>
            <a:r>
              <a:rPr lang="en-US" sz="2400" dirty="0" smtClean="0"/>
              <a:t>They explicitly support the ecosystem by giving “partners” discounts, early access to information, and conferences where they can present and network across the ecosystem.</a:t>
            </a:r>
          </a:p>
          <a:p>
            <a:r>
              <a:rPr lang="en-US" sz="2400" dirty="0" smtClean="0"/>
              <a:t>Microsoft opens (publishes) certain APIs.</a:t>
            </a:r>
          </a:p>
          <a:p>
            <a:r>
              <a:rPr lang="en-US" sz="2400" dirty="0" smtClean="0"/>
              <a:t>Companies create products using those APIs to integrate with Microsoft products, which brings the integrator direct revenue and brings Microsoft more business as well.</a:t>
            </a:r>
          </a:p>
          <a:p>
            <a:endParaRPr lang="en-US" sz="2400"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7</a:t>
            </a:fld>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- 2</a:t>
            </a:r>
            <a:endParaRPr lang="en-US" dirty="0"/>
          </a:p>
        </p:txBody>
      </p:sp>
      <p:sp>
        <p:nvSpPr>
          <p:cNvPr id="3" name="Content Placeholder 2"/>
          <p:cNvSpPr>
            <a:spLocks noGrp="1"/>
          </p:cNvSpPr>
          <p:nvPr>
            <p:ph idx="1"/>
          </p:nvPr>
        </p:nvSpPr>
        <p:spPr/>
        <p:txBody>
          <a:bodyPr/>
          <a:lstStyle/>
          <a:p>
            <a:r>
              <a:rPr lang="en-US" sz="2800" dirty="0" smtClean="0"/>
              <a:t>We want to look for “features” in the ecosystem</a:t>
            </a:r>
          </a:p>
          <a:p>
            <a:pPr lvl="1"/>
            <a:r>
              <a:rPr lang="en-US" sz="2400" dirty="0" smtClean="0"/>
              <a:t>Clusters are working groups that are productive and a prime source of innovation as inputs from members of the cluster are integrated. The Hub of the analysis usually is also the center of a cluster, but other clusters may indicate potential competitors or at least organizations that may force a different trajectory. These clusters may be hubs of their own ecosystem</a:t>
            </a:r>
          </a:p>
          <a:p>
            <a:pPr lvl="1"/>
            <a:r>
              <a:rPr lang="en-US" sz="2400" dirty="0" smtClean="0"/>
              <a:t>Bridges bring groups together – groups of businesses or groups of software products; two clusters</a:t>
            </a:r>
          </a:p>
          <a:p>
            <a:pPr lvl="1"/>
            <a:r>
              <a:rPr lang="en-US" sz="2400" dirty="0" smtClean="0"/>
              <a:t>Brokers represent a group to the rest of the ecosystem; such as a cluster</a:t>
            </a:r>
          </a:p>
        </p:txBody>
      </p:sp>
      <p:sp>
        <p:nvSpPr>
          <p:cNvPr id="4" name="Slide Number Placeholder 3"/>
          <p:cNvSpPr>
            <a:spLocks noGrp="1"/>
          </p:cNvSpPr>
          <p:nvPr>
            <p:ph type="sldNum" sz="quarter" idx="12"/>
          </p:nvPr>
        </p:nvSpPr>
        <p:spPr/>
        <p:txBody>
          <a:bodyPr/>
          <a:lstStyle/>
          <a:p>
            <a:fld id="{F0B3080A-960D-4451-9B3F-76CB7E6F1BDB}" type="slidenum">
              <a:rPr lang="en-US" smtClean="0"/>
              <a:pPr/>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for basics</a:t>
            </a:r>
            <a:endParaRPr lang="en-US" dirty="0"/>
          </a:p>
        </p:txBody>
      </p:sp>
      <p:sp>
        <p:nvSpPr>
          <p:cNvPr id="3" name="Content Placeholder 2"/>
          <p:cNvSpPr>
            <a:spLocks noGrp="1"/>
          </p:cNvSpPr>
          <p:nvPr>
            <p:ph idx="1"/>
          </p:nvPr>
        </p:nvSpPr>
        <p:spPr/>
        <p:txBody>
          <a:bodyPr/>
          <a:lstStyle/>
          <a:p>
            <a:r>
              <a:rPr lang="en-US" dirty="0" smtClean="0"/>
              <a:t>Hub – look for emergence of competing hubs</a:t>
            </a:r>
          </a:p>
          <a:p>
            <a:r>
              <a:rPr lang="en-US" dirty="0" smtClean="0"/>
              <a:t>Broker – look for entities going around the broker to establish direct connections</a:t>
            </a:r>
          </a:p>
          <a:p>
            <a:r>
              <a:rPr lang="en-US" dirty="0" smtClean="0"/>
              <a:t>Bridge – look for changes in throughput of the bridge</a:t>
            </a:r>
          </a:p>
          <a:p>
            <a:r>
              <a:rPr lang="en-US" dirty="0" smtClean="0"/>
              <a:t>Cluster – look for fewer participants in the cluster</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F0B3080A-960D-4451-9B3F-76CB7E6F1BDB}" type="slidenum">
              <a:rPr lang="en-US" smtClean="0"/>
              <a:pPr/>
              <a:t>72</a:t>
            </a:fld>
            <a:endParaRPr lang="en-US"/>
          </a:p>
        </p:txBody>
      </p:sp>
      <p:pic>
        <p:nvPicPr>
          <p:cNvPr id="64514" name="Picture 2"/>
          <p:cNvPicPr>
            <a:picLocks noChangeAspect="1" noChangeArrowheads="1"/>
          </p:cNvPicPr>
          <p:nvPr/>
        </p:nvPicPr>
        <p:blipFill>
          <a:blip r:embed="rId2"/>
          <a:srcRect/>
          <a:stretch>
            <a:fillRect/>
          </a:stretch>
        </p:blipFill>
        <p:spPr bwMode="auto">
          <a:xfrm>
            <a:off x="0" y="0"/>
            <a:ext cx="9144000" cy="5932989"/>
          </a:xfrm>
          <a:prstGeom prst="rect">
            <a:avLst/>
          </a:prstGeom>
          <a:noFill/>
          <a:ln w="9525">
            <a:noFill/>
            <a:miter lim="800000"/>
            <a:headEnd/>
            <a:tailEnd/>
          </a:ln>
        </p:spPr>
      </p:pic>
      <p:sp>
        <p:nvSpPr>
          <p:cNvPr id="6" name="TextBox 5"/>
          <p:cNvSpPr txBox="1"/>
          <p:nvPr/>
        </p:nvSpPr>
        <p:spPr>
          <a:xfrm>
            <a:off x="457200" y="6126163"/>
            <a:ext cx="8593058" cy="646331"/>
          </a:xfrm>
          <a:prstGeom prst="rect">
            <a:avLst/>
          </a:prstGeom>
          <a:noFill/>
        </p:spPr>
        <p:txBody>
          <a:bodyPr wrap="none" rtlCol="0">
            <a:spAutoFit/>
          </a:bodyPr>
          <a:lstStyle/>
          <a:p>
            <a:r>
              <a:rPr lang="en-US" dirty="0" smtClean="0"/>
              <a:t>R.C. </a:t>
            </a:r>
            <a:r>
              <a:rPr lang="en-US" dirty="0" err="1" smtClean="0"/>
              <a:t>Basole</a:t>
            </a:r>
            <a:r>
              <a:rPr lang="en-US" dirty="0" smtClean="0"/>
              <a:t>, Visualization of </a:t>
            </a:r>
            <a:r>
              <a:rPr lang="en-US" dirty="0" err="1" smtClean="0"/>
              <a:t>interfirm</a:t>
            </a:r>
            <a:r>
              <a:rPr lang="en-US" dirty="0" smtClean="0"/>
              <a:t> relations in a converging mobile ecosystem, </a:t>
            </a:r>
          </a:p>
          <a:p>
            <a:r>
              <a:rPr lang="en-US" dirty="0" smtClean="0"/>
              <a:t>in Journal of Information Technology, 24, pp. 144 – 159.</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metrics</a:t>
            </a:r>
            <a:endParaRPr lang="en-US" dirty="0"/>
          </a:p>
        </p:txBody>
      </p:sp>
      <p:sp>
        <p:nvSpPr>
          <p:cNvPr id="3" name="Content Placeholder 2"/>
          <p:cNvSpPr>
            <a:spLocks noGrp="1"/>
          </p:cNvSpPr>
          <p:nvPr>
            <p:ph idx="1"/>
          </p:nvPr>
        </p:nvSpPr>
        <p:spPr/>
        <p:txBody>
          <a:bodyPr/>
          <a:lstStyle/>
          <a:p>
            <a:r>
              <a:rPr lang="en-US" sz="2400" dirty="0" smtClean="0"/>
              <a:t>average in-degree of nodes - number of in links an entity has at a given point in time – how important is this node to the operation of the ecosystem</a:t>
            </a:r>
          </a:p>
          <a:p>
            <a:r>
              <a:rPr lang="en-US" sz="2400" dirty="0" smtClean="0"/>
              <a:t>average out-degree of nodes - number of out links (dependencies) an entity has at a given point in time – how complex or difficult to maintain</a:t>
            </a:r>
          </a:p>
          <a:p>
            <a:r>
              <a:rPr lang="en-US" sz="2400" dirty="0" smtClean="0"/>
              <a:t>average degree of partners - average number of links that an entity’s partners have – defines the extent of the supply chain</a:t>
            </a:r>
          </a:p>
          <a:p>
            <a:r>
              <a:rPr lang="en-US" sz="2400" dirty="0" smtClean="0"/>
              <a:t>path length - the number of steps to reach a specific entity in the network – </a:t>
            </a:r>
          </a:p>
        </p:txBody>
      </p:sp>
      <p:sp>
        <p:nvSpPr>
          <p:cNvPr id="4" name="Slide Number Placeholder 3"/>
          <p:cNvSpPr>
            <a:spLocks noGrp="1"/>
          </p:cNvSpPr>
          <p:nvPr>
            <p:ph type="sldNum" sz="quarter" idx="12"/>
          </p:nvPr>
        </p:nvSpPr>
        <p:spPr/>
        <p:txBody>
          <a:bodyPr/>
          <a:lstStyle/>
          <a:p>
            <a:fld id="{F0B3080A-960D-4451-9B3F-76CB7E6F1BDB}" type="slidenum">
              <a:rPr lang="en-US" smtClean="0"/>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metrics - 2</a:t>
            </a:r>
            <a:endParaRPr lang="en-US" dirty="0"/>
          </a:p>
        </p:txBody>
      </p:sp>
      <p:sp>
        <p:nvSpPr>
          <p:cNvPr id="3" name="Content Placeholder 2"/>
          <p:cNvSpPr>
            <a:spLocks noGrp="1"/>
          </p:cNvSpPr>
          <p:nvPr>
            <p:ph idx="1"/>
          </p:nvPr>
        </p:nvSpPr>
        <p:spPr/>
        <p:txBody>
          <a:bodyPr/>
          <a:lstStyle/>
          <a:p>
            <a:r>
              <a:rPr lang="en-US" dirty="0" smtClean="0"/>
              <a:t>clustering coefficient -  the degree to which a firm’s partners are also partners which each other – identifies voting blocks in a consortium</a:t>
            </a:r>
          </a:p>
          <a:p>
            <a:r>
              <a:rPr lang="en-US" dirty="0" smtClean="0"/>
              <a:t>network density - the ratio of links that exist in the network to the number of potential links that could be if all possible pairs of nodes were directly connected – modularity of the software or business relationships</a:t>
            </a:r>
          </a:p>
        </p:txBody>
      </p:sp>
      <p:sp>
        <p:nvSpPr>
          <p:cNvPr id="4" name="Slide Number Placeholder 3"/>
          <p:cNvSpPr>
            <a:spLocks noGrp="1"/>
          </p:cNvSpPr>
          <p:nvPr>
            <p:ph type="sldNum" sz="quarter" idx="12"/>
          </p:nvPr>
        </p:nvSpPr>
        <p:spPr/>
        <p:txBody>
          <a:bodyPr/>
          <a:lstStyle/>
          <a:p>
            <a:fld id="{F0B3080A-960D-4451-9B3F-76CB7E6F1BDB}" type="slidenum">
              <a:rPr lang="en-US" smtClean="0"/>
              <a:pPr/>
              <a:t>74</a:t>
            </a:fld>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eBay’s technical ecosystem dashboard</a:t>
            </a:r>
            <a:endParaRPr lang="en-US" dirty="0"/>
          </a:p>
        </p:txBody>
      </p:sp>
      <p:sp>
        <p:nvSpPr>
          <p:cNvPr id="3" name="Content Placeholder 2"/>
          <p:cNvSpPr>
            <a:spLocks noGrp="1"/>
          </p:cNvSpPr>
          <p:nvPr>
            <p:ph idx="1"/>
          </p:nvPr>
        </p:nvSpPr>
        <p:spPr/>
        <p:txBody>
          <a:bodyPr/>
          <a:lstStyle/>
          <a:p>
            <a:r>
              <a:rPr lang="en-US" sz="2000" dirty="0" smtClean="0">
                <a:hlinkClick r:id="rId2"/>
              </a:rPr>
              <a:t>The server farm is a significant expense for a software ecosystem. </a:t>
            </a:r>
          </a:p>
          <a:p>
            <a:r>
              <a:rPr lang="en-US" sz="2000" dirty="0" smtClean="0">
                <a:hlinkClick r:id="rId2"/>
              </a:rPr>
              <a:t>http://www.datafinancenews.com/news/ebay-releases-new-metric-giving-holistic-view-of-a-companys-technical-ecosystem-dse-fine-tunes-datacentre-infrastructure/</a:t>
            </a:r>
            <a:endParaRPr lang="en-US" sz="2000" dirty="0" smtClean="0"/>
          </a:p>
          <a:p>
            <a:r>
              <a:rPr lang="en-US" sz="2000" dirty="0" smtClean="0"/>
              <a:t>By using the DSE dashboard, eBay software engineers have already allowed the company to avoid a </a:t>
            </a:r>
            <a:r>
              <a:rPr lang="en-US" sz="2000" dirty="0"/>
              <a:t>$</a:t>
            </a:r>
            <a:r>
              <a:rPr lang="en-US" sz="2000" dirty="0" smtClean="0"/>
              <a:t>2million </a:t>
            </a:r>
            <a:r>
              <a:rPr lang="en-US" sz="2000" dirty="0" smtClean="0"/>
              <a:t>server refresh by removing 400 servers from a server pool by slightly decreasing the memory allocated for an application in the pool. 1MW of power consumption was also eliminated. - See more at: http://www.datafinancenews.com/news/ebay-releases-new-metric-giving-holistic-view-of-a-companys-technical-ecosystem-dse-fine-tunes-datacentre-infrastructure/#sthash.bek1Jkxd.dpuf</a:t>
            </a:r>
          </a:p>
        </p:txBody>
      </p:sp>
      <p:sp>
        <p:nvSpPr>
          <p:cNvPr id="4" name="Slide Number Placeholder 3"/>
          <p:cNvSpPr>
            <a:spLocks noGrp="1"/>
          </p:cNvSpPr>
          <p:nvPr>
            <p:ph type="sldNum" sz="quarter" idx="12"/>
          </p:nvPr>
        </p:nvSpPr>
        <p:spPr/>
        <p:txBody>
          <a:bodyPr/>
          <a:lstStyle/>
          <a:p>
            <a:fld id="{F0B3080A-960D-4451-9B3F-76CB7E6F1BDB}" type="slidenum">
              <a:rPr lang="en-US" smtClean="0"/>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eBay’s dashboard</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76</a:t>
            </a:fld>
            <a:endParaRPr lang="en-US"/>
          </a:p>
        </p:txBody>
      </p:sp>
      <p:pic>
        <p:nvPicPr>
          <p:cNvPr id="114690" name="Picture 2"/>
          <p:cNvPicPr>
            <a:picLocks noGrp="1" noChangeAspect="1" noChangeArrowheads="1"/>
          </p:cNvPicPr>
          <p:nvPr>
            <p:ph idx="1"/>
          </p:nvPr>
        </p:nvPicPr>
        <p:blipFill>
          <a:blip r:embed="rId2"/>
          <a:srcRect/>
          <a:stretch>
            <a:fillRect/>
          </a:stretch>
        </p:blipFill>
        <p:spPr bwMode="auto">
          <a:xfrm>
            <a:off x="665410" y="1600200"/>
            <a:ext cx="7716589" cy="49246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Timelines put things  in perspective</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77</a:t>
            </a:fld>
            <a:endParaRPr lang="en-US"/>
          </a:p>
        </p:txBody>
      </p:sp>
      <p:pic>
        <p:nvPicPr>
          <p:cNvPr id="7" name="Content Placeholder 6" descr="timeline.png"/>
          <p:cNvPicPr>
            <a:picLocks noGrp="1" noChangeAspect="1"/>
          </p:cNvPicPr>
          <p:nvPr>
            <p:ph idx="1"/>
          </p:nvPr>
        </p:nvPicPr>
        <p:blipFill>
          <a:blip r:embed="rId2"/>
          <a:stretch>
            <a:fillRect/>
          </a:stretch>
        </p:blipFill>
        <p:spPr>
          <a:xfrm>
            <a:off x="457200" y="2311799"/>
            <a:ext cx="8229600" cy="3102765"/>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Dependency Matrix</a:t>
            </a:r>
            <a:endParaRPr lang="en-US" dirty="0"/>
          </a:p>
        </p:txBody>
      </p:sp>
      <p:pic>
        <p:nvPicPr>
          <p:cNvPr id="4" name="Picture 2"/>
          <p:cNvPicPr>
            <a:picLocks noGrp="1" noChangeAspect="1" noChangeArrowheads="1"/>
          </p:cNvPicPr>
          <p:nvPr>
            <p:ph idx="1"/>
          </p:nvPr>
        </p:nvPicPr>
        <p:blipFill>
          <a:blip r:embed="rId2" cstate="print"/>
          <a:stretch>
            <a:fillRect/>
          </a:stretch>
        </p:blipFill>
        <p:spPr bwMode="auto">
          <a:xfrm>
            <a:off x="457200" y="1844747"/>
            <a:ext cx="8229600" cy="4036868"/>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F0B3080A-960D-4451-9B3F-76CB7E6F1BDB}" type="slidenum">
              <a:rPr lang="en-US" smtClean="0"/>
              <a:pPr/>
              <a:t>78</a:t>
            </a:fld>
            <a:endParaRPr lang="en-US"/>
          </a:p>
        </p:txBody>
      </p:sp>
      <p:sp>
        <p:nvSpPr>
          <p:cNvPr id="5" name="TextBox 4"/>
          <p:cNvSpPr txBox="1"/>
          <p:nvPr/>
        </p:nvSpPr>
        <p:spPr>
          <a:xfrm>
            <a:off x="609600" y="6096000"/>
            <a:ext cx="8003153" cy="646331"/>
          </a:xfrm>
          <a:prstGeom prst="rect">
            <a:avLst/>
          </a:prstGeom>
          <a:noFill/>
        </p:spPr>
        <p:txBody>
          <a:bodyPr wrap="none" rtlCol="0">
            <a:spAutoFit/>
          </a:bodyPr>
          <a:lstStyle/>
          <a:p>
            <a:r>
              <a:rPr lang="en-US" dirty="0" smtClean="0"/>
              <a:t>Same as the Design Structure Matrix (DSM) but use business relationship</a:t>
            </a:r>
          </a:p>
          <a:p>
            <a:r>
              <a:rPr lang="en-US" dirty="0" smtClean="0"/>
              <a:t>We strive for the same modularity and independence we look for in software.</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Issues that could potentially be examined at an ecosystem level</a:t>
            </a:r>
            <a:endParaRPr lang="en-US" sz="3200" dirty="0"/>
          </a:p>
        </p:txBody>
      </p:sp>
      <p:sp>
        <p:nvSpPr>
          <p:cNvPr id="3" name="Content Placeholder 2"/>
          <p:cNvSpPr>
            <a:spLocks noGrp="1"/>
          </p:cNvSpPr>
          <p:nvPr>
            <p:ph idx="1"/>
          </p:nvPr>
        </p:nvSpPr>
        <p:spPr/>
        <p:txBody>
          <a:bodyPr/>
          <a:lstStyle/>
          <a:p>
            <a:r>
              <a:rPr lang="en-US" dirty="0" smtClean="0"/>
              <a:t>Sustainability</a:t>
            </a:r>
          </a:p>
          <a:p>
            <a:r>
              <a:rPr lang="en-US" dirty="0" smtClean="0"/>
              <a:t>Security</a:t>
            </a:r>
          </a:p>
          <a:p>
            <a:r>
              <a:rPr lang="en-US" dirty="0" smtClean="0"/>
              <a:t>Pollutants in the supply chain</a:t>
            </a:r>
          </a:p>
          <a:p>
            <a:r>
              <a:rPr lang="en-US" dirty="0" smtClean="0"/>
              <a:t>Technical debt</a:t>
            </a:r>
          </a:p>
          <a:p>
            <a:r>
              <a:rPr lang="en-US" dirty="0" smtClean="0"/>
              <a:t>Completeness </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79</a:t>
            </a:fld>
            <a:endParaRPr lang="en-US"/>
          </a:p>
        </p:txBody>
      </p:sp>
      <p:pic>
        <p:nvPicPr>
          <p:cNvPr id="7170" name="Picture 2" descr="C:\Users\johnmc\AppData\Local\Microsoft\Windows\Temporary Internet Files\Content.IE5\2UK6SLU7\MC90043153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273075"/>
            <a:ext cx="2248412" cy="2083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Microsoft has numerous Partner programs</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8</a:t>
            </a:fld>
            <a:endParaRPr lang="en-US"/>
          </a:p>
        </p:txBody>
      </p:sp>
      <p:sp>
        <p:nvSpPr>
          <p:cNvPr id="62470" name="AutoShape 6" descr="data:image/jpeg;base64,/9j/4AAQSkZJRgABAQAAAQABAAD/2wCEAAkGBxQSEhUUExQVFRUXGBwXGRgYGRgcGhwcFxwYGBcYHRccHCggGB0lHBUXITEiJSkrLjAuGB8zODMsNygtLisBCgoKDg0OGxAQGiwlICQsNCw0LCwsLC00LDQsLCwvLCwvLC0sLCwsLCwsLCw0LCwsLCwsLC0sLCwsLCwsLSwsLP/AABEIAMMBAwMBIgACEQEDEQH/xAAbAAACAgMBAAAAAAAAAAAAAAAEBQIDAAEGB//EAEkQAAIBAgQDBQQGCAMGBQUAAAECEQADBBIhMQVBURMiYXGBBjKRoSNCUmJysRQzgpKiwdHwJFPhFUOywtLxFjRzg8MHVHSTo//EABkBAAMBAQEAAAAAAAAAAAAAAAECAwAEBf/EADARAAICAQEECQQCAwEAAAAAAAABAhEhAxIxQfAiUWFxgZGhsdETweHxBDIjQlIz/9oADAMBAAIRAxEAPwBsq1Yq1JFq1VrnKFYSrVt1MW6uCUAlQt1LJUzbBrVsgwCOe1CzERy8ak+gq42/lr8K3kECTQsIPl0HlWgnrV6252ohLIHWtZgVbQFbCUV2da7OiYGCVYiAVaUrFtk6CsY0LdA8Z4jbw1s3Lh02AGpY8gBSX2k9t1w9w2bNsXGTRmYkKCN1AGpI57Vz/Fvay1iVtm9hiz2ySFFyLZmNW7uY7beetOoMDZ3fCcV29lLuUpnEhTqYnTXxEH1o3s65H2b9tXvXVstYGugNqe6B1U/VHWdK7hEkTFLLDCgQgCoZTR5szWdlS2YD7KtG1Rht1rJWswubDeNRZIOvpTFrdA3WnStZqIQNq0bdStWuZIGsaz0JjQeBooWtYkTExDbHWdqZJsDoAa3VJtRyoq82VoO39YPpvzrV0CgYEYVArXNtxi4wVlRwO8ZzKZA693lB+Na/2hf2htyZDWz7sgjuqQeWm/wMPssFo6ErVT0u4Xj3clHBBgMCSp6CO6BO8zqPHQ0c1DcY1NZUYrKJgyy8eVH2xNLQngaus3Su3z/OksIxRKhi5ykDSQapV2kamPQH5Cilwtt9SGJA2zNrPQTvQsIvwmPAEnfp/OsfiqdYj7IH85qK8Ds58y5gfEkx6NI+VHr7N4dkkpqZJOZhrMkwDHWtaNkU/wC2VUypMwNWJPymq+GcYu3b4twCCTIVeUTMySNab2/ZexAcKTHItI6a9aPwmFW1ogCiNcoA16k86zkjUF2sMFGlYbBoy0JE1LJS2EXm3UBB2IqvEcStqxQMbjj6lsZmHnGi/tEUHi77iC4tWAdg57S4fAW0MT5FqooSYdljILV2GTc7dJpGxaCWLqo+tdbsx4RbtwY8HYGmOAwkLmjKPtEZZ/Cohv3j6Gs4VxDsnhWJJztm97MZ85M/Oq66f2/4KbGINxQeyvEsp6MdWU9DrmHgw6GuXmuhOyDVM7r/AOlTJ2t8EgPkUrJjQE5vmUr0g4q0IzXEHmy14x7HcOu38VbFosuUh2dTlKqN+9Ign3R1nzr2244X3me3+KI/eYFf4qjNLaKw3A44hYO161++v9avS4jbMp8mBrV2yx1+iuDkGBX+LvA+goLF4OxBN3BjT6wtJcHxQFh6gUuynz+h6QUq5j4A/GrclKeHcJwlwfRNB5i1ddWB8VVhHqKtu8MdHATFXhps5W55DvrPTnQaj1+a/ZtlBGM0ET6UNYw2cwurDWOo5x4jp0rVkXZi66sORW0QfXvn8qaYG1bZ1y3bZYEEDvI8joCdf3aCjbElgqPB74GltDqCc0E7GY70AzHp1q8cKuyJtp4xBMd6Yk7zB8c52iac49LpKi2QomWOk6bASCNToT40AMTimIC9h1PvkxrJ5A65R6kzXWoKiW8RcQ4ZcRS7qB3iNDpGmTQsT1pYy/Kuw47m/Rh2kZpGaNp12rlWWuXVVSKR3CZuA4bf9HtfuL/SqX4Dhv8A7e1+4v8ASnRSqylLbDQsw3DrVok27aITocqgT8KsYUS4qphRTAUVlSit01gL50nrWW+taKwY1qc6GBOhpGEMwiA6HQVeO62mv5UFhry7Tr05+dHBW1MR5+PhuaRjFwvTHcEc43/v1q/t1iO8BBkEEgz41RYXn/fwogLJAG/nHyoWYttMq2+X961O5htJ9a1da3b1unKNNdYk7DxJ5Dc0JfNy8T71i3EDQi64/F/uh4Dvfh2p1G8sKRNOKhSbdtWu3fsJ9X8bnuoPPXoDWsRhXZS+LvZEAk27ZKIB9+77z/wjwrTXbeEtB1hbYMZANSTsAN2c/OtW+GXMQRexYAUa27E91ejXPtv4bCqwpK1hdfHw5x1jqlkFwbPdUJhEXD2P80qJb/07cD95vgaua3awzZbam9iXHMy5H2nuH9WnwHQGiOK8QYOLVlQb7CRJ7qLsbj+HQczRPCuGraUiSXbvXLrxmY9SeQ6DYCi5Yt+XX3vnsM3gDXBZJu32zuNoByqTpltp9rWM2rH5VZcxGc3Geezsgtc56gZhZEbkCC3UlV1EiqcfjYXtlEs7C3hUbmz6dsR0iSOijq0AjFYRbdrDYZTOe8uc82yTeus34ihn8VFLi+evn4Ml1hlzALcsrbvotzOQXVhIzHvNv01joBVGA4VYNrshathDnGUKsd12XaN9vhTW6ZuIPxP+6Av/AMlL+FXPow3IX7yH1vXFH8WWp5q+eInaBcLw1rD9pbW2loqQX7NQJBnLdj6yGCCD7pDchNGDE5WCkhGPu87b/h10McgfHvAUL7V3DaNu+uhtmH8bTRn84IDfs+NCuoTuuJsuQoOoyMT3RPJSYyke60DmIO/PPPO8ahmLVstBBsudihgMfAjuud9GE+FbuWbtvaLg+7CP8D9Gx/coCxIfsbsNm0RjEPzyMNs4jb60EjYgW4nEPYmC11IgiSbiRzXWbg8D3uhO1C2aiq/2Nw5biKzDUKwyXR1Kg6x95WNBnDNvh8QwK/7u9NwfExcX1JotxbvoPduKdRzHmPskfEUFfwLrGU9qo+o5Icfgvb8tm3+0Kynw3dj5+BkZiOKPb/8AMWWQHXtEl7fPeBnX1FNuA8QtyHF+0Lf7Gp8DuKV2McSSBLlR3rbgJeUfJXHQ6D7xod+HWLzM1staujcp3GB++nP1GtHCdtVz5glFNUd7xCyLyZBcyyRJU6kAyQDynaRQx4U2hN+4NpAgAhSPUaCN+Zrhbdy9hiDctrdVTIu2lAcQdC1rn+yfSnFri/bW7rLc7QXEZTB90wcsL9WDy351dazS7PM55/x+J0/GsQi2znXOCYyggHzEnlXI3ip9wNB+1E/IwfOr7uJ7ULdiBcVLvkWRc0fkfwiqjsTIA21PMzH5H4Vz6jblVDQVKwRlNVtTEoo0LRlzZgLbHWJEmO7EE+U9Kre0rLIZYIUgwBC6pO0mWU+EjxFD6bqzbSsWOKn2YCBvM/0o4YNNwcwMgehg6EDYg0Nj0yqAOtDcHeBiwOZrKutXDA/0rKYUIxdoGTsY5eFczdwF3WHY/tR+f9612TpmB0pUw08h+VLtUNQswNm+uoykg7udduUePU09wCXAn0rAsTspJA8AefxroMTwVLNvM15wAOSkzBzQADv3Y9T1qpkslf19zWPqOSIE6wOcS3VvhVvoykvwKn1IEUQJAMloA8tT/L94UzEWlAy53bZRuT67ATqdvjFXY3hwW2zZ2J5EIzEByMwVBrJAAnlqaA4fcJJEG0NB3v1jAbAkaIB9kfGSalLTUXkaMrL0wne7S6Q1xRKge4n4QecaZjrqdhpVT8QQI7XSEVVkny8OZ6D050fil7hEacvH41zS2xevBmA7GyeY0e4u503Fv/i8qVdJ53DrO8O4HwxrjjE31hv91bO1tT9YjbtCN+kxTLjeM7K3oMzscltPtOdhPIaEk8gDQ4xYLnLdU7jVW5AFiO5MjU7/AFvDXS3BmR3ugx3QSh0zFZAOTQsIWJH1T4VfYbdvy+wj1E2b4PwwWwZbPduHNduR7xHIdFGwHIVPiB7e7+jrqigNfPUH3LM/eiW+7p9arMdjVt2TetqXJ7tsAauxOVRtIGb5CarS2cHhXYkPdhrjsSBnut4nQDNAE7ADpSJO7e/cuewdO8i18QtzGF3krZU27SKJJdmVHuDYGCckfdarVyi7ZvHOwCXGCwoPeyhW1aIgNz5009l8E1rDKrBCcpZgjE/SN3mGYsRud5ol8ZfXQ2kZuQ7QKNRIABkmIgn4VfYTfdgnKbvDFt/jVtHLkPC29oWe+wn60ToNPA9DVWAH+HxCc+2vgfi7RnU/Eg0+YsUDXFyEE91TJJkhRMc5n1rneHqx/S0zZGGJbVRqMyWn09GOvnSSiksBg3TIYi+t1QVts63ViEEwGC6HTTuuxn7sc9Msr9Eth1LqoFpmaSGEQzER/fyplY4VcuBpd7febKVYwwaCCFzyuWSAD8OtOEwqO7W1xLM4ltO0gSfxwR5k6nemjpqhHJ8BWiqyfo9xmLQ2Vm0dltsMtwHfMJUzvsetWcOxROZLkG6m5+2p924POCCORB8KOx3DLiDPnd+zDN7xAaQDl1c6d3lrqdedJGxQu2reJtyXQbH3mGi3Ub72k/iANSnFc9f5LQbksluMwzIxu2BqdXt/VfxH2X8efPqL8DjkurnU6AmZEFSNww5EVat0MFIhlYBlMHUHn5Ur4lYe2/b2R34i4g2uKP8AnA267VJdLD384fPpuffgO4hhEugSNV1VgSGXxVhqP50oxzNbg3wWUe7iE7rr4OBt5+6eYFOMNiRcRXUMQwnb+XXwq18x0yEnp/elaM3HDMnQobHtaE3SroYIvKNI++o93T6y93yq7E8NS4RcQm3cI/WIRqPvDZx5zQtzCXMOS1lWe1u9kDad2tzt+DY8q1h1yjtcIc9smWsnQb97ID+rfqp08qev9ovnqfV7DdxV7PYhuxsq6HRcqsslSBp3gNUOnPTxrqeBi1mftMvcUsQy6QI788oBIP4q5z2TxVtsOCVLZWYZQwUqc7QDzBjXlXa4XHPcRilnULC52BzagETMkRuarKKes+9nK30FjgTt4rCkadnudMuoIBUyI00BBJ5TVdzFYKAW7EA6AsoAObkJGoNTZLsR2CDUahlHiYEabR61u2LwUA2UbQzmYa7+B0JPwrp2Fy0S2o9TFvE1QsOzAClAwAECDOsfClHEbcr4jWmnF2YXVzKuZkGg2EFtJPgaGvbVwz/sy0dwrw9vujQ/H/Wsq5VMaTFZQMMmGn5UlvqZMDl59f6flT1mgTSW5bkn8vPrSMY7/GYgoAQjPJgheQ5n/ShFxrAk9leM6QQImT0Og8fDxobGcVw920BcD5bjhApBBYggmIM5RpJ23qt7+FVBcLOVlRMuffVXBInaCDMaa+Ndbb4MSOxWVnntDPaNZsMNN13APMcjXN2jAhREcqc8U4rbuKbahm2MqJUjQyGG9LWtoxVZRIiQbizGkkiZ0BqGstqWDQwsmcXxZKjs5ztCJpszfmFEsfBTR/BOHm2gUJmtRzIJJGz6n3id/E+FJGWL3vI2UZV76as08s0zlURzhjTjhrgg20d7TN3i3dZdN4B2O0yNhR01Ukngacujg2mYDvYBAega2RBADEkgDm/y66TvOzarglcFoLFre3No577eBHjUHxV1jAa5l1IPZ22BgwuubcwGE8iJgmKm2LdJQXGkEa9mmzAbAMJElmmD7pr0Pp93qc31V1c+ZluxnuIRdyKqEHDIwhbhgsWKwWgE6HSTNA+1BFxsNh4Li7dllJIlbQzmSBMTlp7aDbytxSSe0EAxOiwNNNp8KXDEXHxjWwVVbdlSWCgvNxmgZjsItzAHSuN41L6ufc6dN4sPODvSW7fsxHuBVKqNCSCQNe7z+03gRE4W6GE3nOm/Z242IEmOUE/teNX4zLeR7alWMcycvqV38qWDh0BSRYgkazc1PONe7sR/etXqyWEl6fBOGlBq3Kue8YnCXp/8wY6ZFnedT1jSducTS02ktX7yo6s15luMjfUJUJqRyISY30NGcOv27SZmZJbUlA5Hd7p1MnQg9PzrjywOMxOsq6o/PUZrgB16CPlSak7jnnKHhCm0mehWbaouVRAGwFB8Pu3Wc57RQROtwNrO0DQbnnsBtQot4dk/SLiZZESxMwO6ugPwjr41QhwYLe5A10V+W2vPQgaeNUUtNLfz5klp6kspc+Qx43cAQAsFk7GSTGsADU6xSHB8LIk2UH0hzNmLZc0gsdB3SQMunWYMan8Tw62+5bswDBzTvuMo3j/Ub8i8Elu2pWeyZhJUuJHLMNfnA2qVXqNLcMpNRyLbfB76jIotiMpBzNAksXAGTXcAdPlQd+xJKCWZdDl5xmJ+rygct+tO8JZRXzdswVeRuqVYmZYjeee8a+FL+JYK1ur82Z31YgqY+rtDZvERQ1YVmgxlneVLbztkyO3PNEgatEd0EasTrpMT1rfYZS0Wr2oMiCdykwQB4kAbZSNyKa2sMblmUvpnIjtkRc2Xpvvtr+R1rL+FvCAt9zMScikAE6xqIOp11gBekmqVoXxE9zDNEG3fIyhsw36ZYyg5tTOw056Umx2FNq49+wrnnct/VuaqJUwIuZTOm8EHWu1vYQJna6z3EaZSGYaljOUToAVECAMs+XP3xaJHZBwOjKQPQzPxFS1ZbPaPpung5LguF7SwL1k5Lma5BPusO0aEuD+e4rouD8TCd/KFvGFZW1KqWiNDrmZe6doE865fhU2E7cEm09x+1Wfd+kYC4I5bAjprTrHYftHttbIW4oLh9wVEQjdVJIPhlkUdb/1d9bz1dnPePHOmu46e97QXAxAVYBYbHae4d+m45xuKEf2gxPLsv3H/AOul2Bv9sDCtmBysmkqYkgzp0g7GRrrRIwRfuhXAmCcpjcCZy8pGnMeRqP8AlYrUYumWNibl3K9wKSdsogADbQyZrLhkx0qLoWCLku2xEyUMrAOkATy5GDPpUsOndUkMpI1DbjUiCPSfX1oOMllmTXAgRW6ka1ShLMSe6djS1DOgjxn/AL01upI2mk1wENG07Rz35UAleOYi3cYwSEImYygAwq9Br6knnRC3W20j6MRPO2mT+Z+AoLipHZEH6zKp8Mzqvrv8qPAPh50NoNdFPngXYFQSEnsmnumCdfTYzrrFdDirYz64dniSzgxJYKDlBOvu8yIAFA8AxyLmDW2z7hlBYsCY/ZI5joCetEtxFmJUPabM8Ipt3dp7knrtJ0Fdv8fTbja+5zzmk6ZFsOrmFw9xHOouNsCAcpJkmdSII5mihw5QVQ69dwO9II8dJ+NUYTiDiATbVRkkBLkw5YCNdzlJ5wNTRty/P0iQwOneldtOYo60NmmaE1LCBMUlpSydgY0GYLuTJPSdzznU1q0tpiA1h2YnLqkCBETrAAEfA9dT71u1d98Bsmm5gFtI6E8vWqLb2bd0qigXDbZhyzBGhx6MV+Nbane8etLZ/rkwANAC3EA5FoB1nUBjJnmaWYS8guX3bUOUjut7qrlAOm+cXBFNLpuMpKhQ8jSZAHw/lQFrh18zmS1JG5CnUuSfq7QzHznrUopyts21sqkGYTGK4m0Z06EaNzEjXUD4ULisQFc257sIQI5lwrfJl+fWpLYu22UwioTDQBJgeA8/7NB8fuhb+DYnRrjIdOTLK/8A9EtD1pXHOyFO8irgeLbsn1kG9e5aAG45OvmSaJTAgYlSwkm0+xOmRrZE9ffNAez11Babn9LciIiO1bSOWnOmVy88g9q2aDBKr3dcxiB9hQInr00zjc5eJXUlsyYwJvCDnJTSFWFC7RJgSORBNBYX2nu3MZctC3C2wZtmM8DLFwHbXPt0HjW3xmveu66kAIQCAUMSRrAJGaY7ynlSzH4lMPcw11ylxrrhWuZQrAMMq5iNY25axyAE0hGW7yJWnwOhwl7NC3LpB5kuB6LoDPhTLFm2pANprhK6sEzabAFuc/ypZirCrqR3ZEgfEwI57b/CrrOItXUW46kG45SAx0iQCYO0Bf3qTTm635C1G+luLbKW51sHeB9CBHr02+FV8WvKbSSjJmbmveUak6DmenjW7vYJe7NgwLKIYs2Ukn3d4B7o+JHPVLZ4r2lorbsoiEk7sx0MZthGwozm6qTNsw3xT58R3+i27lgph+ybMRmzTBggnMFgzpsY+GlLnRFfJc7ENOWA18DQAmI0mCBp/UVZgccLNtD9GM5JOZ1UwNFHeIOuuuvzpkb91obsmjQ924muo9DprvV9LW2Y1RKeg5O7Xi0b4PhigkC3lZQZXPJPL3txHlvS7jLjtSothYiWneQD7seO9Nu3vaEooESRMkGJIkb693bx8+Zx2LZyWaB4AaQB4mZ8a5/5M9pD6cNlin2ZUHDLIBBNyZ2ILvofjS/hDC1euWu8VJIskndbZOe3OvuszddB4Vdwe72eCtux0VC8eGrR/fWtnAM1i2AQLqAXF/8AU1ZvQksD50Ztbc09zlXrv8MeDH03iK7DpOG4Zb7EC86v3mykHaTsVeGAzac9qbngjajtiAVIAA2LADN724KiPXmZpN7GXLj3M5RlRkJEqRBkd2Y30PwpvxjC2rlwK7kuAXVMwGWAVF2I3Ulonmx3gRTTTkukSkknRJ+CEkfSmBPIljIIEsWnSdIigMZguyufrHYEA5TMcgRq3PKT1lj5Uy4RhlVie0ZnI9xnByiRMAAGJg67T4maOO/rB+EfmaGr0Vg0abFJrVRe5B2JrK5SoYJ5UPjrUkabgqTGgmIPxAq5TVjLmEcjQCcXxcFSin/NtiPJgf5U74db7QxmiN9J+EmgfbG1DYeDqbqgyN4B12pr7PZZcGJ0PKYpSkl0F4j7hQNmVVQVJksWggfCI/rRT37xJHZDLmgEXADA6+Oh22pNjOIBMxAJZRmCnbNGhPl/QbmreGXXDWFOqqMpOneZpzN6k/n1rohPCRKqzQ0tX7qqM1sAD3mLzAEkt1P+tA428bri2HBVhmOTYW9hrvLe75B42qOK46qLcNxhkIJBP1QNwY5QJofgklTcbR7pzsNO6NkT9lYBjnmPOl1J3hMaK/2qizibsBZsoYL3lJ8FtfSN6HLHrQvtL9CLWIExZuDPG/Z3O5c+Byt6UZatZsQXkkW0CDbdzmcbfZW38aNxNhbiMjiVZSpHgRB/OjHU2XHq+fwLONqkWImZlIE+IaNPMDUeFav4BhJW5ekmTDDqIHemB4AdaSexmLuW2uYS7E4f65mWtGezadtNvTzpvjMLaLG4GEvCk9plnYKsjzJA8T1rphBadpsk5SlmKLFwbIDNxnESWczEbwB5T61zHG2/SDeTmiBEOnduEi7J8stn511owyhOzRpiTBaSTObU6ncj5VyGDsPaWLoIuElrnMZnMmDzAmB4AVz6zcZ7SLaeYvaFXsneDYcF2yS9wnus0HO0iAOtdwezs217RBcLbRaCk6c1Y7wT4+G9cH7OXOwvMHudml69cyNlLEXVcgoBlYSywRMagxXoPaYgBgUQqNFJeGIkjMxiFMAHQc+Ua9C0/wDJKS3PPPcS1J5qRVbNi9kXsPfVmE217oUhJJ1AmAABMjbQGOb9s+G9ul22iZQoASBAzLr6c1rpsLiL+uW2hE6k3ZjQbaGSOmm2+umuLpda2pJVANXWY15anQgdOtDVTjUlwz1g05ra3HG+y3FTiLS52YMoCNr8GjxH/NTd7RUlTOhOnnE/EAfCuXay2HxFxrYmPpAv27Tn6RR95Hlh4NHOusFwXbSXbcMI3HMHn/fjXNrxV7Udz5rn7Flh7L554i3HYtS93tycps5xroezGW5I8RkMfeNa9j8M6W7cKDct/RkDWeWo00KmdSNYpX7UuD2QgmG7R4OvZJ+sPlBGldjwLAXVc3bbobd0AtJYksAVzbbiFHoRRh0qfNr8UNKowcevPPqUNwW4WZjZtiZMKdTqwUav0Cn9qOWlIF3DEhSlozIUsCGHMm3nMGZHd+fJ72F8MR25OYyPolhRyHjsdT4VnEUYWgty298xqyZVIPUCZHpPjVpQSVohfachiuNX0uPdBAzKWZJlSFCjQdY571XicWcrbaKSZ15VEqbt1010SADuM5aQdYmEFQ4nh8uBF0SSbRLeEr/rUEtur6/f9FJdHyF6n/C4a1t2nZqfLR3/AIVPxp/mHMFvWP4tYpHhzF60hP6q0W8i0IvyV/jR2KRrzphwwUuua6R9W3yE/afbqBNNOO00u9+b+EhIul6Df2Z4pbW6/cVFZWcMHuXGaCA5k91ASVAA1YnYaE9Bilw5m8wLHMASpeZQEAQDtBbTYyTzrmsVhOztrGioytoQJUaEeQBJjqo6UzsWgo0JjeCdOkxHhFN9Zr+oXp3vCcJi8NaOZEZSQF91tpJAjbdj8aGx+OW60qGAAjvKRtPXzrHNCXrkevjU56sp7zRgo7jRNaqM+FZSDBCtVoE9fiaCS94H4eE0WhoBFftKgJwoI0OJQH4NRGM4clpS4JAA203OgG2smBHjQ3tKdcKemKt/81M3PaXwn1bQDt4u0hB6AMY+8taKtspqPoR8fc593dOzVh33uAtqYi39JGm4lVB/F411TKGAYgA6GdZEaiNKUtYF3GMNQtqyo02DXWJI+FtfjV2Pum2hYnQCOW3M/nzoXmzSVJLnP4oHxwW5et4cQVEXrsT7qGEQ/iePRTTfLMgT13/LXxHypR7LcLW9afEB/wBcMxzCHTLkhTrqoUEg6Tmp1bwWEYh+1BIZTOcasmXKdd4Krp1HUVXT0nLLF1ZV0Vw9+PPYS4dbOsgh2JJB36DSeQCj0ouaot28PZIi9lIBUAuD7xDRtPvOp9RyqwMswuYiNDAAjlBnWjqaeyrJqTYNjMAbj2mV2TK6lwNBcQTKPHvDvEgHT41vhfEcPfR71tQYuNbO86EgmOUqSwHQiqeLXz3bKEi5dkSN1QfrLnhAMD7zLSvjiPhcr4QLndlHYRpcyKygj7JVTJPMKPU6c01svfwGcJLK4jLivZBntrY+pbftB7pJeVQnf/dz02mlFq4o0GkaEbEeBHI6029n7yvh1y3GuRoxaQ4aSXVhupDE6chAGkUk9qWyXEWx3sU4AVBqCo+s/QDWG8Ok1OeXUsDRTk+jnneBYLjow1xkWwMRda+zKpfLlmGLzkaPeOtd5h0uXVV2fs2dQcgOYDTUAmAw5zlB9K4j2f4FcUXHurNx3l2YGTooIGnuhgQI0NFcS4c9q5bxSNN2zrLMINv61oknRSswdgYqkJdLZng2tV3p5+51tzBOqk/pBUCSxyr8STtA56daUcVvq9zMr9oBEayF5GB/PxpBw/jNy8LtxSUFzMjod5YQSR9UqNvIbjSrsFdbNkuMFZYJkHKVOzCJMHXTkZHQ0NS2mkhLbq/ZFfEx7t5TJtGTz7h0uDTw7wHVRVeGxf6K7Op/w7km4v8Aln/MH3eZHr1ro7fC7lzvBrLKwgEQNdZ2T5R12NVXvZNirJ9EU7wAI5AfRyMuuu48BTxhJKuArmnVin2d4c14tfuQO20tqf8ALE5R4ZtWPmOlddet4ZUGHYBVUDugsB0AJG/LffnSC3b1VGVGVGNsFRCLlMW00UDrBA3I8JdXuJCyijs2fvBSTsMxIGp1IlgNBzoaXQdJjaklN3JeBEJhpWCuUAj3nBA77toOW5/7Vfh79kT2TwzwAWzNBkhdDpuT5x4Vf/tBYuNl7qiQebbyAPOAOs0pv+1CBrEW85vEqUWM6spIuHXQhcpB67iqvUdW5YEjpxbqMXfh8FHC+Gtbe69y4tx7j5swYHugBVEbjY6DTWluLWcC1vXUG38XNuPnTLhuD7EBVQBVgJlicoEAGSOlA3x9Aqn3TiTP7OIZz8kNR0nx7V9xtR2/D4EF1At3F3RpbtsEmZ0trr/EWpp7HWTkZ30uXTnPUAiFXXWAsfOlGHftEw9o6riXa/c/CHLlZ+8Sg+NdcIVTCCBzmT/w0+v0VXX7LC82vRCaec85yR4pZ7RAoIggZpO0NBk8pO2vMVK3iIUSyd1QG72zBihBOoHfkeYpjibAzsv6HnUAAMzLDcyACSQJC7xzOwkwayue4v6IrDSSCO8TEgiNdTvtpJPIFaGBtpgbMYkwPIyPjHQj40FeuglY86b4pB2dxuwNohlIJI7xYgTA0nKFHy5Umu3D5VCcNl0MmVGwv9mtVGfGPCKylMGW2ohHoO29EI1Ywv8Aaons7TfZxFo/xR/OieFXWzYhtAe3IOvJUtgD4D50L7V/+Vc/ZKN+66k/KauW+MPiXLaW8RDA8hcRYZT0zKoI8VNNpq9pdn3KTfQg+1+yN8BdmbE3dO9eK6nSLSrbGsHmGpb7WYlrhTDxHaNl8kEFyNBy09aa+ya/4S0Tu4Nw+dxi/wDzUoN0jG3LqGOyi0pIDDMYe5uI5qOuhqPAs8ajf/P2wjseDotqyv0LywysACQVXYwTGx/Orna0AIwzDmIsgxHgNjpHqDV3BeIvdRmuhFA+uCQD10O0eZq/FrdLEJkKwNGJ6zJgTyNehpySisHA1JyeaA0t2goH6PMnKfoQNfILtAOu22utX3cZbyFrn0KrHeuQg1EgamOg89OVXYQuo7/ZhACZDHzkk8t6Q8d4mt22wawDaVgwuFkYd3VXUJm57Awddq2pNbLtBjGW0sg2DvC2LuIvMCzad3vKqKYt2k5sSTOg1ZvKiOHYYsxv3dLjCFWZ7NNwmmkk6seZAGwFKOFYV7lwXbmgUSik6Lp7x19+J/CDA5miH4hcxRNvCHLbBh8SfmtofXb72wrzztpu/V8F2c7/AH1xO5b/AEkrYfLiCpF2GZUykEA3HVTlcSCp0PjtTnD4MT38RDQrkB/qiZ74IlT3p/Cp0y1vg3Ckw6ZbVssJliWGZjzZifeNF4i7bLOrYZmCldezDBiVjTrAgT/Ku7Q2pLJyar04vogfYron6byYxnM+6BJbPIiZGo5eu7vD1ZWb9JOQcw7NqRovvnqCBvr5RMi0ra4ZmDKrT2C6bwp5lh3fL8rL2Es3bLI2GbKGnJlC94wcwynQjTvbjzqso0rJbUeBxXGLBN4vZBS4TBVjAdRrDRoD0PKdzTfhmBGLKOHu2WVt1UhgR76M20EeJB0I5Gl3F77YR5uQbX2pJdBtDTrcH3hr4VLgvFDccXVZrdoe6xxAQP1+hKN3fEwfCudOmr8H9n+fYts2m1zz2HVYoYcnI/aMbeZc2Z2PeCl++CSBETMDQ9NB8O2GUhiGzAjKALp5TsdJktPWWPM0WBYJLG4ZuQ5h2gzCgSIkdyB69dR0uWCAXvPMyvfaTEE6ZROojadI8K6lPTSq2SUdd7l7jXHWSyhQvdPvCNx9mPX5UmuMAGtXT3cp7zSJWNZJ2IHPpr1g3i+N/RLQOZbdpRrcckkdAAdWY9TPka47FXDil7XEl7OEGoDnv3CNmb7KdEA1rj1mky+jpuSvhzjtDeHcVLo9+64WxbGVdNbkQe2I+93cq+JoPgKMcV+k3UCfpKkWgd1yAaH7zos/sHrUcNabGXFvXVyWEyhbW2ffJcZfsyTA6E8gZecaw7PaJT30IuJ+JNQPXVf2jSRzLO58+/oW1WoRpb/ZdXe+PaMjPhXMcccrhzG4uYhhHX6dV/ida6HC4hbiK6mVZQw8iJFc7xlhFsE6Z2J8u3W4f4bb/E1X+OulT6/szl1N3PYAYTD5b1x4AVMuHU9OzAzMP2jH7NNeJ3XFvQkgzMb+G386s4Thx+ioH95wbjT9q6S5/wCKsvIyKc721QblpkKPAT8aTVuU2l3eWBoYidbxbEsoCqHBb66qGCxG8kanYb0rsXbqsT9KRM/qANNTlJzdZk/6GoWfaG3fRS1psp7y5wBKwZuZZOUGYUE5jMwBrQpxiyGSxb0WdWaZZe8BHIZiK7PqQgql7HM4Sk7Q841dDYfNyOU66bkH41yd+7HI/wB+tX8Y4tdu2Tb7NFXT3SZAUggRtyFJLTuAFbLr7pOseFcmo1J2jojhZDQ/ga3VEr51lTCFI9EI1AI9Xo9YxPjFvPh7yfatsB5wYqHFLi3MC5YBgbJbXrklT5zBohGpXcX/AAJt9E7L909n/KlynaLwppJ9fv8AovwuIu4SyvaL2tpEHfUAOgVdmT6wEe8Neo51vgaW7mHXKyvcMvcAIkO5LOCDqCCxGvSieJHOq2/tuoP4V77DyKoR+1WcUsWCpuXVXT6wkProArL3pJ0AFUbjL+yrtXx+ifSUajxe7nxA+N41wqrc0UaJZX3T01+s3OT4nSnPBeNwb1y6QItZmM6DshsJ5asfjXF4vD3EPaNedWiEttFwgH6snVn0kwdNpgTVKpipDHs2gHuyygTvmiQxjlMD50yXFSXt+PUzjjK8fj5Ol4J7QsgYXB/h7kqqkHtJaZfLyUzqsbS2moKbEWrIi5fRM50VVAPooAl28eXxka1jLxBZbALHTtM6kfsqYkeGg8TV+FuC2/ftXnvaSB2buR5B+4umwAWk2NRVlea+R7hbw+6n8Y9xjgfZ3txN0vZtkaWbdxjPjcMlf2QI8TTHFs2EQAYsAbIly0jExsqrbysfQGg7/Fr8HNbfDW+blUdz5d7InrmqnBcWw1v6SzZxF64d7htuzHzuMNB4L8Ka9Xv8n8mqDVvC6lj13e7H/s8+IvOHvgWSJKqoYNcjUdodRbX7mp8RsehU4iNrRP7X9/8AauOwvtLBLPeW2QIyLausyzzJZQSf2QPOr7PtShR7aXlRmIKvccFh9o5Q0jYQCRudqpFSrMWvAnJpPhz7+p1BtXxmKi0rE8y7aQfLXMfgPhZOIg6WphoEtGaO6C0bTvpyrl8b7T2CEFy+he2ZBtkks0EBsiTyJ0MjWg+JY2/iypt2b1sqIDs/ZIdZzdkQxPLdaD1Ip5bCtObVpKvL1YPjOHN2pbEv210GZMBFP3LfLzMnxoLFC3beUfJcOpRQSH6yi6g/eAkc5qji3aKVW5i0usBBt2lIbwlrcv8AIUIrXVH0eH7EHdyc3rkHef11qMU03svnuZWUbS2/jyfwdj7Oe1bF3GKXsgLWZVjugJqQrc9DsTOmwrWB9tnZmU2TdTc3bAJCfiDaORoZUnyrjLZt3LgW4z4tp0RRA9bWgH7Rp1b4diGVhauCwsSLBYtcA5gOR9HPgGA5RVtt93PXw8Sf0orL+PTe/ChSmPAxAfGMcXej6KCChzQBC7WteZEbRT0cBuki7dNslTmTCknsV02mdG8YK76a6V8Gwdu0CmTsnfRluQVuDoSTDk6nQg669KZoHsmADl+wWmPC3dO/4HjwMaUHHN+nB8+XcZ61Kl58V8e/XYVZxy3pAGS6nvWn0MHcHkVMaMJG3lReGvSND8d/Xx0g+INA4jD28QAQStxD3XGlxG6EH5qRBFDYXHMlwrdADxqR7rgQO1XpyDLy0O2pDgpLHlzw57SV08hfCBk7S19hyV/Bc76+gJZf2aTcdt5wi9dPVxcT88Qppw/dvhvtoVPmhzJ8muUDctzdtdJP8OQ/nYqmnKpbXj8iyWKHLkAcgAPQAUgtocW3aMIw6mbaH/eEf7xhzX7Knfei+JjtmFn6mjXfFfq2/wBogz4DxFTxt0quhCx0A8gINSi9hWt79Py/bvGfSfYX3XAEn1J6/wBaS4riUzlBBn+zQt/G3HENEeGn5/1oM3V6wRyP9dvhSqIWxth8UxUktJE/lpWrF2V/PalhfSevLw8atwl7WJHx50zg0CwvN4/P/SsrCfH8qygE2jVXhb5uZiCVUMVERJykqxJI2kECOk89NK1LOFYvsJs3jlhmKO2iurEt722bU6VbThcZNb1Xlm/sTlKmr3DvCrcVzLhkgZZHfB1mSIBERyn4a7u30gLMZ3BWZAaWDEKTo3M6UvxOKdma3bg5rTsGEwG0Crm25k+lV4oG/hOzCsLkKACCCjrADE8gpEzzA0malqqSeeo6dCMXTvF13dvcdEW72Y/VU/xEf9PzocmWDmCw9wbqk89NXeJ25aaak6tv32B5xHoIIHwn1oDErcV1uAqFW4xysYlWAXTo0gsAftcqjo3qTUXuz5rcvH8iynsxtc9YLxG8CHdXztoufkJYAheQ9PWTU8TdAksJVdTIJVddCQNOW5PKlmdblq7ctye0uByoBlTKAqQOfdk+dF23+luJdU5HOZSQxUjKqspyjQ6bHearraahqOK9Rf40nObb6k8d73eASsuRJ03gtlX4JJPkTTSwpVYDlF+zYsFfixVvjpRGHw4CgL3QBoBpA5CIqw2AefyX+YqVFvqLcA9kinN2Duw+vdKkjya68r6CrWxtxuVr9q6zn1t20g/GiRhwNmI8lt/9FWC2ebufUD/hArUH6i458wAfpBEC4yjpZsC387pNabg4fW5be5/+RfJHnkQFflR5wy/fPncuH5ZorFwtoGSqDxKg/EwTWoP1ur2r2oDt8NtP3AcKI+rbtWyw5bsT1+zVA4HhgO7ae7mG4uKqwZ1yh1AHdbULGh6V2mFwttLWa4FImQV1BGkRl31qFu1g8oICRlHWMraD0nTz03rpimlmTXiQcm3ajfh8HDYngrhCLR7FAM2Vbty5A01CmFHvDaRrSy5wtnI+luvyhgpU/sgCfWvU7NjDMQFCkssACfdGVo8AJXTypLirttCQCDBInZR4CdWPy860m1299MG073V3Y/Ii4bwu8ikf4Zgd1KEDykMR8qKZLgEHDiBsLV0EeiXFVRRLY0/Vtu3oFHxcj5TVZvXzslpR4uzH4BAPnWUpcUvb0TQj72DviiBDLdAO63LRdfVkz/mBWYfGLsjKfuhgw/8A1sZQeAYVf/iP8yyP/bc//JWriXG0cWbg8VYfmWo7Uef19wUyLOszqhGkiYHgJG3gJXwNZiLgdYuaQe7cXk3I+B1jodZ0MVyn/wBRSf0e1h1UK1+8lsAMSu87afWycq4a1i2vjA5tLNoEKDz7KLt5/KMq/s+dZK8hPYbOJ0CsRmQiCNiCMsjw7/8A3INEEd8HoJ9e9/115rwXjF5kyi5h8JFo4l7hRQHe630eh0CxlloJq7iftZjUF+4rWTbw4sqxCkh3uBZykkELJ59ABvIDTbMj0W0Mo13JzN5n+ggeQFCcUPcb++dcXiuPYq0920MRYvP2SFWbskC3XP6tQCM0pmInpqaCb2jxBBsm4e0a8ln6a3bXspBLEtbOS5qNNB60mw27DZ0l+6QpygMRsNf61z7Ys3GkqSZ2Gb4f96W8QxN27mw/a51OJSwHCqM+YZnnLp3CBtvmpx7JWWYX37TMvaFEWIAFuFBAnugjkKosIXeRxGJYBUyi2fe0zCevPeswlhy6sS2hGsR+ZmnNzeDW7KyfKjtYBQaLlZVc1lSHNqatV6GDVIGsALV6sFygw1WK9YIWr0JiBcF1bilSApUqSQRJBzAgHpER61INUs9GMnFgasCSyBcdxGZ8oPTuyBrzOup8B01bWuXWlY96D1o4XelCbcnbCsKi58Op1BZD1QkepGx9QaqNu+PcvK3/AKlsH5oV/KpLcPOpdpSbJRajXNlRxGKH1LDeTuv5oamuMv8AOwvpdH81FSN2pi5W2Q7a/wCV6/JoYy9/kgf+4P6UXhnvHUplXqGDD+NQo+NDC5UWIOp1Pjr+dFIVyT4L1+Ts+DW0eyRCMuYyBkInQ6he7O1A3sSGZ4w7KFYqCLSsXMwzajQaHnJHpKvAccuWVyKFYTPeLabaCOWnzoj/AMUXvsWvi1dEZwrKItT4M6HhotuO0W0LZMjVQGgabjlp8qR4/C3gzEhiJMQqgRP3dfjVf/ii99i38WpO0EliBJJJ8zqaScovcFXxDe0rQu0L2lZ2lRoewk3aj2lDm5UTcrUYlfsW3ZGdFZkkoxAJUmJKnlsPhQ3+ycPAHYWoVWUDIsBXnOAI0BkyOcmre0rXaUcmKb3CsOxQtZtE2wAkopygbAaaAdKmcHahx2aRcMuMohydy32j51IvUC9HJgccJw4tm0LFoWyZKZFyk9SI3qB4Vhxb7IWbXZkzkyLlnrEb+NXm5UWeiAqTA2lCAW0At6pCgZSdyvStWcPbt5siKmY5jlAEnqY3NTLVWWrGKrtoTvFYigVlxZrU0QG8/lWVCaytRjdSFbrKxjYqYrKygYmK3WVlYJC6KlbY6a1lZWMXismsrKATdbQ1lZWASrCaysrBNg1lZWVjGVsmtVlYxua1NZWVjGGo1usrGIE1lZWVjEaiaysrGIVE1lZRAQNQNbrKwCJqBrKyiYjWVlZTCn//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Content Placeholder 9" descr="pyramid.png"/>
          <p:cNvPicPr>
            <a:picLocks noGrp="1" noChangeAspect="1"/>
          </p:cNvPicPr>
          <p:nvPr>
            <p:ph idx="1"/>
          </p:nvPr>
        </p:nvPicPr>
        <p:blipFill>
          <a:blip r:embed="rId2"/>
          <a:stretch>
            <a:fillRect/>
          </a:stretch>
        </p:blipFill>
        <p:spPr>
          <a:xfrm>
            <a:off x="1523574" y="2148442"/>
            <a:ext cx="6096851" cy="3429479"/>
          </a:xfrm>
        </p:spPr>
      </p:pic>
      <p:sp>
        <p:nvSpPr>
          <p:cNvPr id="11" name="TextBox 10"/>
          <p:cNvSpPr txBox="1"/>
          <p:nvPr/>
        </p:nvSpPr>
        <p:spPr>
          <a:xfrm>
            <a:off x="460375" y="6352143"/>
            <a:ext cx="8529002" cy="369332"/>
          </a:xfrm>
          <a:prstGeom prst="rect">
            <a:avLst/>
          </a:prstGeom>
          <a:noFill/>
        </p:spPr>
        <p:txBody>
          <a:bodyPr wrap="none" rtlCol="0">
            <a:spAutoFit/>
          </a:bodyPr>
          <a:lstStyle/>
          <a:p>
            <a:r>
              <a:rPr lang="en-US" dirty="0" smtClean="0"/>
              <a:t>http://www.neowin.net/news/microsoft-partners-now-offered-microsoft-surface-sdk</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Strengthening the ecosystem</a:t>
            </a:r>
            <a:endParaRPr lang="en-US" dirty="0"/>
          </a:p>
        </p:txBody>
      </p:sp>
      <p:sp>
        <p:nvSpPr>
          <p:cNvPr id="3" name="Content Placeholder 2"/>
          <p:cNvSpPr>
            <a:spLocks noGrp="1"/>
          </p:cNvSpPr>
          <p:nvPr>
            <p:ph idx="1"/>
          </p:nvPr>
        </p:nvSpPr>
        <p:spPr/>
        <p:txBody>
          <a:bodyPr/>
          <a:lstStyle/>
          <a:p>
            <a:r>
              <a:rPr lang="en-US" dirty="0" smtClean="0"/>
              <a:t>Usually only hubs are big enough to afford activities that sustain the ecosystem</a:t>
            </a:r>
          </a:p>
          <a:p>
            <a:r>
              <a:rPr lang="en-US" dirty="0" smtClean="0"/>
              <a:t>Hold conferences such as </a:t>
            </a:r>
            <a:r>
              <a:rPr lang="en-US" dirty="0" err="1" smtClean="0"/>
              <a:t>EclipseCon</a:t>
            </a:r>
            <a:endParaRPr lang="en-US" dirty="0" smtClean="0"/>
          </a:p>
          <a:p>
            <a:r>
              <a:rPr lang="en-US" dirty="0" smtClean="0"/>
              <a:t>Publish material about the activities or maintain a web portal with forums, etc</a:t>
            </a:r>
          </a:p>
          <a:p>
            <a:r>
              <a:rPr lang="en-US" dirty="0" smtClean="0"/>
              <a:t>Market the ecosystem to targeted organizations</a:t>
            </a:r>
          </a:p>
          <a:p>
            <a:r>
              <a:rPr lang="en-US" dirty="0" smtClean="0"/>
              <a:t>Set requirements such as yearly contribution of publications that mention the ecosystem</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sp>
        <p:nvSpPr>
          <p:cNvPr id="3" name="Content Placeholder 2"/>
          <p:cNvSpPr>
            <a:spLocks noGrp="1"/>
          </p:cNvSpPr>
          <p:nvPr>
            <p:ph idx="1"/>
          </p:nvPr>
        </p:nvSpPr>
        <p:spPr/>
        <p:txBody>
          <a:bodyPr>
            <a:normAutofit lnSpcReduction="10000"/>
          </a:bodyPr>
          <a:lstStyle/>
          <a:p>
            <a:r>
              <a:rPr lang="en-US" dirty="0" smtClean="0"/>
              <a:t>The success criteria for the client must be in balance with its ecosystem. Productivity, stability, and robustness are possible criteria.</a:t>
            </a:r>
          </a:p>
          <a:p>
            <a:r>
              <a:rPr lang="en-US" dirty="0" smtClean="0"/>
              <a:t>What explicit activities does the ecosystem do to build a sense of community? </a:t>
            </a:r>
          </a:p>
          <a:p>
            <a:r>
              <a:rPr lang="en-US" dirty="0" smtClean="0"/>
              <a:t>What is the platform strategy? Is there a roadmap that meets the needs of the community? Is it flexible enough to support niche players?</a:t>
            </a:r>
          </a:p>
          <a:p>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81</a:t>
            </a:fld>
            <a:endParaRPr lang="en-US"/>
          </a:p>
        </p:txBody>
      </p:sp>
      <p:pic>
        <p:nvPicPr>
          <p:cNvPr id="8194" name="Picture 2" descr="C:\Users\johnmc\AppData\Local\Microsoft\Windows\Temporary Internet Files\Content.IE5\1EMAL2QM\MC900334234[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5201" y="5486400"/>
            <a:ext cx="1815998" cy="105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925007"/>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22275"/>
            <a:ext cx="8153400" cy="394980"/>
          </a:xfrm>
        </p:spPr>
        <p:txBody>
          <a:bodyPr/>
          <a:lstStyle/>
          <a:p>
            <a:r>
              <a:rPr lang="en-US" dirty="0" smtClean="0"/>
              <a:t>Ecosystem Assessment</a:t>
            </a:r>
            <a:endParaRPr lang="en-US" dirty="0"/>
          </a:p>
        </p:txBody>
      </p:sp>
      <p:sp>
        <p:nvSpPr>
          <p:cNvPr id="3" name="Content Placeholder 2"/>
          <p:cNvSpPr>
            <a:spLocks noGrp="1"/>
          </p:cNvSpPr>
          <p:nvPr>
            <p:ph idx="1"/>
          </p:nvPr>
        </p:nvSpPr>
        <p:spPr>
          <a:xfrm>
            <a:off x="457200" y="1600201"/>
            <a:ext cx="8229600" cy="914400"/>
          </a:xfrm>
        </p:spPr>
        <p:txBody>
          <a:bodyPr>
            <a:normAutofit fontScale="85000" lnSpcReduction="10000"/>
          </a:bodyPr>
          <a:lstStyle/>
          <a:p>
            <a:r>
              <a:rPr lang="en-US" dirty="0" smtClean="0"/>
              <a:t>A number of attributes of the ecosystem can be the basis for analysis, manipulation, and evaluation.</a:t>
            </a:r>
            <a:endParaRPr lang="en-US" dirty="0"/>
          </a:p>
        </p:txBody>
      </p:sp>
      <p:sp>
        <p:nvSpPr>
          <p:cNvPr id="5" name="Slide Number Placeholder 4"/>
          <p:cNvSpPr>
            <a:spLocks noGrp="1"/>
          </p:cNvSpPr>
          <p:nvPr>
            <p:ph type="sldNum" sz="quarter" idx="12"/>
          </p:nvPr>
        </p:nvSpPr>
        <p:spPr/>
        <p:txBody>
          <a:bodyPr/>
          <a:lstStyle/>
          <a:p>
            <a:fld id="{F0B3080A-960D-4451-9B3F-76CB7E6F1BDB}" type="slidenum">
              <a:rPr lang="en-US" smtClean="0"/>
              <a:pPr/>
              <a:t>82</a:t>
            </a:fld>
            <a:endParaRPr lang="en-US"/>
          </a:p>
        </p:txBody>
      </p:sp>
      <p:pic>
        <p:nvPicPr>
          <p:cNvPr id="4098" name="Picture 2"/>
          <p:cNvPicPr>
            <a:picLocks noChangeAspect="1" noChangeArrowheads="1"/>
          </p:cNvPicPr>
          <p:nvPr/>
        </p:nvPicPr>
        <p:blipFill>
          <a:blip r:embed="rId2" cstate="print"/>
          <a:srcRect/>
          <a:stretch>
            <a:fillRect/>
          </a:stretch>
        </p:blipFill>
        <p:spPr bwMode="auto">
          <a:xfrm>
            <a:off x="0" y="2642100"/>
            <a:ext cx="9144000" cy="4215900"/>
          </a:xfrm>
          <a:prstGeom prst="rect">
            <a:avLst/>
          </a:prstGeom>
          <a:noFill/>
          <a:ln w="9525">
            <a:noFill/>
            <a:miter lim="800000"/>
            <a:headEnd/>
            <a:tailEnd/>
          </a:ln>
        </p:spPr>
      </p:pic>
    </p:spTree>
    <p:extLst>
      <p:ext uri="{BB962C8B-B14F-4D97-AF65-F5344CB8AC3E}">
        <p14:creationId xmlns:p14="http://schemas.microsoft.com/office/powerpoint/2010/main" val="1677681829"/>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 Health</a:t>
            </a:r>
            <a:endParaRPr lang="en-US" dirty="0"/>
          </a:p>
        </p:txBody>
      </p:sp>
      <p:sp>
        <p:nvSpPr>
          <p:cNvPr id="3" name="Content Placeholder 2"/>
          <p:cNvSpPr>
            <a:spLocks noGrp="1"/>
          </p:cNvSpPr>
          <p:nvPr>
            <p:ph idx="1"/>
          </p:nvPr>
        </p:nvSpPr>
        <p:spPr/>
        <p:txBody>
          <a:bodyPr/>
          <a:lstStyle/>
          <a:p>
            <a:r>
              <a:rPr lang="en-US" dirty="0" smtClean="0"/>
              <a:t>Measures of ecosystem health</a:t>
            </a:r>
          </a:p>
          <a:p>
            <a:pPr>
              <a:buNone/>
            </a:pPr>
            <a:endParaRPr lang="en-US" dirty="0" smtClean="0"/>
          </a:p>
          <a:p>
            <a:pPr lvl="1"/>
            <a:r>
              <a:rPr lang="en-US" dirty="0" smtClean="0"/>
              <a:t>Productivity – </a:t>
            </a:r>
            <a:r>
              <a:rPr lang="en-US" b="1" dirty="0" smtClean="0">
                <a:latin typeface="Bradley Hand ITC" pitchFamily="66" charset="0"/>
              </a:rPr>
              <a:t>how easy is it to build products</a:t>
            </a:r>
          </a:p>
          <a:p>
            <a:pPr lvl="1"/>
            <a:endParaRPr lang="en-US" dirty="0" smtClean="0"/>
          </a:p>
          <a:p>
            <a:pPr lvl="1"/>
            <a:r>
              <a:rPr lang="en-US" dirty="0" smtClean="0"/>
              <a:t>Robustness – </a:t>
            </a:r>
            <a:r>
              <a:rPr lang="en-US" b="1" dirty="0" smtClean="0">
                <a:latin typeface="Bradley Hand ITC" pitchFamily="66" charset="0"/>
              </a:rPr>
              <a:t>adapting to changes in the domain</a:t>
            </a:r>
          </a:p>
          <a:p>
            <a:pPr lvl="1"/>
            <a:endParaRPr lang="en-US" dirty="0" smtClean="0"/>
          </a:p>
          <a:p>
            <a:pPr lvl="1"/>
            <a:r>
              <a:rPr lang="en-US" dirty="0" smtClean="0"/>
              <a:t>Niche Creation – </a:t>
            </a:r>
            <a:r>
              <a:rPr lang="en-US" b="1" dirty="0" smtClean="0">
                <a:latin typeface="Bradley Hand ITC" pitchFamily="66" charset="0"/>
              </a:rPr>
              <a:t>evolution of the scope and core asset base</a:t>
            </a:r>
          </a:p>
          <a:p>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83</a:t>
            </a:fld>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Productivity of </a:t>
            </a:r>
            <a:r>
              <a:rPr lang="en-US" dirty="0" err="1" smtClean="0"/>
              <a:t>Hadoop</a:t>
            </a:r>
            <a:r>
              <a:rPr lang="en-US" dirty="0" smtClean="0"/>
              <a:t> Ecosystem </a:t>
            </a:r>
            <a:endParaRPr lang="en-US" dirty="0"/>
          </a:p>
        </p:txBody>
      </p:sp>
      <p:sp>
        <p:nvSpPr>
          <p:cNvPr id="3" name="Content Placeholder 2"/>
          <p:cNvSpPr>
            <a:spLocks noGrp="1"/>
          </p:cNvSpPr>
          <p:nvPr>
            <p:ph idx="1"/>
          </p:nvPr>
        </p:nvSpPr>
        <p:spPr/>
        <p:txBody>
          <a:bodyPr/>
          <a:lstStyle/>
          <a:p>
            <a:pPr>
              <a:buNone/>
            </a:pPr>
            <a:r>
              <a:rPr lang="en-US" dirty="0" smtClean="0"/>
              <a:t>  </a:t>
            </a:r>
          </a:p>
        </p:txBody>
      </p:sp>
      <p:sp>
        <p:nvSpPr>
          <p:cNvPr id="4" name="Slide Number Placeholder 3"/>
          <p:cNvSpPr>
            <a:spLocks noGrp="1"/>
          </p:cNvSpPr>
          <p:nvPr>
            <p:ph type="sldNum" sz="quarter" idx="12"/>
          </p:nvPr>
        </p:nvSpPr>
        <p:spPr/>
        <p:txBody>
          <a:bodyPr/>
          <a:lstStyle/>
          <a:p>
            <a:fld id="{F0B3080A-960D-4451-9B3F-76CB7E6F1BDB}" type="slidenum">
              <a:rPr lang="en-US" smtClean="0"/>
              <a:pPr/>
              <a:t>84</a:t>
            </a:fld>
            <a:endParaRPr lang="en-US"/>
          </a:p>
        </p:txBody>
      </p:sp>
      <p:pic>
        <p:nvPicPr>
          <p:cNvPr id="5" name="Content Placeholder 6" descr="timeline.png"/>
          <p:cNvPicPr>
            <a:picLocks noChangeAspect="1"/>
          </p:cNvPicPr>
          <p:nvPr/>
        </p:nvPicPr>
        <p:blipFill>
          <a:blip r:embed="rId2"/>
          <a:stretch>
            <a:fillRect/>
          </a:stretch>
        </p:blipFill>
        <p:spPr bwMode="auto">
          <a:xfrm>
            <a:off x="457200" y="2311799"/>
            <a:ext cx="8229600" cy="31027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Robustness of </a:t>
            </a:r>
            <a:r>
              <a:rPr lang="en-US" dirty="0" err="1" smtClean="0"/>
              <a:t>Hadoop</a:t>
            </a:r>
            <a:r>
              <a:rPr lang="en-US" dirty="0" smtClean="0"/>
              <a:t> Ecosystem </a:t>
            </a:r>
            <a:endParaRPr lang="en-US" dirty="0"/>
          </a:p>
        </p:txBody>
      </p:sp>
      <p:sp>
        <p:nvSpPr>
          <p:cNvPr id="3" name="Content Placeholder 2"/>
          <p:cNvSpPr>
            <a:spLocks noGrp="1"/>
          </p:cNvSpPr>
          <p:nvPr>
            <p:ph idx="1"/>
          </p:nvPr>
        </p:nvSpPr>
        <p:spPr/>
        <p:txBody>
          <a:bodyPr/>
          <a:lstStyle/>
          <a:p>
            <a:r>
              <a:rPr lang="en-US" dirty="0" smtClean="0"/>
              <a:t>Robustness – There is a very diverse group of companies involved in </a:t>
            </a:r>
            <a:r>
              <a:rPr lang="en-US" dirty="0" err="1" smtClean="0"/>
              <a:t>Hadoop</a:t>
            </a:r>
            <a:r>
              <a:rPr lang="en-US" dirty="0" smtClean="0"/>
              <a:t>. </a:t>
            </a:r>
          </a:p>
          <a:p>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85</a:t>
            </a:fld>
            <a:endParaRPr lang="en-US"/>
          </a:p>
        </p:txBody>
      </p:sp>
      <p:pic>
        <p:nvPicPr>
          <p:cNvPr id="5" name="Content Placeholder 7" descr="Contributers_Final_w_legend.png"/>
          <p:cNvPicPr>
            <a:picLocks noChangeAspect="1"/>
          </p:cNvPicPr>
          <p:nvPr/>
        </p:nvPicPr>
        <p:blipFill>
          <a:blip r:embed="rId2"/>
          <a:stretch>
            <a:fillRect/>
          </a:stretch>
        </p:blipFill>
        <p:spPr bwMode="auto">
          <a:xfrm>
            <a:off x="762000" y="2948637"/>
            <a:ext cx="7162800" cy="3772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Niche Creation in </a:t>
            </a:r>
            <a:r>
              <a:rPr lang="en-US" dirty="0" err="1" smtClean="0"/>
              <a:t>Hadoop</a:t>
            </a:r>
            <a:r>
              <a:rPr lang="en-US" dirty="0" smtClean="0"/>
              <a:t> Ecosystem </a:t>
            </a:r>
            <a:endParaRPr lang="en-US" dirty="0"/>
          </a:p>
        </p:txBody>
      </p:sp>
      <p:pic>
        <p:nvPicPr>
          <p:cNvPr id="17" name="Content Placeholder 16" descr="hadoopNiche.png"/>
          <p:cNvPicPr>
            <a:picLocks noGrp="1" noChangeAspect="1"/>
          </p:cNvPicPr>
          <p:nvPr>
            <p:ph idx="1"/>
          </p:nvPr>
        </p:nvPicPr>
        <p:blipFill>
          <a:blip r:embed="rId2"/>
          <a:stretch>
            <a:fillRect/>
          </a:stretch>
        </p:blipFill>
        <p:spPr>
          <a:xfrm>
            <a:off x="1219930" y="1600200"/>
            <a:ext cx="6704139" cy="4525963"/>
          </a:xfr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22275"/>
            <a:ext cx="8153400" cy="394980"/>
          </a:xfrm>
        </p:spPr>
        <p:txBody>
          <a:bodyPr/>
          <a:lstStyle/>
          <a:p>
            <a:r>
              <a:rPr lang="en-US" sz="3600" dirty="0" smtClean="0"/>
              <a:t>Using Ecosystem Data to make Decisions</a:t>
            </a:r>
            <a:endParaRPr lang="en-US" sz="3600" dirty="0"/>
          </a:p>
        </p:txBody>
      </p:sp>
      <p:sp>
        <p:nvSpPr>
          <p:cNvPr id="5" name="Content Placeholder 4"/>
          <p:cNvSpPr>
            <a:spLocks noGrp="1"/>
          </p:cNvSpPr>
          <p:nvPr>
            <p:ph idx="1"/>
          </p:nvPr>
        </p:nvSpPr>
        <p:spPr>
          <a:xfrm>
            <a:off x="228600" y="1219200"/>
            <a:ext cx="3962400" cy="5105400"/>
          </a:xfrm>
        </p:spPr>
        <p:txBody>
          <a:bodyPr>
            <a:normAutofit/>
          </a:bodyPr>
          <a:lstStyle/>
          <a:p>
            <a:r>
              <a:rPr lang="en-US" sz="1800" dirty="0" smtClean="0"/>
              <a:t>Which members of the ecosystem are important?</a:t>
            </a:r>
          </a:p>
          <a:p>
            <a:r>
              <a:rPr lang="en-US" sz="1800" dirty="0" smtClean="0"/>
              <a:t>Which members will be affected by a specific decision?</a:t>
            </a:r>
          </a:p>
          <a:p>
            <a:r>
              <a:rPr lang="en-US" sz="1800" dirty="0" smtClean="0"/>
              <a:t>Some of the paths through this model represent standard strategic structures such as the value chains for an organization.</a:t>
            </a:r>
          </a:p>
          <a:p>
            <a:r>
              <a:rPr lang="en-US" sz="1800" dirty="0" smtClean="0"/>
              <a:t>A strategic modeling tool will allow us to capture relevant information about each member of the ecosystem.</a:t>
            </a:r>
          </a:p>
          <a:p>
            <a:r>
              <a:rPr lang="en-US" sz="1800" dirty="0" smtClean="0"/>
              <a:t>The tool also allows us to filter the representation to show only members that meet a criterion</a:t>
            </a:r>
            <a:r>
              <a:rPr lang="en-US" sz="2000" dirty="0" smtClean="0"/>
              <a:t>.</a:t>
            </a:r>
          </a:p>
          <a:p>
            <a:r>
              <a:rPr lang="en-US" sz="1800" dirty="0" smtClean="0"/>
              <a:t>Mission threads can be mapped onto the ecosystem model</a:t>
            </a:r>
          </a:p>
          <a:p>
            <a:endParaRPr lang="en-US" sz="2000" dirty="0"/>
          </a:p>
        </p:txBody>
      </p:sp>
      <p:sp>
        <p:nvSpPr>
          <p:cNvPr id="6" name="Slide Number Placeholder 5"/>
          <p:cNvSpPr>
            <a:spLocks noGrp="1"/>
          </p:cNvSpPr>
          <p:nvPr>
            <p:ph type="sldNum" sz="quarter" idx="12"/>
          </p:nvPr>
        </p:nvSpPr>
        <p:spPr/>
        <p:txBody>
          <a:bodyPr/>
          <a:lstStyle/>
          <a:p>
            <a:fld id="{F0B3080A-960D-4451-9B3F-76CB7E6F1BDB}" type="slidenum">
              <a:rPr lang="en-US" smtClean="0"/>
              <a:pPr/>
              <a:t>87</a:t>
            </a:fld>
            <a:endParaRPr lang="en-US"/>
          </a:p>
        </p:txBody>
      </p:sp>
      <p:pic>
        <p:nvPicPr>
          <p:cNvPr id="8" name="Picture 7" descr="eclipse.png"/>
          <p:cNvPicPr>
            <a:picLocks noChangeAspect="1"/>
          </p:cNvPicPr>
          <p:nvPr/>
        </p:nvPicPr>
        <p:blipFill>
          <a:blip r:embed="rId2"/>
          <a:stretch>
            <a:fillRect/>
          </a:stretch>
        </p:blipFill>
        <p:spPr>
          <a:xfrm>
            <a:off x="4104933" y="1219200"/>
            <a:ext cx="4896534" cy="4896534"/>
          </a:xfrm>
          <a:prstGeom prst="rect">
            <a:avLst/>
          </a:prstGeom>
        </p:spPr>
      </p:pic>
    </p:spTree>
    <p:extLst>
      <p:ext uri="{BB962C8B-B14F-4D97-AF65-F5344CB8AC3E}">
        <p14:creationId xmlns:p14="http://schemas.microsoft.com/office/powerpoint/2010/main" val="511465702"/>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Trends gives a rough comparison or gauge of popularity</a:t>
            </a:r>
            <a:endParaRPr lang="en-US" dirty="0"/>
          </a:p>
        </p:txBody>
      </p:sp>
      <p:pic>
        <p:nvPicPr>
          <p:cNvPr id="5" name="Content Placeholder 4" descr="TwoTrend.png"/>
          <p:cNvPicPr>
            <a:picLocks noGrp="1" noChangeAspect="1"/>
          </p:cNvPicPr>
          <p:nvPr>
            <p:ph idx="1"/>
          </p:nvPr>
        </p:nvPicPr>
        <p:blipFill>
          <a:blip r:embed="rId2"/>
          <a:stretch>
            <a:fillRect/>
          </a:stretch>
        </p:blipFill>
        <p:spPr>
          <a:xfrm>
            <a:off x="1066800" y="2800994"/>
            <a:ext cx="7292327" cy="2533005"/>
          </a:xfrm>
        </p:spPr>
      </p:pic>
      <p:sp>
        <p:nvSpPr>
          <p:cNvPr id="4" name="Slide Number Placeholder 3"/>
          <p:cNvSpPr>
            <a:spLocks noGrp="1"/>
          </p:cNvSpPr>
          <p:nvPr>
            <p:ph type="sldNum" sz="quarter" idx="12"/>
          </p:nvPr>
        </p:nvSpPr>
        <p:spPr/>
        <p:txBody>
          <a:bodyPr/>
          <a:lstStyle/>
          <a:p>
            <a:fld id="{F0B3080A-960D-4451-9B3F-76CB7E6F1BDB}" type="slidenum">
              <a:rPr lang="en-US" smtClean="0"/>
              <a:pPr/>
              <a:t>88</a:t>
            </a:fld>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Evolutionary Forces</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89</a:t>
            </a:fld>
            <a:endParaRPr lang="en-US"/>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013" y="1630362"/>
            <a:ext cx="6899487" cy="5116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Competitive view of the ecosystem</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9</a:t>
            </a:fld>
            <a:endParaRPr lang="en-US"/>
          </a:p>
        </p:txBody>
      </p:sp>
      <p:pic>
        <p:nvPicPr>
          <p:cNvPr id="9" name="Content Placeholder 8" descr="competitive.jpg"/>
          <p:cNvPicPr>
            <a:picLocks noGrp="1" noChangeAspect="1"/>
          </p:cNvPicPr>
          <p:nvPr>
            <p:ph idx="1"/>
          </p:nvPr>
        </p:nvPicPr>
        <p:blipFill>
          <a:blip r:embed="rId2"/>
          <a:stretch>
            <a:fillRect/>
          </a:stretch>
        </p:blipFill>
        <p:spPr>
          <a:xfrm>
            <a:off x="1564715" y="1600200"/>
            <a:ext cx="6014569" cy="4525963"/>
          </a:xfrm>
        </p:spPr>
      </p:pic>
      <p:sp>
        <p:nvSpPr>
          <p:cNvPr id="10" name="TextBox 9"/>
          <p:cNvSpPr txBox="1"/>
          <p:nvPr/>
        </p:nvSpPr>
        <p:spPr>
          <a:xfrm>
            <a:off x="457200" y="6356350"/>
            <a:ext cx="8443402" cy="369332"/>
          </a:xfrm>
          <a:prstGeom prst="rect">
            <a:avLst/>
          </a:prstGeom>
          <a:noFill/>
        </p:spPr>
        <p:txBody>
          <a:bodyPr wrap="none" rtlCol="0">
            <a:spAutoFit/>
          </a:bodyPr>
          <a:lstStyle/>
          <a:p>
            <a:r>
              <a:rPr lang="en-US" dirty="0" smtClean="0"/>
              <a:t>http://www.hzahed.com/blog/post/2012/05/05/Microsoft-vs-Google-vs-Apple.aspx</a:t>
            </a: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Eclipse – JDT 3.4</a:t>
            </a:r>
            <a:endParaRPr lang="en-US" dirty="0"/>
          </a:p>
        </p:txBody>
      </p:sp>
      <p:pic>
        <p:nvPicPr>
          <p:cNvPr id="4" name="Content Placeholder 3" descr="Final_34_Top4_2.png"/>
          <p:cNvPicPr>
            <a:picLocks noGrp="1" noChangeAspect="1"/>
          </p:cNvPicPr>
          <p:nvPr>
            <p:ph idx="1"/>
          </p:nvPr>
        </p:nvPicPr>
        <p:blipFill>
          <a:blip r:embed="rId2"/>
          <a:stretch>
            <a:fillRect/>
          </a:stretch>
        </p:blipFill>
        <p:spPr>
          <a:xfrm>
            <a:off x="457200" y="1600200"/>
            <a:ext cx="8229600" cy="4410829"/>
          </a:xfrm>
        </p:spPr>
      </p:pic>
      <p:sp>
        <p:nvSpPr>
          <p:cNvPr id="5" name="Slide Number Placeholder 4"/>
          <p:cNvSpPr>
            <a:spLocks noGrp="1"/>
          </p:cNvSpPr>
          <p:nvPr>
            <p:ph type="sldNum" sz="quarter" idx="12"/>
          </p:nvPr>
        </p:nvSpPr>
        <p:spPr/>
        <p:txBody>
          <a:bodyPr/>
          <a:lstStyle/>
          <a:p>
            <a:fld id="{F0B3080A-960D-4451-9B3F-76CB7E6F1BDB}" type="slidenum">
              <a:rPr lang="en-US" smtClean="0"/>
              <a:pPr/>
              <a:t>90</a:t>
            </a:fld>
            <a:endParaRPr lang="en-US"/>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895600"/>
            <a:ext cx="704850" cy="257175"/>
          </a:xfrm>
          <a:prstGeom prst="rect">
            <a:avLst/>
          </a:prstGeom>
          <a:noFill/>
          <a:ln>
            <a:noFill/>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Coding standard violations</a:t>
            </a:r>
            <a:endParaRPr lang="en-US" dirty="0"/>
          </a:p>
        </p:txBody>
      </p:sp>
      <p:pic>
        <p:nvPicPr>
          <p:cNvPr id="4" name="Content Placeholder 3" descr="Viola.png"/>
          <p:cNvPicPr>
            <a:picLocks noGrp="1" noChangeAspect="1"/>
          </p:cNvPicPr>
          <p:nvPr>
            <p:ph idx="1"/>
          </p:nvPr>
        </p:nvPicPr>
        <p:blipFill>
          <a:blip r:embed="rId2"/>
          <a:stretch>
            <a:fillRect/>
          </a:stretch>
        </p:blipFill>
        <p:spPr>
          <a:xfrm>
            <a:off x="0" y="1219200"/>
            <a:ext cx="4601217" cy="2772162"/>
          </a:xfrm>
        </p:spPr>
      </p:pic>
      <p:sp>
        <p:nvSpPr>
          <p:cNvPr id="5" name="Slide Number Placeholder 4"/>
          <p:cNvSpPr>
            <a:spLocks noGrp="1"/>
          </p:cNvSpPr>
          <p:nvPr>
            <p:ph type="sldNum" sz="quarter" idx="12"/>
          </p:nvPr>
        </p:nvSpPr>
        <p:spPr/>
        <p:txBody>
          <a:bodyPr/>
          <a:lstStyle/>
          <a:p>
            <a:fld id="{F0B3080A-960D-4451-9B3F-76CB7E6F1BDB}" type="slidenum">
              <a:rPr lang="en-US" smtClean="0"/>
              <a:pPr/>
              <a:t>91</a:t>
            </a:fld>
            <a:endParaRPr lang="en-US"/>
          </a:p>
        </p:txBody>
      </p:sp>
      <p:pic>
        <p:nvPicPr>
          <p:cNvPr id="6" name="Content Placeholder 3" descr="non-minor violations.png"/>
          <p:cNvPicPr>
            <a:picLocks noChangeAspect="1"/>
          </p:cNvPicPr>
          <p:nvPr/>
        </p:nvPicPr>
        <p:blipFill>
          <a:blip r:embed="rId3"/>
          <a:stretch>
            <a:fillRect/>
          </a:stretch>
        </p:blipFill>
        <p:spPr bwMode="auto">
          <a:xfrm>
            <a:off x="4571999" y="1219200"/>
            <a:ext cx="4601217" cy="2772162"/>
          </a:xfrm>
          <a:prstGeom prst="rect">
            <a:avLst/>
          </a:prstGeom>
          <a:noFill/>
          <a:ln w="9525">
            <a:noFill/>
            <a:miter lim="800000"/>
            <a:headEnd/>
            <a:tailEnd/>
          </a:ln>
        </p:spPr>
      </p:pic>
      <p:pic>
        <p:nvPicPr>
          <p:cNvPr id="7" name="Content Placeholder 3" descr="Debt-Days.png"/>
          <p:cNvPicPr>
            <a:picLocks noChangeAspect="1"/>
          </p:cNvPicPr>
          <p:nvPr/>
        </p:nvPicPr>
        <p:blipFill>
          <a:blip r:embed="rId4"/>
          <a:stretch>
            <a:fillRect/>
          </a:stretch>
        </p:blipFill>
        <p:spPr bwMode="auto">
          <a:xfrm>
            <a:off x="-639" y="4114417"/>
            <a:ext cx="4572638" cy="2743583"/>
          </a:xfrm>
          <a:prstGeom prst="rect">
            <a:avLst/>
          </a:prstGeom>
          <a:noFill/>
          <a:ln w="9525">
            <a:noFill/>
            <a:miter lim="800000"/>
            <a:headEnd/>
            <a:tailEnd/>
          </a:ln>
        </p:spPr>
      </p:pic>
      <p:pic>
        <p:nvPicPr>
          <p:cNvPr id="8" name="Picture 2" descr="C:\Users\YatesDisgrace\Desktop\JDT_Longitudinal\Graphs\Lines Of Cod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9" y="4105275"/>
            <a:ext cx="4572000" cy="2752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Ecosystem metrics</a:t>
            </a:r>
            <a:endParaRPr lang="en-US" dirty="0"/>
          </a:p>
        </p:txBody>
      </p:sp>
      <p:sp>
        <p:nvSpPr>
          <p:cNvPr id="3" name="Content Placeholder 2"/>
          <p:cNvSpPr>
            <a:spLocks noGrp="1"/>
          </p:cNvSpPr>
          <p:nvPr>
            <p:ph idx="1"/>
          </p:nvPr>
        </p:nvSpPr>
        <p:spPr/>
        <p:txBody>
          <a:bodyPr/>
          <a:lstStyle/>
          <a:p>
            <a:r>
              <a:rPr lang="en-US" dirty="0" smtClean="0"/>
              <a:t>The software architecture promotes productivity as measured by the number of extensions, number of downloads, or number of developers creating extensions, e.g. plug-ins. Looking for trends.</a:t>
            </a:r>
            <a:endParaRPr lang="en-US" dirty="0"/>
          </a:p>
        </p:txBody>
      </p:sp>
      <p:pic>
        <p:nvPicPr>
          <p:cNvPr id="5" name="Picture 4" descr="chart1.png"/>
          <p:cNvPicPr>
            <a:picLocks noChangeAspect="1"/>
          </p:cNvPicPr>
          <p:nvPr/>
        </p:nvPicPr>
        <p:blipFill>
          <a:blip r:embed="rId2"/>
          <a:stretch>
            <a:fillRect/>
          </a:stretch>
        </p:blipFill>
        <p:spPr>
          <a:xfrm>
            <a:off x="3606422" y="4191000"/>
            <a:ext cx="5537578" cy="2661079"/>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Relationships among organizations</a:t>
            </a:r>
            <a:endParaRPr lang="en-US" dirty="0"/>
          </a:p>
        </p:txBody>
      </p:sp>
      <p:sp>
        <p:nvSpPr>
          <p:cNvPr id="3" name="Content Placeholder 2"/>
          <p:cNvSpPr>
            <a:spLocks noGrp="1"/>
          </p:cNvSpPr>
          <p:nvPr>
            <p:ph idx="1"/>
          </p:nvPr>
        </p:nvSpPr>
        <p:spPr>
          <a:xfrm>
            <a:off x="457199" y="1600200"/>
            <a:ext cx="3463225" cy="4525963"/>
          </a:xfrm>
        </p:spPr>
        <p:txBody>
          <a:bodyPr/>
          <a:lstStyle/>
          <a:p>
            <a:r>
              <a:rPr lang="en-US" dirty="0" smtClean="0"/>
              <a:t>Different sized lines indicate different numbers of out degree.</a:t>
            </a:r>
          </a:p>
          <a:p>
            <a:r>
              <a:rPr lang="en-US" dirty="0" smtClean="0"/>
              <a:t>You can see the interplay between IBM and Oracle in this ecosystem</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93</a:t>
            </a:fld>
            <a:endParaRPr lang="en-US"/>
          </a:p>
        </p:txBody>
      </p:sp>
      <p:pic>
        <p:nvPicPr>
          <p:cNvPr id="5" name="Picture 4" descr="clustered.png"/>
          <p:cNvPicPr>
            <a:picLocks noChangeAspect="1"/>
          </p:cNvPicPr>
          <p:nvPr/>
        </p:nvPicPr>
        <p:blipFill>
          <a:blip r:embed="rId2"/>
          <a:stretch>
            <a:fillRect/>
          </a:stretch>
        </p:blipFill>
        <p:spPr>
          <a:xfrm>
            <a:off x="3920425" y="2286000"/>
            <a:ext cx="5223575" cy="3714191"/>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22275"/>
            <a:ext cx="8153400" cy="394980"/>
          </a:xfrm>
        </p:spPr>
        <p:txBody>
          <a:bodyPr/>
          <a:lstStyle/>
          <a:p>
            <a:r>
              <a:rPr lang="en-US" dirty="0" smtClean="0"/>
              <a:t>Transaction Threads</a:t>
            </a:r>
            <a:endParaRPr lang="en-US" dirty="0"/>
          </a:p>
        </p:txBody>
      </p:sp>
      <p:sp>
        <p:nvSpPr>
          <p:cNvPr id="3" name="Content Placeholder 2"/>
          <p:cNvSpPr>
            <a:spLocks noGrp="1"/>
          </p:cNvSpPr>
          <p:nvPr>
            <p:ph idx="1"/>
          </p:nvPr>
        </p:nvSpPr>
        <p:spPr>
          <a:xfrm>
            <a:off x="152400" y="1295400"/>
            <a:ext cx="4495800" cy="4876800"/>
          </a:xfrm>
        </p:spPr>
        <p:txBody>
          <a:bodyPr>
            <a:normAutofit/>
          </a:bodyPr>
          <a:lstStyle/>
          <a:p>
            <a:r>
              <a:rPr lang="en-US" sz="1900" dirty="0" smtClean="0"/>
              <a:t>Following a mission thread and identifying the transactions and transfers allows us to track boundaries of organizations, communities or other collectives.</a:t>
            </a:r>
          </a:p>
          <a:p>
            <a:r>
              <a:rPr lang="en-US" sz="1900" dirty="0" smtClean="0"/>
              <a:t>Tools such as </a:t>
            </a:r>
            <a:r>
              <a:rPr lang="en-US" sz="1900" dirty="0" err="1" smtClean="0"/>
              <a:t>Cytoscape</a:t>
            </a:r>
            <a:r>
              <a:rPr lang="en-US" sz="1900" dirty="0" smtClean="0"/>
              <a:t> make this </a:t>
            </a:r>
          </a:p>
          <a:p>
            <a:pPr>
              <a:buNone/>
            </a:pPr>
            <a:r>
              <a:rPr lang="en-US" sz="1900" dirty="0" smtClean="0"/>
              <a:t>	easy by highlighting selected </a:t>
            </a:r>
          </a:p>
          <a:p>
            <a:pPr>
              <a:buNone/>
            </a:pPr>
            <a:r>
              <a:rPr lang="en-US" sz="1900" dirty="0" smtClean="0"/>
              <a:t>	elements that follow a path.</a:t>
            </a:r>
          </a:p>
          <a:p>
            <a:endParaRPr lang="en-US" sz="2000" dirty="0"/>
          </a:p>
        </p:txBody>
      </p:sp>
      <p:sp>
        <p:nvSpPr>
          <p:cNvPr id="9" name="Slide Number Placeholder 8"/>
          <p:cNvSpPr>
            <a:spLocks noGrp="1"/>
          </p:cNvSpPr>
          <p:nvPr>
            <p:ph type="sldNum" sz="quarter" idx="12"/>
          </p:nvPr>
        </p:nvSpPr>
        <p:spPr/>
        <p:txBody>
          <a:bodyPr/>
          <a:lstStyle/>
          <a:p>
            <a:fld id="{F0B3080A-960D-4451-9B3F-76CB7E6F1BDB}" type="slidenum">
              <a:rPr lang="en-US" smtClean="0"/>
              <a:pPr/>
              <a:t>94</a:t>
            </a:fld>
            <a:endParaRPr lang="en-US"/>
          </a:p>
        </p:txBody>
      </p:sp>
      <p:pic>
        <p:nvPicPr>
          <p:cNvPr id="11" name="Picture 10" descr="clustered.png"/>
          <p:cNvPicPr>
            <a:picLocks noChangeAspect="1"/>
          </p:cNvPicPr>
          <p:nvPr/>
        </p:nvPicPr>
        <p:blipFill>
          <a:blip r:embed="rId2"/>
          <a:stretch>
            <a:fillRect/>
          </a:stretch>
        </p:blipFill>
        <p:spPr>
          <a:xfrm>
            <a:off x="4267200" y="2532572"/>
            <a:ext cx="4876800" cy="3467619"/>
          </a:xfrm>
          <a:prstGeom prst="rect">
            <a:avLst/>
          </a:prstGeom>
        </p:spPr>
      </p:pic>
      <p:cxnSp>
        <p:nvCxnSpPr>
          <p:cNvPr id="13" name="Straight Connector 12"/>
          <p:cNvCxnSpPr/>
          <p:nvPr/>
        </p:nvCxnSpPr>
        <p:spPr>
          <a:xfrm flipV="1">
            <a:off x="5638800" y="4419600"/>
            <a:ext cx="1219200" cy="457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858000" y="2667000"/>
            <a:ext cx="0" cy="1752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5899343"/>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Ecosystem development plan</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E21CF67D-FF79-4C17-9170-99C0DB2C0DD6}" type="slidenum">
              <a:rPr lang="en-US" smtClean="0"/>
              <a:pPr/>
              <a:t>95</a:t>
            </a:fld>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Ecosystem Development Plan</a:t>
            </a:r>
            <a:endParaRPr lang="en-US" dirty="0"/>
          </a:p>
        </p:txBody>
      </p:sp>
      <p:sp>
        <p:nvSpPr>
          <p:cNvPr id="3" name="Content Placeholder 2"/>
          <p:cNvSpPr>
            <a:spLocks noGrp="1"/>
          </p:cNvSpPr>
          <p:nvPr>
            <p:ph idx="1"/>
          </p:nvPr>
        </p:nvSpPr>
        <p:spPr/>
        <p:txBody>
          <a:bodyPr/>
          <a:lstStyle/>
          <a:p>
            <a:r>
              <a:rPr lang="en-US" dirty="0" smtClean="0"/>
              <a:t>An ecosystem exists in a complex environment of interacting ecosystems and competing markets.</a:t>
            </a:r>
          </a:p>
          <a:p>
            <a:r>
              <a:rPr lang="en-US" dirty="0" smtClean="0"/>
              <a:t>The best way to build the ecosystem is to have explicit, attractive value propositions for each type of stakeholder.</a:t>
            </a:r>
          </a:p>
          <a:p>
            <a:r>
              <a:rPr lang="en-US" dirty="0" smtClean="0"/>
              <a:t>Set up activities that promote membership interaction – conferences, forums for more than technical questions.</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96</a:t>
            </a:fld>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Ecosystem Development Plan - 2</a:t>
            </a:r>
            <a:endParaRPr lang="en-US" dirty="0"/>
          </a:p>
        </p:txBody>
      </p:sp>
      <p:sp>
        <p:nvSpPr>
          <p:cNvPr id="3" name="Content Placeholder 2"/>
          <p:cNvSpPr>
            <a:spLocks noGrp="1"/>
          </p:cNvSpPr>
          <p:nvPr>
            <p:ph idx="1"/>
          </p:nvPr>
        </p:nvSpPr>
        <p:spPr/>
        <p:txBody>
          <a:bodyPr/>
          <a:lstStyle/>
          <a:p>
            <a:r>
              <a:rPr lang="en-US" sz="2800" dirty="0" smtClean="0"/>
              <a:t>What is the value proposition for every stakeholder you want involved?</a:t>
            </a:r>
          </a:p>
          <a:p>
            <a:r>
              <a:rPr lang="en-US" sz="2800" dirty="0" smtClean="0"/>
              <a:t>Do mini-experiments  to give stakeholders exactly what they want.</a:t>
            </a:r>
          </a:p>
          <a:p>
            <a:r>
              <a:rPr lang="en-US" sz="2800" dirty="0" smtClean="0"/>
              <a:t>What groups related to those in the ecosystem are underrepresented or not represented at all?</a:t>
            </a:r>
          </a:p>
        </p:txBody>
      </p:sp>
      <p:sp>
        <p:nvSpPr>
          <p:cNvPr id="4" name="Slide Number Placeholder 3"/>
          <p:cNvSpPr>
            <a:spLocks noGrp="1"/>
          </p:cNvSpPr>
          <p:nvPr>
            <p:ph type="sldNum" sz="quarter" idx="12"/>
          </p:nvPr>
        </p:nvSpPr>
        <p:spPr/>
        <p:txBody>
          <a:bodyPr/>
          <a:lstStyle/>
          <a:p>
            <a:fld id="{F0B3080A-960D-4451-9B3F-76CB7E6F1BDB}" type="slidenum">
              <a:rPr lang="en-US" smtClean="0"/>
              <a:pPr/>
              <a:t>97</a:t>
            </a:fld>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Ecosystem Development Plan - 3</a:t>
            </a:r>
            <a:endParaRPr lang="en-US" dirty="0"/>
          </a:p>
        </p:txBody>
      </p:sp>
      <p:sp>
        <p:nvSpPr>
          <p:cNvPr id="3" name="Content Placeholder 2"/>
          <p:cNvSpPr>
            <a:spLocks noGrp="1"/>
          </p:cNvSpPr>
          <p:nvPr>
            <p:ph idx="1"/>
          </p:nvPr>
        </p:nvSpPr>
        <p:spPr/>
        <p:txBody>
          <a:bodyPr/>
          <a:lstStyle/>
          <a:p>
            <a:r>
              <a:rPr lang="en-US" sz="2800" dirty="0" smtClean="0"/>
              <a:t>How easy is it for a new entrant to determine how to get involved?</a:t>
            </a:r>
          </a:p>
          <a:p>
            <a:r>
              <a:rPr lang="en-US" sz="2800" dirty="0" smtClean="0"/>
              <a:t>How do each of these contribute to innovation?</a:t>
            </a:r>
          </a:p>
          <a:p>
            <a:r>
              <a:rPr lang="en-US" sz="2800" dirty="0" smtClean="0"/>
              <a:t>How do you plan to increase involvement at each level?</a:t>
            </a:r>
          </a:p>
          <a:p>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98</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480885"/>
            <a:ext cx="18288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E21CF67D-FF79-4C17-9170-99C0DB2C0DD6}" type="slidenum">
              <a:rPr lang="en-US" smtClean="0"/>
              <a:pPr/>
              <a:t>99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yse802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21212</TotalTime>
  <Words>4518</Words>
  <Application>Microsoft Office PowerPoint</Application>
  <PresentationFormat>On-screen Show (4:3)</PresentationFormat>
  <Paragraphs>572</Paragraphs>
  <Slides>103</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103</vt:i4>
      </vt:variant>
    </vt:vector>
  </HeadingPairs>
  <TitlesOfParts>
    <vt:vector size="105" baseType="lpstr">
      <vt:lpstr>syse802Template</vt:lpstr>
      <vt:lpstr>Visio</vt:lpstr>
      <vt:lpstr>Supporting Strategic Software Engineering Decision Making through Ecosystems</vt:lpstr>
      <vt:lpstr>Outline</vt:lpstr>
      <vt:lpstr>Real world ecosystems</vt:lpstr>
      <vt:lpstr>basics</vt:lpstr>
      <vt:lpstr>Software ecosystem</vt:lpstr>
      <vt:lpstr>But there is more than that…</vt:lpstr>
      <vt:lpstr>Microsoft Ecosystem(s?)</vt:lpstr>
      <vt:lpstr>Microsoft has numerous Partner programs</vt:lpstr>
      <vt:lpstr>Competitive view of the ecosystem</vt:lpstr>
      <vt:lpstr>“magnetism”</vt:lpstr>
      <vt:lpstr>“magnetism” - 2</vt:lpstr>
      <vt:lpstr>Definitions</vt:lpstr>
      <vt:lpstr>Definitions - Roles</vt:lpstr>
      <vt:lpstr>Ecosystem as a business strategy</vt:lpstr>
      <vt:lpstr>Platform Definition</vt:lpstr>
      <vt:lpstr>Eclipse Platform</vt:lpstr>
      <vt:lpstr>The ecosystem around an SPL</vt:lpstr>
      <vt:lpstr>Building a business case</vt:lpstr>
      <vt:lpstr>Make/buy/mine/commission/adopt</vt:lpstr>
      <vt:lpstr>CONOPS</vt:lpstr>
      <vt:lpstr>Example</vt:lpstr>
      <vt:lpstr>Eclipse Foundation</vt:lpstr>
      <vt:lpstr>Notional Eclipse Ecosystem model</vt:lpstr>
      <vt:lpstr>Instances –usually impossible to list them all</vt:lpstr>
      <vt:lpstr>Questions??</vt:lpstr>
      <vt:lpstr>Stream – Our modeling method</vt:lpstr>
      <vt:lpstr>STREAM</vt:lpstr>
      <vt:lpstr>Actions</vt:lpstr>
      <vt:lpstr>Complete life cycle</vt:lpstr>
      <vt:lpstr>Definitions - Viewpoints</vt:lpstr>
      <vt:lpstr>Viewpoints – filter information</vt:lpstr>
      <vt:lpstr>Views</vt:lpstr>
      <vt:lpstr>Business viewpoint</vt:lpstr>
      <vt:lpstr>Business viewpoint</vt:lpstr>
      <vt:lpstr>Business aspect of strategy</vt:lpstr>
      <vt:lpstr>Porter’s Five Forces Model</vt:lpstr>
      <vt:lpstr>Business/Software Ecosystems</vt:lpstr>
      <vt:lpstr>Transactions/Transfers</vt:lpstr>
      <vt:lpstr>Porter’s Value Chain</vt:lpstr>
      <vt:lpstr>Value chain</vt:lpstr>
      <vt:lpstr>Supply chain</vt:lpstr>
      <vt:lpstr>Supply Chain - 2</vt:lpstr>
      <vt:lpstr>Supply chain - 3</vt:lpstr>
      <vt:lpstr>Supply chain - 4</vt:lpstr>
      <vt:lpstr>Supply Chain 1</vt:lpstr>
      <vt:lpstr>Supply Chain 2</vt:lpstr>
      <vt:lpstr>Hadoop Supply Chain</vt:lpstr>
      <vt:lpstr>Risks and Threats</vt:lpstr>
      <vt:lpstr>Eclipse example</vt:lpstr>
      <vt:lpstr>Eclipse example</vt:lpstr>
      <vt:lpstr>Software viewpoint</vt:lpstr>
      <vt:lpstr>Software viewpoint</vt:lpstr>
      <vt:lpstr>Extensibility</vt:lpstr>
      <vt:lpstr>Flexibility</vt:lpstr>
      <vt:lpstr>Scalability</vt:lpstr>
      <vt:lpstr>Variability and Scoping</vt:lpstr>
      <vt:lpstr>APIs</vt:lpstr>
      <vt:lpstr>Eclipse plugin architecture</vt:lpstr>
      <vt:lpstr>Risks and Threats</vt:lpstr>
      <vt:lpstr>Eclipse Example</vt:lpstr>
      <vt:lpstr>Innovation viewpoint</vt:lpstr>
      <vt:lpstr>Innovation Ecosystem</vt:lpstr>
      <vt:lpstr>The latest</vt:lpstr>
      <vt:lpstr>Innovation Viewpoint</vt:lpstr>
      <vt:lpstr>Risks and Threats</vt:lpstr>
      <vt:lpstr>Eclipse Example</vt:lpstr>
      <vt:lpstr>PowerPoint Presentation</vt:lpstr>
      <vt:lpstr>Ecosystem Analyses and uses</vt:lpstr>
      <vt:lpstr>Model</vt:lpstr>
      <vt:lpstr>Model - 2</vt:lpstr>
      <vt:lpstr>Looking for basics</vt:lpstr>
      <vt:lpstr>PowerPoint Presentation</vt:lpstr>
      <vt:lpstr>Network metrics</vt:lpstr>
      <vt:lpstr>Network metrics - 2</vt:lpstr>
      <vt:lpstr>eBay’s technical ecosystem dashboard</vt:lpstr>
      <vt:lpstr>eBay’s dashboard</vt:lpstr>
      <vt:lpstr>Timelines put things  in perspective</vt:lpstr>
      <vt:lpstr>Task Dependency Matrix</vt:lpstr>
      <vt:lpstr>Issues that could potentially be examined at an ecosystem level</vt:lpstr>
      <vt:lpstr>Strengthening the ecosystem</vt:lpstr>
      <vt:lpstr>Assessment</vt:lpstr>
      <vt:lpstr>Ecosystem Assessment</vt:lpstr>
      <vt:lpstr>Analysis - Health</vt:lpstr>
      <vt:lpstr>Productivity of Hadoop Ecosystem </vt:lpstr>
      <vt:lpstr>Robustness of Hadoop Ecosystem </vt:lpstr>
      <vt:lpstr>Niche Creation in Hadoop Ecosystem </vt:lpstr>
      <vt:lpstr>Using Ecosystem Data to make Decisions</vt:lpstr>
      <vt:lpstr>Google Trends gives a rough comparison or gauge of popularity</vt:lpstr>
      <vt:lpstr>Evolutionary Forces</vt:lpstr>
      <vt:lpstr>Eclipse – JDT 3.4</vt:lpstr>
      <vt:lpstr>Coding standard violations</vt:lpstr>
      <vt:lpstr>Ecosystem metrics</vt:lpstr>
      <vt:lpstr>Relationships among organizations</vt:lpstr>
      <vt:lpstr>Transaction Threads</vt:lpstr>
      <vt:lpstr>Ecosystem development plan</vt:lpstr>
      <vt:lpstr>Ecosystem Development Plan</vt:lpstr>
      <vt:lpstr>Ecosystem Development Plan - 2</vt:lpstr>
      <vt:lpstr>Ecosystem Development Plan - 3</vt:lpstr>
      <vt:lpstr>conclusion</vt:lpstr>
      <vt:lpstr>Results to date</vt:lpstr>
      <vt:lpstr>Results, cont’d</vt:lpstr>
      <vt:lpstr>PowerPoint Presentation</vt:lpstr>
      <vt:lpstr>References</vt:lpstr>
    </vt:vector>
  </TitlesOfParts>
  <Company>Clemson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Ecosystems</dc:title>
  <dc:creator>McGregor</dc:creator>
  <cp:lastModifiedBy>Windows User</cp:lastModifiedBy>
  <cp:revision>191</cp:revision>
  <dcterms:created xsi:type="dcterms:W3CDTF">2012-04-17T15:04:42Z</dcterms:created>
  <dcterms:modified xsi:type="dcterms:W3CDTF">2013-08-14T15:01:52Z</dcterms:modified>
</cp:coreProperties>
</file>