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60" r:id="rId2"/>
    <p:sldId id="287" r:id="rId3"/>
    <p:sldId id="278" r:id="rId4"/>
    <p:sldId id="286" r:id="rId5"/>
    <p:sldId id="280" r:id="rId6"/>
    <p:sldId id="281" r:id="rId7"/>
    <p:sldId id="275" r:id="rId8"/>
    <p:sldId id="276" r:id="rId9"/>
    <p:sldId id="261" r:id="rId10"/>
    <p:sldId id="267" r:id="rId11"/>
    <p:sldId id="263" r:id="rId12"/>
    <p:sldId id="288" r:id="rId13"/>
    <p:sldId id="262" r:id="rId14"/>
    <p:sldId id="264" r:id="rId15"/>
    <p:sldId id="265" r:id="rId16"/>
    <p:sldId id="266" r:id="rId17"/>
    <p:sldId id="269" r:id="rId18"/>
    <p:sldId id="268" r:id="rId19"/>
    <p:sldId id="270" r:id="rId20"/>
    <p:sldId id="271" r:id="rId21"/>
    <p:sldId id="272" r:id="rId22"/>
    <p:sldId id="289" r:id="rId23"/>
    <p:sldId id="273" r:id="rId24"/>
    <p:sldId id="282" r:id="rId25"/>
    <p:sldId id="283" r:id="rId26"/>
    <p:sldId id="274" r:id="rId27"/>
    <p:sldId id="284" r:id="rId28"/>
    <p:sldId id="290" r:id="rId29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103F"/>
    <a:srgbClr val="13212A"/>
    <a:srgbClr val="8C8F8E"/>
    <a:srgbClr val="3E461D"/>
    <a:srgbClr val="DDD9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6" d="100"/>
          <a:sy n="76" d="100"/>
        </p:scale>
        <p:origin x="-12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F9AA50D-5F1F-4C1E-BC3D-C715359F8293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66F16B37-BB50-4860-B621-92F5BDBC64F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-65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FFA5608-FB1D-4DF2-A89C-2004C948F9D8}" type="slidenum">
              <a:rPr lang="en-US">
                <a:latin typeface="Arial" pitchFamily="34" charset="0"/>
                <a:ea typeface="ヒラギノ角ゴ Pro W3" charset="-128"/>
              </a:rPr>
              <a:pPr/>
              <a:t>1</a:t>
            </a:fld>
            <a:endParaRPr lang="en-US">
              <a:latin typeface="Arial" pitchFamily="34" charset="0"/>
              <a:ea typeface="ヒラギノ角ゴ Pro W3" charset="-128"/>
            </a:endParaRPr>
          </a:p>
        </p:txBody>
      </p:sp>
      <p:sp>
        <p:nvSpPr>
          <p:cNvPr id="34819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ea typeface="ヒラギノ角ゴ Pro W3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1E2472-1472-48D1-A3AC-F855E60A6EA0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FF6458-F23B-405C-8F21-21F697F72E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93C717-D7BA-4950-BE82-C9B6FA413421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5B1FAC-BFD0-4AF8-996E-9AE8DCF3405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6E6FEF-464C-4304-A61D-DA55B042AC71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45862-C674-48FB-954D-1B70B92CB9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95D324-5911-42F7-BAA7-B0399E5DAF57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B3080A-960D-4451-9B3F-76CB7E6F1B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C9025-CCDE-41AC-8469-06231BE7E37A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CF67D-FF79-4C17-9170-99C0DB2C0DD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44FFCD2-4FD0-4489-A389-61AA38946966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0720A-12D6-49B6-8C4C-A0F74D688C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CC1F02-0DC8-4E0B-89E4-5BDF7FFAAAFF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F94244-F706-4A01-B34D-B1BD1FC2FD7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34111-2818-4C2B-9A16-901FF17E1FDE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A3017-8251-4C4C-B4F7-477F627955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26886E8-7E23-49BD-A7D5-B0CB10C8E9E8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A1E566-C267-499F-BE0F-07A657FD01B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19FD3F7-5C67-437D-8B32-6AD57C640788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9A243D-5B78-4D26-9164-F29874F113D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F76DFAB-8E9E-4530-8913-0944DC4115F2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SYSE 802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23948-1902-4099-8A87-590E1C405B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5EA005D-2E76-47E9-B8EE-FDEE6CD95D58}" type="datetime1">
              <a:rPr lang="en-US"/>
              <a:pPr/>
              <a:t>2/10/2012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C0B64028-1176-41D3-9614-D4E194060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ＭＳ Ｐゴシック" pitchFamily="-65" charset="-128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MS PGothic" pitchFamily="34" charset="-128"/>
          <a:cs typeface="ＭＳ Ｐゴシック" pitchFamily="-65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ＭＳ Ｐゴシック" pitchFamily="-65" charset="-128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bm.com/developerworks/rational/library/769.html" TargetMode="External"/><Relationship Id="rId2" Type="http://schemas.openxmlformats.org/officeDocument/2006/relationships/hyperlink" Target="http://edn.embarcadero.com/article/31863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odesign.com/liskov-s-substitution-principle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4"/>
          <p:cNvSpPr>
            <a:spLocks noChangeArrowheads="1"/>
          </p:cNvSpPr>
          <p:nvPr/>
        </p:nvSpPr>
        <p:spPr bwMode="auto">
          <a:xfrm>
            <a:off x="1524000" y="4770438"/>
            <a:ext cx="678180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Verdana" pitchFamily="34" charset="0"/>
            </a:endParaRPr>
          </a:p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5" name="Rectangle 8"/>
          <p:cNvSpPr>
            <a:spLocks noChangeArrowheads="1"/>
          </p:cNvSpPr>
          <p:nvPr/>
        </p:nvSpPr>
        <p:spPr bwMode="auto">
          <a:xfrm>
            <a:off x="381000" y="228600"/>
            <a:ext cx="8305800" cy="6019800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sp>
        <p:nvSpPr>
          <p:cNvPr id="33796" name="Rectangle 7"/>
          <p:cNvSpPr>
            <a:spLocks noChangeArrowheads="1"/>
          </p:cNvSpPr>
          <p:nvPr/>
        </p:nvSpPr>
        <p:spPr bwMode="auto">
          <a:xfrm>
            <a:off x="381000" y="152400"/>
            <a:ext cx="8305800" cy="76200"/>
          </a:xfrm>
          <a:prstGeom prst="rect">
            <a:avLst/>
          </a:prstGeom>
          <a:solidFill>
            <a:srgbClr val="FF66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en-US">
              <a:latin typeface="Calibri" pitchFamily="34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rot="10800000">
            <a:off x="381000" y="1219200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381000" y="1273175"/>
            <a:ext cx="8305800" cy="1588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3799" name="Picture 10" descr="academicSymbolWdm_copur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442913"/>
            <a:ext cx="2570163" cy="54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00" name="Title 1"/>
          <p:cNvSpPr>
            <a:spLocks noGrp="1"/>
          </p:cNvSpPr>
          <p:nvPr>
            <p:ph type="ctrTitle"/>
          </p:nvPr>
        </p:nvSpPr>
        <p:spPr>
          <a:xfrm>
            <a:off x="381000" y="2130425"/>
            <a:ext cx="8305800" cy="1470025"/>
          </a:xfrm>
        </p:spPr>
        <p:txBody>
          <a:bodyPr/>
          <a:lstStyle/>
          <a:p>
            <a:r>
              <a:rPr lang="en-US" dirty="0" smtClean="0"/>
              <a:t>CPSC 871</a:t>
            </a:r>
          </a:p>
        </p:txBody>
      </p:sp>
      <p:sp>
        <p:nvSpPr>
          <p:cNvPr id="33801" name="Subtitle 2"/>
          <p:cNvSpPr>
            <a:spLocks noGrp="1"/>
          </p:cNvSpPr>
          <p:nvPr>
            <p:ph type="subTitle" idx="1"/>
          </p:nvPr>
        </p:nvSpPr>
        <p:spPr>
          <a:xfrm>
            <a:off x="1120775" y="3657600"/>
            <a:ext cx="6840538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John D. McGregor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Module 5 Session 1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Design Patterns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Alexander’s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As an element in the world, each pattern is a relationship between a certain context, a certain system of forces which occurs repeatedly in that context, and a certain spatial configuration which allows these forces to resolve themselves.</a:t>
            </a:r>
          </a:p>
          <a:p>
            <a:r>
              <a:rPr lang="en-US" sz="2800" dirty="0" smtClean="0"/>
              <a:t>As an element of language, a pattern is an instruction, which shows how this spatial configuration can be used, over and over again, to resolve the given system of forces, wherever the context makes it relevant.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Pattern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Pattern Name</a:t>
            </a:r>
          </a:p>
          <a:p>
            <a:r>
              <a:rPr lang="en-US" dirty="0" smtClean="0"/>
              <a:t>Problem</a:t>
            </a:r>
          </a:p>
          <a:p>
            <a:r>
              <a:rPr lang="en-US" dirty="0" smtClean="0"/>
              <a:t>Context</a:t>
            </a:r>
          </a:p>
          <a:p>
            <a:r>
              <a:rPr lang="en-US" dirty="0" smtClean="0"/>
              <a:t>Forces</a:t>
            </a:r>
          </a:p>
          <a:p>
            <a:r>
              <a:rPr lang="en-US" dirty="0" smtClean="0"/>
              <a:t>Solution</a:t>
            </a:r>
          </a:p>
          <a:p>
            <a:r>
              <a:rPr lang="en-US" dirty="0" smtClean="0"/>
              <a:t>Resulting context</a:t>
            </a:r>
          </a:p>
          <a:p>
            <a:r>
              <a:rPr lang="en-US" dirty="0" smtClean="0"/>
              <a:t>Rationale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Does it fit?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1828800" y="1417638"/>
            <a:ext cx="4267200" cy="2468562"/>
          </a:xfrm>
          <a:prstGeom prst="cloud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My problem</a:t>
            </a:r>
            <a:endParaRPr lang="en-US" dirty="0"/>
          </a:p>
        </p:txBody>
      </p:sp>
      <p:grpSp>
        <p:nvGrpSpPr>
          <p:cNvPr id="20" name="Group 19"/>
          <p:cNvGrpSpPr/>
          <p:nvPr/>
        </p:nvGrpSpPr>
        <p:grpSpPr>
          <a:xfrm>
            <a:off x="2258060" y="1828800"/>
            <a:ext cx="3124200" cy="1638300"/>
            <a:chOff x="1828800" y="4038600"/>
            <a:chExt cx="3429000" cy="1638300"/>
          </a:xfrm>
        </p:grpSpPr>
        <p:sp>
          <p:nvSpPr>
            <p:cNvPr id="6" name="Rectangle 5"/>
            <p:cNvSpPr/>
            <p:nvPr/>
          </p:nvSpPr>
          <p:spPr>
            <a:xfrm>
              <a:off x="3429000" y="4038600"/>
              <a:ext cx="1066800" cy="533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Model</a:t>
              </a:r>
              <a:endParaRPr lang="en-US" dirty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962400" y="4953000"/>
              <a:ext cx="1295400" cy="533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Controller</a:t>
              </a:r>
              <a:endParaRPr lang="en-US" dirty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828800" y="4686300"/>
              <a:ext cx="1066800" cy="533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905000" y="4876800"/>
              <a:ext cx="1066800" cy="533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133600" y="5143500"/>
              <a:ext cx="1066800" cy="533400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View</a:t>
              </a:r>
              <a:endParaRPr lang="en-US" dirty="0"/>
            </a:p>
          </p:txBody>
        </p:sp>
        <p:cxnSp>
          <p:nvCxnSpPr>
            <p:cNvPr id="13" name="Straight Arrow Connector 12"/>
            <p:cNvCxnSpPr>
              <a:endCxn id="6" idx="2"/>
            </p:cNvCxnSpPr>
            <p:nvPr/>
          </p:nvCxnSpPr>
          <p:spPr>
            <a:xfrm flipH="1" flipV="1">
              <a:off x="3962400" y="4572000"/>
              <a:ext cx="53340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>
              <a:stCxn id="10" idx="0"/>
              <a:endCxn id="6" idx="1"/>
            </p:cNvCxnSpPr>
            <p:nvPr/>
          </p:nvCxnSpPr>
          <p:spPr>
            <a:xfrm flipV="1">
              <a:off x="2667000" y="4305300"/>
              <a:ext cx="762000" cy="8382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/>
            <p:cNvCxnSpPr>
              <a:stCxn id="8" idx="1"/>
              <a:endCxn id="10" idx="3"/>
            </p:cNvCxnSpPr>
            <p:nvPr/>
          </p:nvCxnSpPr>
          <p:spPr>
            <a:xfrm flipH="1">
              <a:off x="3200400" y="5219700"/>
              <a:ext cx="762000" cy="1905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914400" y="4800600"/>
            <a:ext cx="301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Are the pre-conditions met?</a:t>
            </a:r>
          </a:p>
          <a:p>
            <a:r>
              <a:rPr lang="en-US" dirty="0" smtClean="0"/>
              <a:t>What forces are resolved?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Creational</a:t>
            </a:r>
          </a:p>
          <a:p>
            <a:endParaRPr lang="en-US" dirty="0" smtClean="0"/>
          </a:p>
          <a:p>
            <a:r>
              <a:rPr lang="en-US" dirty="0" smtClean="0"/>
              <a:t>Structural</a:t>
            </a:r>
          </a:p>
          <a:p>
            <a:endParaRPr lang="en-US" dirty="0" smtClean="0"/>
          </a:p>
          <a:p>
            <a:r>
              <a:rPr lang="en-US" dirty="0" smtClean="0"/>
              <a:t>Behavioral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Creational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does the static type definition get mapped to dynamic instantiations</a:t>
            </a:r>
          </a:p>
          <a:p>
            <a:r>
              <a:rPr lang="en-US" dirty="0" smtClean="0"/>
              <a:t>Forces constrain how the mapping happens</a:t>
            </a:r>
          </a:p>
          <a:p>
            <a:r>
              <a:rPr lang="en-US" dirty="0" smtClean="0"/>
              <a:t>Cardinality must be enforced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Pattern Name - Singleton</a:t>
            </a:r>
          </a:p>
          <a:p>
            <a:r>
              <a:rPr lang="en-US" dirty="0" smtClean="0"/>
              <a:t>Problem – The nature of the behavior of the class is such that it is important that there is a sole source for the behavior.</a:t>
            </a:r>
          </a:p>
          <a:p>
            <a:r>
              <a:rPr lang="en-US" dirty="0" smtClean="0"/>
              <a:t>Context – In a program where the number of instances of a class is critical, such as a server.</a:t>
            </a:r>
          </a:p>
          <a:p>
            <a:r>
              <a:rPr lang="en-US" dirty="0" smtClean="0"/>
              <a:t>Forces – The constraint needs to be enforced as locally as possible.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Singleton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Solution – Protect the constructor of the class so that it can only be accessed indirectly</a:t>
            </a:r>
          </a:p>
          <a:p>
            <a:r>
              <a:rPr lang="en-US" dirty="0" smtClean="0"/>
              <a:t>Resulting context – the callers to this class do not have to check to determine if they get the correct object, e.g. server.</a:t>
            </a:r>
          </a:p>
          <a:p>
            <a:r>
              <a:rPr lang="en-US" dirty="0" smtClean="0"/>
              <a:t>Rationale – Hiding the constraint inside the class improves the modularity of the design.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diagram</a:t>
            </a:r>
            <a:endParaRPr lang="en-US" dirty="0"/>
          </a:p>
        </p:txBody>
      </p:sp>
      <p:pic>
        <p:nvPicPr>
          <p:cNvPr id="4" name="Picture 3" descr="singleton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9252" y="2728912"/>
            <a:ext cx="2564785" cy="169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class Singleton</a:t>
            </a:r>
            <a:br>
              <a:rPr lang="en-US" sz="1600" dirty="0" smtClean="0"/>
            </a:br>
            <a:r>
              <a:rPr lang="en-US" sz="1600" dirty="0" smtClean="0"/>
              <a:t>	{</a:t>
            </a:r>
            <a:br>
              <a:rPr lang="en-US" sz="1600" dirty="0" smtClean="0"/>
            </a:br>
            <a:r>
              <a:rPr lang="en-US" sz="1600" dirty="0" smtClean="0"/>
              <a:t>		private static Singleton instance;</a:t>
            </a:r>
            <a:br>
              <a:rPr lang="en-US" sz="1600" dirty="0" smtClean="0"/>
            </a:br>
            <a:r>
              <a:rPr lang="en-US" sz="1600" dirty="0" smtClean="0"/>
              <a:t>		private Singleton()</a:t>
            </a:r>
            <a:br>
              <a:rPr lang="en-US" sz="1600" dirty="0" smtClean="0"/>
            </a:br>
            <a:r>
              <a:rPr lang="en-US" sz="1600" dirty="0" smtClean="0"/>
              <a:t>	{</a:t>
            </a:r>
            <a:br>
              <a:rPr lang="en-US" sz="1600" dirty="0" smtClean="0"/>
            </a:br>
            <a:r>
              <a:rPr lang="en-US" sz="1600" dirty="0" smtClean="0"/>
              <a:t>...</a:t>
            </a:r>
            <a:br>
              <a:rPr lang="en-US" sz="1600" dirty="0" smtClean="0"/>
            </a:br>
            <a:r>
              <a:rPr lang="en-US" sz="1600" dirty="0" smtClean="0"/>
              <a:t>	}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public static synchronized Singleton </a:t>
            </a:r>
            <a:r>
              <a:rPr lang="en-US" sz="1600" dirty="0" err="1" smtClean="0"/>
              <a:t>getInstance</a:t>
            </a:r>
            <a:r>
              <a:rPr lang="en-US" sz="1600" dirty="0" smtClean="0"/>
              <a:t>()</a:t>
            </a:r>
            <a:br>
              <a:rPr lang="en-US" sz="1600" dirty="0" smtClean="0"/>
            </a:br>
            <a:r>
              <a:rPr lang="en-US" sz="1600" dirty="0" smtClean="0"/>
              <a:t>	{</a:t>
            </a:r>
            <a:br>
              <a:rPr lang="en-US" sz="1600" dirty="0" smtClean="0"/>
            </a:br>
            <a:r>
              <a:rPr lang="en-US" sz="1600" dirty="0" smtClean="0"/>
              <a:t>		if (instance == null)</a:t>
            </a:r>
            <a:br>
              <a:rPr lang="en-US" sz="1600" dirty="0" smtClean="0"/>
            </a:br>
            <a:r>
              <a:rPr lang="en-US" sz="1600" dirty="0" smtClean="0"/>
              <a:t>		instance = new Singleton();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		return instance;</a:t>
            </a:r>
            <a:br>
              <a:rPr lang="en-US" sz="1600" dirty="0" smtClean="0"/>
            </a:br>
            <a:r>
              <a:rPr lang="en-US" sz="1600" dirty="0" smtClean="0"/>
              <a:t>	}</a:t>
            </a:r>
            <a:br>
              <a:rPr lang="en-US" sz="1600" dirty="0" smtClean="0"/>
            </a:br>
            <a:r>
              <a:rPr lang="en-US" sz="1600" dirty="0" smtClean="0"/>
              <a:t>...</a:t>
            </a:r>
            <a:br>
              <a:rPr lang="en-US" sz="1600" dirty="0" smtClean="0"/>
            </a:br>
            <a:r>
              <a:rPr lang="en-US" sz="1600" dirty="0" smtClean="0"/>
              <a:t>public void </a:t>
            </a:r>
            <a:r>
              <a:rPr lang="en-US" sz="1600" dirty="0" err="1" smtClean="0"/>
              <a:t>doSomething</a:t>
            </a:r>
            <a:r>
              <a:rPr lang="en-US" sz="1600" dirty="0" smtClean="0"/>
              <a:t>()</a:t>
            </a:r>
            <a:br>
              <a:rPr lang="en-US" sz="1600" dirty="0" smtClean="0"/>
            </a:br>
            <a:r>
              <a:rPr lang="en-US" sz="1600" dirty="0" smtClean="0"/>
              <a:t>	{</a:t>
            </a:r>
            <a:br>
              <a:rPr lang="en-US" sz="1600" dirty="0" smtClean="0"/>
            </a:br>
            <a:r>
              <a:rPr lang="en-US" sz="1600" dirty="0" smtClean="0"/>
              <a:t>... </a:t>
            </a:r>
            <a:br>
              <a:rPr lang="en-US" sz="1600" dirty="0" smtClean="0"/>
            </a:br>
            <a:r>
              <a:rPr lang="en-US" sz="1600" dirty="0" smtClean="0"/>
              <a:t>	}</a:t>
            </a:r>
            <a:br>
              <a:rPr lang="en-US" sz="1600" dirty="0" smtClean="0"/>
            </a:br>
            <a:r>
              <a:rPr lang="en-US" sz="1600" dirty="0" smtClean="0"/>
              <a:t>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Visitor - Behavioral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Pattern Name - Visitor</a:t>
            </a:r>
          </a:p>
          <a:p>
            <a:r>
              <a:rPr lang="en-US" dirty="0" smtClean="0"/>
              <a:t>Problem – How to apply a common operation to a set of objects in a data structure </a:t>
            </a:r>
          </a:p>
          <a:p>
            <a:r>
              <a:rPr lang="en-US" dirty="0" smtClean="0"/>
              <a:t>Context – Which operations are needed changes over time; multiple types of objects in the structure</a:t>
            </a:r>
          </a:p>
          <a:p>
            <a:r>
              <a:rPr lang="en-US" dirty="0" smtClean="0"/>
              <a:t>Forces – The more changes made, the worse the structure of the design.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Architectural styles</a:t>
            </a:r>
          </a:p>
          <a:p>
            <a:pPr lvl="1"/>
            <a:r>
              <a:rPr lang="en-US" dirty="0" smtClean="0"/>
              <a:t>Event based</a:t>
            </a:r>
          </a:p>
          <a:p>
            <a:r>
              <a:rPr lang="en-US" dirty="0" smtClean="0"/>
              <a:t>Design patterns</a:t>
            </a:r>
          </a:p>
          <a:p>
            <a:pPr lvl="1"/>
            <a:r>
              <a:rPr lang="en-US" dirty="0" smtClean="0"/>
              <a:t>observer</a:t>
            </a:r>
          </a:p>
          <a:p>
            <a:r>
              <a:rPr lang="en-US" dirty="0" smtClean="0"/>
              <a:t>Language idioms</a:t>
            </a:r>
          </a:p>
          <a:p>
            <a:pPr lvl="1"/>
            <a:r>
              <a:rPr lang="en-US" dirty="0" smtClean="0"/>
              <a:t>J+=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Solution: define a specialization hierarchy that has new algorithms </a:t>
            </a:r>
          </a:p>
          <a:p>
            <a:r>
              <a:rPr lang="en-US" dirty="0" smtClean="0"/>
              <a:t>Resulting context – it is easy to add a new algorithm</a:t>
            </a:r>
          </a:p>
          <a:p>
            <a:r>
              <a:rPr lang="en-US" dirty="0" smtClean="0"/>
              <a:t>Rationale – New implementations of algorithms can be used whenever a new operation is needed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UML:Visitor</a:t>
            </a:r>
            <a:endParaRPr lang="en-US" dirty="0"/>
          </a:p>
        </p:txBody>
      </p:sp>
      <p:pic>
        <p:nvPicPr>
          <p:cNvPr id="4" name="Picture 3" descr="visitor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1847850"/>
            <a:ext cx="5523238" cy="34861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Trade-off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The Visitor pattern illustrates the typical trade off situation.</a:t>
            </a:r>
          </a:p>
          <a:p>
            <a:r>
              <a:rPr lang="en-US" sz="2400" dirty="0" smtClean="0"/>
              <a:t>One approach to implementation makes each </a:t>
            </a:r>
            <a:r>
              <a:rPr lang="en-US" sz="2400" dirty="0" err="1" smtClean="0"/>
              <a:t>Visitable</a:t>
            </a:r>
            <a:r>
              <a:rPr lang="en-US" sz="2400" dirty="0" smtClean="0"/>
              <a:t> Class easy to modify for a new Visitor (a new algorithm) compared to making each Visitor Class easy to modify for a new </a:t>
            </a:r>
            <a:r>
              <a:rPr lang="en-US" sz="2400" dirty="0" err="1" smtClean="0"/>
              <a:t>Vistable</a:t>
            </a:r>
            <a:r>
              <a:rPr lang="en-US" sz="2400" dirty="0" smtClean="0"/>
              <a:t> Class.</a:t>
            </a:r>
          </a:p>
          <a:p>
            <a:r>
              <a:rPr lang="en-US" sz="2400" dirty="0" smtClean="0"/>
              <a:t>The other approach is just the reverse</a:t>
            </a:r>
          </a:p>
          <a:p>
            <a:r>
              <a:rPr lang="en-US" sz="2400" dirty="0" smtClean="0"/>
              <a:t>The designer has to analyze the situation: </a:t>
            </a:r>
          </a:p>
          <a:p>
            <a:pPr lvl="1"/>
            <a:r>
              <a:rPr lang="en-US" sz="2000" dirty="0" smtClean="0"/>
              <a:t>Which will happen most frequently – new Visitor or new </a:t>
            </a:r>
            <a:r>
              <a:rPr lang="en-US" sz="2000" dirty="0" err="1" smtClean="0"/>
              <a:t>Visitable</a:t>
            </a:r>
            <a:r>
              <a:rPr lang="en-US" sz="2000" dirty="0" smtClean="0"/>
              <a:t>?</a:t>
            </a:r>
          </a:p>
          <a:p>
            <a:pPr lvl="1"/>
            <a:r>
              <a:rPr lang="en-US" sz="2000" dirty="0" smtClean="0"/>
              <a:t>What is the effect on the quality attributes?</a:t>
            </a:r>
          </a:p>
          <a:p>
            <a:pPr lvl="1"/>
            <a:r>
              <a:rPr lang="en-US" sz="2000" dirty="0" smtClean="0"/>
              <a:t>What are the risks?</a:t>
            </a:r>
          </a:p>
          <a:p>
            <a:pPr lvl="1"/>
            <a:r>
              <a:rPr lang="en-US" sz="2000" dirty="0" smtClean="0"/>
              <a:t>What happens if I am wrong?</a:t>
            </a:r>
          </a:p>
          <a:p>
            <a:pPr lvl="1"/>
            <a:endParaRPr lang="en-US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code</a:t>
            </a:r>
            <a:endParaRPr 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1453277"/>
            <a:ext cx="399500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abstract class Visitor 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/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abstract void visit(Customer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customer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abstract void visit(Order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order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abstract void visit(Item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item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abstract void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defaultVisit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(Object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object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/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public void visit(Object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object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) 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try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Method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downPolymorphic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=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object.getClass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().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getMethod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("visit",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new Class[] {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object.getClass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() });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/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if (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downPolymorphic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== null) {</a:t>
            </a: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defaultVisit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(object);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} else 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downPolymorphic.invoke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(this, new Object[] {object});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    }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}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catch (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NoSuchMethodException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e)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this.defaultVisit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(object);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}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catch (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InvocationTargetException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e)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this.defaultVisit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(object);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} 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catch (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IllegalAccessException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e)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{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        </a:t>
            </a:r>
            <a:r>
              <a:rPr kumimoji="0" lang="en-US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this.defaultVisit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(object);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} 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}</a:t>
            </a:r>
            <a:b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</a:b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}</a:t>
            </a: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Adapter: Structural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Pattern Name - Adapter</a:t>
            </a:r>
          </a:p>
          <a:p>
            <a:r>
              <a:rPr lang="en-US" dirty="0" smtClean="0"/>
              <a:t>Problem – Two objects need to communicate but their provides/requires interfaces do not match </a:t>
            </a:r>
          </a:p>
          <a:p>
            <a:r>
              <a:rPr lang="en-US" dirty="0" smtClean="0"/>
              <a:t>Context – we may not have source code for one or both of the implementations</a:t>
            </a:r>
          </a:p>
          <a:p>
            <a:r>
              <a:rPr lang="en-US" dirty="0" smtClean="0"/>
              <a:t>Forces – re-implementing one class with a new interface is expensive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Solution - Convert the interface of a class into another interface clients expect. </a:t>
            </a:r>
          </a:p>
          <a:p>
            <a:pPr lvl="1"/>
            <a:r>
              <a:rPr lang="en-US" dirty="0" smtClean="0"/>
              <a:t>Adapter lets classes work together, that could not otherwise because of incompatible interfaces.</a:t>
            </a:r>
          </a:p>
          <a:p>
            <a:r>
              <a:rPr lang="en-US" dirty="0" smtClean="0"/>
              <a:t>Resulting context – the two classes work together and any places where one of the original classes worked, it still does</a:t>
            </a:r>
          </a:p>
          <a:p>
            <a:r>
              <a:rPr lang="en-US" dirty="0" smtClean="0"/>
              <a:t>Rationale – the two classes are needed but there is no money/time to redesign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pic>
        <p:nvPicPr>
          <p:cNvPr id="4" name="Content Placeholder 3" descr="adapter.bmp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43087" y="2853531"/>
            <a:ext cx="5457825" cy="2019300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a big design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many, many design patterns.</a:t>
            </a:r>
          </a:p>
          <a:p>
            <a:r>
              <a:rPr lang="en-US" dirty="0" smtClean="0"/>
              <a:t>Some better than others</a:t>
            </a:r>
          </a:p>
          <a:p>
            <a:r>
              <a:rPr lang="en-US" dirty="0" smtClean="0"/>
              <a:t>Learn: </a:t>
            </a:r>
          </a:p>
          <a:p>
            <a:pPr lvl="1"/>
            <a:r>
              <a:rPr lang="en-US" dirty="0" smtClean="0"/>
              <a:t>how to find them, </a:t>
            </a:r>
          </a:p>
          <a:p>
            <a:pPr lvl="1"/>
            <a:r>
              <a:rPr lang="en-US" dirty="0" smtClean="0"/>
              <a:t>recognize what will be useful and </a:t>
            </a:r>
          </a:p>
          <a:p>
            <a:pPr lvl="1"/>
            <a:r>
              <a:rPr lang="en-US" dirty="0" smtClean="0"/>
              <a:t>how to apply them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Unified Modeling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UML provides a comprehensive design notation</a:t>
            </a:r>
          </a:p>
          <a:p>
            <a:r>
              <a:rPr lang="en-US" dirty="0" smtClean="0"/>
              <a:t>Read these brief introductions to UML:</a:t>
            </a:r>
          </a:p>
          <a:p>
            <a:pPr lvl="1"/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edn.embarcadero.com/article/31863</a:t>
            </a:r>
            <a:endParaRPr lang="en-US" dirty="0" smtClean="0"/>
          </a:p>
          <a:p>
            <a:pPr lvl="1"/>
            <a:r>
              <a:rPr lang="en-US" dirty="0" smtClean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www.ibm.com/developerworks/rational/library/769.html</a:t>
            </a:r>
            <a:endParaRPr lang="en-US" dirty="0" smtClean="0"/>
          </a:p>
          <a:p>
            <a:r>
              <a:rPr lang="en-US" dirty="0" smtClean="0"/>
              <a:t>Work through the tutorial at:</a:t>
            </a:r>
          </a:p>
          <a:p>
            <a:pPr lvl="1"/>
            <a:r>
              <a:rPr lang="en-US" dirty="0" smtClean="0"/>
              <a:t>http://sourcemaking.com/design_patterns</a:t>
            </a:r>
          </a:p>
          <a:p>
            <a:r>
              <a:rPr lang="en-US" dirty="0" smtClean="0"/>
              <a:t>We will use this language further in the rest of the course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Open/Closed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b="1" i="1" dirty="0" smtClean="0"/>
              <a:t>SOFTWARE ENTITIES (CLASSES, MODULES, FUNCTIONS, ETC.)</a:t>
            </a:r>
            <a:r>
              <a:rPr lang="en-US" b="1" i="1" dirty="0" smtClean="0"/>
              <a:t>SHOULD BE OPEN FOR EXTENSION, BUT CLOSED FOR MODIFICATION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Open/closed – not a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err="1" smtClean="0"/>
              <a:t>struct</a:t>
            </a:r>
            <a:r>
              <a:rPr lang="en-US" sz="1400" dirty="0" smtClean="0"/>
              <a:t> Square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err="1" smtClean="0"/>
              <a:t>ShapeType</a:t>
            </a:r>
            <a:r>
              <a:rPr lang="en-US" sz="1400" dirty="0" smtClean="0"/>
              <a:t> </a:t>
            </a:r>
            <a:r>
              <a:rPr lang="en-US" sz="1400" dirty="0" err="1" smtClean="0"/>
              <a:t>itsType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double </a:t>
            </a:r>
            <a:r>
              <a:rPr lang="en-US" sz="1400" dirty="0" err="1" smtClean="0"/>
              <a:t>itsSide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Point </a:t>
            </a:r>
            <a:r>
              <a:rPr lang="en-US" sz="1400" dirty="0" err="1" smtClean="0"/>
              <a:t>itsTopLeft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};</a:t>
            </a:r>
          </a:p>
          <a:p>
            <a:pPr>
              <a:buNone/>
            </a:pPr>
            <a:r>
              <a:rPr lang="en-US" sz="1400" dirty="0" smtClean="0"/>
              <a:t>//</a:t>
            </a:r>
          </a:p>
          <a:p>
            <a:pPr>
              <a:buNone/>
            </a:pPr>
            <a:r>
              <a:rPr lang="en-US" sz="1400" dirty="0" smtClean="0"/>
              <a:t>// These functions are implemented elsewhere</a:t>
            </a:r>
          </a:p>
          <a:p>
            <a:pPr>
              <a:buNone/>
            </a:pPr>
            <a:r>
              <a:rPr lang="en-US" sz="1400" dirty="0" smtClean="0"/>
              <a:t>//</a:t>
            </a:r>
          </a:p>
          <a:p>
            <a:pPr>
              <a:buNone/>
            </a:pPr>
            <a:r>
              <a:rPr lang="en-US" sz="1400" dirty="0" smtClean="0"/>
              <a:t>void </a:t>
            </a:r>
            <a:r>
              <a:rPr lang="en-US" sz="1400" dirty="0" err="1" smtClean="0"/>
              <a:t>DrawSquare</a:t>
            </a:r>
            <a:r>
              <a:rPr lang="en-US" sz="1400" dirty="0" smtClean="0"/>
              <a:t>(</a:t>
            </a:r>
            <a:r>
              <a:rPr lang="en-US" sz="1400" dirty="0" err="1" smtClean="0"/>
              <a:t>struct</a:t>
            </a:r>
            <a:r>
              <a:rPr lang="en-US" sz="1400" dirty="0" smtClean="0"/>
              <a:t> Square*)</a:t>
            </a:r>
          </a:p>
          <a:p>
            <a:pPr>
              <a:buNone/>
            </a:pPr>
            <a:r>
              <a:rPr lang="en-US" sz="1400" dirty="0" smtClean="0"/>
              <a:t>void </a:t>
            </a:r>
            <a:r>
              <a:rPr lang="en-US" sz="1400" dirty="0" err="1" smtClean="0"/>
              <a:t>DrawCircle</a:t>
            </a:r>
            <a:r>
              <a:rPr lang="en-US" sz="1400" dirty="0" smtClean="0"/>
              <a:t>(</a:t>
            </a:r>
            <a:r>
              <a:rPr lang="en-US" sz="1400" dirty="0" err="1" smtClean="0"/>
              <a:t>struct</a:t>
            </a:r>
            <a:r>
              <a:rPr lang="en-US" sz="1400" dirty="0" smtClean="0"/>
              <a:t> Circle*);</a:t>
            </a:r>
          </a:p>
          <a:p>
            <a:pPr>
              <a:buNone/>
            </a:pPr>
            <a:r>
              <a:rPr lang="en-US" sz="1400" dirty="0" err="1" smtClean="0"/>
              <a:t>typedef</a:t>
            </a:r>
            <a:r>
              <a:rPr lang="en-US" sz="1400" dirty="0" smtClean="0"/>
              <a:t> </a:t>
            </a:r>
            <a:r>
              <a:rPr lang="en-US" sz="1400" dirty="0" err="1" smtClean="0"/>
              <a:t>struct</a:t>
            </a:r>
            <a:r>
              <a:rPr lang="en-US" sz="1400" dirty="0" smtClean="0"/>
              <a:t> Shape *</a:t>
            </a:r>
            <a:r>
              <a:rPr lang="en-US" sz="1400" dirty="0" err="1" smtClean="0"/>
              <a:t>ShapePointer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void </a:t>
            </a:r>
            <a:r>
              <a:rPr lang="en-US" sz="1400" dirty="0" err="1" smtClean="0"/>
              <a:t>DrawAllShapes</a:t>
            </a:r>
            <a:r>
              <a:rPr lang="en-US" sz="1400" dirty="0" smtClean="0"/>
              <a:t>(</a:t>
            </a:r>
            <a:r>
              <a:rPr lang="en-US" sz="1400" dirty="0" err="1" smtClean="0"/>
              <a:t>ShapePointer</a:t>
            </a:r>
            <a:r>
              <a:rPr lang="en-US" sz="1400" dirty="0" smtClean="0"/>
              <a:t> list[], </a:t>
            </a:r>
            <a:r>
              <a:rPr lang="en-US" sz="1400" dirty="0" err="1" smtClean="0"/>
              <a:t>int</a:t>
            </a:r>
            <a:r>
              <a:rPr lang="en-US" sz="1400" dirty="0" smtClean="0"/>
              <a:t> n)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err="1" smtClean="0"/>
              <a:t>int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for (</a:t>
            </a:r>
            <a:r>
              <a:rPr lang="en-US" sz="1400" dirty="0" err="1" smtClean="0"/>
              <a:t>i</a:t>
            </a:r>
            <a:r>
              <a:rPr lang="en-US" sz="1400" dirty="0" smtClean="0"/>
              <a:t>=0; </a:t>
            </a:r>
            <a:r>
              <a:rPr lang="en-US" sz="1400" dirty="0" err="1" smtClean="0"/>
              <a:t>i</a:t>
            </a:r>
            <a:r>
              <a:rPr lang="en-US" sz="1400" dirty="0" smtClean="0"/>
              <a:t>&lt;n; </a:t>
            </a:r>
            <a:r>
              <a:rPr lang="en-US" sz="1400" dirty="0" err="1" smtClean="0"/>
              <a:t>i</a:t>
            </a:r>
            <a:r>
              <a:rPr lang="en-US" sz="1400" dirty="0" smtClean="0"/>
              <a:t>++)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err="1" smtClean="0"/>
              <a:t>struct</a:t>
            </a:r>
            <a:r>
              <a:rPr lang="en-US" sz="1400" dirty="0" smtClean="0"/>
              <a:t> Shape* s = list[</a:t>
            </a:r>
            <a:r>
              <a:rPr lang="en-US" sz="1400" dirty="0" err="1" smtClean="0"/>
              <a:t>i</a:t>
            </a:r>
            <a:r>
              <a:rPr lang="en-US" sz="1400" dirty="0" smtClean="0"/>
              <a:t>];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en-US" sz="1600" dirty="0" smtClean="0"/>
              <a:t>switch (s-&gt;</a:t>
            </a:r>
            <a:r>
              <a:rPr lang="en-US" sz="1600" dirty="0" err="1" smtClean="0"/>
              <a:t>itsType</a:t>
            </a:r>
            <a:r>
              <a:rPr lang="en-US" sz="1600" dirty="0" smtClean="0"/>
              <a:t>)</a:t>
            </a:r>
          </a:p>
          <a:p>
            <a:pPr>
              <a:buNone/>
            </a:pPr>
            <a:r>
              <a:rPr lang="en-US" sz="1600" dirty="0" smtClean="0"/>
              <a:t>{</a:t>
            </a:r>
          </a:p>
          <a:p>
            <a:pPr>
              <a:buNone/>
            </a:pPr>
            <a:r>
              <a:rPr lang="en-US" sz="1600" dirty="0" smtClean="0"/>
              <a:t>case square:</a:t>
            </a:r>
          </a:p>
          <a:p>
            <a:pPr>
              <a:buNone/>
            </a:pPr>
            <a:r>
              <a:rPr lang="en-US" sz="1600" dirty="0" err="1" smtClean="0"/>
              <a:t>DrawSquare</a:t>
            </a:r>
            <a:r>
              <a:rPr lang="en-US" sz="1600" dirty="0" smtClean="0"/>
              <a:t>((</a:t>
            </a:r>
            <a:r>
              <a:rPr lang="en-US" sz="1600" dirty="0" err="1" smtClean="0"/>
              <a:t>struct</a:t>
            </a:r>
            <a:r>
              <a:rPr lang="en-US" sz="1600" dirty="0" smtClean="0"/>
              <a:t> Square*)s);</a:t>
            </a:r>
          </a:p>
          <a:p>
            <a:pPr>
              <a:buNone/>
            </a:pPr>
            <a:r>
              <a:rPr lang="en-US" sz="1600" dirty="0" smtClean="0"/>
              <a:t>break;</a:t>
            </a:r>
          </a:p>
          <a:p>
            <a:pPr>
              <a:buNone/>
            </a:pPr>
            <a:r>
              <a:rPr lang="en-US" sz="1600" dirty="0" smtClean="0"/>
              <a:t>case circle:</a:t>
            </a:r>
          </a:p>
          <a:p>
            <a:pPr>
              <a:buNone/>
            </a:pPr>
            <a:r>
              <a:rPr lang="en-US" sz="1600" dirty="0" err="1" smtClean="0"/>
              <a:t>DrawCircle</a:t>
            </a:r>
            <a:r>
              <a:rPr lang="en-US" sz="1600" dirty="0" smtClean="0"/>
              <a:t>((</a:t>
            </a:r>
            <a:r>
              <a:rPr lang="en-US" sz="1600" dirty="0" err="1" smtClean="0"/>
              <a:t>struct</a:t>
            </a:r>
            <a:r>
              <a:rPr lang="en-US" sz="1600" dirty="0" smtClean="0"/>
              <a:t> Circle*)s);</a:t>
            </a:r>
          </a:p>
          <a:p>
            <a:pPr>
              <a:buNone/>
            </a:pPr>
            <a:r>
              <a:rPr lang="en-US" sz="1600" dirty="0" smtClean="0"/>
              <a:t>break;</a:t>
            </a:r>
          </a:p>
          <a:p>
            <a:pPr>
              <a:buNone/>
            </a:pPr>
            <a:r>
              <a:rPr lang="en-US" sz="1600" dirty="0" smtClean="0"/>
              <a:t>}</a:t>
            </a:r>
          </a:p>
          <a:p>
            <a:pPr>
              <a:buNone/>
            </a:pPr>
            <a:r>
              <a:rPr lang="en-US" sz="1600" dirty="0" smtClean="0"/>
              <a:t>}</a:t>
            </a:r>
          </a:p>
          <a:p>
            <a:pPr>
              <a:buNone/>
            </a:pPr>
            <a:r>
              <a:rPr lang="en-US" sz="1600" dirty="0" smtClean="0"/>
              <a:t>}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Open/closed – not a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smtClean="0"/>
              <a:t>void </a:t>
            </a:r>
            <a:r>
              <a:rPr lang="en-US" sz="1400" dirty="0" err="1" smtClean="0"/>
              <a:t>DrawAllShapes</a:t>
            </a:r>
            <a:r>
              <a:rPr lang="en-US" sz="1400" dirty="0" smtClean="0"/>
              <a:t>(</a:t>
            </a:r>
            <a:r>
              <a:rPr lang="en-US" sz="1400" dirty="0" err="1" smtClean="0"/>
              <a:t>ShapePointer</a:t>
            </a:r>
            <a:r>
              <a:rPr lang="en-US" sz="1400" dirty="0" smtClean="0"/>
              <a:t> list[], </a:t>
            </a:r>
            <a:r>
              <a:rPr lang="en-US" sz="1400" dirty="0" err="1" smtClean="0"/>
              <a:t>int</a:t>
            </a:r>
            <a:r>
              <a:rPr lang="en-US" sz="1400" dirty="0" smtClean="0"/>
              <a:t> n)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err="1" smtClean="0"/>
              <a:t>int</a:t>
            </a:r>
            <a:r>
              <a:rPr lang="en-US" sz="1400" dirty="0" smtClean="0"/>
              <a:t> </a:t>
            </a:r>
            <a:r>
              <a:rPr lang="en-US" sz="1400" dirty="0" err="1" smtClean="0"/>
              <a:t>i</a:t>
            </a:r>
            <a:r>
              <a:rPr lang="en-US" sz="1400" dirty="0" smtClean="0"/>
              <a:t>;</a:t>
            </a:r>
          </a:p>
          <a:p>
            <a:pPr>
              <a:buNone/>
            </a:pPr>
            <a:r>
              <a:rPr lang="en-US" sz="1400" dirty="0" smtClean="0"/>
              <a:t>for (</a:t>
            </a:r>
            <a:r>
              <a:rPr lang="en-US" sz="1400" dirty="0" err="1" smtClean="0"/>
              <a:t>i</a:t>
            </a:r>
            <a:r>
              <a:rPr lang="en-US" sz="1400" dirty="0" smtClean="0"/>
              <a:t>=0; </a:t>
            </a:r>
            <a:r>
              <a:rPr lang="en-US" sz="1400" dirty="0" err="1" smtClean="0"/>
              <a:t>i</a:t>
            </a:r>
            <a:r>
              <a:rPr lang="en-US" sz="1400" dirty="0" smtClean="0"/>
              <a:t>&lt;n; </a:t>
            </a:r>
            <a:r>
              <a:rPr lang="en-US" sz="1400" dirty="0" err="1" smtClean="0"/>
              <a:t>i</a:t>
            </a:r>
            <a:r>
              <a:rPr lang="en-US" sz="1400" dirty="0" smtClean="0"/>
              <a:t>++)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err="1" smtClean="0"/>
              <a:t>struct</a:t>
            </a:r>
            <a:r>
              <a:rPr lang="en-US" sz="1400" dirty="0" smtClean="0"/>
              <a:t> Shape* s = list[</a:t>
            </a:r>
            <a:r>
              <a:rPr lang="en-US" sz="1400" dirty="0" err="1" smtClean="0"/>
              <a:t>i</a:t>
            </a:r>
            <a:r>
              <a:rPr lang="en-US" sz="1400" dirty="0" smtClean="0"/>
              <a:t>];</a:t>
            </a:r>
          </a:p>
          <a:p>
            <a:pPr>
              <a:buNone/>
            </a:pPr>
            <a:r>
              <a:rPr lang="en-US" sz="1400" dirty="0" smtClean="0"/>
              <a:t>switch (s-&gt;</a:t>
            </a:r>
            <a:r>
              <a:rPr lang="en-US" sz="1400" dirty="0" err="1" smtClean="0"/>
              <a:t>itsType</a:t>
            </a:r>
            <a:r>
              <a:rPr lang="en-US" sz="1400" dirty="0" smtClean="0"/>
              <a:t>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smtClean="0"/>
              <a:t>case square:</a:t>
            </a:r>
          </a:p>
          <a:p>
            <a:pPr>
              <a:buNone/>
            </a:pPr>
            <a:r>
              <a:rPr lang="en-US" sz="1400" dirty="0" err="1" smtClean="0"/>
              <a:t>DrawSquare</a:t>
            </a:r>
            <a:r>
              <a:rPr lang="en-US" sz="1400" dirty="0" smtClean="0"/>
              <a:t>((</a:t>
            </a:r>
            <a:r>
              <a:rPr lang="en-US" sz="1400" dirty="0" err="1" smtClean="0"/>
              <a:t>struct</a:t>
            </a:r>
            <a:r>
              <a:rPr lang="en-US" sz="1400" dirty="0" smtClean="0"/>
              <a:t> Square*)s);</a:t>
            </a:r>
          </a:p>
          <a:p>
            <a:pPr>
              <a:buNone/>
            </a:pPr>
            <a:r>
              <a:rPr lang="en-US" sz="1400" dirty="0" smtClean="0"/>
              <a:t>break;</a:t>
            </a:r>
          </a:p>
          <a:p>
            <a:pPr>
              <a:buNone/>
            </a:pPr>
            <a:r>
              <a:rPr lang="en-US" sz="1400" dirty="0" smtClean="0"/>
              <a:t>case circle:</a:t>
            </a:r>
          </a:p>
          <a:p>
            <a:pPr>
              <a:buNone/>
            </a:pPr>
            <a:r>
              <a:rPr lang="en-US" sz="1400" dirty="0" err="1" smtClean="0"/>
              <a:t>DrawCircle</a:t>
            </a:r>
            <a:r>
              <a:rPr lang="en-US" sz="1400" dirty="0" smtClean="0"/>
              <a:t>((</a:t>
            </a:r>
            <a:r>
              <a:rPr lang="en-US" sz="1400" dirty="0" err="1" smtClean="0"/>
              <a:t>struct</a:t>
            </a:r>
            <a:r>
              <a:rPr lang="en-US" sz="1400" dirty="0" smtClean="0"/>
              <a:t> Circle*)s);</a:t>
            </a:r>
          </a:p>
          <a:p>
            <a:pPr>
              <a:buNone/>
            </a:pPr>
            <a:r>
              <a:rPr lang="en-US" sz="1400" dirty="0" smtClean="0"/>
              <a:t>break;</a:t>
            </a:r>
          </a:p>
          <a:p>
            <a:pPr>
              <a:buNone/>
            </a:pPr>
            <a:r>
              <a:rPr lang="en-US" sz="1400" dirty="0" smtClean="0"/>
              <a:t>}</a:t>
            </a:r>
          </a:p>
          <a:p>
            <a:pPr>
              <a:buNone/>
            </a:pPr>
            <a:r>
              <a:rPr lang="en-US" sz="1400" dirty="0" smtClean="0"/>
              <a:t>}</a:t>
            </a:r>
          </a:p>
          <a:p>
            <a:pPr>
              <a:buNone/>
            </a:pPr>
            <a:r>
              <a:rPr lang="en-US" sz="1400" dirty="0" smtClean="0"/>
              <a:t>}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Open/Closed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sz="1400" dirty="0" smtClean="0"/>
              <a:t>class Shape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smtClean="0"/>
              <a:t>public:</a:t>
            </a:r>
          </a:p>
          <a:p>
            <a:pPr>
              <a:buNone/>
            </a:pPr>
            <a:r>
              <a:rPr lang="en-US" sz="1400" dirty="0" smtClean="0"/>
              <a:t>virtual void Draw() const = 0;</a:t>
            </a:r>
          </a:p>
          <a:p>
            <a:pPr>
              <a:buNone/>
            </a:pPr>
            <a:r>
              <a:rPr lang="en-US" sz="1400" dirty="0" smtClean="0"/>
              <a:t>};</a:t>
            </a:r>
          </a:p>
          <a:p>
            <a:pPr>
              <a:buNone/>
            </a:pPr>
            <a:r>
              <a:rPr lang="en-US" sz="1400" dirty="0" smtClean="0"/>
              <a:t>class Square : public Shape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smtClean="0"/>
              <a:t>public:</a:t>
            </a:r>
          </a:p>
          <a:p>
            <a:pPr>
              <a:buNone/>
            </a:pPr>
            <a:r>
              <a:rPr lang="en-US" sz="1400" dirty="0" smtClean="0"/>
              <a:t>virtual void Draw() const;</a:t>
            </a:r>
          </a:p>
          <a:p>
            <a:pPr>
              <a:buNone/>
            </a:pPr>
            <a:r>
              <a:rPr lang="en-US" sz="1400" dirty="0" smtClean="0"/>
              <a:t>};</a:t>
            </a:r>
          </a:p>
          <a:p>
            <a:pPr>
              <a:buNone/>
            </a:pPr>
            <a:r>
              <a:rPr lang="en-US" sz="1400" dirty="0" smtClean="0"/>
              <a:t>class Circle : public Shape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en-US" sz="1400" dirty="0" smtClean="0"/>
              <a:t>public:</a:t>
            </a:r>
          </a:p>
          <a:p>
            <a:pPr>
              <a:buNone/>
            </a:pPr>
            <a:r>
              <a:rPr lang="en-US" sz="1400" dirty="0" smtClean="0"/>
              <a:t>virtual void Draw() const;</a:t>
            </a:r>
          </a:p>
          <a:p>
            <a:pPr>
              <a:buNone/>
            </a:pPr>
            <a:r>
              <a:rPr lang="en-US" sz="1400" dirty="0" smtClean="0"/>
              <a:t>};</a:t>
            </a:r>
          </a:p>
          <a:p>
            <a:pPr>
              <a:buNone/>
            </a:pPr>
            <a:r>
              <a:rPr lang="en-US" sz="1400" dirty="0" smtClean="0"/>
              <a:t>void </a:t>
            </a:r>
            <a:r>
              <a:rPr lang="en-US" sz="1400" dirty="0" err="1" smtClean="0"/>
              <a:t>DrawAllShapes</a:t>
            </a:r>
            <a:r>
              <a:rPr lang="en-US" sz="1400" dirty="0" smtClean="0"/>
              <a:t>(Set&lt;Shape*&gt;&amp; list)</a:t>
            </a:r>
          </a:p>
          <a:p>
            <a:pPr>
              <a:buNone/>
            </a:pPr>
            <a:r>
              <a:rPr lang="en-US" sz="1400" dirty="0" smtClean="0"/>
              <a:t>{</a:t>
            </a:r>
          </a:p>
          <a:p>
            <a:pPr>
              <a:buNone/>
            </a:pPr>
            <a:r>
              <a:rPr lang="nn-NO" sz="1400" dirty="0" smtClean="0"/>
              <a:t>for (Iterator&lt;Shape*&gt;i(list); i; i++)</a:t>
            </a:r>
          </a:p>
          <a:p>
            <a:pPr>
              <a:buNone/>
            </a:pPr>
            <a:r>
              <a:rPr lang="en-US" sz="1400" dirty="0" smtClean="0"/>
              <a:t>(*</a:t>
            </a:r>
            <a:r>
              <a:rPr lang="en-US" sz="1400" dirty="0" err="1" smtClean="0"/>
              <a:t>i</a:t>
            </a:r>
            <a:r>
              <a:rPr lang="en-US" sz="1400" dirty="0" smtClean="0"/>
              <a:t>)-&gt;Draw();</a:t>
            </a:r>
          </a:p>
          <a:p>
            <a:pPr>
              <a:buNone/>
            </a:pPr>
            <a:r>
              <a:rPr lang="en-US" sz="1400" dirty="0" smtClean="0"/>
              <a:t>}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hlinkClick r:id="rId2"/>
              </a:rPr>
              <a:t>Liskov's</a:t>
            </a:r>
            <a:r>
              <a:rPr lang="en-US" dirty="0" smtClean="0">
                <a:hlinkClick r:id="rId2"/>
              </a:rPr>
              <a:t> Substitution Principle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If for each object o1 of type S there is an object o2 of type T such that for all programs P defined in terms of T, the behavior of P is unchanged when o1 is substituted for o2 then S is a subtype of 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 possibilities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57800" y="3361152"/>
            <a:ext cx="3695700" cy="3353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29340" y="1219201"/>
            <a:ext cx="356161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Capture experience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Design Patterns</a:t>
            </a:r>
            <a:r>
              <a:rPr lang="en-US" dirty="0" smtClean="0"/>
              <a:t> by Erich Gamma, Richard Helm, Ralph Johnson and John </a:t>
            </a:r>
            <a:r>
              <a:rPr lang="en-US" dirty="0" err="1" smtClean="0"/>
              <a:t>Vlissides</a:t>
            </a:r>
            <a:endParaRPr lang="en-US" dirty="0" smtClean="0"/>
          </a:p>
          <a:p>
            <a:r>
              <a:rPr lang="en-US" dirty="0" smtClean="0"/>
              <a:t>This is the initial effort at patterns</a:t>
            </a:r>
          </a:p>
          <a:p>
            <a:r>
              <a:rPr lang="en-US" dirty="0" smtClean="0"/>
              <a:t>Idea is to capture design experience</a:t>
            </a:r>
          </a:p>
          <a:p>
            <a:r>
              <a:rPr lang="en-US" dirty="0" smtClean="0"/>
              <a:t>It is not a pattern until it has appeared in practice multiple times</a:t>
            </a:r>
          </a:p>
          <a:p>
            <a:r>
              <a:rPr lang="en-US" dirty="0" smtClean="0"/>
              <a:t>Good source - http://www.oodesign.com/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yse802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syse802Template</Template>
  <TotalTime>9812</TotalTime>
  <Words>1041</Words>
  <Application>Microsoft Office PowerPoint</Application>
  <PresentationFormat>On-screen Show (4:3)</PresentationFormat>
  <Paragraphs>181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syse802Template</vt:lpstr>
      <vt:lpstr>CPSC 871</vt:lpstr>
      <vt:lpstr>Slide 2</vt:lpstr>
      <vt:lpstr>Open/Closed Principle</vt:lpstr>
      <vt:lpstr>Open/closed – not a solution</vt:lpstr>
      <vt:lpstr>Open/closed – not a solution</vt:lpstr>
      <vt:lpstr>The Open/Closed solution</vt:lpstr>
      <vt:lpstr>Liskov's Substitution Principle</vt:lpstr>
      <vt:lpstr>2 possibilities</vt:lpstr>
      <vt:lpstr>Capture experience</vt:lpstr>
      <vt:lpstr>Alexander’s definition</vt:lpstr>
      <vt:lpstr>Pattern format</vt:lpstr>
      <vt:lpstr>Does it fit?</vt:lpstr>
      <vt:lpstr>Categories</vt:lpstr>
      <vt:lpstr>Creational</vt:lpstr>
      <vt:lpstr>Singleton</vt:lpstr>
      <vt:lpstr>Singleton</vt:lpstr>
      <vt:lpstr>UML diagram</vt:lpstr>
      <vt:lpstr>Code</vt:lpstr>
      <vt:lpstr>Visitor - Behavioral</vt:lpstr>
      <vt:lpstr>Visitor</vt:lpstr>
      <vt:lpstr>UML:Visitor</vt:lpstr>
      <vt:lpstr>Trade-off</vt:lpstr>
      <vt:lpstr>code</vt:lpstr>
      <vt:lpstr>Adapter: Structural</vt:lpstr>
      <vt:lpstr>Adapter</vt:lpstr>
      <vt:lpstr>design</vt:lpstr>
      <vt:lpstr>It’s a big design space</vt:lpstr>
      <vt:lpstr>Unified Modeling Language</vt:lpstr>
    </vt:vector>
  </TitlesOfParts>
  <Company>Clemson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CPSC 871</dc:title>
  <dc:creator>McGregor</dc:creator>
  <cp:lastModifiedBy>McGregor</cp:lastModifiedBy>
  <cp:revision>17</cp:revision>
  <dcterms:created xsi:type="dcterms:W3CDTF">2011-09-23T02:56:38Z</dcterms:created>
  <dcterms:modified xsi:type="dcterms:W3CDTF">2012-02-11T12:21:12Z</dcterms:modified>
</cp:coreProperties>
</file>