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0" r:id="rId2"/>
    <p:sldId id="27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0" r:id="rId11"/>
    <p:sldId id="269" r:id="rId12"/>
    <p:sldId id="261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2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64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8 Session 2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JUnit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as a </a:t>
            </a:r>
            <a:r>
              <a:rPr lang="en-US" dirty="0" err="1" smtClean="0"/>
              <a:t>Junit</a:t>
            </a:r>
            <a:r>
              <a:rPr lang="en-US" dirty="0" smtClean="0"/>
              <a:t> configuration</a:t>
            </a:r>
            <a:endParaRPr lang="en-US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Resulting display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Junit</a:t>
            </a:r>
            <a:r>
              <a:rPr lang="en-US" dirty="0" smtClean="0"/>
              <a:t>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http://www.vogella.de/articles/JUnit/article.html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First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at the spec for a method</a:t>
            </a:r>
          </a:p>
          <a:p>
            <a:r>
              <a:rPr lang="en-US" dirty="0"/>
              <a:t>Write tests for it</a:t>
            </a:r>
          </a:p>
          <a:p>
            <a:r>
              <a:rPr lang="en-US" dirty="0"/>
              <a:t>Run the tests – they will fail because there is no implementation</a:t>
            </a:r>
          </a:p>
          <a:p>
            <a:r>
              <a:rPr lang="en-US" dirty="0"/>
              <a:t>Implement the method</a:t>
            </a:r>
          </a:p>
          <a:p>
            <a:r>
              <a:rPr lang="en-US" dirty="0"/>
              <a:t>Rerun the tests</a:t>
            </a:r>
          </a:p>
          <a:p>
            <a:r>
              <a:rPr lang="en-US" dirty="0"/>
              <a:t>Check results and correct method if there are failures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80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Due to its dynamic nature Java provides powerful facilities for examining code.</a:t>
            </a:r>
          </a:p>
          <a:p>
            <a:r>
              <a:rPr lang="en-US" sz="2400" dirty="0" err="1" smtClean="0"/>
              <a:t>JUnit</a:t>
            </a:r>
            <a:r>
              <a:rPr lang="en-US" sz="2400" dirty="0" smtClean="0"/>
              <a:t> was developed in the 1990’s as a reusable test framework that took advantage of that dynamic aspect to automatically assemble a set of test cases from a set of methods. Any method name that includes “test” is assumed to be a test case and is run by the framework.</a:t>
            </a:r>
          </a:p>
          <a:p>
            <a:r>
              <a:rPr lang="en-US" sz="2400" dirty="0" smtClean="0"/>
              <a:t>This has been sufficiently successful that there are now other _Unit implementations for other languages.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In the next few slides we look at the PuckSupplyTest.java file from the </a:t>
            </a:r>
            <a:r>
              <a:rPr lang="en-US" sz="1600" dirty="0" err="1" smtClean="0"/>
              <a:t>BricklesProject</a:t>
            </a:r>
            <a:r>
              <a:rPr lang="en-US" sz="1600" dirty="0" smtClean="0"/>
              <a:t>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The @Before </a:t>
            </a:r>
            <a:r>
              <a:rPr lang="en-US" sz="1600" dirty="0" err="1" smtClean="0"/>
              <a:t>before</a:t>
            </a:r>
            <a:r>
              <a:rPr lang="en-US" sz="1600" dirty="0" smtClean="0"/>
              <a:t> the method definition insures that the method is run just before each method.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Notice that several classes have to be instantiated in-order to test this one class. This is one of those situations in which writing the test cases early can inform about bad designs.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@Before</a:t>
            </a:r>
          </a:p>
          <a:p>
            <a:pPr>
              <a:buNone/>
            </a:pPr>
            <a:r>
              <a:rPr lang="en-US" sz="1600" b="1" dirty="0" smtClean="0"/>
              <a:t>public void </a:t>
            </a:r>
            <a:r>
              <a:rPr lang="en-US" sz="1600" b="1" dirty="0" err="1" smtClean="0"/>
              <a:t>setUp</a:t>
            </a:r>
            <a:r>
              <a:rPr lang="en-US" sz="1600" b="1" dirty="0" smtClean="0"/>
              <a:t>() throws Exception {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System.</a:t>
            </a:r>
            <a:r>
              <a:rPr lang="en-US" sz="1600" i="1" dirty="0" err="1" smtClean="0"/>
              <a:t>out.println</a:t>
            </a:r>
            <a:r>
              <a:rPr lang="en-US" sz="1600" i="1" dirty="0" smtClean="0"/>
              <a:t>("In test setup");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bv</a:t>
            </a:r>
            <a:r>
              <a:rPr lang="en-US" sz="1600" dirty="0" smtClean="0"/>
              <a:t> = 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BricklesView</a:t>
            </a:r>
            <a:r>
              <a:rPr lang="en-US" sz="1600" b="1" dirty="0" smtClean="0"/>
              <a:t>();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ag</a:t>
            </a:r>
            <a:r>
              <a:rPr lang="en-US" sz="1600" dirty="0" smtClean="0"/>
              <a:t> = 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BricklesGame</a:t>
            </a:r>
            <a:r>
              <a:rPr lang="en-US" sz="1600" b="1" dirty="0" smtClean="0"/>
              <a:t>(</a:t>
            </a:r>
            <a:r>
              <a:rPr lang="en-US" sz="1600" b="1" dirty="0" err="1" smtClean="0"/>
              <a:t>bv</a:t>
            </a:r>
            <a:r>
              <a:rPr lang="en-US" sz="1600" b="1" dirty="0" smtClean="0"/>
              <a:t>);</a:t>
            </a:r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err="1" smtClean="0"/>
              <a:t>pf</a:t>
            </a:r>
            <a:r>
              <a:rPr lang="en-US" sz="1600" dirty="0" smtClean="0"/>
              <a:t> = 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PlayingField</a:t>
            </a:r>
            <a:r>
              <a:rPr lang="en-US" sz="1600" b="1" dirty="0" smtClean="0"/>
              <a:t>(</a:t>
            </a:r>
            <a:r>
              <a:rPr lang="en-US" sz="1600" b="1" dirty="0" err="1" smtClean="0"/>
              <a:t>ag</a:t>
            </a:r>
            <a:r>
              <a:rPr lang="en-US" sz="1600" b="1" dirty="0" smtClean="0"/>
              <a:t>);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code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dirty="0" smtClean="0"/>
              <a:t>The annotation before this method signals that the method is a test case.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In this test case an instance of the </a:t>
            </a:r>
            <a:r>
              <a:rPr lang="en-US" sz="1600" dirty="0" err="1" smtClean="0"/>
              <a:t>PuckSupply</a:t>
            </a:r>
            <a:r>
              <a:rPr lang="en-US" sz="1600" dirty="0" smtClean="0"/>
              <a:t> class is created from scratch and then in the last line is queried to see if it contains the specified number of pucks.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The </a:t>
            </a:r>
            <a:r>
              <a:rPr lang="en-US" sz="1600" dirty="0" err="1" smtClean="0"/>
              <a:t>assertTrue</a:t>
            </a:r>
            <a:r>
              <a:rPr lang="en-US" sz="1600" dirty="0" smtClean="0"/>
              <a:t> method at the end of the test case is part of the </a:t>
            </a:r>
            <a:r>
              <a:rPr lang="en-US" sz="1600" dirty="0" err="1" smtClean="0"/>
              <a:t>Junit</a:t>
            </a:r>
            <a:r>
              <a:rPr lang="en-US" sz="1600" dirty="0" smtClean="0"/>
              <a:t> test framework. It returns true/false depending on whether the “</a:t>
            </a:r>
            <a:r>
              <a:rPr lang="en-US" sz="1600" dirty="0" err="1" smtClean="0"/>
              <a:t>numberLeft</a:t>
            </a:r>
            <a:r>
              <a:rPr lang="en-US" sz="1600" dirty="0" smtClean="0"/>
              <a:t>” method returns 3.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@Test</a:t>
            </a:r>
          </a:p>
          <a:p>
            <a:pPr>
              <a:buNone/>
            </a:pPr>
            <a:r>
              <a:rPr lang="en-US" sz="1600" b="1" dirty="0" smtClean="0"/>
              <a:t>public void </a:t>
            </a:r>
            <a:r>
              <a:rPr lang="en-US" sz="1600" b="1" dirty="0" err="1" smtClean="0"/>
              <a:t>testNumberLeft</a:t>
            </a:r>
            <a:r>
              <a:rPr lang="en-US" sz="1600" b="1" dirty="0" smtClean="0"/>
              <a:t>() {</a:t>
            </a:r>
          </a:p>
          <a:p>
            <a:pPr>
              <a:buNone/>
            </a:pPr>
            <a:r>
              <a:rPr lang="en-US" sz="1600" dirty="0" err="1" smtClean="0"/>
              <a:t>PuckSupply</a:t>
            </a:r>
            <a:r>
              <a:rPr lang="en-US" sz="1600" dirty="0" smtClean="0"/>
              <a:t> </a:t>
            </a:r>
            <a:r>
              <a:rPr lang="en-US" sz="1600" dirty="0" err="1" smtClean="0"/>
              <a:t>ps</a:t>
            </a:r>
            <a:r>
              <a:rPr lang="en-US" sz="1600" dirty="0" smtClean="0"/>
              <a:t> = </a:t>
            </a:r>
            <a:r>
              <a:rPr lang="en-US" sz="1600" b="1" dirty="0" smtClean="0"/>
              <a:t>new </a:t>
            </a:r>
            <a:r>
              <a:rPr lang="en-US" sz="1600" b="1" dirty="0" err="1" smtClean="0"/>
              <a:t>PuckSupply</a:t>
            </a:r>
            <a:r>
              <a:rPr lang="en-US" sz="1600" b="1" dirty="0" smtClean="0"/>
              <a:t>(</a:t>
            </a:r>
            <a:r>
              <a:rPr lang="en-US" sz="1600" b="1" dirty="0" err="1" smtClean="0"/>
              <a:t>pf</a:t>
            </a:r>
            <a:r>
              <a:rPr lang="en-US" sz="1600" b="1" dirty="0" smtClean="0"/>
              <a:t>);</a:t>
            </a:r>
          </a:p>
          <a:p>
            <a:pPr>
              <a:buNone/>
            </a:pPr>
            <a:r>
              <a:rPr lang="en-US" sz="1600" i="1" dirty="0" err="1" smtClean="0"/>
              <a:t>assertTrue</a:t>
            </a:r>
            <a:r>
              <a:rPr lang="en-US" sz="1600" i="1" dirty="0" smtClean="0"/>
              <a:t>(</a:t>
            </a:r>
            <a:r>
              <a:rPr lang="en-US" sz="1600" i="1" dirty="0" err="1" smtClean="0"/>
              <a:t>ps.numberLeft</a:t>
            </a:r>
            <a:r>
              <a:rPr lang="en-US" sz="1600" i="1" dirty="0" smtClean="0"/>
              <a:t>()==3);</a:t>
            </a:r>
          </a:p>
          <a:p>
            <a:pPr>
              <a:buNone/>
            </a:pPr>
            <a:r>
              <a:rPr lang="en-US" sz="1600" dirty="0" smtClean="0"/>
              <a:t>}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code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 smtClean="0"/>
              <a:t>From the AllTests.java class here is a way to create a single class that will execute a number test classes each with an arbitrary number of test cases.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package </a:t>
            </a:r>
            <a:r>
              <a:rPr lang="en-US" sz="1400" dirty="0" err="1" smtClean="0"/>
              <a:t>bricklesPackage</a:t>
            </a:r>
            <a:r>
              <a:rPr lang="en-US" sz="1400" dirty="0" smtClean="0"/>
              <a:t>;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org.junit.runner.RunWith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org.junit.runners.Suite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dirty="0" smtClean="0"/>
              <a:t>import </a:t>
            </a:r>
            <a:r>
              <a:rPr lang="en-US" sz="1400" dirty="0" err="1" smtClean="0"/>
              <a:t>org.junit.runners.Suite.SuiteClasses</a:t>
            </a:r>
            <a:r>
              <a:rPr lang="en-US" sz="1400" dirty="0" smtClean="0"/>
              <a:t>;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@</a:t>
            </a:r>
            <a:r>
              <a:rPr lang="en-US" sz="1400" dirty="0" err="1" smtClean="0"/>
              <a:t>RunWith</a:t>
            </a:r>
            <a:r>
              <a:rPr lang="en-US" sz="1400" dirty="0" smtClean="0"/>
              <a:t>(</a:t>
            </a:r>
            <a:r>
              <a:rPr lang="en-US" sz="1400" dirty="0" err="1" smtClean="0"/>
              <a:t>Suite.class</a:t>
            </a:r>
            <a:r>
              <a:rPr lang="en-US" sz="1400" dirty="0" smtClean="0"/>
              <a:t>) --- </a:t>
            </a:r>
            <a:r>
              <a:rPr lang="en-US" sz="1400" dirty="0" err="1" smtClean="0"/>
              <a:t>Suite.class</a:t>
            </a:r>
            <a:r>
              <a:rPr lang="en-US" sz="1400" dirty="0" smtClean="0"/>
              <a:t> is from the </a:t>
            </a:r>
            <a:r>
              <a:rPr lang="en-US" sz="1400" dirty="0" err="1" smtClean="0"/>
              <a:t>Junit</a:t>
            </a:r>
            <a:r>
              <a:rPr lang="en-US" sz="1400" dirty="0" smtClean="0"/>
              <a:t> framework</a:t>
            </a:r>
          </a:p>
          <a:p>
            <a:pPr>
              <a:buNone/>
            </a:pPr>
            <a:r>
              <a:rPr lang="en-US" sz="1400" dirty="0" smtClean="0"/>
              <a:t>@</a:t>
            </a:r>
            <a:r>
              <a:rPr lang="en-US" sz="1400" dirty="0" err="1" smtClean="0"/>
              <a:t>SuiteClasses</a:t>
            </a:r>
            <a:r>
              <a:rPr lang="en-US" sz="1400" dirty="0" smtClean="0"/>
              <a:t>({ </a:t>
            </a:r>
            <a:r>
              <a:rPr lang="en-US" sz="1400" dirty="0" err="1" smtClean="0"/>
              <a:t>PuckSupplyTest.class</a:t>
            </a:r>
            <a:r>
              <a:rPr lang="en-US" sz="1400" dirty="0" smtClean="0"/>
              <a:t> }) --- all test classes are listed here</a:t>
            </a:r>
          </a:p>
          <a:p>
            <a:pPr>
              <a:buNone/>
            </a:pPr>
            <a:r>
              <a:rPr lang="en-US" sz="1400" dirty="0" smtClean="0"/>
              <a:t>public class </a:t>
            </a:r>
            <a:r>
              <a:rPr lang="en-US" sz="1400" dirty="0" err="1" smtClean="0"/>
              <a:t>AllTests</a:t>
            </a:r>
            <a:r>
              <a:rPr lang="en-US" sz="1400" dirty="0" smtClean="0"/>
              <a:t> {   --- No need for any implementation</a:t>
            </a:r>
          </a:p>
          <a:p>
            <a:pPr>
              <a:buNone/>
            </a:pPr>
            <a:r>
              <a:rPr lang="en-US" sz="1400" dirty="0" smtClean="0"/>
              <a:t>}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 </a:t>
            </a:r>
            <a:r>
              <a:rPr lang="en-US" dirty="0" err="1" smtClean="0"/>
              <a:t>JUnit</a:t>
            </a:r>
            <a:r>
              <a:rPr lang="en-US" dirty="0" smtClean="0"/>
              <a:t>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&lt;target name="</a:t>
            </a:r>
            <a:r>
              <a:rPr lang="en-US" sz="1600" dirty="0" err="1" smtClean="0"/>
              <a:t>runTests</a:t>
            </a:r>
            <a:r>
              <a:rPr lang="en-US" sz="1600" dirty="0" smtClean="0"/>
              <a:t>" depends="compile"&gt;</a:t>
            </a:r>
          </a:p>
          <a:p>
            <a:pPr>
              <a:buNone/>
            </a:pPr>
            <a:r>
              <a:rPr lang="en-US" sz="1600" dirty="0" smtClean="0"/>
              <a:t>	&lt;</a:t>
            </a:r>
            <a:r>
              <a:rPr lang="en-US" sz="1600" dirty="0" err="1" smtClean="0"/>
              <a:t>junit</a:t>
            </a:r>
            <a:r>
              <a:rPr lang="en-US" sz="1600" dirty="0" smtClean="0"/>
              <a:t> </a:t>
            </a:r>
            <a:r>
              <a:rPr lang="en-US" sz="1600" dirty="0" err="1" smtClean="0"/>
              <a:t>printsummary</a:t>
            </a:r>
            <a:r>
              <a:rPr lang="en-US" sz="1600" dirty="0" smtClean="0"/>
              <a:t>="yes" </a:t>
            </a:r>
            <a:r>
              <a:rPr lang="en-US" sz="1600" dirty="0" err="1" smtClean="0"/>
              <a:t>haltonfailure</a:t>
            </a:r>
            <a:r>
              <a:rPr lang="en-US" sz="1600" dirty="0" smtClean="0"/>
              <a:t>="no"&gt;</a:t>
            </a:r>
          </a:p>
          <a:p>
            <a:pPr>
              <a:buNone/>
            </a:pPr>
            <a:r>
              <a:rPr lang="en-US" sz="1600" dirty="0" smtClean="0"/>
              <a:t>		&lt;test name="</a:t>
            </a:r>
            <a:r>
              <a:rPr lang="en-US" sz="1600" dirty="0" err="1" smtClean="0"/>
              <a:t>bricklesPackage.AllTests</a:t>
            </a:r>
            <a:r>
              <a:rPr lang="en-US" sz="1600" dirty="0" smtClean="0"/>
              <a:t>" </a:t>
            </a:r>
            <a:r>
              <a:rPr lang="en-US" sz="1600" dirty="0" err="1" smtClean="0"/>
              <a:t>haltonfailure</a:t>
            </a:r>
            <a:r>
              <a:rPr lang="en-US" sz="1600" dirty="0" smtClean="0"/>
              <a:t>="no" </a:t>
            </a:r>
            <a:r>
              <a:rPr lang="en-US" sz="1600" dirty="0" err="1" smtClean="0"/>
              <a:t>outfile</a:t>
            </a:r>
            <a:r>
              <a:rPr lang="en-US" sz="1600" dirty="0" smtClean="0"/>
              <a:t>="result"&gt;</a:t>
            </a:r>
          </a:p>
          <a:p>
            <a:pPr>
              <a:buNone/>
            </a:pPr>
            <a:r>
              <a:rPr lang="en-US" sz="1600" dirty="0" smtClean="0"/>
              <a:t>			 &lt;formatter type="xml"/&gt;</a:t>
            </a:r>
          </a:p>
          <a:p>
            <a:pPr>
              <a:buNone/>
            </a:pPr>
            <a:r>
              <a:rPr lang="en-US" sz="1600" dirty="0" smtClean="0"/>
              <a:t> 		 &lt;/test&gt;</a:t>
            </a:r>
          </a:p>
          <a:p>
            <a:pPr>
              <a:buNone/>
            </a:pPr>
            <a:r>
              <a:rPr lang="en-US" sz="1600" dirty="0" smtClean="0"/>
              <a:t>		 &lt;</a:t>
            </a:r>
            <a:r>
              <a:rPr lang="en-US" sz="1600" dirty="0" err="1" smtClean="0"/>
              <a:t>classpath</a:t>
            </a:r>
            <a:r>
              <a:rPr lang="en-US" sz="1600" dirty="0" smtClean="0"/>
              <a:t> </a:t>
            </a:r>
            <a:r>
              <a:rPr lang="en-US" sz="1600" dirty="0" err="1" smtClean="0"/>
              <a:t>refid</a:t>
            </a:r>
            <a:r>
              <a:rPr lang="en-US" sz="1600" dirty="0" smtClean="0"/>
              <a:t>="</a:t>
            </a:r>
            <a:r>
              <a:rPr lang="en-US" sz="1600" dirty="0" err="1" smtClean="0"/>
              <a:t>junitclasspath</a:t>
            </a:r>
            <a:r>
              <a:rPr lang="en-US" sz="1600" dirty="0" smtClean="0"/>
              <a:t>" /&gt;</a:t>
            </a:r>
          </a:p>
          <a:p>
            <a:pPr>
              <a:buNone/>
            </a:pPr>
            <a:r>
              <a:rPr lang="en-US" sz="1600" dirty="0" smtClean="0"/>
              <a:t>	&lt;/</a:t>
            </a:r>
            <a:r>
              <a:rPr lang="en-US" sz="1600" dirty="0" err="1" smtClean="0"/>
              <a:t>junit</a:t>
            </a:r>
            <a:r>
              <a:rPr lang="en-US" sz="1600" dirty="0" smtClean="0"/>
              <a:t>&gt;</a:t>
            </a:r>
          </a:p>
          <a:p>
            <a:pPr>
              <a:buNone/>
            </a:pPr>
            <a:r>
              <a:rPr lang="en-US" sz="1600" dirty="0" smtClean="0"/>
              <a:t>&lt;/target&gt;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targets in Ant Build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 targets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51229" y="1600200"/>
            <a:ext cx="724154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1195</TotalTime>
  <Words>428</Words>
  <Application>Microsoft Office PowerPoint</Application>
  <PresentationFormat>On-screen Show (4:3)</PresentationFormat>
  <Paragraphs>76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syse802Template</vt:lpstr>
      <vt:lpstr>CPSC 871</vt:lpstr>
      <vt:lpstr>Test First Programming</vt:lpstr>
      <vt:lpstr>Test mechanism</vt:lpstr>
      <vt:lpstr>Test code</vt:lpstr>
      <vt:lpstr>Test code - 2</vt:lpstr>
      <vt:lpstr>Test code - 3</vt:lpstr>
      <vt:lpstr>Ant JUnit Task</vt:lpstr>
      <vt:lpstr>Setup targets in Ant Build</vt:lpstr>
      <vt:lpstr>Select targets</vt:lpstr>
      <vt:lpstr>Run as a Junit configuration</vt:lpstr>
      <vt:lpstr>Resulting display</vt:lpstr>
      <vt:lpstr>Junit tutorial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5</cp:revision>
  <dcterms:created xsi:type="dcterms:W3CDTF">2012-03-03T01:29:21Z</dcterms:created>
  <dcterms:modified xsi:type="dcterms:W3CDTF">2013-10-10T00:48:22Z</dcterms:modified>
</cp:coreProperties>
</file>