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s.ed.ac.uk/home/pxs/Book/ariane5rep.html" TargetMode="External"/><Relationship Id="rId2" Type="http://schemas.openxmlformats.org/officeDocument/2006/relationships/hyperlink" Target="http://en.wikipedia.org/wiki/Ariane_5_Flight_50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mson.edu/~johnmc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Introduction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basic knowledge</a:t>
            </a:r>
          </a:p>
          <a:p>
            <a:pPr lvl="1"/>
            <a:r>
              <a:rPr lang="en-US" dirty="0" smtClean="0"/>
              <a:t>Halstead’s software science</a:t>
            </a:r>
          </a:p>
          <a:p>
            <a:r>
              <a:rPr lang="en-US" dirty="0" smtClean="0"/>
              <a:t>Develop and adhere to standards</a:t>
            </a:r>
          </a:p>
          <a:p>
            <a:pPr lvl="1"/>
            <a:r>
              <a:rPr lang="en-US" dirty="0" smtClean="0"/>
              <a:t>ISO/ANSI/SAE standards</a:t>
            </a:r>
          </a:p>
          <a:p>
            <a:r>
              <a:rPr lang="en-US" dirty="0" smtClean="0"/>
              <a:t>Accept responsibility for their decisions</a:t>
            </a:r>
          </a:p>
          <a:p>
            <a:pPr lvl="1"/>
            <a:r>
              <a:rPr lang="en-US" dirty="0" smtClean="0"/>
              <a:t>Sign off for architectural decisions</a:t>
            </a:r>
          </a:p>
          <a:p>
            <a:r>
              <a:rPr lang="en-US" dirty="0" smtClean="0"/>
              <a:t>Cooperate with others to solve problems </a:t>
            </a:r>
          </a:p>
          <a:p>
            <a:pPr lvl="1"/>
            <a:r>
              <a:rPr lang="en-US" dirty="0" smtClean="0"/>
              <a:t>Work in teams and teams of teams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 in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scientists</a:t>
            </a:r>
          </a:p>
          <a:p>
            <a:pPr lvl="1"/>
            <a:r>
              <a:rPr lang="en-US" dirty="0" smtClean="0"/>
              <a:t>Relatively small group</a:t>
            </a:r>
          </a:p>
          <a:p>
            <a:r>
              <a:rPr lang="en-US" dirty="0" smtClean="0"/>
              <a:t>Software engineers</a:t>
            </a:r>
          </a:p>
          <a:p>
            <a:pPr lvl="1"/>
            <a:r>
              <a:rPr lang="en-US" dirty="0" smtClean="0"/>
              <a:t>Rapidly growing group</a:t>
            </a:r>
          </a:p>
          <a:p>
            <a:r>
              <a:rPr lang="en-US" dirty="0" smtClean="0"/>
              <a:t>Programmers</a:t>
            </a:r>
          </a:p>
          <a:p>
            <a:pPr lvl="1"/>
            <a:r>
              <a:rPr lang="en-US" dirty="0" smtClean="0"/>
              <a:t>Legacy of code writers</a:t>
            </a:r>
          </a:p>
          <a:p>
            <a:r>
              <a:rPr lang="en-US" dirty="0" smtClean="0"/>
              <a:t>Hackers</a:t>
            </a:r>
          </a:p>
          <a:p>
            <a:pPr lvl="1"/>
            <a:r>
              <a:rPr lang="en-US" dirty="0" smtClean="0"/>
              <a:t>Anyone can buy a compiler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problem correctly</a:t>
            </a:r>
          </a:p>
          <a:p>
            <a:r>
              <a:rPr lang="en-US" dirty="0" smtClean="0"/>
              <a:t>Solve it effectively, according to existing standards</a:t>
            </a:r>
          </a:p>
          <a:p>
            <a:r>
              <a:rPr lang="en-US" dirty="0" smtClean="0"/>
              <a:t>Solve it completely, including error conditions.</a:t>
            </a:r>
          </a:p>
          <a:p>
            <a:r>
              <a:rPr lang="en-US" dirty="0" smtClean="0"/>
              <a:t>Solve it efficiently, using smallest amount of resources to achieve maximum in quality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Embedded real-time system</a:t>
            </a:r>
          </a:p>
          <a:p>
            <a:r>
              <a:rPr lang="en-US" dirty="0" smtClean="0"/>
              <a:t>Interactive, GUI-based system</a:t>
            </a:r>
          </a:p>
          <a:p>
            <a:r>
              <a:rPr lang="en-US" dirty="0" smtClean="0"/>
              <a:t>3 to 4 tier ecommerce system </a:t>
            </a:r>
          </a:p>
          <a:p>
            <a:r>
              <a:rPr lang="en-US" dirty="0" smtClean="0"/>
              <a:t>Batch processing system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critical</a:t>
            </a:r>
          </a:p>
          <a:p>
            <a:r>
              <a:rPr lang="en-US" dirty="0" smtClean="0"/>
              <a:t>Mission critical</a:t>
            </a:r>
          </a:p>
          <a:p>
            <a:r>
              <a:rPr lang="en-US" dirty="0" smtClean="0"/>
              <a:t>Strategic</a:t>
            </a:r>
          </a:p>
          <a:p>
            <a:r>
              <a:rPr lang="en-US" dirty="0" smtClean="0"/>
              <a:t>T</a:t>
            </a:r>
            <a:r>
              <a:rPr lang="en-US" dirty="0" smtClean="0"/>
              <a:t>actical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make a mistake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June 4, 1996 -- </a:t>
            </a:r>
            <a:r>
              <a:rPr lang="en-US" sz="2400" b="1" dirty="0" err="1" smtClean="0"/>
              <a:t>Ariane</a:t>
            </a:r>
            <a:r>
              <a:rPr lang="en-US" sz="2400" b="1" dirty="0" smtClean="0"/>
              <a:t> 5 Flight 501.</a:t>
            </a:r>
            <a:r>
              <a:rPr lang="en-US" sz="2400" dirty="0" smtClean="0"/>
              <a:t> Working code for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 rocket is reused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5, but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5's faster engines trigger a bug in an arithmetic routine inside the rocket's flight computer. The error is in the code that converts a 64-bit floating-point number to a 16-bit signed integer. The faster engines cause the 64-bit numbers to be larger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5 than in the </a:t>
            </a:r>
            <a:r>
              <a:rPr lang="en-US" sz="2400" dirty="0" err="1" smtClean="0"/>
              <a:t>Ariane</a:t>
            </a:r>
            <a:r>
              <a:rPr lang="en-US" sz="2400" dirty="0" smtClean="0"/>
              <a:t> 4, triggering an overflow condition that results in the flight computer crashing.</a:t>
            </a:r>
          </a:p>
          <a:p>
            <a:r>
              <a:rPr lang="en-US" sz="2400" dirty="0" smtClean="0"/>
              <a:t>First Flight 501's backup computer crashes, followed 0.05 seconds later by a crash of the primary computer. As a result of these </a:t>
            </a:r>
            <a:r>
              <a:rPr lang="en-US" sz="2400" dirty="0" smtClean="0">
                <a:hlinkClick r:id="rId2"/>
              </a:rPr>
              <a:t>crashed computers</a:t>
            </a:r>
            <a:r>
              <a:rPr lang="en-US" sz="2400" dirty="0" smtClean="0"/>
              <a:t>, the rocket's primary processor overpowers the rocket's engines and causes the rocket to </a:t>
            </a:r>
            <a:r>
              <a:rPr lang="en-US" sz="2400" dirty="0" smtClean="0">
                <a:hlinkClick r:id="rId3"/>
              </a:rPr>
              <a:t>disintegrate</a:t>
            </a:r>
            <a:r>
              <a:rPr lang="en-US" sz="2400" dirty="0" smtClean="0"/>
              <a:t> 40 seconds after launch.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to market shortened</a:t>
            </a:r>
          </a:p>
          <a:p>
            <a:r>
              <a:rPr lang="en-US" dirty="0" smtClean="0"/>
              <a:t>Driven by specific qualities</a:t>
            </a:r>
          </a:p>
          <a:p>
            <a:pPr lvl="1"/>
            <a:r>
              <a:rPr lang="en-US" dirty="0" smtClean="0"/>
              <a:t>Usability</a:t>
            </a:r>
          </a:p>
          <a:p>
            <a:pPr lvl="1"/>
            <a:r>
              <a:rPr lang="en-US" dirty="0" smtClean="0"/>
              <a:t>Modifiability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Iterative, incremental process model</a:t>
            </a:r>
          </a:p>
          <a:p>
            <a:r>
              <a:rPr lang="en-US" dirty="0" smtClean="0"/>
              <a:t>Ubiquitous and mission critical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Iterative, incremental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– a defined set of activities that lead from a problem to a working software solution</a:t>
            </a:r>
          </a:p>
          <a:p>
            <a:r>
              <a:rPr lang="en-US" dirty="0" smtClean="0"/>
              <a:t>Iterative – successive passes through a short set of activities</a:t>
            </a:r>
          </a:p>
          <a:p>
            <a:r>
              <a:rPr lang="en-US" dirty="0" smtClean="0"/>
              <a:t>Incremental – a small portion of the system is built at a time. Increments are selected to have always running software.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5088"/>
            <a:ext cx="8229600" cy="1404312"/>
          </a:xfrm>
        </p:spPr>
        <p:txBody>
          <a:bodyPr/>
          <a:lstStyle/>
          <a:p>
            <a:r>
              <a:rPr lang="en-US" dirty="0" smtClean="0"/>
              <a:t>Class diagram – concepts in domain </a:t>
            </a:r>
          </a:p>
          <a:p>
            <a:r>
              <a:rPr lang="en-US" dirty="0" smtClean="0"/>
              <a:t>Activity diagram – detailed algorithms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4343400" cy="3853488"/>
          </a:xfrm>
          <a:prstGeom prst="rect">
            <a:avLst/>
          </a:prstGeom>
          <a:noFill/>
          <a:ln w="6350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5" name="Picture 19" descr="flowTest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71600"/>
            <a:ext cx="421005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/>
          <a:lstStyle/>
          <a:p>
            <a:r>
              <a:rPr lang="en-US" dirty="0" smtClean="0"/>
              <a:t>Each “actor” is a user of the system.</a:t>
            </a:r>
          </a:p>
          <a:p>
            <a:r>
              <a:rPr lang="en-US" dirty="0" smtClean="0"/>
              <a:t>Each oval is a use of the system.</a:t>
            </a:r>
          </a:p>
          <a:p>
            <a:r>
              <a:rPr lang="en-US" dirty="0" smtClean="0"/>
              <a:t>These illustrate the behaviors of the system.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8540" y="2428411"/>
            <a:ext cx="4968935" cy="3244579"/>
            <a:chOff x="152400" y="1447800"/>
            <a:chExt cx="5932091" cy="393262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2330450" y="4784725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2043113" y="5241925"/>
              <a:ext cx="2058256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 pucks are used up.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3276600" y="335280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2971800" y="3733800"/>
              <a:ext cx="1410643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 next move.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4914900" y="3028950"/>
              <a:ext cx="655638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4648200" y="3429000"/>
              <a:ext cx="143629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 all frames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are completed.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304800" y="4191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4267200" y="4800600"/>
              <a:ext cx="167353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checks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score periodically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on the scoreboard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3141663" y="1530350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2601913" y="1989138"/>
              <a:ext cx="2808461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selects to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install the optional scoreboard feature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5"/>
            <p:cNvSpPr>
              <a:spLocks noChangeArrowheads="1"/>
            </p:cNvSpPr>
            <p:nvPr/>
          </p:nvSpPr>
          <p:spPr bwMode="auto">
            <a:xfrm>
              <a:off x="3132138" y="233997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133600" y="2667000"/>
              <a:ext cx="141064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 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Bowling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eature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 flipH="1" flipV="1">
              <a:off x="3795713" y="2638425"/>
              <a:ext cx="1117600" cy="4254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9"/>
            <p:cNvSpPr>
              <a:spLocks/>
            </p:cNvSpPr>
            <p:nvPr/>
          </p:nvSpPr>
          <p:spPr bwMode="auto">
            <a:xfrm>
              <a:off x="3795713" y="2638425"/>
              <a:ext cx="195263" cy="127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" y="0"/>
                </a:cxn>
                <a:cxn ang="0">
                  <a:pos x="92" y="80"/>
                </a:cxn>
                <a:cxn ang="0">
                  <a:pos x="0" y="0"/>
                </a:cxn>
              </a:cxnLst>
              <a:rect l="0" t="0" r="r" b="b"/>
              <a:pathLst>
                <a:path w="123" h="80">
                  <a:moveTo>
                    <a:pt x="0" y="0"/>
                  </a:moveTo>
                  <a:lnTo>
                    <a:pt x="123" y="0"/>
                  </a:lnTo>
                  <a:lnTo>
                    <a:pt x="92" y="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32"/>
            <p:cNvSpPr>
              <a:spLocks noChangeArrowheads="1"/>
            </p:cNvSpPr>
            <p:nvPr/>
          </p:nvSpPr>
          <p:spPr bwMode="auto">
            <a:xfrm>
              <a:off x="2133600" y="3810000"/>
              <a:ext cx="657225" cy="336550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1600200" y="4495800"/>
              <a:ext cx="160300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Player selects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the Pong feature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900" baseline="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play.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" name="Group 102"/>
            <p:cNvGrpSpPr/>
            <p:nvPr/>
          </p:nvGrpSpPr>
          <p:grpSpPr>
            <a:xfrm>
              <a:off x="2438400" y="4114800"/>
              <a:ext cx="196849" cy="663574"/>
              <a:chOff x="2438400" y="4114800"/>
              <a:chExt cx="196849" cy="663574"/>
            </a:xfrm>
          </p:grpSpPr>
          <p:sp>
            <p:nvSpPr>
              <p:cNvPr id="91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41"/>
            <p:cNvSpPr>
              <a:spLocks noChangeArrowheads="1"/>
            </p:cNvSpPr>
            <p:nvPr/>
          </p:nvSpPr>
          <p:spPr bwMode="auto">
            <a:xfrm>
              <a:off x="788988" y="2981325"/>
              <a:ext cx="657225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228600" y="3505200"/>
              <a:ext cx="137858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Player selects the </a:t>
              </a:r>
              <a:r>
                <a:rPr lang="en-US" sz="9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Brickles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feature t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</a:t>
              </a: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44"/>
            <p:cNvSpPr>
              <a:spLocks noChangeArrowheads="1"/>
            </p:cNvSpPr>
            <p:nvPr/>
          </p:nvSpPr>
          <p:spPr bwMode="auto">
            <a:xfrm>
              <a:off x="1100138" y="1454150"/>
              <a:ext cx="147638" cy="144463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45"/>
            <p:cNvSpPr>
              <a:spLocks noChangeShapeType="1"/>
            </p:cNvSpPr>
            <p:nvPr/>
          </p:nvSpPr>
          <p:spPr bwMode="auto">
            <a:xfrm>
              <a:off x="1179513" y="1608138"/>
              <a:ext cx="1588" cy="1539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46"/>
            <p:cNvSpPr>
              <a:spLocks noChangeShapeType="1"/>
            </p:cNvSpPr>
            <p:nvPr/>
          </p:nvSpPr>
          <p:spPr bwMode="auto">
            <a:xfrm>
              <a:off x="1050925" y="1655763"/>
              <a:ext cx="255588" cy="1588"/>
            </a:xfrm>
            <a:prstGeom prst="lin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7"/>
            <p:cNvSpPr>
              <a:spLocks/>
            </p:cNvSpPr>
            <p:nvPr/>
          </p:nvSpPr>
          <p:spPr bwMode="auto">
            <a:xfrm>
              <a:off x="1001713" y="1762125"/>
              <a:ext cx="354013" cy="17303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54" y="0"/>
                </a:cxn>
                <a:cxn ang="0">
                  <a:pos x="108" y="54"/>
                </a:cxn>
              </a:cxnLst>
              <a:rect l="0" t="0" r="r" b="b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</a:path>
              </a:pathLst>
            </a:cu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48"/>
            <p:cNvSpPr>
              <a:spLocks noChangeArrowheads="1"/>
            </p:cNvSpPr>
            <p:nvPr/>
          </p:nvSpPr>
          <p:spPr bwMode="auto">
            <a:xfrm>
              <a:off x="723900" y="2047875"/>
              <a:ext cx="1009650" cy="157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real Human Player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>
              <a:off x="2247900" y="1693863"/>
              <a:ext cx="887413" cy="1588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H="1">
              <a:off x="3025775" y="1693863"/>
              <a:ext cx="109538" cy="46038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H="1" flipV="1">
              <a:off x="3025775" y="1649413"/>
              <a:ext cx="109538" cy="44450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 flipH="1" flipV="1">
              <a:off x="1355725" y="1690688"/>
              <a:ext cx="892175" cy="3175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3" name="Group 68"/>
            <p:cNvGrpSpPr/>
            <p:nvPr/>
          </p:nvGrpSpPr>
          <p:grpSpPr>
            <a:xfrm>
              <a:off x="1355725" y="1752600"/>
              <a:ext cx="1770063" cy="641351"/>
              <a:chOff x="1355725" y="1752600"/>
              <a:chExt cx="1770063" cy="641351"/>
            </a:xfrm>
          </p:grpSpPr>
          <p:sp>
            <p:nvSpPr>
              <p:cNvPr id="87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4" name="Group 67"/>
            <p:cNvGrpSpPr/>
            <p:nvPr/>
          </p:nvGrpSpPr>
          <p:grpSpPr>
            <a:xfrm>
              <a:off x="1346200" y="1935164"/>
              <a:ext cx="1092200" cy="1874838"/>
              <a:chOff x="1346200" y="1935163"/>
              <a:chExt cx="1016000" cy="1417637"/>
            </a:xfrm>
          </p:grpSpPr>
          <p:sp>
            <p:nvSpPr>
              <p:cNvPr id="82" name="Line 57"/>
              <p:cNvSpPr>
                <a:spLocks noChangeShapeType="1"/>
              </p:cNvSpPr>
              <p:nvPr/>
            </p:nvSpPr>
            <p:spPr bwMode="auto">
              <a:xfrm>
                <a:off x="1957388" y="2794000"/>
                <a:ext cx="404812" cy="55880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3" name="Group 66"/>
              <p:cNvGrpSpPr/>
              <p:nvPr/>
            </p:nvGrpSpPr>
            <p:grpSpPr>
              <a:xfrm>
                <a:off x="1346200" y="1935163"/>
                <a:ext cx="998538" cy="1406525"/>
                <a:chOff x="1346200" y="1935163"/>
                <a:chExt cx="998538" cy="1406525"/>
              </a:xfrm>
            </p:grpSpPr>
            <p:sp>
              <p:nvSpPr>
                <p:cNvPr id="8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2317750" y="3225800"/>
                  <a:ext cx="26988" cy="115888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2244725" y="3281363"/>
                  <a:ext cx="100013" cy="60325"/>
                </a:xfrm>
                <a:prstGeom prst="line">
                  <a:avLst/>
                </a:prstGeom>
                <a:noFill/>
                <a:ln w="6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1346200" y="1935163"/>
                  <a:ext cx="611188" cy="858838"/>
                </a:xfrm>
                <a:prstGeom prst="line">
                  <a:avLst/>
                </a:prstGeom>
                <a:noFill/>
                <a:ln w="0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5" name="Line 61"/>
            <p:cNvSpPr>
              <a:spLocks noChangeShapeType="1"/>
            </p:cNvSpPr>
            <p:nvPr/>
          </p:nvSpPr>
          <p:spPr bwMode="auto">
            <a:xfrm flipH="1">
              <a:off x="1123950" y="2611438"/>
              <a:ext cx="11113" cy="36195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62"/>
            <p:cNvSpPr>
              <a:spLocks noChangeShapeType="1"/>
            </p:cNvSpPr>
            <p:nvPr/>
          </p:nvSpPr>
          <p:spPr bwMode="auto">
            <a:xfrm flipV="1">
              <a:off x="1123950" y="2867025"/>
              <a:ext cx="47625" cy="10636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63"/>
            <p:cNvSpPr>
              <a:spLocks noChangeShapeType="1"/>
            </p:cNvSpPr>
            <p:nvPr/>
          </p:nvSpPr>
          <p:spPr bwMode="auto">
            <a:xfrm flipH="1" flipV="1">
              <a:off x="1081088" y="2860675"/>
              <a:ext cx="42863" cy="112713"/>
            </a:xfrm>
            <a:prstGeom prst="line">
              <a:avLst/>
            </a:prstGeom>
            <a:noFill/>
            <a:ln w="6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64"/>
            <p:cNvSpPr>
              <a:spLocks noChangeShapeType="1"/>
            </p:cNvSpPr>
            <p:nvPr/>
          </p:nvSpPr>
          <p:spPr bwMode="auto">
            <a:xfrm flipV="1">
              <a:off x="1135063" y="1984375"/>
              <a:ext cx="22225" cy="627063"/>
            </a:xfrm>
            <a:prstGeom prst="line">
              <a:avLst/>
            </a:pr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69"/>
            <p:cNvGrpSpPr/>
            <p:nvPr/>
          </p:nvGrpSpPr>
          <p:grpSpPr>
            <a:xfrm>
              <a:off x="2743200" y="3962396"/>
              <a:ext cx="1600200" cy="457200"/>
              <a:chOff x="1355725" y="1752600"/>
              <a:chExt cx="1770063" cy="641351"/>
            </a:xfrm>
          </p:grpSpPr>
          <p:sp>
            <p:nvSpPr>
              <p:cNvPr id="78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9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74"/>
            <p:cNvGrpSpPr/>
            <p:nvPr/>
          </p:nvGrpSpPr>
          <p:grpSpPr>
            <a:xfrm rot="18677202" flipH="1">
              <a:off x="3322673" y="2781298"/>
              <a:ext cx="511194" cy="457210"/>
              <a:chOff x="1355725" y="1752600"/>
              <a:chExt cx="1770063" cy="641351"/>
            </a:xfrm>
          </p:grpSpPr>
          <p:sp>
            <p:nvSpPr>
              <p:cNvPr id="74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 rot="12492825" flipV="1">
              <a:off x="2279124" y="35784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auto">
            <a:xfrm rot="16200000" flipV="1">
              <a:off x="3317225" y="2931175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85800" y="24384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.7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676400" y="22860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057400" y="17526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 bwMode="auto">
            <a:xfrm>
              <a:off x="1143000" y="1977390"/>
              <a:ext cx="811530" cy="472440"/>
            </a:xfrm>
            <a:custGeom>
              <a:avLst/>
              <a:gdLst>
                <a:gd name="connsiteX0" fmla="*/ 0 w 811530"/>
                <a:gd name="connsiteY0" fmla="*/ 434340 h 472440"/>
                <a:gd name="connsiteX1" fmla="*/ 480060 w 811530"/>
                <a:gd name="connsiteY1" fmla="*/ 400050 h 472440"/>
                <a:gd name="connsiteX2" fmla="*/ 811530 w 811530"/>
                <a:gd name="connsiteY2" fmla="*/ 0 h 472440"/>
                <a:gd name="connsiteX3" fmla="*/ 811530 w 811530"/>
                <a:gd name="connsiteY3" fmla="*/ 0 h 47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1530" h="472440">
                  <a:moveTo>
                    <a:pt x="0" y="434340"/>
                  </a:moveTo>
                  <a:cubicBezTo>
                    <a:pt x="172402" y="453390"/>
                    <a:pt x="344805" y="472440"/>
                    <a:pt x="480060" y="400050"/>
                  </a:cubicBezTo>
                  <a:cubicBezTo>
                    <a:pt x="615315" y="327660"/>
                    <a:pt x="811530" y="0"/>
                    <a:pt x="811530" y="0"/>
                  </a:cubicBezTo>
                  <a:lnTo>
                    <a:pt x="811530" y="0"/>
                  </a:lnTo>
                </a:path>
              </a:pathLst>
            </a:custGeom>
            <a:noFill/>
            <a:ln w="63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828800" y="1447800"/>
              <a:ext cx="96532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Optional AND</a:t>
              </a:r>
              <a:endParaRPr lang="en-US" sz="1000" dirty="0"/>
            </a:p>
          </p:txBody>
        </p:sp>
        <p:sp>
          <p:nvSpPr>
            <p:cNvPr id="48" name="Oval 13"/>
            <p:cNvSpPr>
              <a:spLocks noChangeArrowheads="1"/>
            </p:cNvSpPr>
            <p:nvPr/>
          </p:nvSpPr>
          <p:spPr bwMode="auto">
            <a:xfrm>
              <a:off x="4191000" y="44196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auto">
            <a:xfrm>
              <a:off x="1066800" y="4191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pucks are used.</a:t>
              </a:r>
            </a:p>
          </p:txBody>
        </p:sp>
        <p:grpSp>
          <p:nvGrpSpPr>
            <p:cNvPr id="50" name="Group 91"/>
            <p:cNvGrpSpPr/>
            <p:nvPr/>
          </p:nvGrpSpPr>
          <p:grpSpPr>
            <a:xfrm>
              <a:off x="3733799" y="2667003"/>
              <a:ext cx="1066799" cy="1752601"/>
              <a:chOff x="1355725" y="1752600"/>
              <a:chExt cx="1770063" cy="641351"/>
            </a:xfrm>
          </p:grpSpPr>
          <p:sp>
            <p:nvSpPr>
              <p:cNvPr id="70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" name="Group 96"/>
            <p:cNvGrpSpPr/>
            <p:nvPr/>
          </p:nvGrpSpPr>
          <p:grpSpPr>
            <a:xfrm>
              <a:off x="1447800" y="3124197"/>
              <a:ext cx="2743200" cy="1447798"/>
              <a:chOff x="1355725" y="1752600"/>
              <a:chExt cx="1770063" cy="641351"/>
            </a:xfrm>
          </p:grpSpPr>
          <p:sp>
            <p:nvSpPr>
              <p:cNvPr id="66" name="Line 53"/>
              <p:cNvSpPr>
                <a:spLocks noChangeShapeType="1"/>
              </p:cNvSpPr>
              <p:nvPr/>
            </p:nvSpPr>
            <p:spPr bwMode="auto">
              <a:xfrm>
                <a:off x="2238375" y="2068513"/>
                <a:ext cx="887413" cy="3206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Line 54"/>
              <p:cNvSpPr>
                <a:spLocks noChangeShapeType="1"/>
              </p:cNvSpPr>
              <p:nvPr/>
            </p:nvSpPr>
            <p:spPr bwMode="auto">
              <a:xfrm flipH="1" flipV="1">
                <a:off x="3038475" y="2309813"/>
                <a:ext cx="87313" cy="79375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Line 55"/>
              <p:cNvSpPr>
                <a:spLocks noChangeShapeType="1"/>
              </p:cNvSpPr>
              <p:nvPr/>
            </p:nvSpPr>
            <p:spPr bwMode="auto">
              <a:xfrm flipH="1">
                <a:off x="3006725" y="2389188"/>
                <a:ext cx="119063" cy="4763"/>
              </a:xfrm>
              <a:prstGeom prst="line">
                <a:avLst/>
              </a:prstGeom>
              <a:noFill/>
              <a:ln w="6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Line 56"/>
              <p:cNvSpPr>
                <a:spLocks noChangeShapeType="1"/>
              </p:cNvSpPr>
              <p:nvPr/>
            </p:nvSpPr>
            <p:spPr bwMode="auto">
              <a:xfrm flipH="1" flipV="1">
                <a:off x="1355725" y="1752600"/>
                <a:ext cx="882650" cy="31591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2" name="Oval 13"/>
            <p:cNvSpPr>
              <a:spLocks noChangeArrowheads="1"/>
            </p:cNvSpPr>
            <p:nvPr/>
          </p:nvSpPr>
          <p:spPr bwMode="auto">
            <a:xfrm>
              <a:off x="1143000" y="3810000"/>
              <a:ext cx="655638" cy="338138"/>
            </a:xfrm>
            <a:prstGeom prst="ellipse">
              <a:avLst/>
            </a:prstGeom>
            <a:noFill/>
            <a:ln w="2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3" name="Group 103"/>
            <p:cNvGrpSpPr/>
            <p:nvPr/>
          </p:nvGrpSpPr>
          <p:grpSpPr>
            <a:xfrm>
              <a:off x="1066787" y="3276600"/>
              <a:ext cx="228599" cy="609600"/>
              <a:chOff x="2438400" y="4114800"/>
              <a:chExt cx="196849" cy="663574"/>
            </a:xfrm>
          </p:grpSpPr>
          <p:sp>
            <p:nvSpPr>
              <p:cNvPr id="64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4" name="Group 106"/>
            <p:cNvGrpSpPr/>
            <p:nvPr/>
          </p:nvGrpSpPr>
          <p:grpSpPr>
            <a:xfrm flipH="1">
              <a:off x="685800" y="3200400"/>
              <a:ext cx="228599" cy="990600"/>
              <a:chOff x="2438400" y="4114800"/>
              <a:chExt cx="196849" cy="663574"/>
            </a:xfrm>
          </p:grpSpPr>
          <p:sp>
            <p:nvSpPr>
              <p:cNvPr id="62" name="Line 37"/>
              <p:cNvSpPr>
                <a:spLocks noChangeShapeType="1"/>
              </p:cNvSpPr>
              <p:nvPr/>
            </p:nvSpPr>
            <p:spPr bwMode="auto">
              <a:xfrm flipH="1" flipV="1">
                <a:off x="2514599" y="4267199"/>
                <a:ext cx="120650" cy="511175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2438400" y="4114800"/>
                <a:ext cx="134938" cy="192088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85" y="110"/>
                  </a:cxn>
                  <a:cxn ang="0">
                    <a:pos x="0" y="121"/>
                  </a:cxn>
                  <a:cxn ang="0">
                    <a:pos x="27" y="0"/>
                  </a:cxn>
                </a:cxnLst>
                <a:rect l="0" t="0" r="r" b="b"/>
                <a:pathLst>
                  <a:path w="85" h="121">
                    <a:moveTo>
                      <a:pt x="27" y="0"/>
                    </a:moveTo>
                    <a:lnTo>
                      <a:pt x="85" y="110"/>
                    </a:lnTo>
                    <a:lnTo>
                      <a:pt x="0" y="121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5" name="Rectangle 14"/>
            <p:cNvSpPr>
              <a:spLocks noChangeArrowheads="1"/>
            </p:cNvSpPr>
            <p:nvPr/>
          </p:nvSpPr>
          <p:spPr bwMode="auto">
            <a:xfrm>
              <a:off x="152400" y="4572000"/>
              <a:ext cx="1051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Player plays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until all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Brick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s are used.</a:t>
              </a: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 rot="11840799" flipV="1">
              <a:off x="3574524" y="4111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 rot="14255922" flipV="1">
              <a:off x="3955525" y="3349803"/>
              <a:ext cx="666849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&lt;&lt;include&gt;&gt;</a:t>
              </a:r>
              <a:r>
                <a:rPr kumimoji="0" lang="en-US" sz="900" b="0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3466" y="38100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43066" y="3657600"/>
              <a:ext cx="5405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.35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438400" y="4114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.2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43400" y="2590800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.1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Checklist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syllabus</a:t>
            </a:r>
          </a:p>
          <a:p>
            <a:r>
              <a:rPr lang="en-US" dirty="0" smtClean="0"/>
              <a:t>Visit my website </a:t>
            </a:r>
            <a:r>
              <a:rPr lang="en-US" dirty="0" smtClean="0">
                <a:hlinkClick r:id="rId2"/>
              </a:rPr>
              <a:t>www.cs.clemson.edu/~johnmc</a:t>
            </a:r>
            <a:r>
              <a:rPr lang="en-US" dirty="0" smtClean="0"/>
              <a:t> and the course’s site under that</a:t>
            </a:r>
          </a:p>
          <a:p>
            <a:r>
              <a:rPr lang="en-US" dirty="0" smtClean="0"/>
              <a:t>Load software – more shortly</a:t>
            </a:r>
          </a:p>
          <a:p>
            <a:r>
              <a:rPr lang="en-US" dirty="0" smtClean="0"/>
              <a:t>Browse: </a:t>
            </a:r>
            <a:r>
              <a:rPr lang="en-US" sz="1800" dirty="0" smtClean="0"/>
              <a:t>http://www.computer.org/portal/web/swebok/html/ch1#Ref1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semester we will explore the practices of software engineering.</a:t>
            </a:r>
          </a:p>
          <a:p>
            <a:r>
              <a:rPr lang="en-US" dirty="0" smtClean="0"/>
              <a:t>We will study but we will also practice.</a:t>
            </a:r>
          </a:p>
          <a:p>
            <a:r>
              <a:rPr lang="en-US" dirty="0" smtClean="0"/>
              <a:t>Get ready to “do” software engineering.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- The application of a systematic, disciplined, quantifiable approach to the development, operation, and maintenance of software; that is, the application of engineering to software.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</a:t>
            </a:r>
            <a:r>
              <a:rPr lang="en-US" dirty="0" err="1" smtClean="0"/>
              <a:t>SweBok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400478"/>
            <a:ext cx="5181600" cy="50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</a:t>
            </a:r>
            <a:r>
              <a:rPr lang="en-US" dirty="0" err="1" smtClean="0"/>
              <a:t>vs</a:t>
            </a:r>
            <a:r>
              <a:rPr lang="en-US" dirty="0" smtClean="0"/>
              <a:t> Practice areas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SweBok</a:t>
            </a:r>
            <a:r>
              <a:rPr lang="en-US" dirty="0" smtClean="0"/>
              <a:t> Appendix 3 has complete set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154238"/>
            <a:ext cx="76200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engineering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Mathematics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Quality management</a:t>
            </a:r>
          </a:p>
          <a:p>
            <a:r>
              <a:rPr lang="en-US" dirty="0" smtClean="0"/>
              <a:t>Software ergonomics</a:t>
            </a:r>
          </a:p>
          <a:p>
            <a:r>
              <a:rPr lang="en-US" dirty="0" smtClean="0"/>
              <a:t>Systems engineering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different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Science</a:t>
            </a:r>
          </a:p>
          <a:p>
            <a:r>
              <a:rPr lang="en-US" dirty="0" smtClean="0"/>
              <a:t>Basic knowledge about a domain</a:t>
            </a:r>
          </a:p>
          <a:p>
            <a:r>
              <a:rPr lang="en-US" dirty="0" smtClean="0"/>
              <a:t>Physics</a:t>
            </a:r>
          </a:p>
          <a:p>
            <a:r>
              <a:rPr lang="en-US" dirty="0" smtClean="0"/>
              <a:t>Action/reaction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Engineering</a:t>
            </a:r>
          </a:p>
          <a:p>
            <a:r>
              <a:rPr lang="en-US" dirty="0" smtClean="0"/>
              <a:t>Solving problems by applying basic knowledge</a:t>
            </a:r>
          </a:p>
          <a:p>
            <a:r>
              <a:rPr lang="en-US" dirty="0" smtClean="0"/>
              <a:t>Aeronautical engineering</a:t>
            </a:r>
          </a:p>
          <a:p>
            <a:r>
              <a:rPr lang="en-US" dirty="0" smtClean="0"/>
              <a:t>lift</a:t>
            </a:r>
            <a:endParaRPr lang="en-US" dirty="0"/>
          </a:p>
        </p:txBody>
      </p:sp>
      <p:pic>
        <p:nvPicPr>
          <p:cNvPr id="3074" name="Picture 2" descr="C:\Program Files (x86)\Microsoft Office\MEDIA\CAGCAT10\j021508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258147"/>
            <a:ext cx="1661311" cy="2599853"/>
          </a:xfrm>
          <a:prstGeom prst="rect">
            <a:avLst/>
          </a:prstGeom>
          <a:noFill/>
        </p:spPr>
      </p:pic>
      <p:pic>
        <p:nvPicPr>
          <p:cNvPr id="3075" name="Picture 3" descr="C:\Program Files (x86)\Microsoft Office\MEDIA\CAGCAT10\j02330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2996" y="3810000"/>
            <a:ext cx="2961992" cy="1484768"/>
          </a:xfrm>
          <a:prstGeom prst="rect">
            <a:avLst/>
          </a:prstGeom>
          <a:noFill/>
        </p:spPr>
      </p:pic>
      <p:pic>
        <p:nvPicPr>
          <p:cNvPr id="3078" name="Picture 6" descr="C:\Users\McGregor\AppData\Local\Microsoft\Windows\Temporary Internet Files\Content.IE5\GSZJL8D1\MC90035175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6267" y="5105400"/>
            <a:ext cx="1816729" cy="1415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</a:t>
            </a:r>
            <a:r>
              <a:rPr lang="en-US" dirty="0" err="1" smtClean="0"/>
              <a:t>vs</a:t>
            </a:r>
            <a:r>
              <a:rPr lang="en-US" dirty="0" smtClean="0"/>
              <a:t>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Computer science</a:t>
            </a:r>
          </a:p>
          <a:p>
            <a:r>
              <a:rPr lang="en-US" dirty="0" smtClean="0"/>
              <a:t>Basic knowledge about  computation</a:t>
            </a:r>
          </a:p>
          <a:p>
            <a:r>
              <a:rPr lang="en-US" dirty="0" smtClean="0"/>
              <a:t>What can be computed using a Turing machine?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Software engineering</a:t>
            </a:r>
          </a:p>
          <a:p>
            <a:r>
              <a:rPr lang="en-US" dirty="0" smtClean="0"/>
              <a:t>Solving computational problems by applying basic knowledge</a:t>
            </a:r>
          </a:p>
          <a:p>
            <a:r>
              <a:rPr lang="en-US" dirty="0" smtClean="0"/>
              <a:t>Identifying specific needs that can be solved computationally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10743</TotalTime>
  <Words>700</Words>
  <Application>Microsoft Office PowerPoint</Application>
  <PresentationFormat>On-screen Show (4:3)</PresentationFormat>
  <Paragraphs>133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CPSC 871</vt:lpstr>
      <vt:lpstr>Course Checklist</vt:lpstr>
      <vt:lpstr>Introduction</vt:lpstr>
      <vt:lpstr>Content of SweBok</vt:lpstr>
      <vt:lpstr>Standards vs Practice areas  </vt:lpstr>
      <vt:lpstr>Related disciplines</vt:lpstr>
      <vt:lpstr>What’s different</vt:lpstr>
      <vt:lpstr>Science and Engineering</vt:lpstr>
      <vt:lpstr>Software engineering vs computer science</vt:lpstr>
      <vt:lpstr>Software engineers</vt:lpstr>
      <vt:lpstr>People in software</vt:lpstr>
      <vt:lpstr>Engineering a product</vt:lpstr>
      <vt:lpstr>Types of systems</vt:lpstr>
      <vt:lpstr>Types of systems</vt:lpstr>
      <vt:lpstr>If we make a mistake …</vt:lpstr>
      <vt:lpstr>Software engineering trends</vt:lpstr>
      <vt:lpstr>Iterative, incremental process</vt:lpstr>
      <vt:lpstr>Model-driven</vt:lpstr>
      <vt:lpstr>Use cases</vt:lpstr>
      <vt:lpstr>Conclusion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16</cp:revision>
  <dcterms:created xsi:type="dcterms:W3CDTF">2011-07-20T15:12:54Z</dcterms:created>
  <dcterms:modified xsi:type="dcterms:W3CDTF">2011-08-09T14:36:15Z</dcterms:modified>
</cp:coreProperties>
</file>