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60" r:id="rId2"/>
    <p:sldId id="261" r:id="rId3"/>
    <p:sldId id="262" r:id="rId4"/>
    <p:sldId id="263" r:id="rId5"/>
    <p:sldId id="271" r:id="rId6"/>
    <p:sldId id="264" r:id="rId7"/>
    <p:sldId id="265" r:id="rId8"/>
    <p:sldId id="272" r:id="rId9"/>
    <p:sldId id="273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9" d="100"/>
          <a:sy n="79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8/8/2011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opcased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opcased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tlas.kennesaw.edu/~dbraun/csis4650/A&amp;D/UML_tutorial/class.htm" TargetMode="External"/><Relationship Id="rId2" Type="http://schemas.openxmlformats.org/officeDocument/2006/relationships/hyperlink" Target="http://atlas.kennesaw.edu/~dbraun/csis4650/A&amp;D/UML_tutorial/use_case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tlas.kennesaw.edu/~dbraun/csis4650/A&amp;D/UML_tutorial/activity.htm" TargetMode="External"/><Relationship Id="rId4" Type="http://schemas.openxmlformats.org/officeDocument/2006/relationships/hyperlink" Target="http://atlas.kennesaw.edu/~dbraun/csis4650/A&amp;D/UML_tutorial/state.ht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Model-driven Software Engineering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0 Session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requirements for a product can be represented using the </a:t>
            </a:r>
            <a:r>
              <a:rPr lang="en-US" dirty="0" err="1" smtClean="0"/>
              <a:t>SysML</a:t>
            </a:r>
            <a:r>
              <a:rPr lang="en-US" dirty="0" smtClean="0"/>
              <a:t> language which has a “requirement” construct.</a:t>
            </a:r>
          </a:p>
          <a:p>
            <a:r>
              <a:rPr lang="en-US" dirty="0" smtClean="0"/>
              <a:t>In these modeling languages there are graphical and xml-based representations.</a:t>
            </a:r>
          </a:p>
          <a:p>
            <a:r>
              <a:rPr lang="en-US" dirty="0" smtClean="0"/>
              <a:t>Here is the </a:t>
            </a:r>
            <a:r>
              <a:rPr lang="en-US" dirty="0" err="1" smtClean="0"/>
              <a:t>SysML</a:t>
            </a:r>
            <a:r>
              <a:rPr lang="en-US" dirty="0" smtClean="0"/>
              <a:t> requirement construct.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4953000"/>
            <a:ext cx="1833699" cy="178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modeling tool we will use is </a:t>
            </a:r>
            <a:r>
              <a:rPr lang="en-US" dirty="0" err="1" smtClean="0"/>
              <a:t>Topcased</a:t>
            </a:r>
            <a:r>
              <a:rPr lang="en-US" dirty="0" smtClean="0"/>
              <a:t>, which can be found at </a:t>
            </a:r>
            <a:r>
              <a:rPr lang="en-US" dirty="0" smtClean="0">
                <a:hlinkClick r:id="rId2"/>
              </a:rPr>
              <a:t>www.topcased.org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is an open-source tool that is built on top of the Eclipse platform.</a:t>
            </a:r>
          </a:p>
          <a:p>
            <a:r>
              <a:rPr lang="en-US" dirty="0" smtClean="0"/>
              <a:t>We will use the tool to capture the problem and our solution to the problem.</a:t>
            </a:r>
          </a:p>
          <a:p>
            <a:r>
              <a:rPr lang="en-US" dirty="0" smtClean="0"/>
              <a:t>The advantage of this approach is a repeatable process for capturing, analyzing, and transforming information about the problem.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 shot of </a:t>
            </a:r>
            <a:r>
              <a:rPr lang="en-US" dirty="0" err="1" smtClean="0"/>
              <a:t>Topcased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00200"/>
            <a:ext cx="8382000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295400" y="3124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8147" y="3124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51853" y="51493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4648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43400" y="594149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343400" y="18727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Topcased</a:t>
            </a:r>
            <a:r>
              <a:rPr lang="en-US" dirty="0" smtClean="0"/>
              <a:t> GUI regions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1 – This is the list of projects in the current workspace. </a:t>
            </a:r>
          </a:p>
          <a:p>
            <a:r>
              <a:rPr lang="en-US" sz="2800" dirty="0" smtClean="0"/>
              <a:t>2 – The pallet  of icons that are legal elements of diagram type being edited.</a:t>
            </a:r>
          </a:p>
          <a:p>
            <a:r>
              <a:rPr lang="en-US" sz="2800" dirty="0" smtClean="0"/>
              <a:t>3 – This is a decomposition of the current model and its constituent diagrams.</a:t>
            </a:r>
          </a:p>
          <a:p>
            <a:r>
              <a:rPr lang="en-US" sz="2800" dirty="0" smtClean="0"/>
              <a:t>4 – Modeling canvas where elements are laid out.</a:t>
            </a:r>
          </a:p>
          <a:p>
            <a:r>
              <a:rPr lang="en-US" sz="2800" dirty="0" smtClean="0"/>
              <a:t>5 – These tabs contain various editors and displays.</a:t>
            </a:r>
          </a:p>
          <a:p>
            <a:r>
              <a:rPr lang="en-US" sz="2800" dirty="0" smtClean="0"/>
              <a:t>6 – Menu bar with quick access to functions.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 </a:t>
            </a:r>
            <a:r>
              <a:rPr lang="en-US" dirty="0" err="1" smtClean="0"/>
              <a:t>Topcased</a:t>
            </a:r>
            <a:r>
              <a:rPr lang="en-US" dirty="0" smtClean="0"/>
              <a:t> 5.0 from www.topcased.org.</a:t>
            </a:r>
          </a:p>
          <a:p>
            <a:r>
              <a:rPr lang="en-US" dirty="0" smtClean="0">
                <a:hlinkClick r:id="rId2"/>
              </a:rPr>
              <a:t>Go to www.topcased.org</a:t>
            </a:r>
            <a:r>
              <a:rPr lang="en-US" dirty="0" smtClean="0"/>
              <a:t> and select documentation. You will find a list of tutorials.</a:t>
            </a:r>
          </a:p>
          <a:p>
            <a:r>
              <a:rPr lang="en-US" dirty="0" smtClean="0"/>
              <a:t>Begin learning how to use the tool by producing a requirements diagram for our problem.</a:t>
            </a:r>
          </a:p>
          <a:p>
            <a:r>
              <a:rPr lang="en-US" smtClean="0"/>
              <a:t>View the wink tutorial from the module page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model is an abstraction from reality.</a:t>
            </a:r>
          </a:p>
          <a:p>
            <a:r>
              <a:rPr lang="en-US" dirty="0" smtClean="0"/>
              <a:t>We omit certain details when we create the model.</a:t>
            </a:r>
          </a:p>
          <a:p>
            <a:r>
              <a:rPr lang="en-US" dirty="0" smtClean="0"/>
              <a:t>Any “real” entity can be modeled in multiple ways depending upon which details are suppressed and which are visible in the model.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Models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useful a model has to be amenable to analysis.</a:t>
            </a:r>
          </a:p>
          <a:p>
            <a:r>
              <a:rPr lang="en-US" dirty="0" smtClean="0"/>
              <a:t>A standard notation with standard semantics supports tools that can compute measures based on the structures.</a:t>
            </a:r>
          </a:p>
          <a:p>
            <a:r>
              <a:rPr lang="en-US" dirty="0" smtClean="0"/>
              <a:t>Software engineers have defined many modeling languages that support analysis.</a:t>
            </a:r>
          </a:p>
          <a:p>
            <a:r>
              <a:rPr lang="en-US" dirty="0" smtClean="0"/>
              <a:t>We will look at a few this semester.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Languages such as FORTRAN have used abstraction as a means to hide the complexity of the basic machine.</a:t>
            </a:r>
          </a:p>
          <a:p>
            <a:r>
              <a:rPr lang="en-US" dirty="0" smtClean="0"/>
              <a:t>Improvements in the ability to handle complexity are eventually overcome by increases in scale and additional complexity until new abstractions are defined.</a:t>
            </a:r>
          </a:p>
          <a:p>
            <a:r>
              <a:rPr lang="en-US" dirty="0" smtClean="0"/>
              <a:t>Model-driven techniques appear to be the next technology to hide complexity.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Tower of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reeform 2"/>
          <p:cNvSpPr>
            <a:spLocks/>
          </p:cNvSpPr>
          <p:nvPr/>
        </p:nvSpPr>
        <p:spPr bwMode="auto">
          <a:xfrm>
            <a:off x="6073776" y="4826000"/>
            <a:ext cx="2503487" cy="666750"/>
          </a:xfrm>
          <a:custGeom>
            <a:avLst/>
            <a:gdLst/>
            <a:ahLst/>
            <a:cxnLst>
              <a:cxn ang="0">
                <a:pos x="0" y="356"/>
              </a:cxn>
              <a:cxn ang="0">
                <a:pos x="3028" y="356"/>
              </a:cxn>
              <a:cxn ang="0">
                <a:pos x="3342" y="0"/>
              </a:cxn>
              <a:cxn ang="0">
                <a:pos x="598" y="2"/>
              </a:cxn>
              <a:cxn ang="0">
                <a:pos x="0" y="356"/>
              </a:cxn>
            </a:cxnLst>
            <a:rect l="0" t="0" r="r" b="b"/>
            <a:pathLst>
              <a:path w="3342" h="356">
                <a:moveTo>
                  <a:pt x="0" y="356"/>
                </a:moveTo>
                <a:lnTo>
                  <a:pt x="3028" y="356"/>
                </a:lnTo>
                <a:lnTo>
                  <a:pt x="3342" y="0"/>
                </a:lnTo>
                <a:lnTo>
                  <a:pt x="598" y="2"/>
                </a:lnTo>
                <a:lnTo>
                  <a:pt x="0" y="356"/>
                </a:lnTo>
                <a:close/>
              </a:path>
            </a:pathLst>
          </a:custGeom>
          <a:solidFill>
            <a:schemeClr val="tx2"/>
          </a:solidFill>
          <a:ln w="1270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Freeform 3"/>
          <p:cNvSpPr>
            <a:spLocks/>
          </p:cNvSpPr>
          <p:nvPr/>
        </p:nvSpPr>
        <p:spPr bwMode="auto">
          <a:xfrm>
            <a:off x="6130926" y="4057650"/>
            <a:ext cx="2154237" cy="1222375"/>
          </a:xfrm>
          <a:custGeom>
            <a:avLst/>
            <a:gdLst/>
            <a:ahLst/>
            <a:cxnLst>
              <a:cxn ang="0">
                <a:pos x="0" y="641"/>
              </a:cxn>
              <a:cxn ang="0">
                <a:pos x="2887" y="641"/>
              </a:cxn>
              <a:cxn ang="0">
                <a:pos x="2450" y="0"/>
              </a:cxn>
              <a:cxn ang="0">
                <a:pos x="430" y="0"/>
              </a:cxn>
              <a:cxn ang="0">
                <a:pos x="0" y="641"/>
              </a:cxn>
            </a:cxnLst>
            <a:rect l="0" t="0" r="r" b="b"/>
            <a:pathLst>
              <a:path w="2887" h="641">
                <a:moveTo>
                  <a:pt x="0" y="641"/>
                </a:moveTo>
                <a:lnTo>
                  <a:pt x="2887" y="641"/>
                </a:lnTo>
                <a:lnTo>
                  <a:pt x="2450" y="0"/>
                </a:lnTo>
                <a:lnTo>
                  <a:pt x="430" y="0"/>
                </a:lnTo>
                <a:lnTo>
                  <a:pt x="0" y="641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4"/>
          <p:cNvSpPr>
            <a:spLocks/>
          </p:cNvSpPr>
          <p:nvPr/>
        </p:nvSpPr>
        <p:spPr bwMode="auto">
          <a:xfrm>
            <a:off x="8334376" y="4814887"/>
            <a:ext cx="627062" cy="1924050"/>
          </a:xfrm>
          <a:custGeom>
            <a:avLst/>
            <a:gdLst/>
            <a:ahLst/>
            <a:cxnLst>
              <a:cxn ang="0">
                <a:pos x="430" y="1010"/>
              </a:cxn>
              <a:cxn ang="0">
                <a:pos x="0" y="354"/>
              </a:cxn>
              <a:cxn ang="0">
                <a:pos x="314" y="0"/>
              </a:cxn>
              <a:cxn ang="0">
                <a:pos x="842" y="557"/>
              </a:cxn>
              <a:cxn ang="0">
                <a:pos x="430" y="1010"/>
              </a:cxn>
            </a:cxnLst>
            <a:rect l="0" t="0" r="r" b="b"/>
            <a:pathLst>
              <a:path w="842" h="1010">
                <a:moveTo>
                  <a:pt x="430" y="1010"/>
                </a:moveTo>
                <a:lnTo>
                  <a:pt x="0" y="354"/>
                </a:lnTo>
                <a:lnTo>
                  <a:pt x="314" y="0"/>
                </a:lnTo>
                <a:lnTo>
                  <a:pt x="842" y="557"/>
                </a:lnTo>
                <a:lnTo>
                  <a:pt x="430" y="1010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5"/>
          <p:cNvSpPr>
            <a:spLocks/>
          </p:cNvSpPr>
          <p:nvPr/>
        </p:nvSpPr>
        <p:spPr bwMode="auto">
          <a:xfrm>
            <a:off x="5761038" y="5489575"/>
            <a:ext cx="2892425" cy="1249362"/>
          </a:xfrm>
          <a:custGeom>
            <a:avLst/>
            <a:gdLst/>
            <a:ahLst/>
            <a:cxnLst>
              <a:cxn ang="0">
                <a:pos x="0" y="656"/>
              </a:cxn>
              <a:cxn ang="0">
                <a:pos x="3880" y="656"/>
              </a:cxn>
              <a:cxn ang="0">
                <a:pos x="3450" y="0"/>
              </a:cxn>
              <a:cxn ang="0">
                <a:pos x="426" y="0"/>
              </a:cxn>
              <a:cxn ang="0">
                <a:pos x="0" y="656"/>
              </a:cxn>
            </a:cxnLst>
            <a:rect l="0" t="0" r="r" b="b"/>
            <a:pathLst>
              <a:path w="3880" h="656">
                <a:moveTo>
                  <a:pt x="0" y="656"/>
                </a:moveTo>
                <a:lnTo>
                  <a:pt x="3880" y="656"/>
                </a:lnTo>
                <a:lnTo>
                  <a:pt x="3450" y="0"/>
                </a:lnTo>
                <a:lnTo>
                  <a:pt x="426" y="0"/>
                </a:lnTo>
                <a:lnTo>
                  <a:pt x="0" y="656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7959726" y="3621087"/>
            <a:ext cx="549275" cy="1668463"/>
          </a:xfrm>
          <a:custGeom>
            <a:avLst/>
            <a:gdLst/>
            <a:ahLst/>
            <a:cxnLst>
              <a:cxn ang="0">
                <a:pos x="0" y="239"/>
              </a:cxn>
              <a:cxn ang="0">
                <a:pos x="437" y="876"/>
              </a:cxn>
              <a:cxn ang="0">
                <a:pos x="737" y="549"/>
              </a:cxn>
              <a:cxn ang="0">
                <a:pos x="212" y="0"/>
              </a:cxn>
              <a:cxn ang="0">
                <a:pos x="0" y="239"/>
              </a:cxn>
            </a:cxnLst>
            <a:rect l="0" t="0" r="r" b="b"/>
            <a:pathLst>
              <a:path w="737" h="876">
                <a:moveTo>
                  <a:pt x="0" y="239"/>
                </a:moveTo>
                <a:lnTo>
                  <a:pt x="437" y="876"/>
                </a:lnTo>
                <a:lnTo>
                  <a:pt x="737" y="549"/>
                </a:lnTo>
                <a:lnTo>
                  <a:pt x="212" y="0"/>
                </a:lnTo>
                <a:lnTo>
                  <a:pt x="0" y="239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6451601" y="3621087"/>
            <a:ext cx="1663700" cy="450850"/>
          </a:xfrm>
          <a:custGeom>
            <a:avLst/>
            <a:gdLst/>
            <a:ahLst/>
            <a:cxnLst>
              <a:cxn ang="0">
                <a:pos x="0" y="237"/>
              </a:cxn>
              <a:cxn ang="0">
                <a:pos x="2020" y="237"/>
              </a:cxn>
              <a:cxn ang="0">
                <a:pos x="2232" y="0"/>
              </a:cxn>
              <a:cxn ang="0">
                <a:pos x="564" y="0"/>
              </a:cxn>
              <a:cxn ang="0">
                <a:pos x="0" y="237"/>
              </a:cxn>
            </a:cxnLst>
            <a:rect l="0" t="0" r="r" b="b"/>
            <a:pathLst>
              <a:path w="2232" h="237">
                <a:moveTo>
                  <a:pt x="0" y="237"/>
                </a:moveTo>
                <a:lnTo>
                  <a:pt x="2020" y="237"/>
                </a:lnTo>
                <a:lnTo>
                  <a:pt x="2232" y="0"/>
                </a:lnTo>
                <a:lnTo>
                  <a:pt x="564" y="0"/>
                </a:lnTo>
                <a:lnTo>
                  <a:pt x="0" y="237"/>
                </a:lnTo>
                <a:close/>
              </a:path>
            </a:pathLst>
          </a:custGeom>
          <a:solidFill>
            <a:srgbClr val="006666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8"/>
          <p:cNvSpPr>
            <a:spLocks/>
          </p:cNvSpPr>
          <p:nvPr/>
        </p:nvSpPr>
        <p:spPr bwMode="auto">
          <a:xfrm>
            <a:off x="7583488" y="2411412"/>
            <a:ext cx="473075" cy="1457325"/>
          </a:xfrm>
          <a:custGeom>
            <a:avLst/>
            <a:gdLst/>
            <a:ahLst/>
            <a:cxnLst>
              <a:cxn ang="0">
                <a:pos x="434" y="765"/>
              </a:cxn>
              <a:cxn ang="0">
                <a:pos x="635" y="546"/>
              </a:cxn>
              <a:cxn ang="0">
                <a:pos x="110" y="0"/>
              </a:cxn>
              <a:cxn ang="0">
                <a:pos x="0" y="115"/>
              </a:cxn>
              <a:cxn ang="0">
                <a:pos x="434" y="765"/>
              </a:cxn>
            </a:cxnLst>
            <a:rect l="0" t="0" r="r" b="b"/>
            <a:pathLst>
              <a:path w="635" h="765">
                <a:moveTo>
                  <a:pt x="434" y="765"/>
                </a:moveTo>
                <a:lnTo>
                  <a:pt x="635" y="546"/>
                </a:lnTo>
                <a:lnTo>
                  <a:pt x="110" y="0"/>
                </a:lnTo>
                <a:lnTo>
                  <a:pt x="0" y="115"/>
                </a:lnTo>
                <a:lnTo>
                  <a:pt x="434" y="765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>
            <a:off x="6834188" y="2406650"/>
            <a:ext cx="830263" cy="220662"/>
          </a:xfrm>
          <a:custGeom>
            <a:avLst/>
            <a:gdLst/>
            <a:ahLst/>
            <a:cxnLst>
              <a:cxn ang="0">
                <a:pos x="0" y="116"/>
              </a:cxn>
              <a:cxn ang="0">
                <a:pos x="1003" y="116"/>
              </a:cxn>
              <a:cxn ang="0">
                <a:pos x="1113" y="0"/>
              </a:cxn>
              <a:cxn ang="0">
                <a:pos x="346" y="0"/>
              </a:cxn>
              <a:cxn ang="0">
                <a:pos x="0" y="116"/>
              </a:cxn>
            </a:cxnLst>
            <a:rect l="0" t="0" r="r" b="b"/>
            <a:pathLst>
              <a:path w="1113" h="116">
                <a:moveTo>
                  <a:pt x="0" y="116"/>
                </a:moveTo>
                <a:lnTo>
                  <a:pt x="1003" y="116"/>
                </a:lnTo>
                <a:lnTo>
                  <a:pt x="1113" y="0"/>
                </a:lnTo>
                <a:lnTo>
                  <a:pt x="346" y="0"/>
                </a:lnTo>
                <a:lnTo>
                  <a:pt x="0" y="116"/>
                </a:lnTo>
                <a:close/>
              </a:path>
            </a:pathLst>
          </a:custGeom>
          <a:solidFill>
            <a:schemeClr val="folHlink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10"/>
          <p:cNvSpPr>
            <a:spLocks/>
          </p:cNvSpPr>
          <p:nvPr/>
        </p:nvSpPr>
        <p:spPr bwMode="auto">
          <a:xfrm>
            <a:off x="6507163" y="2627312"/>
            <a:ext cx="1400175" cy="1241425"/>
          </a:xfrm>
          <a:custGeom>
            <a:avLst/>
            <a:gdLst/>
            <a:ahLst/>
            <a:cxnLst>
              <a:cxn ang="0">
                <a:pos x="0" y="651"/>
              </a:cxn>
              <a:cxn ang="0">
                <a:pos x="1878" y="651"/>
              </a:cxn>
              <a:cxn ang="0">
                <a:pos x="1442" y="0"/>
              </a:cxn>
              <a:cxn ang="0">
                <a:pos x="437" y="0"/>
              </a:cxn>
              <a:cxn ang="0">
                <a:pos x="0" y="651"/>
              </a:cxn>
            </a:cxnLst>
            <a:rect l="0" t="0" r="r" b="b"/>
            <a:pathLst>
              <a:path w="1878" h="651">
                <a:moveTo>
                  <a:pt x="0" y="651"/>
                </a:moveTo>
                <a:lnTo>
                  <a:pt x="1878" y="651"/>
                </a:lnTo>
                <a:lnTo>
                  <a:pt x="1442" y="0"/>
                </a:lnTo>
                <a:lnTo>
                  <a:pt x="437" y="0"/>
                </a:lnTo>
                <a:lnTo>
                  <a:pt x="0" y="651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11"/>
          <p:cNvSpPr>
            <a:spLocks/>
          </p:cNvSpPr>
          <p:nvPr/>
        </p:nvSpPr>
        <p:spPr bwMode="auto">
          <a:xfrm>
            <a:off x="7204076" y="1201737"/>
            <a:ext cx="401637" cy="1235075"/>
          </a:xfrm>
          <a:custGeom>
            <a:avLst/>
            <a:gdLst/>
            <a:ahLst/>
            <a:cxnLst>
              <a:cxn ang="0">
                <a:pos x="435" y="648"/>
              </a:cxn>
              <a:cxn ang="0">
                <a:pos x="536" y="547"/>
              </a:cxn>
              <a:cxn ang="0">
                <a:pos x="0" y="0"/>
              </a:cxn>
              <a:cxn ang="0">
                <a:pos x="435" y="648"/>
              </a:cxn>
            </a:cxnLst>
            <a:rect l="0" t="0" r="r" b="b"/>
            <a:pathLst>
              <a:path w="536" h="648">
                <a:moveTo>
                  <a:pt x="435" y="648"/>
                </a:moveTo>
                <a:lnTo>
                  <a:pt x="536" y="547"/>
                </a:lnTo>
                <a:lnTo>
                  <a:pt x="0" y="0"/>
                </a:lnTo>
                <a:lnTo>
                  <a:pt x="435" y="648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12"/>
          <p:cNvSpPr>
            <a:spLocks/>
          </p:cNvSpPr>
          <p:nvPr/>
        </p:nvSpPr>
        <p:spPr bwMode="auto">
          <a:xfrm>
            <a:off x="6880226" y="1201737"/>
            <a:ext cx="650875" cy="1235075"/>
          </a:xfrm>
          <a:custGeom>
            <a:avLst/>
            <a:gdLst/>
            <a:ahLst/>
            <a:cxnLst>
              <a:cxn ang="0">
                <a:pos x="0" y="648"/>
              </a:cxn>
              <a:cxn ang="0">
                <a:pos x="871" y="648"/>
              </a:cxn>
              <a:cxn ang="0">
                <a:pos x="436" y="0"/>
              </a:cxn>
              <a:cxn ang="0">
                <a:pos x="0" y="648"/>
              </a:cxn>
            </a:cxnLst>
            <a:rect l="0" t="0" r="r" b="b"/>
            <a:pathLst>
              <a:path w="871" h="648">
                <a:moveTo>
                  <a:pt x="0" y="648"/>
                </a:moveTo>
                <a:lnTo>
                  <a:pt x="871" y="648"/>
                </a:lnTo>
                <a:lnTo>
                  <a:pt x="436" y="0"/>
                </a:lnTo>
                <a:lnTo>
                  <a:pt x="0" y="648"/>
                </a:lnTo>
                <a:close/>
              </a:path>
            </a:pathLst>
          </a:custGeom>
          <a:solidFill>
            <a:schemeClr val="hlink"/>
          </a:solidFill>
          <a:ln w="127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3960813" y="5586412"/>
            <a:ext cx="1852613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7950" tIns="53975" rIns="107950" bIns="53975">
            <a:spAutoFit/>
          </a:bodyPr>
          <a:lstStyle/>
          <a:p>
            <a:pPr algn="ctr" eaLnBrk="1" hangingPunct="1"/>
            <a:r>
              <a:rPr lang="en-US" sz="2800" i="0">
                <a:latin typeface="Arial Narrow" pitchFamily="34" charset="0"/>
              </a:rPr>
              <a:t>M0: Enacted</a:t>
            </a:r>
          </a:p>
          <a:p>
            <a:pPr algn="ctr" eaLnBrk="1" hangingPunct="1"/>
            <a:r>
              <a:rPr lang="en-US" sz="2800" i="0">
                <a:latin typeface="Arial Narrow" pitchFamily="34" charset="0"/>
              </a:rPr>
              <a:t>Process</a:t>
            </a: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4618038" y="1316037"/>
            <a:ext cx="2166938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7950" tIns="53975" rIns="107950" bIns="53975">
            <a:spAutoFit/>
          </a:bodyPr>
          <a:lstStyle/>
          <a:p>
            <a:pPr algn="ctr" eaLnBrk="1" hangingPunct="1"/>
            <a:r>
              <a:rPr lang="en-US" sz="2800" i="0">
                <a:latin typeface="Arial Narrow" pitchFamily="34" charset="0"/>
              </a:rPr>
              <a:t>M3: Meta- Object Facility</a:t>
            </a:r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4084638" y="2662237"/>
            <a:ext cx="2627313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7950" tIns="53975" rIns="107950" bIns="53975">
            <a:spAutoFit/>
          </a:bodyPr>
          <a:lstStyle/>
          <a:p>
            <a:pPr algn="ctr" eaLnBrk="1" hangingPunct="1"/>
            <a:r>
              <a:rPr lang="en-US" sz="2800" i="0">
                <a:latin typeface="Arial Narrow" pitchFamily="34" charset="0"/>
              </a:rPr>
              <a:t>M2: Process  Metamodel</a:t>
            </a:r>
          </a:p>
        </p:txBody>
      </p:sp>
      <p:sp>
        <p:nvSpPr>
          <p:cNvPr id="18" name="Line 22"/>
          <p:cNvSpPr>
            <a:spLocks noChangeShapeType="1"/>
          </p:cNvSpPr>
          <p:nvPr/>
        </p:nvSpPr>
        <p:spPr bwMode="auto">
          <a:xfrm flipV="1">
            <a:off x="7213601" y="1924050"/>
            <a:ext cx="0" cy="4622800"/>
          </a:xfrm>
          <a:prstGeom prst="line">
            <a:avLst/>
          </a:prstGeom>
          <a:noFill/>
          <a:ln w="31750">
            <a:solidFill>
              <a:schemeClr val="bg1"/>
            </a:solidFill>
            <a:prstDash val="sysDot"/>
            <a:round/>
            <a:headEnd type="triangle" w="lg" len="lg"/>
            <a:tailEnd type="triangle" w="lg" len="lg"/>
          </a:ln>
          <a:effectLst/>
        </p:spPr>
        <p:txBody>
          <a:bodyPr lIns="107950" tIns="53975" rIns="107950" bIns="53975"/>
          <a:lstStyle/>
          <a:p>
            <a:endParaRPr lang="en-US"/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>
            <a:off x="5913438" y="6243637"/>
            <a:ext cx="2590800" cy="0"/>
          </a:xfrm>
          <a:prstGeom prst="line">
            <a:avLst/>
          </a:prstGeom>
          <a:noFill/>
          <a:ln w="31750">
            <a:solidFill>
              <a:schemeClr val="bg1"/>
            </a:solidFill>
            <a:prstDash val="sysDot"/>
            <a:round/>
            <a:headEnd type="triangle" w="lg" len="lg"/>
            <a:tailEnd type="triangle" w="lg" len="lg"/>
          </a:ln>
          <a:effectLst/>
        </p:spPr>
        <p:txBody>
          <a:bodyPr lIns="107950" tIns="53975" rIns="107950" bIns="53975"/>
          <a:lstStyle/>
          <a:p>
            <a:endParaRPr lang="en-US"/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 rot="16200000">
            <a:off x="6162676" y="4435474"/>
            <a:ext cx="16192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7950" tIns="53975" rIns="107950" bIns="53975">
            <a:spAutoFit/>
          </a:bodyPr>
          <a:lstStyle/>
          <a:p>
            <a:pPr algn="ctr" eaLnBrk="1" hangingPunct="1"/>
            <a:r>
              <a:rPr lang="en-US" sz="2400" b="1" i="0">
                <a:solidFill>
                  <a:schemeClr val="bg1"/>
                </a:solidFill>
                <a:latin typeface="Arial Narrow" pitchFamily="34" charset="0"/>
              </a:rPr>
              <a:t>abstraction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6270626" y="5770562"/>
            <a:ext cx="185261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7950" tIns="53975" rIns="107950" bIns="53975">
            <a:spAutoFit/>
          </a:bodyPr>
          <a:lstStyle/>
          <a:p>
            <a:pPr algn="ctr" eaLnBrk="1" hangingPunct="1"/>
            <a:r>
              <a:rPr lang="en-US" sz="2400" b="1" i="0">
                <a:solidFill>
                  <a:schemeClr val="bg1"/>
                </a:solidFill>
                <a:latin typeface="Arial Narrow" pitchFamily="34" charset="0"/>
              </a:rPr>
              <a:t># of elements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3840163" y="4071937"/>
            <a:ext cx="26670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7950" tIns="53975" rIns="107950" bIns="53975">
            <a:spAutoFit/>
          </a:bodyPr>
          <a:lstStyle/>
          <a:p>
            <a:pPr algn="ctr" eaLnBrk="1" hangingPunct="1"/>
            <a:r>
              <a:rPr lang="en-US" sz="2800" i="0" dirty="0">
                <a:latin typeface="Arial Narrow" pitchFamily="34" charset="0"/>
              </a:rPr>
              <a:t>M1: Process Model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Model-driven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Model-driven refers to the use of models as the primary means of abstraction.</a:t>
            </a:r>
          </a:p>
          <a:p>
            <a:r>
              <a:rPr lang="en-US" sz="2400" dirty="0" smtClean="0"/>
              <a:t>There are numerous modeling notations.</a:t>
            </a:r>
          </a:p>
          <a:p>
            <a:r>
              <a:rPr lang="en-US" sz="2400" dirty="0" smtClean="0"/>
              <a:t>A primary source has been the Object Management Group (OMG) which has produced:</a:t>
            </a:r>
          </a:p>
          <a:p>
            <a:pPr lvl="1"/>
            <a:r>
              <a:rPr lang="en-US" sz="2400" dirty="0" smtClean="0"/>
              <a:t>The Unified Modeling Language (UML)</a:t>
            </a:r>
          </a:p>
          <a:p>
            <a:pPr lvl="1"/>
            <a:r>
              <a:rPr lang="en-US" sz="2400" dirty="0" smtClean="0"/>
              <a:t>The System Modeling Language (</a:t>
            </a:r>
            <a:r>
              <a:rPr lang="en-US" sz="2400" dirty="0" err="1" smtClean="0"/>
              <a:t>SysML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The Society for Automotive Engineering (SAE) has produced the Architecture Analysis and Design Language (AADL)</a:t>
            </a:r>
          </a:p>
          <a:p>
            <a:r>
              <a:rPr lang="en-US" sz="2400" dirty="0" smtClean="0"/>
              <a:t>These will be the languages we use this semester.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Modeling begins in the problem space and then moves to the solution space.</a:t>
            </a:r>
          </a:p>
          <a:p>
            <a:r>
              <a:rPr lang="en-US" sz="2800" dirty="0" smtClean="0"/>
              <a:t>The notation used in the problem space must make it easy to represent the types of problems to be solved. And likewise the solution space notation must have a natural mapping to the underlying machine upon which the solution must execute.</a:t>
            </a:r>
          </a:p>
          <a:p>
            <a:r>
              <a:rPr lang="en-US" sz="2800" dirty="0" smtClean="0"/>
              <a:t>The UML notation encompasses </a:t>
            </a:r>
            <a:r>
              <a:rPr lang="en-US" sz="2800" dirty="0" smtClean="0"/>
              <a:t>8</a:t>
            </a:r>
            <a:r>
              <a:rPr lang="en-US" sz="2800" dirty="0" smtClean="0"/>
              <a:t> </a:t>
            </a:r>
            <a:r>
              <a:rPr lang="en-US" sz="2800" dirty="0" smtClean="0"/>
              <a:t>different diagrams that represent different perspectives of the problem and the solution.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hlinkClick r:id="rId2"/>
              </a:rPr>
              <a:t>Use Case Diagram</a:t>
            </a:r>
            <a:endParaRPr lang="en-US" b="1" dirty="0" smtClean="0"/>
          </a:p>
          <a:p>
            <a:r>
              <a:rPr lang="en-US" b="1" dirty="0" smtClean="0">
                <a:hlinkClick r:id="rId3"/>
              </a:rPr>
              <a:t>Class Diagram</a:t>
            </a:r>
            <a:endParaRPr lang="en-US" b="1" dirty="0" smtClean="0"/>
          </a:p>
          <a:p>
            <a:r>
              <a:rPr lang="en-US" b="1" dirty="0" smtClean="0"/>
              <a:t>Sequence Diagram</a:t>
            </a:r>
          </a:p>
          <a:p>
            <a:r>
              <a:rPr lang="en-US" b="1" dirty="0" smtClean="0"/>
              <a:t>Collaboration Diagram</a:t>
            </a:r>
          </a:p>
          <a:p>
            <a:r>
              <a:rPr lang="en-US" b="1" dirty="0" smtClean="0">
                <a:hlinkClick r:id="rId4"/>
              </a:rPr>
              <a:t>State Diagram</a:t>
            </a:r>
            <a:endParaRPr lang="en-US" b="1" dirty="0" smtClean="0"/>
          </a:p>
          <a:p>
            <a:r>
              <a:rPr lang="en-US" b="1" dirty="0" smtClean="0">
                <a:hlinkClick r:id="rId5"/>
              </a:rPr>
              <a:t>Activity Diagram</a:t>
            </a:r>
            <a:endParaRPr lang="en-US" b="1" dirty="0" smtClean="0"/>
          </a:p>
          <a:p>
            <a:r>
              <a:rPr lang="en-US" b="1" dirty="0" smtClean="0"/>
              <a:t>Component Diagram</a:t>
            </a:r>
          </a:p>
          <a:p>
            <a:r>
              <a:rPr lang="en-US" b="1" dirty="0" smtClean="0"/>
              <a:t>Deployment Diagram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SySML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SySML</a:t>
            </a:r>
            <a:r>
              <a:rPr lang="en-US" dirty="0" smtClean="0"/>
              <a:t> is a “profile” of UML. That is </a:t>
            </a:r>
            <a:r>
              <a:rPr lang="en-US" dirty="0" err="1" smtClean="0"/>
              <a:t>SySML</a:t>
            </a:r>
            <a:r>
              <a:rPr lang="en-US" dirty="0" smtClean="0"/>
              <a:t> is defined by extending UML.</a:t>
            </a:r>
          </a:p>
          <a:p>
            <a:r>
              <a:rPr lang="en-US" dirty="0" smtClean="0"/>
              <a:t>4 diagrams are added</a:t>
            </a:r>
          </a:p>
          <a:p>
            <a:pPr lvl="1"/>
            <a:r>
              <a:rPr lang="en-US" dirty="0" smtClean="0"/>
              <a:t>Requirements diagram</a:t>
            </a:r>
          </a:p>
          <a:p>
            <a:pPr lvl="1"/>
            <a:r>
              <a:rPr lang="en-US" dirty="0" smtClean="0"/>
              <a:t>Parametric diagram</a:t>
            </a:r>
          </a:p>
          <a:p>
            <a:pPr lvl="1"/>
            <a:r>
              <a:rPr lang="en-US" dirty="0" smtClean="0"/>
              <a:t>Block definition diagram</a:t>
            </a:r>
          </a:p>
          <a:p>
            <a:pPr lvl="1"/>
            <a:r>
              <a:rPr lang="en-US" dirty="0" smtClean="0"/>
              <a:t>Internal block diagram</a:t>
            </a:r>
          </a:p>
          <a:p>
            <a:r>
              <a:rPr lang="en-US" dirty="0" smtClean="0"/>
              <a:t>And the activity diagram is modified from UML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1914</TotalTime>
  <Words>652</Words>
  <Application>Microsoft Office PowerPoint</Application>
  <PresentationFormat>On-screen Show (4:3)</PresentationFormat>
  <Paragraphs>86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syse802Template</vt:lpstr>
      <vt:lpstr>CPSC 871</vt:lpstr>
      <vt:lpstr>Models</vt:lpstr>
      <vt:lpstr> Models - 2</vt:lpstr>
      <vt:lpstr>Abstraction</vt:lpstr>
      <vt:lpstr>Tower of abstraction</vt:lpstr>
      <vt:lpstr>Model-driven</vt:lpstr>
      <vt:lpstr>Modeling</vt:lpstr>
      <vt:lpstr>UML Diagrams</vt:lpstr>
      <vt:lpstr>SySML</vt:lpstr>
      <vt:lpstr>For example:</vt:lpstr>
      <vt:lpstr>Modeling tools</vt:lpstr>
      <vt:lpstr>Screen shot of Topcased</vt:lpstr>
      <vt:lpstr>Topcased GUI regions</vt:lpstr>
      <vt:lpstr>What’s next?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12</cp:revision>
  <dcterms:created xsi:type="dcterms:W3CDTF">2011-07-23T11:36:51Z</dcterms:created>
  <dcterms:modified xsi:type="dcterms:W3CDTF">2011-08-09T14:36:22Z</dcterms:modified>
</cp:coreProperties>
</file>