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0" r:id="rId2"/>
    <p:sldId id="261" r:id="rId3"/>
    <p:sldId id="262" r:id="rId4"/>
    <p:sldId id="266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3" r:id="rId13"/>
    <p:sldId id="278" r:id="rId14"/>
    <p:sldId id="279" r:id="rId15"/>
    <p:sldId id="282" r:id="rId16"/>
    <p:sldId id="280" r:id="rId17"/>
    <p:sldId id="281" r:id="rId18"/>
    <p:sldId id="272" r:id="rId19"/>
    <p:sldId id="274" r:id="rId20"/>
    <p:sldId id="276" r:id="rId21"/>
    <p:sldId id="277" r:id="rId22"/>
    <p:sldId id="283" r:id="rId23"/>
    <p:sldId id="271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1" d="100"/>
          <a:sy n="81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8/5/2011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8/5/2011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8/5/2011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8/5/2011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8/5/2011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8/5/2011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8/5/2011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871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Process – an introduction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Module 0 Session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output of some task.</a:t>
            </a:r>
          </a:p>
          <a:p>
            <a:r>
              <a:rPr lang="en-US" dirty="0" smtClean="0"/>
              <a:t>It is produced by a person who has assumed the appropriate role.</a:t>
            </a:r>
          </a:p>
          <a:p>
            <a:r>
              <a:rPr lang="en-US" dirty="0" smtClean="0"/>
              <a:t>It is the result of following a process.</a:t>
            </a:r>
          </a:p>
          <a:p>
            <a:r>
              <a:rPr lang="en-US" dirty="0" smtClean="0"/>
              <a:t>The architecture is a work product produced by architects.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descriptions of how to do something.</a:t>
            </a:r>
          </a:p>
          <a:p>
            <a:r>
              <a:rPr lang="en-US" dirty="0" smtClean="0"/>
              <a:t>How do you create an architecture?</a:t>
            </a:r>
          </a:p>
          <a:p>
            <a:r>
              <a:rPr lang="en-US" dirty="0" smtClean="0"/>
              <a:t>How do you write code?</a:t>
            </a:r>
          </a:p>
          <a:p>
            <a:r>
              <a:rPr lang="en-US" dirty="0" smtClean="0"/>
              <a:t>Tutorials, white papers, …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EPF tool defines a number of pages that represent different types of information.</a:t>
            </a:r>
          </a:p>
          <a:p>
            <a:r>
              <a:rPr lang="en-US" sz="2800" dirty="0" smtClean="0"/>
              <a:t>There is one for each type of element and there are many types of guidance.</a:t>
            </a:r>
          </a:p>
          <a:p>
            <a:r>
              <a:rPr lang="en-US" sz="2800" dirty="0" smtClean="0"/>
              <a:t>The ultimate goal is to define processes so on the next slide is an example of a delivery process definition.</a:t>
            </a:r>
          </a:p>
          <a:p>
            <a:r>
              <a:rPr lang="en-US" sz="2800" dirty="0" smtClean="0"/>
              <a:t>Each page has multiple tabs. Two slides forward is an example of one tab from the delivery process.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the “</a:t>
            </a:r>
            <a:r>
              <a:rPr lang="en-US" dirty="0" err="1" smtClean="0"/>
              <a:t>PLBootstrap</a:t>
            </a:r>
            <a:r>
              <a:rPr lang="en-US" dirty="0" smtClean="0"/>
              <a:t>” library and it will show:</a:t>
            </a:r>
          </a:p>
          <a:p>
            <a:pPr lvl="1"/>
            <a:r>
              <a:rPr lang="en-US" dirty="0" smtClean="0"/>
              <a:t>Method content</a:t>
            </a:r>
          </a:p>
          <a:p>
            <a:pPr lvl="1"/>
            <a:r>
              <a:rPr lang="en-US" dirty="0" smtClean="0"/>
              <a:t>Processes</a:t>
            </a:r>
          </a:p>
          <a:p>
            <a:r>
              <a:rPr lang="en-US" dirty="0" smtClean="0"/>
              <a:t>The method content has:</a:t>
            </a:r>
          </a:p>
          <a:p>
            <a:pPr lvl="1"/>
            <a:r>
              <a:rPr lang="en-US" dirty="0" smtClean="0"/>
              <a:t>Content package</a:t>
            </a:r>
          </a:p>
          <a:p>
            <a:pPr lvl="1"/>
            <a:r>
              <a:rPr lang="en-US" dirty="0" smtClean="0"/>
              <a:t>Standard categories</a:t>
            </a:r>
          </a:p>
          <a:p>
            <a:pPr lvl="1"/>
            <a:r>
              <a:rPr lang="en-US" dirty="0" smtClean="0"/>
              <a:t>Custom categories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contains the four basic pieces</a:t>
            </a:r>
          </a:p>
          <a:p>
            <a:pPr lvl="1"/>
            <a:r>
              <a:rPr lang="en-US" dirty="0" smtClean="0"/>
              <a:t>Role</a:t>
            </a:r>
          </a:p>
          <a:p>
            <a:pPr lvl="1"/>
            <a:r>
              <a:rPr lang="en-US" dirty="0" smtClean="0"/>
              <a:t>Task</a:t>
            </a:r>
          </a:p>
          <a:p>
            <a:pPr lvl="1"/>
            <a:r>
              <a:rPr lang="en-US" dirty="0" smtClean="0"/>
              <a:t>Work product</a:t>
            </a:r>
          </a:p>
          <a:p>
            <a:pPr lvl="1"/>
            <a:r>
              <a:rPr lang="en-US" dirty="0" smtClean="0"/>
              <a:t>Guidance </a:t>
            </a:r>
          </a:p>
          <a:p>
            <a:r>
              <a:rPr lang="en-US" dirty="0" smtClean="0"/>
              <a:t>Take a look at each type of page to see what you can specify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PLBootstrap</a:t>
            </a:r>
            <a:r>
              <a:rPr lang="en-US" dirty="0" smtClean="0"/>
              <a:t> package has several examples of each.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custom category allows the user to combine other elements like roles and work products.</a:t>
            </a:r>
          </a:p>
          <a:p>
            <a:r>
              <a:rPr lang="en-US" dirty="0" smtClean="0"/>
              <a:t>This will be used to form combinations later.</a:t>
            </a:r>
          </a:p>
          <a:p>
            <a:r>
              <a:rPr lang="en-US" dirty="0" smtClean="0"/>
              <a:t>For example I could define an architecture team and aggregate several role descriptions for slightly different roles on the team.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Capability Patterns</a:t>
            </a:r>
          </a:p>
          <a:p>
            <a:pPr lvl="1"/>
            <a:r>
              <a:rPr lang="en-US" dirty="0" smtClean="0"/>
              <a:t>Define a reusable pattern of process definition</a:t>
            </a:r>
          </a:p>
          <a:p>
            <a:r>
              <a:rPr lang="en-US" dirty="0" smtClean="0"/>
              <a:t>Delivery Processes</a:t>
            </a:r>
          </a:p>
          <a:p>
            <a:pPr lvl="1"/>
            <a:r>
              <a:rPr lang="en-US" dirty="0" smtClean="0"/>
              <a:t>Combine capability patterns and basic content to form a process that works</a:t>
            </a:r>
          </a:p>
          <a:p>
            <a:r>
              <a:rPr lang="en-US" dirty="0" smtClean="0"/>
              <a:t>Again look at examples in </a:t>
            </a:r>
            <a:r>
              <a:rPr lang="en-US" dirty="0" err="1" smtClean="0"/>
              <a:t>PLBootstrap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final assembly is termed a configuration</a:t>
            </a:r>
          </a:p>
          <a:p>
            <a:r>
              <a:rPr lang="en-US" dirty="0" smtClean="0"/>
              <a:t>The configuration allows you to attach “views” which are the custom category pages mentioned earlier.</a:t>
            </a:r>
          </a:p>
          <a:p>
            <a:r>
              <a:rPr lang="en-US" dirty="0" smtClean="0"/>
              <a:t>A configuration can be “published” which actually creates a web site.</a:t>
            </a:r>
          </a:p>
          <a:p>
            <a:r>
              <a:rPr lang="en-US" dirty="0" smtClean="0"/>
              <a:t>This is the method for showing others our model.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Delivery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2238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Consolidated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76375"/>
            <a:ext cx="86106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 a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most engineers, software engineers are problem solvers.</a:t>
            </a:r>
          </a:p>
          <a:p>
            <a:r>
              <a:rPr lang="en-US" dirty="0" smtClean="0"/>
              <a:t>We solve problems that require some form of computer-based software to solve.</a:t>
            </a:r>
          </a:p>
          <a:p>
            <a:r>
              <a:rPr lang="en-US" dirty="0" smtClean="0"/>
              <a:t>Most professional programs are of sufficient complexity to require several people to solve.</a:t>
            </a:r>
          </a:p>
          <a:p>
            <a:r>
              <a:rPr lang="en-US" dirty="0" smtClean="0"/>
              <a:t>We need a “process,” a roadmap of activities needed to coordinate the work of many people.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definition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86868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definition web page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319" y="1417638"/>
            <a:ext cx="8704579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41248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of the information in this course can be organized according to the SPEM.</a:t>
            </a:r>
          </a:p>
          <a:p>
            <a:r>
              <a:rPr lang="en-US" dirty="0" smtClean="0"/>
              <a:t>Begin now to capture information using EPF</a:t>
            </a:r>
            <a:r>
              <a:rPr lang="en-US" dirty="0" smtClean="0"/>
              <a:t>.</a:t>
            </a:r>
          </a:p>
          <a:p>
            <a:r>
              <a:rPr lang="en-US" dirty="0" smtClean="0"/>
              <a:t>Unfortunately there is still no Mac version of EPF, just Windows and Linux.</a:t>
            </a:r>
            <a:endParaRPr lang="en-US" dirty="0" smtClean="0"/>
          </a:p>
          <a:p>
            <a:r>
              <a:rPr lang="en-US" dirty="0" smtClean="0"/>
              <a:t>There is a 2 part tutorial at www.eclipse.org/epf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process can be measured, modified, and then used again to determine whether the process is “better.”</a:t>
            </a:r>
          </a:p>
          <a:p>
            <a:r>
              <a:rPr lang="en-US" dirty="0" smtClean="0"/>
              <a:t>To accurately describe and measure a process an exact description is needed.</a:t>
            </a:r>
          </a:p>
          <a:p>
            <a:r>
              <a:rPr lang="en-US" dirty="0" smtClean="0"/>
              <a:t>The OMG has defined the Software Process Engineering Meta-model (SPEM).</a:t>
            </a:r>
          </a:p>
          <a:p>
            <a:r>
              <a:rPr lang="en-US" dirty="0" smtClean="0"/>
              <a:t>The Eclipse Process Foundation (EPF) is an Eclipse-based tool.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Meta-model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The SPEM is divided into packages.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We will look at these in more detail through out the course. For now just look at the top level.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The meta-model includes the </a:t>
            </a:r>
            <a:r>
              <a:rPr lang="en-US" sz="2800" dirty="0" err="1" smtClean="0"/>
              <a:t>plugin</a:t>
            </a:r>
            <a:r>
              <a:rPr lang="en-US" sz="2800" dirty="0" smtClean="0"/>
              <a:t> concept as a way of extending incrementally.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600200"/>
            <a:ext cx="481129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1625"/>
            <a:ext cx="84582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2743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126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EPF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– The EPF workspace is structured following the SPEM. </a:t>
            </a:r>
          </a:p>
          <a:p>
            <a:r>
              <a:rPr lang="en-US" dirty="0" smtClean="0"/>
              <a:t>2 – Each page has numerous fields which must be fill in to give a complete view.</a:t>
            </a:r>
          </a:p>
          <a:p>
            <a:r>
              <a:rPr lang="en-US" dirty="0" smtClean="0"/>
              <a:t>3 – The tabs at the bottom give access to differ methods of extending each page definition.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engineers structure their activities around processes.</a:t>
            </a:r>
          </a:p>
          <a:p>
            <a:r>
              <a:rPr lang="en-US" dirty="0" smtClean="0"/>
              <a:t>The SPEM gives a vocabulary for describing these processes.</a:t>
            </a:r>
          </a:p>
          <a:p>
            <a:r>
              <a:rPr lang="en-US" dirty="0" smtClean="0"/>
              <a:t>EPF provides 4 major categories:</a:t>
            </a:r>
          </a:p>
          <a:p>
            <a:pPr lvl="1"/>
            <a:r>
              <a:rPr lang="en-US" dirty="0" smtClean="0"/>
              <a:t>Roles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Work products</a:t>
            </a:r>
            <a:endParaRPr lang="en-US" dirty="0" smtClean="0"/>
          </a:p>
          <a:p>
            <a:pPr lvl="1"/>
            <a:r>
              <a:rPr lang="en-US" dirty="0" smtClean="0"/>
              <a:t>Guidance 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description of a collection of related tasks taken on by a person</a:t>
            </a:r>
          </a:p>
          <a:p>
            <a:r>
              <a:rPr lang="en-US" dirty="0" smtClean="0"/>
              <a:t>Architect is a role performing a set of related tasks.</a:t>
            </a:r>
          </a:p>
          <a:p>
            <a:r>
              <a:rPr lang="en-US" dirty="0" smtClean="0"/>
              <a:t>A person may take on multiple roles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task is a piece of work</a:t>
            </a:r>
          </a:p>
          <a:p>
            <a:r>
              <a:rPr lang="en-US" dirty="0" smtClean="0"/>
              <a:t>It is assigned to a person who has assumed the appropriate role.</a:t>
            </a:r>
          </a:p>
          <a:p>
            <a:r>
              <a:rPr lang="en-US" dirty="0" smtClean="0"/>
              <a:t>Creating the software architecture is a task for the architects.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1133</TotalTime>
  <Words>725</Words>
  <Application>Microsoft Office PowerPoint</Application>
  <PresentationFormat>On-screen Show (4:3)</PresentationFormat>
  <Paragraphs>104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syse802Template</vt:lpstr>
      <vt:lpstr>CPSC 871</vt:lpstr>
      <vt:lpstr>How to solve a problem</vt:lpstr>
      <vt:lpstr>Improving processes</vt:lpstr>
      <vt:lpstr>Meta-model structure</vt:lpstr>
      <vt:lpstr>EPF</vt:lpstr>
      <vt:lpstr>EPF - 2</vt:lpstr>
      <vt:lpstr>Organizing</vt:lpstr>
      <vt:lpstr>Roles</vt:lpstr>
      <vt:lpstr>Tasks</vt:lpstr>
      <vt:lpstr>Work products</vt:lpstr>
      <vt:lpstr>Guidance</vt:lpstr>
      <vt:lpstr>EPF</vt:lpstr>
      <vt:lpstr>3 steps</vt:lpstr>
      <vt:lpstr>Content package</vt:lpstr>
      <vt:lpstr>Custom categories</vt:lpstr>
      <vt:lpstr>Processes</vt:lpstr>
      <vt:lpstr>Configurations</vt:lpstr>
      <vt:lpstr>A Delivery Process</vt:lpstr>
      <vt:lpstr>Consolidated View</vt:lpstr>
      <vt:lpstr>Role definition page</vt:lpstr>
      <vt:lpstr>Role definition web page</vt:lpstr>
      <vt:lpstr>Configuration</vt:lpstr>
      <vt:lpstr>Organizing information</vt:lpstr>
    </vt:vector>
  </TitlesOfParts>
  <Company>Clemson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871</dc:title>
  <dc:creator>McGregor</dc:creator>
  <cp:lastModifiedBy>McGregor</cp:lastModifiedBy>
  <cp:revision>12</cp:revision>
  <dcterms:created xsi:type="dcterms:W3CDTF">2011-07-24T02:02:46Z</dcterms:created>
  <dcterms:modified xsi:type="dcterms:W3CDTF">2011-08-06T01:26:51Z</dcterms:modified>
</cp:coreProperties>
</file>