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62" r:id="rId3"/>
    <p:sldId id="263" r:id="rId4"/>
    <p:sldId id="261" r:id="rId5"/>
    <p:sldId id="264"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3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8/30/2011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8/30/2011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8/30/2011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8/30/2011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8/30/2011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8/30/2011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8/30/2011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8/30/2011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8/30/2011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8/30/2011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8/30/2011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8/30/2011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www.businessdictionary.com/definition/power.html" TargetMode="External"/><Relationship Id="rId13" Type="http://schemas.openxmlformats.org/officeDocument/2006/relationships/hyperlink" Target="http://www.investorwords.com/10302/meet.html" TargetMode="External"/><Relationship Id="rId18" Type="http://schemas.openxmlformats.org/officeDocument/2006/relationships/hyperlink" Target="http://www.businessdictionary.com/definition/perception.html" TargetMode="External"/><Relationship Id="rId3" Type="http://schemas.openxmlformats.org/officeDocument/2006/relationships/hyperlink" Target="http://www.businessdictionary.com/definition/right.html" TargetMode="External"/><Relationship Id="rId7" Type="http://schemas.openxmlformats.org/officeDocument/2006/relationships/hyperlink" Target="http://www.businessdictionary.com/definition/utility.html" TargetMode="External"/><Relationship Id="rId12" Type="http://schemas.openxmlformats.org/officeDocument/2006/relationships/hyperlink" Target="http://www.businessdictionary.com/definition/voluntary-exchange.html" TargetMode="External"/><Relationship Id="rId17" Type="http://schemas.openxmlformats.org/officeDocument/2006/relationships/hyperlink" Target="http://www.businessdictionary.com/definition/willingness-to-pay.html" TargetMode="External"/><Relationship Id="rId2" Type="http://schemas.openxmlformats.org/officeDocument/2006/relationships/hyperlink" Target="http://www.businessdictionary.com/definition/benefit.html" TargetMode="External"/><Relationship Id="rId16" Type="http://schemas.openxmlformats.org/officeDocument/2006/relationships/hyperlink" Target="http://www.businessdictionary.com/definition/customer.html" TargetMode="External"/><Relationship Id="rId20" Type="http://schemas.openxmlformats.org/officeDocument/2006/relationships/hyperlink" Target="http://www.businessdictionary.com/definition/intrinsic-value.html" TargetMode="External"/><Relationship Id="rId1" Type="http://schemas.openxmlformats.org/officeDocument/2006/relationships/slideLayout" Target="../slideLayouts/slideLayout2.xml"/><Relationship Id="rId6" Type="http://schemas.openxmlformats.org/officeDocument/2006/relationships/hyperlink" Target="http://www.businessdictionary.com/definition/economic-value-EV.html" TargetMode="External"/><Relationship Id="rId11" Type="http://schemas.openxmlformats.org/officeDocument/2006/relationships/hyperlink" Target="http://www.businessdictionary.com/definition/money.html" TargetMode="External"/><Relationship Id="rId5" Type="http://schemas.openxmlformats.org/officeDocument/2006/relationships/hyperlink" Target="http://www.businessdictionary.com/definition/type.html" TargetMode="External"/><Relationship Id="rId15" Type="http://schemas.openxmlformats.org/officeDocument/2006/relationships/hyperlink" Target="http://www.businessdictionary.com/definition/want.html" TargetMode="External"/><Relationship Id="rId10" Type="http://schemas.openxmlformats.org/officeDocument/2006/relationships/hyperlink" Target="http://www.businessdictionary.com/definition/services.html" TargetMode="External"/><Relationship Id="rId19" Type="http://schemas.openxmlformats.org/officeDocument/2006/relationships/hyperlink" Target="http://www.businessdictionary.com/definition/product.html" TargetMode="External"/><Relationship Id="rId4" Type="http://schemas.openxmlformats.org/officeDocument/2006/relationships/hyperlink" Target="http://www.businessdictionary.com/definition/ownership.html" TargetMode="External"/><Relationship Id="rId9" Type="http://schemas.openxmlformats.org/officeDocument/2006/relationships/hyperlink" Target="http://www.businessdictionary.com/definition/goods.html" TargetMode="External"/><Relationship Id="rId14" Type="http://schemas.openxmlformats.org/officeDocument/2006/relationships/hyperlink" Target="http://www.businessdictionary.com/definition/need.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1 Session 3</a:t>
            </a:r>
            <a:endParaRPr lang="en-US" dirty="0" smtClean="0">
              <a:solidFill>
                <a:schemeClr val="tx1"/>
              </a:solidFill>
            </a:endParaRPr>
          </a:p>
          <a:p>
            <a:r>
              <a:rPr lang="en-US" dirty="0" smtClean="0">
                <a:solidFill>
                  <a:schemeClr val="tx1"/>
                </a:solidFill>
              </a:rPr>
              <a:t>Assignment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53933" r="37078" b="72804"/>
          <a:stretch>
            <a:fillRect/>
          </a:stretch>
        </p:blipFill>
        <p:spPr bwMode="auto">
          <a:xfrm>
            <a:off x="4876800" y="2514600"/>
            <a:ext cx="4572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4" name="TextBox 13"/>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600072" y="25146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53933" r="25093" b="72804"/>
          <a:stretch>
            <a:fillRect/>
          </a:stretch>
        </p:blipFill>
        <p:spPr bwMode="auto">
          <a:xfrm>
            <a:off x="4876800" y="2514600"/>
            <a:ext cx="10668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600072" y="25146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19" name="TextBox 18"/>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1" name="TextBox 20"/>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4944" r="20599" b="72804"/>
          <a:stretch>
            <a:fillRect/>
          </a:stretch>
        </p:blipFill>
        <p:spPr bwMode="auto">
          <a:xfrm>
            <a:off x="4419600" y="2514600"/>
            <a:ext cx="17526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sp>
        <p:nvSpPr>
          <p:cNvPr id="15" name="TextBox 14"/>
          <p:cNvSpPr txBox="1"/>
          <p:nvPr/>
        </p:nvSpPr>
        <p:spPr>
          <a:xfrm>
            <a:off x="4495800" y="609600"/>
            <a:ext cx="2833853" cy="646331"/>
          </a:xfrm>
          <a:prstGeom prst="rect">
            <a:avLst/>
          </a:prstGeom>
          <a:noFill/>
        </p:spPr>
        <p:txBody>
          <a:bodyPr wrap="none" rtlCol="0">
            <a:spAutoFit/>
          </a:bodyPr>
          <a:lstStyle/>
          <a:p>
            <a:r>
              <a:rPr lang="en-US" dirty="0" smtClean="0"/>
              <a:t>Expected cost summed over</a:t>
            </a:r>
            <a:br>
              <a:rPr lang="en-US" dirty="0" smtClean="0"/>
            </a:br>
            <a:r>
              <a:rPr lang="en-US" dirty="0" smtClean="0"/>
              <a:t>all relevant time intervals</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19600" y="2538664"/>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138864" y="26670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sp>
        <p:nvSpPr>
          <p:cNvPr id="19" name="TextBox 18"/>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21" name="TextBox 2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4944" r="20599" b="72804"/>
          <a:stretch>
            <a:fillRect/>
          </a:stretch>
        </p:blipFill>
        <p:spPr bwMode="auto">
          <a:xfrm>
            <a:off x="4419600" y="2514600"/>
            <a:ext cx="17526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5" name="TextBox 14"/>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138864" y="26670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19" name="TextBox 18"/>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1" name="Rectangle 20"/>
          <p:cNvSpPr/>
          <p:nvPr/>
        </p:nvSpPr>
        <p:spPr>
          <a:xfrm>
            <a:off x="4343400" y="2514600"/>
            <a:ext cx="1752600" cy="9144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9462" r="40075" b="43342"/>
          <a:stretch>
            <a:fillRect/>
          </a:stretch>
        </p:blipFill>
        <p:spPr bwMode="auto">
          <a:xfrm>
            <a:off x="4648200" y="3505200"/>
            <a:ext cx="5334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048172" cy="369332"/>
          </a:xfrm>
          <a:prstGeom prst="rect">
            <a:avLst/>
          </a:prstGeom>
          <a:noFill/>
        </p:spPr>
        <p:txBody>
          <a:bodyPr wrap="none" rtlCol="0">
            <a:spAutoFit/>
          </a:bodyPr>
          <a:lstStyle/>
          <a:p>
            <a:r>
              <a:rPr lang="en-US" dirty="0" smtClean="0"/>
              <a:t>at time τ </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9462" r="40075" b="43342"/>
          <a:stretch>
            <a:fillRect/>
          </a:stretch>
        </p:blipFill>
        <p:spPr bwMode="auto">
          <a:xfrm>
            <a:off x="4648200" y="3505200"/>
            <a:ext cx="5334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7196" r="26592" b="43342"/>
          <a:stretch>
            <a:fillRect/>
          </a:stretch>
        </p:blipFill>
        <p:spPr bwMode="auto">
          <a:xfrm>
            <a:off x="4648200" y="3429000"/>
            <a:ext cx="12192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7196" r="26592" b="43342"/>
          <a:stretch>
            <a:fillRect/>
          </a:stretch>
        </p:blipFill>
        <p:spPr bwMode="auto">
          <a:xfrm>
            <a:off x="4648200" y="3429000"/>
            <a:ext cx="12192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3446" t="29462" r="25093" b="43342"/>
          <a:stretch>
            <a:fillRect/>
          </a:stretch>
        </p:blipFill>
        <p:spPr bwMode="auto">
          <a:xfrm>
            <a:off x="4343400" y="3505200"/>
            <a:ext cx="16002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5855368" y="3797968"/>
            <a:ext cx="304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32959" t="29462" r="25093" b="43342"/>
          <a:stretch>
            <a:fillRect/>
          </a:stretch>
        </p:blipFill>
        <p:spPr bwMode="auto">
          <a:xfrm>
            <a:off x="3810000" y="3505200"/>
            <a:ext cx="21336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82" name="TextBox 81"/>
          <p:cNvSpPr txBox="1"/>
          <p:nvPr/>
        </p:nvSpPr>
        <p:spPr>
          <a:xfrm>
            <a:off x="685800" y="27432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83" name="Straight Connector 82"/>
          <p:cNvCxnSpPr/>
          <p:nvPr/>
        </p:nvCxnSpPr>
        <p:spPr>
          <a:xfrm>
            <a:off x="1981200" y="3048000"/>
            <a:ext cx="20574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3703320" y="37338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lstStyle/>
          <a:p>
            <a:r>
              <a:rPr lang="en-US" dirty="0" smtClean="0"/>
              <a:t>We will use one problem for the first half of this course. We will expand on it gradually.</a:t>
            </a:r>
          </a:p>
          <a:p>
            <a:r>
              <a:rPr lang="en-US" dirty="0" smtClean="0"/>
              <a:t>There is a need for a tool that will calculate the value of a “variation point” for a software-intensive system.</a:t>
            </a:r>
          </a:p>
          <a:p>
            <a:r>
              <a:rPr lang="en-US" dirty="0" smtClean="0"/>
              <a:t>This will be done using Real Options Theory.</a:t>
            </a:r>
          </a:p>
          <a:p>
            <a:r>
              <a:rPr lang="en-US" dirty="0" smtClean="0"/>
              <a:t>Attached to this slide set is a few slides about the problem. The paper to read is at: http://www.cs.clemson.edu/~johnmc/courses/cpsc871/resources/McgregorFinal.pdf</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32959" t="29462" r="25093" b="43342"/>
          <a:stretch>
            <a:fillRect/>
          </a:stretch>
        </p:blipFill>
        <p:spPr bwMode="auto">
          <a:xfrm>
            <a:off x="3810000" y="3505200"/>
            <a:ext cx="21336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7" name="Rectangle 26"/>
          <p:cNvSpPr/>
          <p:nvPr/>
        </p:nvSpPr>
        <p:spPr>
          <a:xfrm>
            <a:off x="3733800" y="3505200"/>
            <a:ext cx="2362200" cy="838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32" name="TextBox 31"/>
          <p:cNvSpPr txBox="1"/>
          <p:nvPr/>
        </p:nvSpPr>
        <p:spPr>
          <a:xfrm>
            <a:off x="5029200" y="5345668"/>
            <a:ext cx="1354794" cy="369332"/>
          </a:xfrm>
          <a:prstGeom prst="rect">
            <a:avLst/>
          </a:prstGeom>
          <a:noFill/>
        </p:spPr>
        <p:txBody>
          <a:bodyPr wrap="none" rtlCol="0">
            <a:spAutoFit/>
          </a:bodyPr>
          <a:lstStyle/>
          <a:p>
            <a:r>
              <a:rPr lang="en-US" dirty="0" smtClean="0"/>
              <a:t>over all time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2472" t="29462" r="25093" b="43342"/>
          <a:stretch>
            <a:fillRect/>
          </a:stretch>
        </p:blipFill>
        <p:spPr bwMode="auto">
          <a:xfrm>
            <a:off x="3276600" y="3505200"/>
            <a:ext cx="26670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28" name="Straight Connector 27"/>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32" name="TextBox 3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11" name="Rectangle 10"/>
          <p:cNvSpPr/>
          <p:nvPr/>
        </p:nvSpPr>
        <p:spPr>
          <a:xfrm>
            <a:off x="3048000" y="35814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sp>
        <p:nvSpPr>
          <p:cNvPr id="27" name="Rectangle 26"/>
          <p:cNvSpPr/>
          <p:nvPr/>
        </p:nvSpPr>
        <p:spPr>
          <a:xfrm>
            <a:off x="3276600" y="3505200"/>
            <a:ext cx="2819400" cy="838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7978" t="27196" r="20599" b="43342"/>
          <a:stretch>
            <a:fillRect/>
          </a:stretch>
        </p:blipFill>
        <p:spPr bwMode="auto">
          <a:xfrm>
            <a:off x="3048000" y="3429000"/>
            <a:ext cx="31242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995736" y="3657600"/>
            <a:ext cx="304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995736" y="3657600"/>
            <a:ext cx="304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p:cNvPicPr>
            <a:picLocks noChangeAspect="1" noChangeArrowheads="1"/>
          </p:cNvPicPr>
          <p:nvPr/>
        </p:nvPicPr>
        <p:blipFill>
          <a:blip r:embed="rId2" cstate="print"/>
          <a:srcRect l="41948" r="20599" b="72804"/>
          <a:stretch>
            <a:fillRect/>
          </a:stretch>
        </p:blipFill>
        <p:spPr bwMode="auto">
          <a:xfrm>
            <a:off x="4267200" y="2514600"/>
            <a:ext cx="19050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2" cstate="print"/>
          <a:srcRect l="29963" r="20599" b="72804"/>
          <a:stretch>
            <a:fillRect/>
          </a:stretch>
        </p:blipFill>
        <p:spPr bwMode="auto">
          <a:xfrm>
            <a:off x="3657600" y="2514600"/>
            <a:ext cx="25146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22" name="Straight Connector 21"/>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2" cstate="print"/>
          <a:srcRect l="11986" r="20599" b="72804"/>
          <a:stretch>
            <a:fillRect/>
          </a:stretch>
        </p:blipFill>
        <p:spPr bwMode="auto">
          <a:xfrm>
            <a:off x="2743200" y="2514600"/>
            <a:ext cx="34290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22" name="Straight Connector 21"/>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0" y="1524000"/>
            <a:ext cx="2696892" cy="646331"/>
          </a:xfrm>
          <a:prstGeom prst="rect">
            <a:avLst/>
          </a:prstGeom>
          <a:noFill/>
        </p:spPr>
        <p:txBody>
          <a:bodyPr wrap="none" rtlCol="0">
            <a:spAutoFit/>
          </a:bodyPr>
          <a:lstStyle/>
          <a:p>
            <a:r>
              <a:rPr lang="en-US" b="1" dirty="0" smtClean="0"/>
              <a:t>Value of variation point </a:t>
            </a:r>
            <a:r>
              <a:rPr lang="en-US" b="1" i="1" dirty="0" err="1" smtClean="0"/>
              <a:t>i</a:t>
            </a:r>
            <a:r>
              <a:rPr lang="en-US" b="1" i="1" dirty="0" smtClean="0"/>
              <a:t> </a:t>
            </a:r>
            <a:r>
              <a:rPr lang="en-US" b="1" dirty="0" smtClean="0"/>
              <a:t/>
            </a:r>
            <a:br>
              <a:rPr lang="en-US" b="1" dirty="0" smtClean="0"/>
            </a:br>
            <a:r>
              <a:rPr lang="en-US" b="1" dirty="0" smtClean="0"/>
              <a:t>over the time interval (</a:t>
            </a:r>
            <a:r>
              <a:rPr lang="en-US" b="1" dirty="0" err="1" smtClean="0"/>
              <a:t>t,T</a:t>
            </a:r>
            <a:r>
              <a:rPr lang="en-US" b="1" dirty="0" smtClean="0"/>
              <a:t>)</a:t>
            </a:r>
            <a:endParaRPr lang="en-US" b="1" dirty="0"/>
          </a:p>
        </p:txBody>
      </p:sp>
      <p:cxnSp>
        <p:nvCxnSpPr>
          <p:cNvPr id="25" name="Straight Connector 24"/>
          <p:cNvCxnSpPr/>
          <p:nvPr/>
        </p:nvCxnSpPr>
        <p:spPr>
          <a:xfrm>
            <a:off x="1752600" y="2133600"/>
            <a:ext cx="14478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78892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20599" b="43342"/>
          <a:stretch>
            <a:fillRect/>
          </a:stretch>
        </p:blipFill>
        <p:spPr bwMode="auto">
          <a:xfrm>
            <a:off x="2133600" y="2514600"/>
            <a:ext cx="4038600" cy="19050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1" name="TextBox 10"/>
          <p:cNvSpPr txBox="1"/>
          <p:nvPr/>
        </p:nvSpPr>
        <p:spPr>
          <a:xfrm>
            <a:off x="0" y="1524000"/>
            <a:ext cx="2640338" cy="646331"/>
          </a:xfrm>
          <a:prstGeom prst="rect">
            <a:avLst/>
          </a:prstGeom>
          <a:noFill/>
        </p:spPr>
        <p:txBody>
          <a:bodyPr wrap="none" rtlCol="0">
            <a:spAutoFit/>
          </a:bodyPr>
          <a:lstStyle/>
          <a:p>
            <a:r>
              <a:rPr lang="en-US" dirty="0" smtClean="0"/>
              <a:t>Value of variation point </a:t>
            </a:r>
            <a:r>
              <a:rPr lang="en-US" i="1" dirty="0" err="1" smtClean="0"/>
              <a:t>i</a:t>
            </a:r>
            <a:r>
              <a:rPr lang="en-US" i="1" dirty="0" smtClean="0"/>
              <a:t> </a:t>
            </a:r>
            <a:r>
              <a:rPr lang="en-US" dirty="0" smtClean="0"/>
              <a:t/>
            </a:r>
            <a:br>
              <a:rPr lang="en-US" dirty="0" smtClean="0"/>
            </a:br>
            <a:r>
              <a:rPr lang="en-US" dirty="0" smtClean="0"/>
              <a:t>over the time interval (</a:t>
            </a:r>
            <a:r>
              <a:rPr lang="en-US" dirty="0" err="1" smtClean="0"/>
              <a:t>t,T</a:t>
            </a:r>
            <a:r>
              <a:rPr lang="en-US" dirty="0" smtClean="0"/>
              <a:t>)</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sp>
        <p:nvSpPr>
          <p:cNvPr id="14" name="TextBox 13"/>
          <p:cNvSpPr txBox="1"/>
          <p:nvPr/>
        </p:nvSpPr>
        <p:spPr>
          <a:xfrm>
            <a:off x="3276600" y="228600"/>
            <a:ext cx="4396716" cy="369332"/>
          </a:xfrm>
          <a:prstGeom prst="rect">
            <a:avLst/>
          </a:prstGeom>
          <a:noFill/>
        </p:spPr>
        <p:txBody>
          <a:bodyPr wrap="none" rtlCol="0">
            <a:spAutoFit/>
          </a:bodyPr>
          <a:lstStyle/>
          <a:p>
            <a:r>
              <a:rPr lang="en-US" dirty="0" smtClean="0"/>
              <a:t>Cost spent to build a variation point at time </a:t>
            </a:r>
            <a:r>
              <a:rPr lang="el-GR" dirty="0" smtClean="0"/>
              <a:t>τ</a:t>
            </a:r>
            <a:endParaRPr lang="en-US" dirty="0"/>
          </a:p>
        </p:txBody>
      </p:sp>
      <p:sp>
        <p:nvSpPr>
          <p:cNvPr id="15" name="TextBox 14"/>
          <p:cNvSpPr txBox="1"/>
          <p:nvPr/>
        </p:nvSpPr>
        <p:spPr>
          <a:xfrm>
            <a:off x="4495800" y="609600"/>
            <a:ext cx="2833853" cy="646331"/>
          </a:xfrm>
          <a:prstGeom prst="rect">
            <a:avLst/>
          </a:prstGeom>
          <a:noFill/>
        </p:spPr>
        <p:txBody>
          <a:bodyPr wrap="none" rtlCol="0">
            <a:spAutoFit/>
          </a:bodyPr>
          <a:lstStyle/>
          <a:p>
            <a:r>
              <a:rPr lang="en-US" dirty="0" smtClean="0"/>
              <a:t>Expected cost summed over</a:t>
            </a:r>
            <a:br>
              <a:rPr lang="en-US" dirty="0" smtClean="0"/>
            </a:br>
            <a:r>
              <a:rPr lang="en-US" dirty="0" smtClean="0"/>
              <a:t>all relevant time intervals</a:t>
            </a:r>
            <a:endParaRPr lang="en-US" dirty="0"/>
          </a:p>
        </p:txBody>
      </p:sp>
      <p:sp>
        <p:nvSpPr>
          <p:cNvPr id="16" name="TextBox 15"/>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19600" y="2538664"/>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45" name="Straight Connector 44"/>
          <p:cNvCxnSpPr/>
          <p:nvPr/>
        </p:nvCxnSpPr>
        <p:spPr>
          <a:xfrm>
            <a:off x="1752600" y="2133600"/>
            <a:ext cx="14478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78892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1" name="TextBox 60"/>
          <p:cNvSpPr txBox="1"/>
          <p:nvPr/>
        </p:nvSpPr>
        <p:spPr>
          <a:xfrm>
            <a:off x="1752600" y="5181600"/>
            <a:ext cx="1753429" cy="646331"/>
          </a:xfrm>
          <a:prstGeom prst="rect">
            <a:avLst/>
          </a:prstGeom>
          <a:noFill/>
        </p:spPr>
        <p:txBody>
          <a:bodyPr wrap="none" rtlCol="0">
            <a:spAutoFit/>
          </a:bodyPr>
          <a:lstStyle/>
          <a:p>
            <a:r>
              <a:rPr lang="en-US" dirty="0" smtClean="0"/>
              <a:t>expected value </a:t>
            </a:r>
            <a:br>
              <a:rPr lang="en-US" dirty="0" smtClean="0"/>
            </a:br>
            <a:r>
              <a:rPr lang="en-US" dirty="0" smtClean="0"/>
              <a:t>over all products</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3352800" y="44196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0800000" flipV="1">
            <a:off x="3352802" y="4419599"/>
            <a:ext cx="1142999" cy="91439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82" name="TextBox 81"/>
          <p:cNvSpPr txBox="1"/>
          <p:nvPr/>
        </p:nvSpPr>
        <p:spPr>
          <a:xfrm>
            <a:off x="685800" y="27432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83" name="Straight Connector 82"/>
          <p:cNvCxnSpPr/>
          <p:nvPr/>
        </p:nvCxnSpPr>
        <p:spPr>
          <a:xfrm>
            <a:off x="1981200" y="3048000"/>
            <a:ext cx="2057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3703320" y="36576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- 1</a:t>
            </a:r>
            <a:endParaRPr lang="en-US" dirty="0"/>
          </a:p>
        </p:txBody>
      </p:sp>
      <p:sp>
        <p:nvSpPr>
          <p:cNvPr id="3" name="Content Placeholder 2"/>
          <p:cNvSpPr>
            <a:spLocks noGrp="1"/>
          </p:cNvSpPr>
          <p:nvPr>
            <p:ph idx="1"/>
          </p:nvPr>
        </p:nvSpPr>
        <p:spPr/>
        <p:txBody>
          <a:bodyPr>
            <a:normAutofit fontScale="92500" lnSpcReduction="10000"/>
          </a:bodyPr>
          <a:lstStyle/>
          <a:p>
            <a:r>
              <a:rPr lang="en-US" dirty="0"/>
              <a:t>r</a:t>
            </a:r>
            <a:r>
              <a:rPr lang="en-US" dirty="0" smtClean="0"/>
              <a:t> is the assumed interest rate – in our case the riskless interest rate – often this is taken to be the interest on US Treasury Bonds</a:t>
            </a:r>
          </a:p>
          <a:p>
            <a:r>
              <a:rPr lang="en-US" dirty="0" err="1"/>
              <a:t>i</a:t>
            </a:r>
            <a:r>
              <a:rPr lang="en-US" dirty="0" smtClean="0"/>
              <a:t> is the </a:t>
            </a:r>
            <a:r>
              <a:rPr lang="en-US" dirty="0" err="1" smtClean="0"/>
              <a:t>i</a:t>
            </a:r>
            <a:r>
              <a:rPr lang="en-US" baseline="30000" dirty="0" err="1" smtClean="0"/>
              <a:t>th</a:t>
            </a:r>
            <a:r>
              <a:rPr lang="en-US" dirty="0" smtClean="0"/>
              <a:t> variation point in the set. Alternatively we could use asset or variant. Each level of granularity requires changes in how the other parameters are computed. </a:t>
            </a:r>
          </a:p>
          <a:p>
            <a:r>
              <a:rPr lang="en-US" dirty="0" smtClean="0"/>
              <a:t>T is the target date for use of the variation point (in our model it is the first use)  </a:t>
            </a:r>
          </a:p>
          <a:p>
            <a:r>
              <a:rPr lang="en-US" dirty="0" smtClean="0"/>
              <a:t>T* is the limit of the model in terms of time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- 2</a:t>
            </a:r>
            <a:endParaRPr lang="en-US" dirty="0"/>
          </a:p>
        </p:txBody>
      </p:sp>
      <p:sp>
        <p:nvSpPr>
          <p:cNvPr id="3" name="Content Placeholder 2"/>
          <p:cNvSpPr>
            <a:spLocks noGrp="1"/>
          </p:cNvSpPr>
          <p:nvPr>
            <p:ph idx="1"/>
          </p:nvPr>
        </p:nvSpPr>
        <p:spPr/>
        <p:txBody>
          <a:bodyPr/>
          <a:lstStyle/>
          <a:p>
            <a:r>
              <a:rPr lang="en-US" dirty="0" smtClean="0"/>
              <a:t>       is the probability that variation point </a:t>
            </a:r>
            <a:r>
              <a:rPr lang="en-US" dirty="0" err="1" smtClean="0"/>
              <a:t>i</a:t>
            </a:r>
            <a:r>
              <a:rPr lang="en-US" dirty="0" smtClean="0"/>
              <a:t> will be ready for use by time T  </a:t>
            </a:r>
          </a:p>
          <a:p>
            <a:r>
              <a:rPr lang="en-US" dirty="0" smtClean="0"/>
              <a:t>Currently we assume “ready” means it is completely ready by time T (including all variants).</a:t>
            </a:r>
          </a:p>
          <a:p>
            <a:r>
              <a:rPr lang="en-US" dirty="0" smtClean="0"/>
              <a:t>It could mean sufficiently complete for the first product that wishes to use it.</a:t>
            </a:r>
          </a:p>
        </p:txBody>
      </p:sp>
      <p:graphicFrame>
        <p:nvGraphicFramePr>
          <p:cNvPr id="3074" name="Object 2"/>
          <p:cNvGraphicFramePr>
            <a:graphicFrameLocks noChangeAspect="1"/>
          </p:cNvGraphicFramePr>
          <p:nvPr/>
        </p:nvGraphicFramePr>
        <p:xfrm>
          <a:off x="762000" y="1600200"/>
          <a:ext cx="561975" cy="533400"/>
        </p:xfrm>
        <a:graphic>
          <a:graphicData uri="http://schemas.openxmlformats.org/presentationml/2006/ole">
            <p:oleObj spid="_x0000_s1026" name="Equation" r:id="rId3" imgW="253800" imgH="241200" progId="Equation.3">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- 3</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is the cost of creating the </a:t>
            </a:r>
            <a:r>
              <a:rPr lang="en-US" dirty="0" err="1" smtClean="0"/>
              <a:t>i</a:t>
            </a:r>
            <a:r>
              <a:rPr lang="en-US" baseline="30000" dirty="0" err="1" smtClean="0"/>
              <a:t>th</a:t>
            </a:r>
            <a:r>
              <a:rPr lang="en-US" dirty="0" smtClean="0"/>
              <a:t> variation point and is a function of time. So input data is a vector of expenditures over a set  of time intervals.</a:t>
            </a:r>
          </a:p>
          <a:p>
            <a:r>
              <a:rPr lang="en-US" dirty="0" smtClean="0"/>
              <a:t>Since this is cost data it could be estimated based on past development experience.</a:t>
            </a:r>
          </a:p>
          <a:p>
            <a:r>
              <a:rPr lang="en-US" dirty="0" smtClean="0"/>
              <a:t>Initially, an organization could estimate the cost to develop the variation point and then evenly distribute the costs. As they gain experience the cost data could be more accurately distributed.</a:t>
            </a:r>
          </a:p>
          <a:p>
            <a:r>
              <a:rPr lang="en-US" dirty="0" smtClean="0"/>
              <a:t>In the example in the paper we used some different distributions of cost from one asset to another</a:t>
            </a:r>
            <a:endParaRPr lang="en-US" dirty="0"/>
          </a:p>
        </p:txBody>
      </p:sp>
      <p:graphicFrame>
        <p:nvGraphicFramePr>
          <p:cNvPr id="4" name="Object 3"/>
          <p:cNvGraphicFramePr>
            <a:graphicFrameLocks noChangeAspect="1"/>
          </p:cNvGraphicFramePr>
          <p:nvPr/>
        </p:nvGraphicFramePr>
        <p:xfrm>
          <a:off x="762000" y="1676400"/>
          <a:ext cx="628650" cy="419100"/>
        </p:xfrm>
        <a:graphic>
          <a:graphicData uri="http://schemas.openxmlformats.org/presentationml/2006/ole">
            <p:oleObj spid="_x0000_s2050" name="Equation" r:id="rId3" imgW="342720" imgH="228600"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- 2</a:t>
            </a:r>
            <a:endParaRPr lang="en-US" dirty="0"/>
          </a:p>
        </p:txBody>
      </p:sp>
      <p:sp>
        <p:nvSpPr>
          <p:cNvPr id="3" name="Content Placeholder 2"/>
          <p:cNvSpPr>
            <a:spLocks noGrp="1"/>
          </p:cNvSpPr>
          <p:nvPr>
            <p:ph idx="1"/>
          </p:nvPr>
        </p:nvSpPr>
        <p:spPr/>
        <p:txBody>
          <a:bodyPr/>
          <a:lstStyle/>
          <a:p>
            <a:r>
              <a:rPr lang="en-US" dirty="0" smtClean="0"/>
              <a:t>Don’t worry about understanding everything right now.</a:t>
            </a:r>
          </a:p>
          <a:p>
            <a:r>
              <a:rPr lang="en-US" dirty="0" smtClean="0"/>
              <a:t>Just begin to analyze the problem. The tools we use for analysis are intended to help you </a:t>
            </a:r>
            <a:r>
              <a:rPr lang="en-US" dirty="0" smtClean="0"/>
              <a:t>understand</a:t>
            </a:r>
            <a:r>
              <a:rPr lang="en-US"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- 4</a:t>
            </a:r>
            <a:endParaRPr lang="en-US" dirty="0"/>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n-US" dirty="0"/>
              <a:t> </a:t>
            </a:r>
            <a:r>
              <a:rPr lang="en-US" dirty="0" smtClean="0"/>
              <a:t>                is the marginal value of the </a:t>
            </a:r>
            <a:r>
              <a:rPr lang="en-US" dirty="0" err="1" smtClean="0"/>
              <a:t>i</a:t>
            </a:r>
            <a:r>
              <a:rPr lang="en-US" baseline="30000" dirty="0" err="1" smtClean="0"/>
              <a:t>th</a:t>
            </a:r>
            <a:r>
              <a:rPr lang="en-US" dirty="0" smtClean="0"/>
              <a:t> variation point in the </a:t>
            </a:r>
            <a:r>
              <a:rPr lang="en-US" dirty="0" err="1" smtClean="0"/>
              <a:t>k</a:t>
            </a:r>
            <a:r>
              <a:rPr lang="en-US" baseline="30000" dirty="0" err="1" smtClean="0"/>
              <a:t>th</a:t>
            </a:r>
            <a:r>
              <a:rPr lang="en-US" dirty="0" smtClean="0"/>
              <a:t> product. That value is a function of time.</a:t>
            </a:r>
          </a:p>
          <a:p>
            <a:r>
              <a:rPr lang="en-US" dirty="0" smtClean="0"/>
              <a:t>Value is a function of revenue – we consider ways of making marketing projections of revenue to be beyond our scope but this is one of the practice areas and should be reasonably available.</a:t>
            </a:r>
          </a:p>
          <a:p>
            <a:r>
              <a:rPr lang="en-US" dirty="0" smtClean="0"/>
              <a:t>We take projections of revenue (however they were derived) and allocate them across time increments (which is how most revenue projections are stated). Then we divide by each product’s contents, in terms of number of variation points used,  to allocate revenue per product per variation point per time period. </a:t>
            </a:r>
          </a:p>
          <a:p>
            <a:r>
              <a:rPr lang="en-US" dirty="0" smtClean="0"/>
              <a:t>This treats all variation points the same which is certainly not accurate. We will explore parameters such as variation point complexity as a possible weighting factor.</a:t>
            </a:r>
            <a:endParaRPr lang="en-US" dirty="0"/>
          </a:p>
        </p:txBody>
      </p:sp>
      <p:graphicFrame>
        <p:nvGraphicFramePr>
          <p:cNvPr id="4" name="Object 3"/>
          <p:cNvGraphicFramePr>
            <a:graphicFrameLocks noChangeAspect="1"/>
          </p:cNvGraphicFramePr>
          <p:nvPr/>
        </p:nvGraphicFramePr>
        <p:xfrm>
          <a:off x="838200" y="1524000"/>
          <a:ext cx="1066798" cy="413657"/>
        </p:xfrm>
        <a:graphic>
          <a:graphicData uri="http://schemas.openxmlformats.org/presentationml/2006/ole">
            <p:oleObj spid="_x0000_s3074" name="Equation" r:id="rId3" imgW="622080" imgH="241200" progId="Equation.3">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- 5</a:t>
            </a:r>
            <a:endParaRPr lang="en-US" dirty="0"/>
          </a:p>
        </p:txBody>
      </p:sp>
      <p:sp>
        <p:nvSpPr>
          <p:cNvPr id="3" name="Content Placeholder 2"/>
          <p:cNvSpPr>
            <a:spLocks noGrp="1"/>
          </p:cNvSpPr>
          <p:nvPr>
            <p:ph idx="1"/>
          </p:nvPr>
        </p:nvSpPr>
        <p:spPr/>
        <p:txBody>
          <a:bodyPr>
            <a:normAutofit lnSpcReduction="10000"/>
          </a:bodyPr>
          <a:lstStyle/>
          <a:p>
            <a:r>
              <a:rPr lang="en-US" dirty="0" smtClean="0"/>
              <a:t>           is the marginal cost of taking the specified variation point and tailoring it to work in a particular product.</a:t>
            </a:r>
          </a:p>
          <a:p>
            <a:r>
              <a:rPr lang="en-US" dirty="0" smtClean="0"/>
              <a:t>We take this to be similar to the </a:t>
            </a:r>
            <a:r>
              <a:rPr lang="en-US" dirty="0" err="1" smtClean="0"/>
              <a:t>C</a:t>
            </a:r>
            <a:r>
              <a:rPr lang="en-US" baseline="-25000" dirty="0" err="1" smtClean="0"/>
              <a:t>reuse</a:t>
            </a:r>
            <a:r>
              <a:rPr lang="en-US" dirty="0" smtClean="0"/>
              <a:t> factor in the SIMPLE model and use a flat percentage of the original development cost for this and allocate it uniformly over the time periods.</a:t>
            </a:r>
          </a:p>
          <a:p>
            <a:r>
              <a:rPr lang="en-US" dirty="0" smtClean="0"/>
              <a:t>We could include here the cost of adding a new variant.</a:t>
            </a:r>
          </a:p>
        </p:txBody>
      </p:sp>
      <p:graphicFrame>
        <p:nvGraphicFramePr>
          <p:cNvPr id="4" name="Object 3"/>
          <p:cNvGraphicFramePr>
            <a:graphicFrameLocks noChangeAspect="1"/>
          </p:cNvGraphicFramePr>
          <p:nvPr/>
        </p:nvGraphicFramePr>
        <p:xfrm>
          <a:off x="762000" y="1676400"/>
          <a:ext cx="1106905" cy="457200"/>
        </p:xfrm>
        <a:graphic>
          <a:graphicData uri="http://schemas.openxmlformats.org/presentationml/2006/ole">
            <p:oleObj spid="_x0000_s4098" name="Equation" r:id="rId3" imgW="583920" imgH="241200" progId="Equation.3">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Build the full surface in which a product may not be built, and for varying deviations from the estimated costs and values.</a:t>
            </a:r>
          </a:p>
          <a:p>
            <a:r>
              <a:rPr lang="en-US" dirty="0" smtClean="0"/>
              <a:t>Try with real data</a:t>
            </a:r>
          </a:p>
          <a:p>
            <a:r>
              <a:rPr lang="en-US" dirty="0" smtClean="0"/>
              <a:t>Try numerous scenarios</a:t>
            </a:r>
          </a:p>
          <a:p>
            <a:r>
              <a:rPr lang="en-US" dirty="0" smtClean="0"/>
              <a:t>Add to the formulation to allow constraints to be relaxed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what you are going to do next.</a:t>
            </a:r>
            <a:endParaRPr lang="en-US" dirty="0"/>
          </a:p>
        </p:txBody>
      </p:sp>
      <p:sp>
        <p:nvSpPr>
          <p:cNvPr id="3" name="Content Placeholder 2"/>
          <p:cNvSpPr>
            <a:spLocks noGrp="1"/>
          </p:cNvSpPr>
          <p:nvPr>
            <p:ph idx="1"/>
          </p:nvPr>
        </p:nvSpPr>
        <p:spPr/>
        <p:txBody>
          <a:bodyPr/>
          <a:lstStyle/>
          <a:p>
            <a:r>
              <a:rPr lang="en-US" dirty="0" smtClean="0"/>
              <a:t>Begin building a model of the problem to be solved. Include a use case diagram and a requirement diagram.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Quantifying Value in Software Product Line Design</a:t>
            </a:r>
            <a:endParaRPr lang="en-US" dirty="0"/>
          </a:p>
        </p:txBody>
      </p:sp>
      <p:sp>
        <p:nvSpPr>
          <p:cNvPr id="3" name="Subtitle 2"/>
          <p:cNvSpPr>
            <a:spLocks noGrp="1"/>
          </p:cNvSpPr>
          <p:nvPr>
            <p:ph type="subTitle" idx="1"/>
          </p:nvPr>
        </p:nvSpPr>
        <p:spPr/>
        <p:txBody>
          <a:bodyPr/>
          <a:lstStyle/>
          <a:p>
            <a:r>
              <a:rPr lang="en-US" dirty="0" smtClean="0"/>
              <a:t>John D. McGregor</a:t>
            </a:r>
          </a:p>
          <a:p>
            <a:r>
              <a:rPr lang="en-US" dirty="0" smtClean="0"/>
              <a:t>Yates Monteith</a:t>
            </a:r>
          </a:p>
          <a:p>
            <a:r>
              <a:rPr lang="en-US" dirty="0" err="1" smtClean="0"/>
              <a:t>Jie</a:t>
            </a:r>
            <a:r>
              <a:rPr lang="en-US" dirty="0" smtClean="0"/>
              <a:t> Zhang</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a:t>
            </a:r>
            <a:endParaRPr lang="en-US" dirty="0"/>
          </a:p>
        </p:txBody>
      </p:sp>
      <p:sp>
        <p:nvSpPr>
          <p:cNvPr id="3" name="Content Placeholder 2"/>
          <p:cNvSpPr>
            <a:spLocks noGrp="1"/>
          </p:cNvSpPr>
          <p:nvPr>
            <p:ph idx="1"/>
          </p:nvPr>
        </p:nvSpPr>
        <p:spPr/>
        <p:txBody>
          <a:bodyPr>
            <a:normAutofit/>
          </a:bodyPr>
          <a:lstStyle/>
          <a:p>
            <a:r>
              <a:rPr lang="en-US" sz="2400" dirty="0" smtClean="0"/>
              <a:t>The worth of all the </a:t>
            </a:r>
            <a:r>
              <a:rPr lang="en-US" sz="2400" dirty="0" smtClean="0">
                <a:hlinkClick r:id="rId2"/>
              </a:rPr>
              <a:t>benefits</a:t>
            </a:r>
            <a:r>
              <a:rPr lang="en-US" sz="2400" dirty="0" smtClean="0"/>
              <a:t> and </a:t>
            </a:r>
            <a:r>
              <a:rPr lang="en-US" sz="2400" dirty="0" smtClean="0">
                <a:hlinkClick r:id="rId3"/>
              </a:rPr>
              <a:t>rights</a:t>
            </a:r>
            <a:r>
              <a:rPr lang="en-US" sz="2400" dirty="0" smtClean="0"/>
              <a:t> arising from </a:t>
            </a:r>
            <a:r>
              <a:rPr lang="en-US" sz="2400" dirty="0" smtClean="0">
                <a:hlinkClick r:id="rId4"/>
              </a:rPr>
              <a:t>ownership</a:t>
            </a:r>
            <a:r>
              <a:rPr lang="en-US" sz="2400" dirty="0" smtClean="0"/>
              <a:t>. Two </a:t>
            </a:r>
            <a:r>
              <a:rPr lang="en-US" sz="2400" dirty="0" smtClean="0">
                <a:hlinkClick r:id="rId5"/>
              </a:rPr>
              <a:t>types</a:t>
            </a:r>
            <a:r>
              <a:rPr lang="en-US" sz="2400" dirty="0" smtClean="0"/>
              <a:t> of </a:t>
            </a:r>
            <a:r>
              <a:rPr lang="en-US" sz="2400" dirty="0" smtClean="0">
                <a:hlinkClick r:id="rId6"/>
              </a:rPr>
              <a:t>economic value</a:t>
            </a:r>
            <a:r>
              <a:rPr lang="en-US" sz="2400" dirty="0" smtClean="0"/>
              <a:t> are (1) the </a:t>
            </a:r>
            <a:r>
              <a:rPr lang="en-US" sz="2400" dirty="0" smtClean="0">
                <a:hlinkClick r:id="rId7"/>
              </a:rPr>
              <a:t>utility</a:t>
            </a:r>
            <a:r>
              <a:rPr lang="en-US" sz="2400" dirty="0" smtClean="0"/>
              <a:t> of a good or service, and (2) </a:t>
            </a:r>
            <a:r>
              <a:rPr lang="en-US" sz="2400" dirty="0" smtClean="0">
                <a:hlinkClick r:id="rId8"/>
              </a:rPr>
              <a:t>power</a:t>
            </a:r>
            <a:r>
              <a:rPr lang="en-US" sz="2400" dirty="0" smtClean="0"/>
              <a:t> of a good or service to command other </a:t>
            </a:r>
            <a:r>
              <a:rPr lang="en-US" sz="2400" dirty="0" smtClean="0">
                <a:hlinkClick r:id="rId9"/>
              </a:rPr>
              <a:t>goods</a:t>
            </a:r>
            <a:r>
              <a:rPr lang="en-US" sz="2400" dirty="0" smtClean="0"/>
              <a:t>, </a:t>
            </a:r>
            <a:r>
              <a:rPr lang="en-US" sz="2400" dirty="0" smtClean="0">
                <a:hlinkClick r:id="rId10"/>
              </a:rPr>
              <a:t>services</a:t>
            </a:r>
            <a:r>
              <a:rPr lang="en-US" sz="2400" dirty="0" smtClean="0"/>
              <a:t>, or </a:t>
            </a:r>
            <a:r>
              <a:rPr lang="en-US" sz="2400" dirty="0" smtClean="0">
                <a:hlinkClick r:id="rId11"/>
              </a:rPr>
              <a:t>money</a:t>
            </a:r>
            <a:r>
              <a:rPr lang="en-US" sz="2400" dirty="0" smtClean="0"/>
              <a:t>, in </a:t>
            </a:r>
            <a:r>
              <a:rPr lang="en-US" sz="2400" dirty="0" smtClean="0">
                <a:hlinkClick r:id="rId12"/>
              </a:rPr>
              <a:t>voluntary exchange</a:t>
            </a:r>
            <a:r>
              <a:rPr lang="en-US" sz="2400" dirty="0" smtClean="0"/>
              <a:t>.</a:t>
            </a:r>
          </a:p>
          <a:p>
            <a:r>
              <a:rPr lang="en-US" sz="2400" dirty="0" smtClean="0"/>
              <a:t>The extent to which a good or service is perceived by its customer to </a:t>
            </a:r>
            <a:r>
              <a:rPr lang="en-US" sz="2400" dirty="0" smtClean="0">
                <a:hlinkClick r:id="rId13"/>
              </a:rPr>
              <a:t>meet</a:t>
            </a:r>
            <a:r>
              <a:rPr lang="en-US" sz="2400" dirty="0" smtClean="0"/>
              <a:t> his or her </a:t>
            </a:r>
            <a:r>
              <a:rPr lang="en-US" sz="2400" dirty="0" smtClean="0">
                <a:hlinkClick r:id="rId14"/>
              </a:rPr>
              <a:t>needs</a:t>
            </a:r>
            <a:r>
              <a:rPr lang="en-US" sz="2400" dirty="0" smtClean="0"/>
              <a:t> or </a:t>
            </a:r>
            <a:r>
              <a:rPr lang="en-US" sz="2400" dirty="0" smtClean="0">
                <a:hlinkClick r:id="rId15"/>
              </a:rPr>
              <a:t>wants</a:t>
            </a:r>
            <a:r>
              <a:rPr lang="en-US" sz="2400" dirty="0" smtClean="0"/>
              <a:t>, measured by </a:t>
            </a:r>
            <a:r>
              <a:rPr lang="en-US" sz="2400" dirty="0" smtClean="0">
                <a:hlinkClick r:id="rId16"/>
              </a:rPr>
              <a:t>customer's</a:t>
            </a:r>
            <a:r>
              <a:rPr lang="en-US" sz="2400" dirty="0" smtClean="0"/>
              <a:t> </a:t>
            </a:r>
            <a:r>
              <a:rPr lang="en-US" sz="2400" dirty="0" smtClean="0">
                <a:hlinkClick r:id="rId17"/>
              </a:rPr>
              <a:t>willingness to pay</a:t>
            </a:r>
            <a:r>
              <a:rPr lang="en-US" sz="2400" dirty="0" smtClean="0"/>
              <a:t> for it. It commonly depends more on the customer's </a:t>
            </a:r>
            <a:r>
              <a:rPr lang="en-US" sz="2400" dirty="0" smtClean="0">
                <a:hlinkClick r:id="rId18"/>
              </a:rPr>
              <a:t>perception</a:t>
            </a:r>
            <a:r>
              <a:rPr lang="en-US" sz="2400" dirty="0" smtClean="0"/>
              <a:t> of the worth of the </a:t>
            </a:r>
            <a:r>
              <a:rPr lang="en-US" sz="2400" dirty="0" smtClean="0">
                <a:hlinkClick r:id="rId19"/>
              </a:rPr>
              <a:t>product</a:t>
            </a:r>
            <a:r>
              <a:rPr lang="en-US" sz="2400" dirty="0" smtClean="0"/>
              <a:t> than on its </a:t>
            </a:r>
            <a:r>
              <a:rPr lang="en-US" sz="2400" dirty="0" smtClean="0">
                <a:hlinkClick r:id="rId20"/>
              </a:rPr>
              <a:t>intrinsic value</a:t>
            </a:r>
            <a:r>
              <a:rPr lang="en-US" sz="2400" dirty="0" smtClean="0"/>
              <a:t>.</a:t>
            </a:r>
          </a:p>
          <a:p>
            <a:r>
              <a:rPr lang="en-US" sz="2400" dirty="0" smtClean="0"/>
              <a:t>Value changes over time.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- 1</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determining the scope of the SPL or when asked to create a new core asset or when asked to create an additional variant for an existing asset, what is the basis for making such a decision?</a:t>
            </a:r>
          </a:p>
          <a:p>
            <a:r>
              <a:rPr lang="en-US" dirty="0" smtClean="0"/>
              <a:t>The answer is to maximize Value – Cost</a:t>
            </a:r>
          </a:p>
          <a:p>
            <a:r>
              <a:rPr lang="en-US" dirty="0" smtClean="0"/>
              <a:t>For the purposes of this presentation the value of an item will be represented by all possible revenue coming from that item. Products that use it and any licensing fees that might result from leasing it out.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- 2</a:t>
            </a:r>
            <a:endParaRPr lang="en-US" dirty="0"/>
          </a:p>
        </p:txBody>
      </p:sp>
      <p:sp>
        <p:nvSpPr>
          <p:cNvPr id="3" name="Content Placeholder 2"/>
          <p:cNvSpPr>
            <a:spLocks noGrp="1"/>
          </p:cNvSpPr>
          <p:nvPr>
            <p:ph idx="1"/>
          </p:nvPr>
        </p:nvSpPr>
        <p:spPr/>
        <p:txBody>
          <a:bodyPr>
            <a:normAutofit fontScale="92500"/>
          </a:bodyPr>
          <a:lstStyle/>
          <a:p>
            <a:r>
              <a:rPr lang="en-US" dirty="0" smtClean="0"/>
              <a:t>We will focus on the value of a variation point with the constraint that only one variation point is allowed per asset – just to keep the math simple.</a:t>
            </a:r>
          </a:p>
          <a:p>
            <a:r>
              <a:rPr lang="en-US" dirty="0" smtClean="0"/>
              <a:t>We also assume that each asset is independent of other assets.</a:t>
            </a:r>
          </a:p>
          <a:p>
            <a:r>
              <a:rPr lang="en-US" dirty="0" smtClean="0"/>
              <a:t>Since a finite amount of time is involved and there is some chance of failure we chose to use a Real Options formulation of the problem.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model</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a:stretch>
            <a:fillRect/>
          </a:stretch>
        </p:blipFill>
        <p:spPr bwMode="auto">
          <a:xfrm>
            <a:off x="2057400" y="2514600"/>
            <a:ext cx="5086350" cy="33623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631</TotalTime>
  <Words>2047</Words>
  <Application>Microsoft Office PowerPoint</Application>
  <PresentationFormat>On-screen Show (4:3)</PresentationFormat>
  <Paragraphs>270</Paragraphs>
  <Slides>32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syse802Template</vt:lpstr>
      <vt:lpstr>Equation</vt:lpstr>
      <vt:lpstr>CPSC 871</vt:lpstr>
      <vt:lpstr>Problem</vt:lpstr>
      <vt:lpstr>Problem - 2</vt:lpstr>
      <vt:lpstr>Here is what you are going to do next.</vt:lpstr>
      <vt:lpstr>Quantifying Value in Software Product Line Design</vt:lpstr>
      <vt:lpstr>Value</vt:lpstr>
      <vt:lpstr>Problem - 1</vt:lpstr>
      <vt:lpstr>Problem - 2</vt:lpstr>
      <vt:lpstr>Basic model</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Parameters to the model - 1</vt:lpstr>
      <vt:lpstr>Parameters to the model - 2</vt:lpstr>
      <vt:lpstr>Parameters to the model - 3</vt:lpstr>
      <vt:lpstr>Parameters to the model - 4</vt:lpstr>
      <vt:lpstr>Parameters to the model - 5</vt:lpstr>
      <vt:lpstr>Future work</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6</cp:revision>
  <dcterms:created xsi:type="dcterms:W3CDTF">2011-08-08T01:59:03Z</dcterms:created>
  <dcterms:modified xsi:type="dcterms:W3CDTF">2011-08-30T14:35:38Z</dcterms:modified>
</cp:coreProperties>
</file>