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60" r:id="rId2"/>
    <p:sldId id="261" r:id="rId3"/>
    <p:sldId id="262" r:id="rId4"/>
    <p:sldId id="263" r:id="rId5"/>
    <p:sldId id="264" r:id="rId6"/>
    <p:sldId id="265" r:id="rId7"/>
    <p:sldId id="267" r:id="rId8"/>
    <p:sldId id="268" r:id="rId9"/>
    <p:sldId id="269" r:id="rId10"/>
    <p:sldId id="270" r:id="rId11"/>
    <p:sldId id="271" r:id="rId12"/>
    <p:sldId id="272" r:id="rId13"/>
    <p:sldId id="273" r:id="rId14"/>
    <p:sldId id="274" r:id="rId15"/>
    <p:sldId id="275" r:id="rId16"/>
    <p:sldId id="276" r:id="rId17"/>
    <p:sldId id="278" r:id="rId18"/>
    <p:sldId id="281" r:id="rId19"/>
    <p:sldId id="279" r:id="rId20"/>
    <p:sldId id="280" r:id="rId2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2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9/7/2011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9/7/2011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9/7/2011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9/7/2011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9/7/2011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9/7/2011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9/7/2011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9/7/2011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9/7/2011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9/7/2011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9/7/2011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Change management</a:t>
            </a:r>
          </a:p>
          <a:p>
            <a:r>
              <a:rPr lang="en-US" dirty="0" smtClean="0">
                <a:solidFill>
                  <a:schemeClr val="tx1"/>
                </a:solidFill>
              </a:rPr>
              <a:t>Module 2 Session 3</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Committing</a:t>
            </a:r>
            <a:endParaRPr lang="en-US" dirty="0"/>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srcRect/>
          <a:stretch>
            <a:fillRect/>
          </a:stretch>
        </p:blipFill>
        <p:spPr bwMode="auto">
          <a:xfrm>
            <a:off x="223522" y="1417638"/>
            <a:ext cx="8704579" cy="54403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tools aren’t enough</a:t>
            </a:r>
            <a:endParaRPr lang="en-US" dirty="0"/>
          </a:p>
        </p:txBody>
      </p:sp>
      <p:sp>
        <p:nvSpPr>
          <p:cNvPr id="3" name="Content Placeholder 2"/>
          <p:cNvSpPr>
            <a:spLocks noGrp="1"/>
          </p:cNvSpPr>
          <p:nvPr>
            <p:ph idx="1"/>
          </p:nvPr>
        </p:nvSpPr>
        <p:spPr/>
        <p:txBody>
          <a:bodyPr/>
          <a:lstStyle/>
          <a:p>
            <a:r>
              <a:rPr lang="en-US" sz="2800" dirty="0" smtClean="0"/>
              <a:t>Change management is also a process. It is one of the disciplines in RUP.</a:t>
            </a:r>
          </a:p>
          <a:p>
            <a:r>
              <a:rPr lang="en-US" sz="2800" dirty="0" smtClean="0"/>
              <a:t>Once a set of artifacts have reached a point of correctness/completeness/acceptance we declare a “baseline” </a:t>
            </a:r>
          </a:p>
          <a:p>
            <a:r>
              <a:rPr lang="en-US" sz="2800" dirty="0" smtClean="0"/>
              <a:t>After that point any changes to artifacts in the baseline must be approved by a committee referred to as a Change Control Board (CCB).</a:t>
            </a:r>
          </a:p>
          <a:p>
            <a:r>
              <a:rPr lang="en-US" sz="2800" dirty="0" smtClean="0"/>
              <a:t>The CCB meets periodically to approve Change Requests (CRs)</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management</a:t>
            </a:r>
            <a:endParaRPr lang="en-US" dirty="0"/>
          </a:p>
        </p:txBody>
      </p:sp>
      <p:sp>
        <p:nvSpPr>
          <p:cNvPr id="3" name="Content Placeholder 2"/>
          <p:cNvSpPr>
            <a:spLocks noGrp="1"/>
          </p:cNvSpPr>
          <p:nvPr>
            <p:ph idx="1"/>
          </p:nvPr>
        </p:nvSpPr>
        <p:spPr/>
        <p:txBody>
          <a:bodyPr/>
          <a:lstStyle/>
          <a:p>
            <a:r>
              <a:rPr lang="en-US" dirty="0" smtClean="0"/>
              <a:t>The purpose of change management is to prevent chaos, or at least keep order.</a:t>
            </a:r>
          </a:p>
          <a:p>
            <a:r>
              <a:rPr lang="en-US" dirty="0" smtClean="0"/>
              <a:t>The CCB provides the opportunity for anyone with a concern about changes to raise objections.</a:t>
            </a:r>
          </a:p>
          <a:p>
            <a:r>
              <a:rPr lang="en-US" dirty="0" smtClean="0"/>
              <a:t>In particular part of making a change request is to conduct a change impact analysis.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impact analysis</a:t>
            </a:r>
            <a:endParaRPr lang="en-US" dirty="0"/>
          </a:p>
        </p:txBody>
      </p:sp>
      <p:sp>
        <p:nvSpPr>
          <p:cNvPr id="3" name="Content Placeholder 2"/>
          <p:cNvSpPr>
            <a:spLocks noGrp="1"/>
          </p:cNvSpPr>
          <p:nvPr>
            <p:ph idx="1"/>
          </p:nvPr>
        </p:nvSpPr>
        <p:spPr/>
        <p:txBody>
          <a:bodyPr/>
          <a:lstStyle/>
          <a:p>
            <a:r>
              <a:rPr lang="en-US" sz="2000" dirty="0" smtClean="0"/>
              <a:t>A change impact analysis starts at the point in a design or program at which a change is proposed.</a:t>
            </a:r>
          </a:p>
          <a:p>
            <a:r>
              <a:rPr lang="en-US" sz="2000" dirty="0" smtClean="0"/>
              <a:t>The flow of control and flow of design from that point are traced back earlier.</a:t>
            </a:r>
          </a:p>
          <a:p>
            <a:r>
              <a:rPr lang="en-US" sz="2000" dirty="0" smtClean="0"/>
              <a:t>The effects of the change can be seen in the parts of the program that are touched by the trace and by the effort it will take to make all the adjustments necessary to support that change. </a:t>
            </a:r>
            <a:endParaRPr lang="en-US" sz="2000" dirty="0"/>
          </a:p>
        </p:txBody>
      </p:sp>
      <p:pic>
        <p:nvPicPr>
          <p:cNvPr id="4098" name="Picture 2"/>
          <p:cNvPicPr>
            <a:picLocks noChangeAspect="1" noChangeArrowheads="1"/>
          </p:cNvPicPr>
          <p:nvPr/>
        </p:nvPicPr>
        <p:blipFill>
          <a:blip r:embed="rId2"/>
          <a:srcRect/>
          <a:stretch>
            <a:fillRect/>
          </a:stretch>
        </p:blipFill>
        <p:spPr bwMode="auto">
          <a:xfrm>
            <a:off x="4648200" y="3916392"/>
            <a:ext cx="3771900" cy="29416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management</a:t>
            </a:r>
            <a:endParaRPr lang="en-US" dirty="0"/>
          </a:p>
        </p:txBody>
      </p:sp>
      <p:sp>
        <p:nvSpPr>
          <p:cNvPr id="3" name="Content Placeholder 2"/>
          <p:cNvSpPr>
            <a:spLocks noGrp="1"/>
          </p:cNvSpPr>
          <p:nvPr>
            <p:ph idx="1"/>
          </p:nvPr>
        </p:nvSpPr>
        <p:spPr/>
        <p:txBody>
          <a:bodyPr/>
          <a:lstStyle/>
          <a:p>
            <a:r>
              <a:rPr lang="en-US" dirty="0" smtClean="0"/>
              <a:t>By conducting the impact analysis, the proposed changes are often modified significantly.</a:t>
            </a:r>
          </a:p>
          <a:p>
            <a:r>
              <a:rPr lang="en-US" dirty="0" smtClean="0"/>
              <a:t>The result is a better design/program.</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a:t>
            </a:r>
            <a:endParaRPr lang="en-US" dirty="0"/>
          </a:p>
        </p:txBody>
      </p:sp>
      <p:sp>
        <p:nvSpPr>
          <p:cNvPr id="3" name="Content Placeholder 2"/>
          <p:cNvSpPr>
            <a:spLocks noGrp="1"/>
          </p:cNvSpPr>
          <p:nvPr>
            <p:ph idx="1"/>
          </p:nvPr>
        </p:nvSpPr>
        <p:spPr/>
        <p:txBody>
          <a:bodyPr/>
          <a:lstStyle/>
          <a:p>
            <a:r>
              <a:rPr lang="en-US" dirty="0" smtClean="0"/>
              <a:t>Version control and change management work closely together to manage the pieces that make up the product. </a:t>
            </a:r>
          </a:p>
          <a:p>
            <a:r>
              <a:rPr lang="en-US" dirty="0" smtClean="0"/>
              <a:t>When there is a strategic level of reuse a product is not just the set of files in the version tree of the product.</a:t>
            </a:r>
          </a:p>
          <a:p>
            <a:r>
              <a:rPr lang="en-US" dirty="0" smtClean="0"/>
              <a:t>Tools such as Ant, Make, and Buckminster provide a syntax for defining a program as the composition of a set of pieces.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- 2</a:t>
            </a:r>
            <a:endParaRPr lang="en-US" dirty="0"/>
          </a:p>
        </p:txBody>
      </p:sp>
      <p:sp>
        <p:nvSpPr>
          <p:cNvPr id="3" name="Content Placeholder 2"/>
          <p:cNvSpPr>
            <a:spLocks noGrp="1"/>
          </p:cNvSpPr>
          <p:nvPr>
            <p:ph idx="1"/>
          </p:nvPr>
        </p:nvSpPr>
        <p:spPr/>
        <p:txBody>
          <a:bodyPr/>
          <a:lstStyle/>
          <a:p>
            <a:r>
              <a:rPr lang="en-US" dirty="0" smtClean="0"/>
              <a:t>This definition becomes a program artifact and it is versioned.</a:t>
            </a:r>
          </a:p>
          <a:p>
            <a:r>
              <a:rPr lang="en-US" dirty="0" smtClean="0"/>
              <a:t>These tools, termed product materialization tools, can be used top automate the assembly, compilation, testing, and deployment.</a:t>
            </a:r>
          </a:p>
          <a:p>
            <a:r>
              <a:rPr lang="en-US" dirty="0" smtClean="0"/>
              <a:t>On the next slide is a meta-model for the scheme that the materialization tools use.</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8"/>
          <p:cNvPicPr>
            <a:picLocks noChangeAspect="1" noChangeArrowheads="1"/>
          </p:cNvPicPr>
          <p:nvPr/>
        </p:nvPicPr>
        <p:blipFill>
          <a:blip r:embed="rId2"/>
          <a:srcRect/>
          <a:stretch>
            <a:fillRect/>
          </a:stretch>
        </p:blipFill>
        <p:spPr bwMode="auto">
          <a:xfrm>
            <a:off x="1792288" y="1498600"/>
            <a:ext cx="4895850" cy="4267200"/>
          </a:xfrm>
          <a:prstGeom prst="rect">
            <a:avLst/>
          </a:prstGeom>
          <a:noFill/>
          <a:ln w="38100">
            <a:noFill/>
            <a:miter lim="800000"/>
            <a:headEnd/>
            <a:tailEnd/>
          </a:ln>
        </p:spPr>
      </p:pic>
      <p:sp>
        <p:nvSpPr>
          <p:cNvPr id="22531" name="Title 1"/>
          <p:cNvSpPr>
            <a:spLocks noGrp="1"/>
          </p:cNvSpPr>
          <p:nvPr>
            <p:ph type="title"/>
          </p:nvPr>
        </p:nvSpPr>
        <p:spPr/>
        <p:txBody>
          <a:bodyPr/>
          <a:lstStyle/>
          <a:p>
            <a:r>
              <a:rPr lang="en-US" smtClean="0"/>
              <a:t>Meta-model for CM</a:t>
            </a:r>
          </a:p>
        </p:txBody>
      </p:sp>
      <p:sp>
        <p:nvSpPr>
          <p:cNvPr id="34820" name="TextBox 21"/>
          <p:cNvSpPr txBox="1">
            <a:spLocks noChangeArrowheads="1"/>
          </p:cNvSpPr>
          <p:nvPr/>
        </p:nvSpPr>
        <p:spPr bwMode="auto">
          <a:xfrm>
            <a:off x="4918075" y="4227513"/>
            <a:ext cx="787400" cy="477837"/>
          </a:xfrm>
          <a:prstGeom prst="rect">
            <a:avLst/>
          </a:prstGeom>
          <a:noFill/>
          <a:ln w="9525">
            <a:noFill/>
            <a:miter lim="800000"/>
            <a:headEnd/>
            <a:tailEnd/>
          </a:ln>
        </p:spPr>
        <p:txBody>
          <a:bodyPr wrap="none">
            <a:spAutoFit/>
          </a:bodyPr>
          <a:lstStyle/>
          <a:p>
            <a:r>
              <a:rPr lang="en-US" sz="1000">
                <a:solidFill>
                  <a:srgbClr val="FF0000"/>
                </a:solidFill>
              </a:rPr>
              <a:t>Assembly</a:t>
            </a:r>
          </a:p>
          <a:p>
            <a:r>
              <a:rPr lang="en-US" sz="1000">
                <a:solidFill>
                  <a:srgbClr val="FF0000"/>
                </a:solidFill>
              </a:rPr>
              <a:t>request</a:t>
            </a:r>
          </a:p>
        </p:txBody>
      </p:sp>
      <p:sp>
        <p:nvSpPr>
          <p:cNvPr id="34821" name="TextBox 22"/>
          <p:cNvSpPr txBox="1">
            <a:spLocks noChangeArrowheads="1"/>
          </p:cNvSpPr>
          <p:nvPr/>
        </p:nvSpPr>
        <p:spPr bwMode="auto">
          <a:xfrm>
            <a:off x="4305300" y="3829050"/>
            <a:ext cx="488950" cy="477838"/>
          </a:xfrm>
          <a:prstGeom prst="rect">
            <a:avLst/>
          </a:prstGeom>
          <a:noFill/>
          <a:ln w="9525">
            <a:noFill/>
            <a:miter lim="800000"/>
            <a:headEnd/>
            <a:tailEnd/>
          </a:ln>
        </p:spPr>
        <p:txBody>
          <a:bodyPr wrap="none">
            <a:spAutoFit/>
          </a:bodyPr>
          <a:lstStyle/>
          <a:p>
            <a:r>
              <a:rPr lang="en-US" sz="1000">
                <a:solidFill>
                  <a:srgbClr val="FF0000"/>
                </a:solidFill>
              </a:rPr>
              <a:t>CI</a:t>
            </a:r>
          </a:p>
          <a:p>
            <a:r>
              <a:rPr lang="en-US" sz="1000">
                <a:solidFill>
                  <a:srgbClr val="FF0000"/>
                </a:solidFill>
              </a:rPr>
              <a:t>Spec</a:t>
            </a:r>
          </a:p>
        </p:txBody>
      </p:sp>
      <p:sp>
        <p:nvSpPr>
          <p:cNvPr id="34822" name="TextBox 23"/>
          <p:cNvSpPr txBox="1">
            <a:spLocks noChangeArrowheads="1"/>
          </p:cNvSpPr>
          <p:nvPr/>
        </p:nvSpPr>
        <p:spPr bwMode="auto">
          <a:xfrm>
            <a:off x="4918075" y="4927600"/>
            <a:ext cx="766763" cy="477838"/>
          </a:xfrm>
          <a:prstGeom prst="rect">
            <a:avLst/>
          </a:prstGeom>
          <a:noFill/>
          <a:ln w="9525">
            <a:noFill/>
            <a:miter lim="800000"/>
            <a:headEnd/>
            <a:tailEnd/>
          </a:ln>
        </p:spPr>
        <p:txBody>
          <a:bodyPr wrap="none">
            <a:spAutoFit/>
          </a:bodyPr>
          <a:lstStyle/>
          <a:p>
            <a:r>
              <a:rPr lang="en-US" sz="1000">
                <a:solidFill>
                  <a:srgbClr val="FF0000"/>
                </a:solidFill>
              </a:rPr>
              <a:t>Resource</a:t>
            </a:r>
          </a:p>
          <a:p>
            <a:r>
              <a:rPr lang="en-US" sz="1000">
                <a:solidFill>
                  <a:srgbClr val="FF0000"/>
                </a:solidFill>
              </a:rPr>
              <a:t>map</a:t>
            </a:r>
          </a:p>
        </p:txBody>
      </p:sp>
      <p:sp>
        <p:nvSpPr>
          <p:cNvPr id="34823" name="Isosceles Triangle 25"/>
          <p:cNvSpPr>
            <a:spLocks noChangeArrowheads="1"/>
          </p:cNvSpPr>
          <p:nvPr/>
        </p:nvSpPr>
        <p:spPr bwMode="auto">
          <a:xfrm rot="3195965">
            <a:off x="4364038" y="4422775"/>
            <a:ext cx="915987" cy="277813"/>
          </a:xfrm>
          <a:prstGeom prst="triangle">
            <a:avLst>
              <a:gd name="adj" fmla="val 50000"/>
            </a:avLst>
          </a:prstGeom>
          <a:solidFill>
            <a:srgbClr val="5CA1FB"/>
          </a:solidFill>
          <a:ln w="38100" algn="ctr">
            <a:solidFill>
              <a:schemeClr val="tx1"/>
            </a:solidFill>
            <a:round/>
            <a:headEnd/>
            <a:tailEnd/>
          </a:ln>
        </p:spPr>
        <p:txBody>
          <a:bodyPr lIns="0" tIns="0" rIns="0" bIns="0"/>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21"/>
                                        </p:tgtEl>
                                        <p:attrNameLst>
                                          <p:attrName>style.visibility</p:attrName>
                                        </p:attrNameLst>
                                      </p:cBhvr>
                                      <p:to>
                                        <p:strVal val="visible"/>
                                      </p:to>
                                    </p:set>
                                    <p:anim calcmode="lin" valueType="num">
                                      <p:cBhvr additive="base">
                                        <p:cTn id="7" dur="500" fill="hold"/>
                                        <p:tgtEl>
                                          <p:spTgt spid="34821"/>
                                        </p:tgtEl>
                                        <p:attrNameLst>
                                          <p:attrName>ppt_x</p:attrName>
                                        </p:attrNameLst>
                                      </p:cBhvr>
                                      <p:tavLst>
                                        <p:tav tm="0">
                                          <p:val>
                                            <p:strVal val="#ppt_x"/>
                                          </p:val>
                                        </p:tav>
                                        <p:tav tm="100000">
                                          <p:val>
                                            <p:strVal val="#ppt_x"/>
                                          </p:val>
                                        </p:tav>
                                      </p:tavLst>
                                    </p:anim>
                                    <p:anim calcmode="lin" valueType="num">
                                      <p:cBhvr additive="base">
                                        <p:cTn id="8" dur="500" fill="hold"/>
                                        <p:tgtEl>
                                          <p:spTgt spid="348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4823"/>
                                        </p:tgtEl>
                                        <p:attrNameLst>
                                          <p:attrName>style.visibility</p:attrName>
                                        </p:attrNameLst>
                                      </p:cBhvr>
                                      <p:to>
                                        <p:strVal val="visible"/>
                                      </p:to>
                                    </p:set>
                                    <p:anim calcmode="lin" valueType="num">
                                      <p:cBhvr additive="base">
                                        <p:cTn id="11" dur="500" fill="hold"/>
                                        <p:tgtEl>
                                          <p:spTgt spid="34823"/>
                                        </p:tgtEl>
                                        <p:attrNameLst>
                                          <p:attrName>ppt_x</p:attrName>
                                        </p:attrNameLst>
                                      </p:cBhvr>
                                      <p:tavLst>
                                        <p:tav tm="0">
                                          <p:val>
                                            <p:strVal val="#ppt_x"/>
                                          </p:val>
                                        </p:tav>
                                        <p:tav tm="100000">
                                          <p:val>
                                            <p:strVal val="#ppt_x"/>
                                          </p:val>
                                        </p:tav>
                                      </p:tavLst>
                                    </p:anim>
                                    <p:anim calcmode="lin" valueType="num">
                                      <p:cBhvr additive="base">
                                        <p:cTn id="12" dur="500" fill="hold"/>
                                        <p:tgtEl>
                                          <p:spTgt spid="3482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4820"/>
                                        </p:tgtEl>
                                        <p:attrNameLst>
                                          <p:attrName>style.visibility</p:attrName>
                                        </p:attrNameLst>
                                      </p:cBhvr>
                                      <p:to>
                                        <p:strVal val="visible"/>
                                      </p:to>
                                    </p:set>
                                    <p:anim calcmode="lin" valueType="num">
                                      <p:cBhvr additive="base">
                                        <p:cTn id="15" dur="500" fill="hold"/>
                                        <p:tgtEl>
                                          <p:spTgt spid="34820"/>
                                        </p:tgtEl>
                                        <p:attrNameLst>
                                          <p:attrName>ppt_x</p:attrName>
                                        </p:attrNameLst>
                                      </p:cBhvr>
                                      <p:tavLst>
                                        <p:tav tm="0">
                                          <p:val>
                                            <p:strVal val="#ppt_x"/>
                                          </p:val>
                                        </p:tav>
                                        <p:tav tm="100000">
                                          <p:val>
                                            <p:strVal val="#ppt_x"/>
                                          </p:val>
                                        </p:tav>
                                      </p:tavLst>
                                    </p:anim>
                                    <p:anim calcmode="lin" valueType="num">
                                      <p:cBhvr additive="base">
                                        <p:cTn id="16" dur="500" fill="hold"/>
                                        <p:tgtEl>
                                          <p:spTgt spid="3482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4822"/>
                                        </p:tgtEl>
                                        <p:attrNameLst>
                                          <p:attrName>style.visibility</p:attrName>
                                        </p:attrNameLst>
                                      </p:cBhvr>
                                      <p:to>
                                        <p:strVal val="visible"/>
                                      </p:to>
                                    </p:set>
                                    <p:anim calcmode="lin" valueType="num">
                                      <p:cBhvr additive="base">
                                        <p:cTn id="19" dur="500" fill="hold"/>
                                        <p:tgtEl>
                                          <p:spTgt spid="34822"/>
                                        </p:tgtEl>
                                        <p:attrNameLst>
                                          <p:attrName>ppt_x</p:attrName>
                                        </p:attrNameLst>
                                      </p:cBhvr>
                                      <p:tavLst>
                                        <p:tav tm="0">
                                          <p:val>
                                            <p:strVal val="#ppt_x"/>
                                          </p:val>
                                        </p:tav>
                                        <p:tav tm="100000">
                                          <p:val>
                                            <p:strVal val="#ppt_x"/>
                                          </p:val>
                                        </p:tav>
                                      </p:tavLst>
                                    </p:anim>
                                    <p:anim calcmode="lin" valueType="num">
                                      <p:cBhvr additive="base">
                                        <p:cTn id="20" dur="500" fill="hold"/>
                                        <p:tgtEl>
                                          <p:spTgt spid="348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1" grpId="0"/>
      <p:bldP spid="34822" grpId="0"/>
      <p:bldP spid="348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meta-model</a:t>
            </a:r>
            <a:endParaRPr lang="en-US" dirty="0"/>
          </a:p>
        </p:txBody>
      </p:sp>
      <p:sp>
        <p:nvSpPr>
          <p:cNvPr id="3" name="Content Placeholder 2"/>
          <p:cNvSpPr>
            <a:spLocks noGrp="1"/>
          </p:cNvSpPr>
          <p:nvPr>
            <p:ph idx="1"/>
          </p:nvPr>
        </p:nvSpPr>
        <p:spPr/>
        <p:txBody>
          <a:bodyPr/>
          <a:lstStyle/>
          <a:p>
            <a:r>
              <a:rPr lang="en-US" dirty="0" smtClean="0"/>
              <a:t>A product configuration specifies the assets to be integrated to form the product.</a:t>
            </a:r>
          </a:p>
          <a:p>
            <a:r>
              <a:rPr lang="en-US" dirty="0" smtClean="0"/>
              <a:t>A request is generated for each asset.</a:t>
            </a:r>
          </a:p>
          <a:p>
            <a:r>
              <a:rPr lang="en-US" dirty="0" smtClean="0"/>
              <a:t>The separate locator defines where each asset can be found.</a:t>
            </a:r>
          </a:p>
          <a:p>
            <a:r>
              <a:rPr lang="en-US" dirty="0" smtClean="0"/>
              <a:t>The product is assembled.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configuration</a:t>
            </a:r>
            <a:endParaRPr lang="en-US" dirty="0"/>
          </a:p>
        </p:txBody>
      </p:sp>
      <p:grpSp>
        <p:nvGrpSpPr>
          <p:cNvPr id="4" name="Group 231"/>
          <p:cNvGrpSpPr>
            <a:grpSpLocks noGrp="1"/>
          </p:cNvGrpSpPr>
          <p:nvPr>
            <p:ph idx="1"/>
          </p:nvPr>
        </p:nvGrpSpPr>
        <p:grpSpPr bwMode="auto">
          <a:xfrm>
            <a:off x="457200" y="1600200"/>
            <a:ext cx="8229600" cy="4525963"/>
            <a:chOff x="152400" y="228600"/>
            <a:chExt cx="8839200" cy="6019800"/>
          </a:xfrm>
        </p:grpSpPr>
        <p:grpSp>
          <p:nvGrpSpPr>
            <p:cNvPr id="5" name="Group 104"/>
            <p:cNvGrpSpPr>
              <a:grpSpLocks/>
            </p:cNvGrpSpPr>
            <p:nvPr/>
          </p:nvGrpSpPr>
          <p:grpSpPr bwMode="auto">
            <a:xfrm>
              <a:off x="457200" y="228600"/>
              <a:ext cx="5410200" cy="1676400"/>
              <a:chOff x="457200" y="228600"/>
              <a:chExt cx="5410200" cy="1676400"/>
            </a:xfrm>
          </p:grpSpPr>
          <p:sp>
            <p:nvSpPr>
              <p:cNvPr id="131" name="Cloud Callout 130"/>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2" name="Group 36"/>
              <p:cNvGrpSpPr>
                <a:grpSpLocks/>
              </p:cNvGrpSpPr>
              <p:nvPr/>
            </p:nvGrpSpPr>
            <p:grpSpPr bwMode="auto">
              <a:xfrm>
                <a:off x="838200" y="457200"/>
                <a:ext cx="4495800" cy="1222375"/>
                <a:chOff x="1676400" y="1370806"/>
                <a:chExt cx="4495800" cy="1222375"/>
              </a:xfrm>
            </p:grpSpPr>
            <p:cxnSp>
              <p:nvCxnSpPr>
                <p:cNvPr id="133" name="Straight Connector 4"/>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34" name="Straight Arrow Connector 6"/>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5" name="Oval 9"/>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36" name="Straight Arrow Connector 10"/>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7" name="Oval 11"/>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138" name="Group 24"/>
                <p:cNvGrpSpPr>
                  <a:grpSpLocks/>
                </p:cNvGrpSpPr>
                <p:nvPr/>
              </p:nvGrpSpPr>
              <p:grpSpPr bwMode="auto">
                <a:xfrm>
                  <a:off x="2209800" y="1983581"/>
                  <a:ext cx="1219200" cy="609600"/>
                  <a:chOff x="2209800" y="1983581"/>
                  <a:chExt cx="1219200" cy="609600"/>
                </a:xfrm>
              </p:grpSpPr>
              <p:cxnSp>
                <p:nvCxnSpPr>
                  <p:cNvPr id="149" name="Straight Arrow Connector 148"/>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1" name="Straight Arrow Connector 21"/>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2" name="Oval 151"/>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53" name="Oval 152"/>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139" name="Group 26"/>
                <p:cNvGrpSpPr>
                  <a:grpSpLocks/>
                </p:cNvGrpSpPr>
                <p:nvPr/>
              </p:nvGrpSpPr>
              <p:grpSpPr bwMode="auto">
                <a:xfrm>
                  <a:off x="4191000" y="1983581"/>
                  <a:ext cx="1219200" cy="609600"/>
                  <a:chOff x="2209800" y="1983581"/>
                  <a:chExt cx="1219200" cy="609600"/>
                </a:xfrm>
              </p:grpSpPr>
              <p:cxnSp>
                <p:nvCxnSpPr>
                  <p:cNvPr id="144" name="Straight Arrow Connector 143"/>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7" name="Oval 146"/>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48" name="Oval 147"/>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140" name="Straight Arrow Connector 139"/>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1" name="Oval 140"/>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42" name="Straight Arrow Connector 141"/>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 name="Oval 142"/>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6" name="Group 105"/>
            <p:cNvGrpSpPr>
              <a:grpSpLocks/>
            </p:cNvGrpSpPr>
            <p:nvPr/>
          </p:nvGrpSpPr>
          <p:grpSpPr bwMode="auto">
            <a:xfrm>
              <a:off x="609600" y="381000"/>
              <a:ext cx="5410200" cy="1676400"/>
              <a:chOff x="457200" y="228600"/>
              <a:chExt cx="5410200" cy="1676400"/>
            </a:xfrm>
          </p:grpSpPr>
          <p:sp>
            <p:nvSpPr>
              <p:cNvPr id="108" name="Cloud Callout 107"/>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09" name="Group 36"/>
              <p:cNvGrpSpPr>
                <a:grpSpLocks/>
              </p:cNvGrpSpPr>
              <p:nvPr/>
            </p:nvGrpSpPr>
            <p:grpSpPr bwMode="auto">
              <a:xfrm>
                <a:off x="838200" y="457200"/>
                <a:ext cx="4495800" cy="1222375"/>
                <a:chOff x="1676400" y="1370806"/>
                <a:chExt cx="4495800" cy="1222375"/>
              </a:xfrm>
            </p:grpSpPr>
            <p:cxnSp>
              <p:nvCxnSpPr>
                <p:cNvPr id="110" name="Straight Connector 109"/>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2" name="Oval 111"/>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13" name="Straight Arrow Connector 112"/>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4" name="Oval 113"/>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115" name="Group 24"/>
                <p:cNvGrpSpPr>
                  <a:grpSpLocks/>
                </p:cNvGrpSpPr>
                <p:nvPr/>
              </p:nvGrpSpPr>
              <p:grpSpPr bwMode="auto">
                <a:xfrm>
                  <a:off x="2209800" y="1983581"/>
                  <a:ext cx="1219200" cy="609600"/>
                  <a:chOff x="2209800" y="1983581"/>
                  <a:chExt cx="1219200" cy="609600"/>
                </a:xfrm>
              </p:grpSpPr>
              <p:cxnSp>
                <p:nvCxnSpPr>
                  <p:cNvPr id="126" name="Straight Arrow Connector 125"/>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9" name="Oval 128"/>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30" name="Oval 129"/>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116" name="Group 26"/>
                <p:cNvGrpSpPr>
                  <a:grpSpLocks/>
                </p:cNvGrpSpPr>
                <p:nvPr/>
              </p:nvGrpSpPr>
              <p:grpSpPr bwMode="auto">
                <a:xfrm>
                  <a:off x="4191000" y="1983581"/>
                  <a:ext cx="1219200" cy="609600"/>
                  <a:chOff x="2209800" y="1983581"/>
                  <a:chExt cx="1219200" cy="609600"/>
                </a:xfrm>
              </p:grpSpPr>
              <p:cxnSp>
                <p:nvCxnSpPr>
                  <p:cNvPr id="121" name="Straight Arrow Connector 120"/>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4" name="Oval 123"/>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25" name="Oval 124"/>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117" name="Straight Arrow Connector 116"/>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8" name="Oval 117"/>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119" name="Straight Arrow Connector 118"/>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0" name="Oval 119"/>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7" name="Group 129"/>
            <p:cNvGrpSpPr>
              <a:grpSpLocks/>
            </p:cNvGrpSpPr>
            <p:nvPr/>
          </p:nvGrpSpPr>
          <p:grpSpPr bwMode="auto">
            <a:xfrm>
              <a:off x="762000" y="533400"/>
              <a:ext cx="5410200" cy="1676400"/>
              <a:chOff x="457200" y="228600"/>
              <a:chExt cx="5410200" cy="1676400"/>
            </a:xfrm>
          </p:grpSpPr>
          <p:sp>
            <p:nvSpPr>
              <p:cNvPr id="85" name="Cloud Callout 84"/>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86" name="Group 36"/>
              <p:cNvGrpSpPr>
                <a:grpSpLocks/>
              </p:cNvGrpSpPr>
              <p:nvPr/>
            </p:nvGrpSpPr>
            <p:grpSpPr bwMode="auto">
              <a:xfrm>
                <a:off x="838200" y="457200"/>
                <a:ext cx="4495800" cy="1222375"/>
                <a:chOff x="1676400" y="1370806"/>
                <a:chExt cx="4495800" cy="1222375"/>
              </a:xfrm>
            </p:grpSpPr>
            <p:cxnSp>
              <p:nvCxnSpPr>
                <p:cNvPr id="87" name="Straight Connector 86"/>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9" name="Oval 88"/>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90" name="Straight Arrow Connector 89"/>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1" name="Oval 90"/>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92" name="Group 24"/>
                <p:cNvGrpSpPr>
                  <a:grpSpLocks/>
                </p:cNvGrpSpPr>
                <p:nvPr/>
              </p:nvGrpSpPr>
              <p:grpSpPr bwMode="auto">
                <a:xfrm>
                  <a:off x="2209800" y="1983581"/>
                  <a:ext cx="1219200" cy="609600"/>
                  <a:chOff x="2209800" y="1983581"/>
                  <a:chExt cx="1219200" cy="609600"/>
                </a:xfrm>
              </p:grpSpPr>
              <p:cxnSp>
                <p:nvCxnSpPr>
                  <p:cNvPr id="103" name="Straight Arrow Connector 102"/>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6" name="Oval 105"/>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07" name="Oval 106"/>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93" name="Group 26"/>
                <p:cNvGrpSpPr>
                  <a:grpSpLocks/>
                </p:cNvGrpSpPr>
                <p:nvPr/>
              </p:nvGrpSpPr>
              <p:grpSpPr bwMode="auto">
                <a:xfrm>
                  <a:off x="4191000" y="1983581"/>
                  <a:ext cx="1219200" cy="609600"/>
                  <a:chOff x="2209800" y="1983581"/>
                  <a:chExt cx="1219200" cy="609600"/>
                </a:xfrm>
              </p:grpSpPr>
              <p:cxnSp>
                <p:nvCxnSpPr>
                  <p:cNvPr id="98" name="Straight Arrow Connector 97"/>
                  <p:cNvCxnSpPr/>
                  <p:nvPr/>
                </p:nvCxnSpPr>
                <p:spPr>
                  <a:xfrm rot="16200000" flipH="1">
                    <a:off x="2209800" y="2135981"/>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2514600" y="2440781"/>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rot="5400000" flipH="1" flipV="1">
                    <a:off x="3048000" y="2212181"/>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Oval 100"/>
                  <p:cNvSpPr/>
                  <p:nvPr/>
                </p:nvSpPr>
                <p:spPr>
                  <a:xfrm>
                    <a:off x="2286000" y="22883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102" name="Oval 101"/>
                  <p:cNvSpPr/>
                  <p:nvPr/>
                </p:nvSpPr>
                <p:spPr>
                  <a:xfrm>
                    <a:off x="3124200" y="1983581"/>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94" name="Straight Arrow Connector 93"/>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5" name="Oval 94"/>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96" name="Straight Arrow Connector 95"/>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7" name="Oval 96"/>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8" name="Group 153"/>
            <p:cNvGrpSpPr>
              <a:grpSpLocks/>
            </p:cNvGrpSpPr>
            <p:nvPr/>
          </p:nvGrpSpPr>
          <p:grpSpPr bwMode="auto">
            <a:xfrm>
              <a:off x="914400" y="685800"/>
              <a:ext cx="5410200" cy="1676400"/>
              <a:chOff x="457200" y="228600"/>
              <a:chExt cx="5410200" cy="1676400"/>
            </a:xfrm>
          </p:grpSpPr>
          <p:sp>
            <p:nvSpPr>
              <p:cNvPr id="62" name="Cloud Callout 61"/>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63" name="Group 36"/>
              <p:cNvGrpSpPr>
                <a:grpSpLocks/>
              </p:cNvGrpSpPr>
              <p:nvPr/>
            </p:nvGrpSpPr>
            <p:grpSpPr bwMode="auto">
              <a:xfrm>
                <a:off x="838200" y="457200"/>
                <a:ext cx="4495800" cy="1068388"/>
                <a:chOff x="1676400" y="1370806"/>
                <a:chExt cx="4495800" cy="1068388"/>
              </a:xfrm>
            </p:grpSpPr>
            <p:cxnSp>
              <p:nvCxnSpPr>
                <p:cNvPr id="64" name="Straight Connector 63"/>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67" name="Straight Arrow Connector 66"/>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69" name="Group 24"/>
                <p:cNvGrpSpPr>
                  <a:grpSpLocks/>
                </p:cNvGrpSpPr>
                <p:nvPr/>
              </p:nvGrpSpPr>
              <p:grpSpPr bwMode="auto">
                <a:xfrm>
                  <a:off x="2133600" y="1980406"/>
                  <a:ext cx="1295400" cy="458788"/>
                  <a:chOff x="2133600" y="1980406"/>
                  <a:chExt cx="1295400" cy="458788"/>
                </a:xfrm>
              </p:grpSpPr>
              <p:cxnSp>
                <p:nvCxnSpPr>
                  <p:cNvPr id="80" name="Straight Arrow Connector 79"/>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3" name="Oval 82"/>
                  <p:cNvSpPr/>
                  <p:nvPr/>
                </p:nvSpPr>
                <p:spPr>
                  <a:xfrm>
                    <a:off x="21336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84" name="Oval 83"/>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70" name="Group 26"/>
                <p:cNvGrpSpPr>
                  <a:grpSpLocks/>
                </p:cNvGrpSpPr>
                <p:nvPr/>
              </p:nvGrpSpPr>
              <p:grpSpPr bwMode="auto">
                <a:xfrm>
                  <a:off x="4038600" y="1980406"/>
                  <a:ext cx="1371600" cy="458788"/>
                  <a:chOff x="2057400" y="1980406"/>
                  <a:chExt cx="1371600" cy="458788"/>
                </a:xfrm>
              </p:grpSpPr>
              <p:cxnSp>
                <p:nvCxnSpPr>
                  <p:cNvPr id="75" name="Straight Arrow Connector 74"/>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Oval 77"/>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79" name="Oval 78"/>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71" name="Straight Arrow Connector 70"/>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73" name="Straight Arrow Connector 72"/>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9" name="Group 177"/>
            <p:cNvGrpSpPr>
              <a:grpSpLocks/>
            </p:cNvGrpSpPr>
            <p:nvPr/>
          </p:nvGrpSpPr>
          <p:grpSpPr bwMode="auto">
            <a:xfrm>
              <a:off x="3581400" y="2819400"/>
              <a:ext cx="5410200" cy="1676400"/>
              <a:chOff x="457200" y="228600"/>
              <a:chExt cx="5410200" cy="1676400"/>
            </a:xfrm>
          </p:grpSpPr>
          <p:sp>
            <p:nvSpPr>
              <p:cNvPr id="39" name="Cloud Callout 38"/>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0" name="Group 36"/>
              <p:cNvGrpSpPr>
                <a:grpSpLocks/>
              </p:cNvGrpSpPr>
              <p:nvPr/>
            </p:nvGrpSpPr>
            <p:grpSpPr bwMode="auto">
              <a:xfrm>
                <a:off x="838200" y="457200"/>
                <a:ext cx="4495800" cy="1068388"/>
                <a:chOff x="1676400" y="1370806"/>
                <a:chExt cx="4495800" cy="1068388"/>
              </a:xfrm>
            </p:grpSpPr>
            <p:cxnSp>
              <p:nvCxnSpPr>
                <p:cNvPr id="41" name="Straight Connector 40"/>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44" name="Straight Arrow Connector 43"/>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46" name="Group 24"/>
                <p:cNvGrpSpPr>
                  <a:grpSpLocks/>
                </p:cNvGrpSpPr>
                <p:nvPr/>
              </p:nvGrpSpPr>
              <p:grpSpPr bwMode="auto">
                <a:xfrm>
                  <a:off x="2133600" y="1981994"/>
                  <a:ext cx="1295400" cy="457200"/>
                  <a:chOff x="2133600" y="1981994"/>
                  <a:chExt cx="1295400" cy="457200"/>
                </a:xfrm>
              </p:grpSpPr>
              <p:cxnSp>
                <p:nvCxnSpPr>
                  <p:cNvPr id="57" name="Straight Arrow Connector 56"/>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2133600" y="20566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61" name="Oval 60"/>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47" name="Group 26"/>
                <p:cNvGrpSpPr>
                  <a:grpSpLocks/>
                </p:cNvGrpSpPr>
                <p:nvPr/>
              </p:nvGrpSpPr>
              <p:grpSpPr bwMode="auto">
                <a:xfrm>
                  <a:off x="4038600" y="1980406"/>
                  <a:ext cx="1371600" cy="458788"/>
                  <a:chOff x="2057400" y="1980406"/>
                  <a:chExt cx="1371600" cy="458788"/>
                </a:xfrm>
              </p:grpSpPr>
              <p:cxnSp>
                <p:nvCxnSpPr>
                  <p:cNvPr id="52" name="Straight Arrow Connector 51"/>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56" name="Oval 55"/>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48" name="Straight Arrow Connector 47"/>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50" name="Straight Arrow Connector 49"/>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Oval 50"/>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grpSp>
          <p:nvGrpSpPr>
            <p:cNvPr id="10" name="Group 201"/>
            <p:cNvGrpSpPr>
              <a:grpSpLocks/>
            </p:cNvGrpSpPr>
            <p:nvPr/>
          </p:nvGrpSpPr>
          <p:grpSpPr bwMode="auto">
            <a:xfrm>
              <a:off x="152400" y="4572000"/>
              <a:ext cx="5410200" cy="1676400"/>
              <a:chOff x="457200" y="228600"/>
              <a:chExt cx="5410200" cy="1676400"/>
            </a:xfrm>
          </p:grpSpPr>
          <p:sp>
            <p:nvSpPr>
              <p:cNvPr id="16" name="Cloud Callout 15"/>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 name="Group 36"/>
              <p:cNvGrpSpPr>
                <a:grpSpLocks/>
              </p:cNvGrpSpPr>
              <p:nvPr/>
            </p:nvGrpSpPr>
            <p:grpSpPr bwMode="auto">
              <a:xfrm>
                <a:off x="838200" y="457200"/>
                <a:ext cx="4495800" cy="1068388"/>
                <a:chOff x="1676400" y="1370806"/>
                <a:chExt cx="4495800" cy="1068388"/>
              </a:xfrm>
            </p:grpSpPr>
            <p:cxnSp>
              <p:nvCxnSpPr>
                <p:cNvPr id="18" name="Straight Connector 17"/>
                <p:cNvCxnSpPr/>
                <p:nvPr/>
              </p:nvCxnSpPr>
              <p:spPr>
                <a:xfrm>
                  <a:off x="1676400" y="2099278"/>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21" name="Straight Arrow Connector 20"/>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nvGrpSpPr>
                <p:cNvPr id="23" name="Group 24"/>
                <p:cNvGrpSpPr>
                  <a:grpSpLocks/>
                </p:cNvGrpSpPr>
                <p:nvPr/>
              </p:nvGrpSpPr>
              <p:grpSpPr bwMode="auto">
                <a:xfrm>
                  <a:off x="2133600" y="1980406"/>
                  <a:ext cx="1295400" cy="458788"/>
                  <a:chOff x="2133600" y="1980406"/>
                  <a:chExt cx="1295400" cy="458788"/>
                </a:xfrm>
              </p:grpSpPr>
              <p:cxnSp>
                <p:nvCxnSpPr>
                  <p:cNvPr id="34" name="Straight Arrow Connector 33"/>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21336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38" name="Oval 37"/>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grpSp>
              <p:nvGrpSpPr>
                <p:cNvPr id="24" name="Group 26"/>
                <p:cNvGrpSpPr>
                  <a:grpSpLocks/>
                </p:cNvGrpSpPr>
                <p:nvPr/>
              </p:nvGrpSpPr>
              <p:grpSpPr bwMode="auto">
                <a:xfrm>
                  <a:off x="4038600" y="1980406"/>
                  <a:ext cx="1371600" cy="458788"/>
                  <a:chOff x="2057400" y="1980406"/>
                  <a:chExt cx="1371600" cy="458788"/>
                </a:xfrm>
              </p:grpSpPr>
              <p:cxnSp>
                <p:nvCxnSpPr>
                  <p:cNvPr id="29" name="Straight Arrow Connector 28"/>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t>
                    </a:r>
                  </a:p>
                </p:txBody>
              </p:sp>
              <p:sp>
                <p:nvSpPr>
                  <p:cNvPr id="33" name="Oval 32"/>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M</a:t>
                    </a:r>
                  </a:p>
                </p:txBody>
              </p:sp>
            </p:grpSp>
            <p:cxnSp>
              <p:nvCxnSpPr>
                <p:cNvPr id="25" name="Straight Arrow Connector 24"/>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cxnSp>
              <p:nvCxnSpPr>
                <p:cNvPr id="27" name="Straight Arrow Connector 26"/>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a:t>
                  </a:r>
                </a:p>
              </p:txBody>
            </p:sp>
          </p:grpSp>
        </p:grpSp>
        <p:sp>
          <p:nvSpPr>
            <p:cNvPr id="11" name="TextBox 225"/>
            <p:cNvSpPr txBox="1">
              <a:spLocks noChangeArrowheads="1"/>
            </p:cNvSpPr>
            <p:nvPr/>
          </p:nvSpPr>
          <p:spPr bwMode="auto">
            <a:xfrm>
              <a:off x="4572000" y="3200400"/>
              <a:ext cx="1105880" cy="369332"/>
            </a:xfrm>
            <a:prstGeom prst="rect">
              <a:avLst/>
            </a:prstGeom>
            <a:noFill/>
            <a:ln w="9525">
              <a:noFill/>
              <a:miter lim="800000"/>
              <a:headEnd/>
              <a:tailEnd/>
            </a:ln>
          </p:spPr>
          <p:txBody>
            <a:bodyPr wrap="none">
              <a:spAutoFit/>
            </a:bodyPr>
            <a:lstStyle/>
            <a:p>
              <a:r>
                <a:rPr lang="en-US">
                  <a:latin typeface="Calibri" pitchFamily="34" charset="0"/>
                </a:rPr>
                <a:t>Product A</a:t>
              </a:r>
            </a:p>
          </p:txBody>
        </p:sp>
        <p:sp>
          <p:nvSpPr>
            <p:cNvPr id="12" name="TextBox 226"/>
            <p:cNvSpPr txBox="1">
              <a:spLocks noChangeArrowheads="1"/>
            </p:cNvSpPr>
            <p:nvPr/>
          </p:nvSpPr>
          <p:spPr bwMode="auto">
            <a:xfrm>
              <a:off x="1143000" y="4953000"/>
              <a:ext cx="1097865" cy="369332"/>
            </a:xfrm>
            <a:prstGeom prst="rect">
              <a:avLst/>
            </a:prstGeom>
            <a:noFill/>
            <a:ln w="9525">
              <a:noFill/>
              <a:miter lim="800000"/>
              <a:headEnd/>
              <a:tailEnd/>
            </a:ln>
          </p:spPr>
          <p:txBody>
            <a:bodyPr wrap="none">
              <a:spAutoFit/>
            </a:bodyPr>
            <a:lstStyle/>
            <a:p>
              <a:r>
                <a:rPr lang="en-US">
                  <a:latin typeface="Calibri" pitchFamily="34" charset="0"/>
                </a:rPr>
                <a:t>Product B</a:t>
              </a:r>
            </a:p>
          </p:txBody>
        </p:sp>
        <p:sp>
          <p:nvSpPr>
            <p:cNvPr id="13" name="Freeform 12"/>
            <p:cNvSpPr/>
            <p:nvPr/>
          </p:nvSpPr>
          <p:spPr>
            <a:xfrm>
              <a:off x="3284538" y="1073150"/>
              <a:ext cx="2032000" cy="3048000"/>
            </a:xfrm>
            <a:custGeom>
              <a:avLst/>
              <a:gdLst>
                <a:gd name="connsiteX0" fmla="*/ 0 w 2032000"/>
                <a:gd name="connsiteY0" fmla="*/ 0 h 3048000"/>
                <a:gd name="connsiteX1" fmla="*/ 1580444 w 2032000"/>
                <a:gd name="connsiteY1" fmla="*/ 1320800 h 3048000"/>
                <a:gd name="connsiteX2" fmla="*/ 2032000 w 2032000"/>
                <a:gd name="connsiteY2" fmla="*/ 3048000 h 3048000"/>
                <a:gd name="connsiteX3" fmla="*/ 2032000 w 2032000"/>
                <a:gd name="connsiteY3" fmla="*/ 3048000 h 3048000"/>
              </a:gdLst>
              <a:ahLst/>
              <a:cxnLst>
                <a:cxn ang="0">
                  <a:pos x="connsiteX0" y="connsiteY0"/>
                </a:cxn>
                <a:cxn ang="0">
                  <a:pos x="connsiteX1" y="connsiteY1"/>
                </a:cxn>
                <a:cxn ang="0">
                  <a:pos x="connsiteX2" y="connsiteY2"/>
                </a:cxn>
                <a:cxn ang="0">
                  <a:pos x="connsiteX3" y="connsiteY3"/>
                </a:cxn>
              </a:cxnLst>
              <a:rect l="l" t="t" r="r" b="b"/>
              <a:pathLst>
                <a:path w="2032000" h="3048000">
                  <a:moveTo>
                    <a:pt x="0" y="0"/>
                  </a:moveTo>
                  <a:cubicBezTo>
                    <a:pt x="620888" y="406400"/>
                    <a:pt x="1241777" y="812800"/>
                    <a:pt x="1580444" y="1320800"/>
                  </a:cubicBezTo>
                  <a:cubicBezTo>
                    <a:pt x="1919111" y="1828800"/>
                    <a:pt x="2032000" y="3048000"/>
                    <a:pt x="2032000" y="3048000"/>
                  </a:cubicBezTo>
                  <a:lnTo>
                    <a:pt x="2032000" y="3048000"/>
                  </a:lnTo>
                </a:path>
              </a:pathLst>
            </a:custGeom>
            <a:ln>
              <a:headEnd type="stealth"/>
              <a:tailEnd type="none" w="med" len="lg"/>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4" name="Freeform 13"/>
            <p:cNvSpPr/>
            <p:nvPr/>
          </p:nvSpPr>
          <p:spPr>
            <a:xfrm>
              <a:off x="2743200" y="1073150"/>
              <a:ext cx="754063" cy="4489450"/>
            </a:xfrm>
            <a:custGeom>
              <a:avLst/>
              <a:gdLst>
                <a:gd name="connsiteX0" fmla="*/ 395111 w 619007"/>
                <a:gd name="connsiteY0" fmla="*/ 0 h 4492978"/>
                <a:gd name="connsiteX1" fmla="*/ 553155 w 619007"/>
                <a:gd name="connsiteY1" fmla="*/ 1388534 h 4492978"/>
                <a:gd name="connsiteX2" fmla="*/ 0 w 619007"/>
                <a:gd name="connsiteY2" fmla="*/ 4492978 h 4492978"/>
                <a:gd name="connsiteX3" fmla="*/ 0 w 619007"/>
                <a:gd name="connsiteY3" fmla="*/ 4492978 h 4492978"/>
              </a:gdLst>
              <a:ahLst/>
              <a:cxnLst>
                <a:cxn ang="0">
                  <a:pos x="connsiteX0" y="connsiteY0"/>
                </a:cxn>
                <a:cxn ang="0">
                  <a:pos x="connsiteX1" y="connsiteY1"/>
                </a:cxn>
                <a:cxn ang="0">
                  <a:pos x="connsiteX2" y="connsiteY2"/>
                </a:cxn>
                <a:cxn ang="0">
                  <a:pos x="connsiteX3" y="connsiteY3"/>
                </a:cxn>
              </a:cxnLst>
              <a:rect l="l" t="t" r="r" b="b"/>
              <a:pathLst>
                <a:path w="619007" h="4492978">
                  <a:moveTo>
                    <a:pt x="395111" y="0"/>
                  </a:moveTo>
                  <a:cubicBezTo>
                    <a:pt x="507059" y="319852"/>
                    <a:pt x="619007" y="639704"/>
                    <a:pt x="553155" y="1388534"/>
                  </a:cubicBezTo>
                  <a:cubicBezTo>
                    <a:pt x="487303" y="2137364"/>
                    <a:pt x="0" y="4492978"/>
                    <a:pt x="0" y="4492978"/>
                  </a:cubicBezTo>
                  <a:lnTo>
                    <a:pt x="0" y="4492978"/>
                  </a:lnTo>
                </a:path>
              </a:pathLst>
            </a:custGeom>
            <a:ln>
              <a:headEnd type="stealth"/>
              <a:tailEnd type="none"/>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5" name="TextBox 230"/>
            <p:cNvSpPr txBox="1">
              <a:spLocks noChangeArrowheads="1"/>
            </p:cNvSpPr>
            <p:nvPr/>
          </p:nvSpPr>
          <p:spPr bwMode="auto">
            <a:xfrm>
              <a:off x="2057400" y="914400"/>
              <a:ext cx="778162" cy="369332"/>
            </a:xfrm>
            <a:prstGeom prst="rect">
              <a:avLst/>
            </a:prstGeom>
            <a:noFill/>
            <a:ln w="9525">
              <a:noFill/>
              <a:miter lim="800000"/>
              <a:headEnd/>
              <a:tailEnd/>
            </a:ln>
          </p:spPr>
          <p:txBody>
            <a:bodyPr wrap="none">
              <a:spAutoFit/>
            </a:bodyPr>
            <a:lstStyle/>
            <a:p>
              <a:r>
                <a:rPr lang="en-US">
                  <a:latin typeface="Calibri" pitchFamily="34" charset="0"/>
                </a:rPr>
                <a:t>Assets</a:t>
              </a: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Products</a:t>
            </a:r>
            <a:endParaRPr lang="en-US" dirty="0"/>
          </a:p>
        </p:txBody>
      </p:sp>
      <p:sp>
        <p:nvSpPr>
          <p:cNvPr id="3" name="Content Placeholder 2"/>
          <p:cNvSpPr>
            <a:spLocks noGrp="1"/>
          </p:cNvSpPr>
          <p:nvPr>
            <p:ph idx="1"/>
          </p:nvPr>
        </p:nvSpPr>
        <p:spPr/>
        <p:txBody>
          <a:bodyPr/>
          <a:lstStyle/>
          <a:p>
            <a:r>
              <a:rPr lang="en-US" dirty="0" smtClean="0"/>
              <a:t>Although many people focus on code, a software development organization generates a number of work products.</a:t>
            </a:r>
          </a:p>
          <a:p>
            <a:r>
              <a:rPr lang="en-US" dirty="0" smtClean="0"/>
              <a:t>Most of those products are used by multiple people and many are created by a team.</a:t>
            </a:r>
          </a:p>
          <a:p>
            <a:r>
              <a:rPr lang="en-US" dirty="0" smtClean="0"/>
              <a:t>The team has to coordinate their work so that no work is duplicated but all work gets done.</a:t>
            </a:r>
          </a:p>
          <a:p>
            <a:r>
              <a:rPr lang="en-US" dirty="0" smtClean="0"/>
              <a:t>Change management provides techniques for coordination.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practice</a:t>
            </a:r>
            <a:endParaRPr lang="en-US" dirty="0"/>
          </a:p>
        </p:txBody>
      </p:sp>
      <p:sp>
        <p:nvSpPr>
          <p:cNvPr id="3" name="Content Placeholder 2"/>
          <p:cNvSpPr>
            <a:spLocks noGrp="1"/>
          </p:cNvSpPr>
          <p:nvPr>
            <p:ph idx="1"/>
          </p:nvPr>
        </p:nvSpPr>
        <p:spPr/>
        <p:txBody>
          <a:bodyPr/>
          <a:lstStyle/>
          <a:p>
            <a:r>
              <a:rPr lang="en-US" dirty="0" smtClean="0"/>
              <a:t>Version control mitigates the risk that work will be lost, destroyed, or intermixed.</a:t>
            </a:r>
          </a:p>
          <a:p>
            <a:r>
              <a:rPr lang="en-US" dirty="0" smtClean="0"/>
              <a:t>CM mitigates the risk that assets must be copied into another directory in order to build a product.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a:t>
            </a:r>
            <a:endParaRPr lang="en-US" dirty="0"/>
          </a:p>
        </p:txBody>
      </p:sp>
      <p:sp>
        <p:nvSpPr>
          <p:cNvPr id="3" name="Content Placeholder 2"/>
          <p:cNvSpPr>
            <a:spLocks noGrp="1"/>
          </p:cNvSpPr>
          <p:nvPr>
            <p:ph idx="1"/>
          </p:nvPr>
        </p:nvSpPr>
        <p:spPr/>
        <p:txBody>
          <a:bodyPr/>
          <a:lstStyle/>
          <a:p>
            <a:r>
              <a:rPr lang="en-US" dirty="0" smtClean="0"/>
              <a:t>If there were just a couple of people working together they might coordinate by emailing a file back and forth.</a:t>
            </a:r>
          </a:p>
          <a:p>
            <a:r>
              <a:rPr lang="en-US" dirty="0" smtClean="0"/>
              <a:t>Most of the time this is just not sufficient.</a:t>
            </a:r>
          </a:p>
          <a:p>
            <a:r>
              <a:rPr lang="en-US" dirty="0" smtClean="0"/>
              <a:t>Version control software such as subversion allows a team to establish a commonly accessible location for artifacts. The software maintains access controls beyond the simple </a:t>
            </a:r>
            <a:r>
              <a:rPr lang="en-US" dirty="0" err="1" smtClean="0"/>
              <a:t>read,write</a:t>
            </a:r>
            <a:r>
              <a:rPr lang="en-US" dirty="0" smtClean="0"/>
              <a:t>, execute of the OS.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- 2</a:t>
            </a:r>
            <a:endParaRPr lang="en-US" dirty="0"/>
          </a:p>
        </p:txBody>
      </p:sp>
      <p:sp>
        <p:nvSpPr>
          <p:cNvPr id="3" name="Content Placeholder 2"/>
          <p:cNvSpPr>
            <a:spLocks noGrp="1"/>
          </p:cNvSpPr>
          <p:nvPr>
            <p:ph idx="1"/>
          </p:nvPr>
        </p:nvSpPr>
        <p:spPr/>
        <p:txBody>
          <a:bodyPr/>
          <a:lstStyle/>
          <a:p>
            <a:r>
              <a:rPr lang="en-US" dirty="0" smtClean="0"/>
              <a:t>The version control software has R/W and Read-only permissions. Except under certain circumstances there is only one person with R/W access at a time.</a:t>
            </a:r>
          </a:p>
          <a:p>
            <a:r>
              <a:rPr lang="en-US" dirty="0" smtClean="0"/>
              <a:t>This is accomplished by check-in and check-out operations for each unit.</a:t>
            </a:r>
          </a:p>
          <a:p>
            <a:r>
              <a:rPr lang="en-US" dirty="0" smtClean="0"/>
              <a:t>A worker checks out a file and is granted R/W access; she does her work; saves the file; and checks it in.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- 3</a:t>
            </a:r>
            <a:endParaRPr lang="en-US" dirty="0"/>
          </a:p>
        </p:txBody>
      </p:sp>
      <p:sp>
        <p:nvSpPr>
          <p:cNvPr id="3" name="Content Placeholder 2"/>
          <p:cNvSpPr>
            <a:spLocks noGrp="1"/>
          </p:cNvSpPr>
          <p:nvPr>
            <p:ph idx="1"/>
          </p:nvPr>
        </p:nvSpPr>
        <p:spPr/>
        <p:txBody>
          <a:bodyPr/>
          <a:lstStyle/>
          <a:p>
            <a:r>
              <a:rPr lang="en-US" sz="2400" dirty="0" smtClean="0"/>
              <a:t>The same worker requests to check out a file but someone else already has R/W access. The version control system asks whether she would accept R-only access. Since she was only going to read the file to support a design activity she agrees. Eventually she checks the file back in.</a:t>
            </a:r>
          </a:p>
          <a:p>
            <a:r>
              <a:rPr lang="en-US" sz="2400" dirty="0" smtClean="0"/>
              <a:t>Version control also coordinates over time. Every time the file under control is saved, a copy of the old file is kept as well as the new.</a:t>
            </a:r>
          </a:p>
          <a:p>
            <a:r>
              <a:rPr lang="en-US" sz="2400" dirty="0" smtClean="0"/>
              <a:t>While the default for check-out is the latest saved version, the earlier versions can be accessed and can be made the latest to undo a different direction.</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Branching</a:t>
            </a:r>
            <a:endParaRPr lang="en-US" dirty="0"/>
          </a:p>
        </p:txBody>
      </p:sp>
      <p:sp>
        <p:nvSpPr>
          <p:cNvPr id="3" name="Content Placeholder 2"/>
          <p:cNvSpPr>
            <a:spLocks noGrp="1"/>
          </p:cNvSpPr>
          <p:nvPr>
            <p:ph idx="1"/>
          </p:nvPr>
        </p:nvSpPr>
        <p:spPr/>
        <p:txBody>
          <a:bodyPr/>
          <a:lstStyle/>
          <a:p>
            <a:r>
              <a:rPr lang="en-US" sz="2400" dirty="0" smtClean="0"/>
              <a:t>Sometimes we decide to try a different organization of a document or a different algorithm for a program. There will be multiple versions of this trial and others will continue to develop the original artifact while you try this new direction.</a:t>
            </a:r>
          </a:p>
          <a:p>
            <a:r>
              <a:rPr lang="en-US" sz="2400" dirty="0" smtClean="0"/>
              <a:t>The version control allows a branch, a parallel version path, to be created and accessed.</a:t>
            </a:r>
          </a:p>
          <a:p>
            <a:r>
              <a:rPr lang="en-US" sz="2400" dirty="0" smtClean="0"/>
              <a:t>Below the main trunk is </a:t>
            </a:r>
            <a:r>
              <a:rPr lang="en-US" sz="2400" dirty="0" smtClean="0"/>
              <a:t>blue</a:t>
            </a:r>
            <a:r>
              <a:rPr lang="en-US" sz="2400" dirty="0" smtClean="0"/>
              <a:t>. </a:t>
            </a:r>
            <a:r>
              <a:rPr lang="en-US" sz="2400" dirty="0" smtClean="0"/>
              <a:t>B stands for branch. M is for merge where the branch is joined back into the trunk. R is for release, when the product is shipped to our customer.</a:t>
            </a:r>
          </a:p>
          <a:p>
            <a:endParaRPr lang="en-US" dirty="0"/>
          </a:p>
        </p:txBody>
      </p:sp>
      <p:grpSp>
        <p:nvGrpSpPr>
          <p:cNvPr id="4" name="Group 177"/>
          <p:cNvGrpSpPr>
            <a:grpSpLocks/>
          </p:cNvGrpSpPr>
          <p:nvPr/>
        </p:nvGrpSpPr>
        <p:grpSpPr bwMode="auto">
          <a:xfrm>
            <a:off x="2073165" y="5257800"/>
            <a:ext cx="4570686" cy="1188334"/>
            <a:chOff x="457200" y="228600"/>
            <a:chExt cx="5410200" cy="1676400"/>
          </a:xfrm>
        </p:grpSpPr>
        <p:sp>
          <p:nvSpPr>
            <p:cNvPr id="5" name="Cloud Callout 4"/>
            <p:cNvSpPr/>
            <p:nvPr/>
          </p:nvSpPr>
          <p:spPr>
            <a:xfrm>
              <a:off x="457200" y="228600"/>
              <a:ext cx="5410200" cy="1676400"/>
            </a:xfrm>
            <a:prstGeom prst="cloudCallout">
              <a:avLst>
                <a:gd name="adj1" fmla="val -17912"/>
                <a:gd name="adj2" fmla="val 44318"/>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a:p>
          </p:txBody>
        </p:sp>
        <p:grpSp>
          <p:nvGrpSpPr>
            <p:cNvPr id="6" name="Group 36"/>
            <p:cNvGrpSpPr>
              <a:grpSpLocks/>
            </p:cNvGrpSpPr>
            <p:nvPr/>
          </p:nvGrpSpPr>
          <p:grpSpPr bwMode="auto">
            <a:xfrm>
              <a:off x="838200" y="457200"/>
              <a:ext cx="4495800" cy="1068388"/>
              <a:chOff x="1676400" y="1370806"/>
              <a:chExt cx="4495800" cy="1068388"/>
            </a:xfrm>
          </p:grpSpPr>
          <p:cxnSp>
            <p:nvCxnSpPr>
              <p:cNvPr id="7" name="Straight Connector 6"/>
              <p:cNvCxnSpPr/>
              <p:nvPr/>
            </p:nvCxnSpPr>
            <p:spPr>
              <a:xfrm>
                <a:off x="1676400" y="2096230"/>
                <a:ext cx="4495800" cy="0"/>
              </a:xfrm>
              <a:prstGeom prst="line">
                <a:avLst/>
              </a:prstGeom>
              <a:ln w="25400">
                <a:gradFill>
                  <a:gsLst>
                    <a:gs pos="0">
                      <a:srgbClr val="FF3399"/>
                    </a:gs>
                    <a:gs pos="25000">
                      <a:srgbClr val="FF6633"/>
                    </a:gs>
                    <a:gs pos="50000">
                      <a:srgbClr val="FFFF00"/>
                    </a:gs>
                    <a:gs pos="75000">
                      <a:srgbClr val="01A78F"/>
                    </a:gs>
                    <a:gs pos="100000">
                      <a:srgbClr val="3366FF"/>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flipH="1" flipV="1">
                <a:off x="1905001" y="1904206"/>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1981200" y="1372394"/>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cxnSp>
            <p:nvCxnSpPr>
              <p:cNvPr id="10" name="Straight Arrow Connector 9"/>
              <p:cNvCxnSpPr/>
              <p:nvPr/>
            </p:nvCxnSpPr>
            <p:spPr>
              <a:xfrm rot="5400000" flipH="1" flipV="1">
                <a:off x="3277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3354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grpSp>
            <p:nvGrpSpPr>
              <p:cNvPr id="12" name="Group 24"/>
              <p:cNvGrpSpPr>
                <a:grpSpLocks/>
              </p:cNvGrpSpPr>
              <p:nvPr/>
            </p:nvGrpSpPr>
            <p:grpSpPr bwMode="auto">
              <a:xfrm>
                <a:off x="2133600" y="1981994"/>
                <a:ext cx="1295400" cy="457200"/>
                <a:chOff x="2133600" y="1981994"/>
                <a:chExt cx="1295400" cy="457200"/>
              </a:xfrm>
            </p:grpSpPr>
            <p:cxnSp>
              <p:nvCxnSpPr>
                <p:cNvPr id="23" name="Straight Arrow Connector 22"/>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2133600" y="20566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B</a:t>
                  </a:r>
                </a:p>
              </p:txBody>
            </p:sp>
            <p:sp>
              <p:nvSpPr>
                <p:cNvPr id="27" name="Oval 26"/>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M</a:t>
                  </a:r>
                </a:p>
              </p:txBody>
            </p:sp>
          </p:grpSp>
          <p:grpSp>
            <p:nvGrpSpPr>
              <p:cNvPr id="13" name="Group 26"/>
              <p:cNvGrpSpPr>
                <a:grpSpLocks/>
              </p:cNvGrpSpPr>
              <p:nvPr/>
            </p:nvGrpSpPr>
            <p:grpSpPr bwMode="auto">
              <a:xfrm>
                <a:off x="4038600" y="1980406"/>
                <a:ext cx="1371600" cy="458788"/>
                <a:chOff x="2057400" y="1980406"/>
                <a:chExt cx="1371600" cy="458788"/>
              </a:xfrm>
            </p:grpSpPr>
            <p:cxnSp>
              <p:nvCxnSpPr>
                <p:cNvPr id="18" name="Straight Arrow Connector 17"/>
                <p:cNvCxnSpPr/>
                <p:nvPr/>
              </p:nvCxnSpPr>
              <p:spPr>
                <a:xfrm rot="16200000" flipH="1">
                  <a:off x="2209800" y="2134394"/>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514600" y="2439194"/>
                  <a:ext cx="60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flipH="1" flipV="1">
                  <a:off x="3048000" y="2210594"/>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2057400" y="1980406"/>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B</a:t>
                  </a:r>
                </a:p>
              </p:txBody>
            </p:sp>
            <p:sp>
              <p:nvSpPr>
                <p:cNvPr id="22" name="Oval 21"/>
                <p:cNvSpPr/>
                <p:nvPr/>
              </p:nvSpPr>
              <p:spPr>
                <a:xfrm>
                  <a:off x="3124200" y="1981994"/>
                  <a:ext cx="304800" cy="304800"/>
                </a:xfrm>
                <a:prstGeom prst="ellipse">
                  <a:avLst/>
                </a:prstGeom>
                <a:solidFill>
                  <a:schemeClr val="accent1">
                    <a:alpha val="5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M</a:t>
                  </a:r>
                </a:p>
              </p:txBody>
            </p:sp>
          </p:grpSp>
          <p:cxnSp>
            <p:nvCxnSpPr>
              <p:cNvPr id="14" name="Straight Arrow Connector 13"/>
              <p:cNvCxnSpPr/>
              <p:nvPr/>
            </p:nvCxnSpPr>
            <p:spPr>
              <a:xfrm rot="5400000" flipH="1" flipV="1">
                <a:off x="4420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497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cxnSp>
            <p:nvCxnSpPr>
              <p:cNvPr id="16" name="Straight Arrow Connector 15"/>
              <p:cNvCxnSpPr/>
              <p:nvPr/>
            </p:nvCxnSpPr>
            <p:spPr>
              <a:xfrm rot="5400000" flipH="1" flipV="1">
                <a:off x="5563394" y="19050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5640388" y="1370806"/>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dirty="0"/>
                  <a:t>R</a:t>
                </a: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thing to do</a:t>
            </a:r>
            <a:endParaRPr lang="en-US" dirty="0"/>
          </a:p>
        </p:txBody>
      </p:sp>
      <p:sp>
        <p:nvSpPr>
          <p:cNvPr id="3" name="Content Placeholder 2"/>
          <p:cNvSpPr>
            <a:spLocks noGrp="1"/>
          </p:cNvSpPr>
          <p:nvPr>
            <p:ph idx="1"/>
          </p:nvPr>
        </p:nvSpPr>
        <p:spPr/>
        <p:txBody>
          <a:bodyPr/>
          <a:lstStyle/>
          <a:p>
            <a:r>
              <a:rPr lang="en-US" dirty="0" smtClean="0"/>
              <a:t>For a professional software engineer, use of the version control is a natural thing to do.</a:t>
            </a:r>
          </a:p>
          <a:p>
            <a:r>
              <a:rPr lang="en-US" dirty="0" smtClean="0"/>
              <a:t>Most integrated development environments (IDE) can be directly linked to version control systems.</a:t>
            </a:r>
          </a:p>
          <a:p>
            <a:r>
              <a:rPr lang="en-US" dirty="0" smtClean="0"/>
              <a:t>In Eclipse-based systems a menu to access the version control system appears in the IDE’s menu.</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Subclipse</a:t>
            </a:r>
            <a:r>
              <a:rPr lang="en-US" dirty="0" smtClean="0"/>
              <a:t> menu</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457200" y="1560512"/>
            <a:ext cx="8458200" cy="528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Adding a comment to a version</a:t>
            </a:r>
            <a:endParaRPr lang="en-US" dirty="0"/>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457200" y="1560512"/>
            <a:ext cx="8458200" cy="528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1323</TotalTime>
  <Words>987</Words>
  <Application>Microsoft Office PowerPoint</Application>
  <PresentationFormat>On-screen Show (4:3)</PresentationFormat>
  <Paragraphs>135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syse802Template</vt:lpstr>
      <vt:lpstr>CPSC 871</vt:lpstr>
      <vt:lpstr>Work Products</vt:lpstr>
      <vt:lpstr>Coordination</vt:lpstr>
      <vt:lpstr>Coordination - 2</vt:lpstr>
      <vt:lpstr>Coordination - 3</vt:lpstr>
      <vt:lpstr>Branching</vt:lpstr>
      <vt:lpstr>Natural thing to do</vt:lpstr>
      <vt:lpstr>Subclipse menu</vt:lpstr>
      <vt:lpstr>Adding a comment to a version</vt:lpstr>
      <vt:lpstr>Committing</vt:lpstr>
      <vt:lpstr>But tools aren’t enough</vt:lpstr>
      <vt:lpstr>Change management</vt:lpstr>
      <vt:lpstr>Change impact analysis</vt:lpstr>
      <vt:lpstr>Change management</vt:lpstr>
      <vt:lpstr>Configuration management</vt:lpstr>
      <vt:lpstr>CM - 2</vt:lpstr>
      <vt:lpstr>Meta-model for CM</vt:lpstr>
      <vt:lpstr>Using the meta-model</vt:lpstr>
      <vt:lpstr>Product configuration</vt:lpstr>
      <vt:lpstr>CM practice</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McGregor</cp:lastModifiedBy>
  <cp:revision>7</cp:revision>
  <dcterms:created xsi:type="dcterms:W3CDTF">2011-08-09T14:33:39Z</dcterms:created>
  <dcterms:modified xsi:type="dcterms:W3CDTF">2011-09-08T00:49:16Z</dcterms:modified>
</cp:coreProperties>
</file>