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261" r:id="rId3"/>
    <p:sldId id="263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77" r:id="rId22"/>
    <p:sldId id="281" r:id="rId23"/>
    <p:sldId id="282" r:id="rId24"/>
    <p:sldId id="284" r:id="rId25"/>
    <p:sldId id="286" r:id="rId26"/>
    <p:sldId id="285" r:id="rId27"/>
    <p:sldId id="287" r:id="rId28"/>
    <p:sldId id="283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.cmu.edu/library/abstracts/books/0321154959.cf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</a:t>
            </a:r>
            <a:r>
              <a:rPr lang="en-US" dirty="0" smtClean="0"/>
              <a:t> 871</a:t>
            </a:r>
            <a:endParaRPr lang="en-US" dirty="0" smtClean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</a:t>
            </a:r>
            <a:r>
              <a:rPr lang="en-US" dirty="0" smtClean="0">
                <a:solidFill>
                  <a:schemeClr val="tx1"/>
                </a:solidFill>
              </a:rPr>
              <a:t>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3 Session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 components are formed and how they are connected affects the quality attributes</a:t>
            </a:r>
          </a:p>
          <a:p>
            <a:r>
              <a:rPr lang="en-US" dirty="0" smtClean="0"/>
              <a:t>The larger a component, the more complex it is</a:t>
            </a:r>
          </a:p>
          <a:p>
            <a:r>
              <a:rPr lang="en-US" dirty="0" smtClean="0"/>
              <a:t>The more public its internals are the more testable it is</a:t>
            </a:r>
          </a:p>
          <a:p>
            <a:r>
              <a:rPr lang="en-US" dirty="0" smtClean="0"/>
              <a:t>The more connectors there are the less maintainable the system is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The architect does not do detailed design within a certain level of component so the architecture simply shows a flow through from an in port to an out port</a:t>
            </a:r>
            <a:endParaRPr lang="en-US" dirty="0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4648200" y="3644900"/>
            <a:ext cx="4038600" cy="2747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334000" y="5473700"/>
            <a:ext cx="2714625" cy="685800"/>
          </a:xfrm>
          <a:prstGeom prst="parallelogram">
            <a:avLst>
              <a:gd name="adj" fmla="val 18252"/>
            </a:avLst>
          </a:prstGeom>
          <a:solidFill>
            <a:schemeClr val="accent1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27113" eaLnBrk="1" hangingPunct="1"/>
            <a:endParaRPr lang="en-US" b="1"/>
          </a:p>
          <a:p>
            <a:pPr defTabSz="1027113" eaLnBrk="1" hangingPunct="1"/>
            <a:r>
              <a:rPr lang="en-US" b="1"/>
              <a:t>Process P1</a:t>
            </a: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5346700" y="3694113"/>
            <a:ext cx="3092450" cy="273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b="1"/>
              <a:t>System implementation S1.impl</a:t>
            </a: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864100" y="3725863"/>
            <a:ext cx="203200" cy="223837"/>
            <a:chOff x="1658" y="3145"/>
            <a:chExt cx="484" cy="589"/>
          </a:xfrm>
        </p:grpSpPr>
        <p:sp>
          <p:nvSpPr>
            <p:cNvPr id="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719" y="3145"/>
              <a:ext cx="362" cy="585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10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C0C0"/>
                      </a:gs>
                      <a:gs pos="100000">
                        <a:srgbClr val="767676"/>
                      </a:gs>
                    </a:gsLst>
                    <a:lin ang="5400000" scaled="1"/>
                  </a:gradFill>
                  <a:latin typeface="Arial Black"/>
                </a:rPr>
                <a:t>A</a:t>
              </a:r>
            </a:p>
          </p:txBody>
        </p:sp>
        <p:sp>
          <p:nvSpPr>
            <p:cNvPr id="1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658" y="3497"/>
              <a:ext cx="484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atin typeface="Arial Black"/>
                </a:rPr>
                <a:t>ADL</a:t>
              </a: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V="1">
              <a:off x="1746" y="3734"/>
              <a:ext cx="8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1971" y="3730"/>
              <a:ext cx="8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30"/>
            <p:cNvSpPr>
              <a:spLocks noChangeArrowheads="1"/>
            </p:cNvSpPr>
            <p:nvPr/>
          </p:nvSpPr>
          <p:spPr bwMode="auto">
            <a:xfrm>
              <a:off x="1879" y="3149"/>
              <a:ext cx="42" cy="6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5410200" y="4178300"/>
            <a:ext cx="2689225" cy="685800"/>
          </a:xfrm>
          <a:prstGeom prst="parallelogram">
            <a:avLst>
              <a:gd name="adj" fmla="val 18082"/>
            </a:avLst>
          </a:prstGeom>
          <a:solidFill>
            <a:schemeClr val="accent1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27113" eaLnBrk="1" hangingPunct="1"/>
            <a:endParaRPr lang="en-US" b="1"/>
          </a:p>
          <a:p>
            <a:pPr defTabSz="1027113" eaLnBrk="1" hangingPunct="1"/>
            <a:r>
              <a:rPr lang="en-US" b="1"/>
              <a:t>Process P2</a:t>
            </a: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 rot="5400000">
            <a:off x="4648200" y="38735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 rot="5400000">
            <a:off x="8686800" y="47879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 rot="5400000">
            <a:off x="8686800" y="53213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AutoShape 35"/>
          <p:cNvCxnSpPr>
            <a:cxnSpLocks noChangeShapeType="1"/>
            <a:stCxn id="15" idx="0"/>
            <a:endCxn id="19" idx="3"/>
          </p:cNvCxnSpPr>
          <p:nvPr/>
        </p:nvCxnSpPr>
        <p:spPr bwMode="auto">
          <a:xfrm>
            <a:off x="4800600" y="3949700"/>
            <a:ext cx="609600" cy="457200"/>
          </a:xfrm>
          <a:prstGeom prst="straightConnector1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</p:cxnSp>
      <p:sp>
        <p:nvSpPr>
          <p:cNvPr id="19" name="AutoShape 36"/>
          <p:cNvSpPr>
            <a:spLocks noChangeArrowheads="1"/>
          </p:cNvSpPr>
          <p:nvPr/>
        </p:nvSpPr>
        <p:spPr bwMode="auto">
          <a:xfrm rot="5400000">
            <a:off x="5410200" y="43307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37"/>
          <p:cNvSpPr>
            <a:spLocks noChangeArrowheads="1"/>
          </p:cNvSpPr>
          <p:nvPr/>
        </p:nvSpPr>
        <p:spPr bwMode="auto">
          <a:xfrm rot="5400000">
            <a:off x="8001000" y="44069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38"/>
          <p:cNvSpPr>
            <a:spLocks noChangeArrowheads="1"/>
          </p:cNvSpPr>
          <p:nvPr/>
        </p:nvSpPr>
        <p:spPr bwMode="auto">
          <a:xfrm rot="5400000">
            <a:off x="5334000" y="56261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39"/>
          <p:cNvSpPr>
            <a:spLocks noChangeArrowheads="1"/>
          </p:cNvSpPr>
          <p:nvPr/>
        </p:nvSpPr>
        <p:spPr bwMode="auto">
          <a:xfrm rot="5400000">
            <a:off x="8001000" y="57023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AutoShape 40"/>
          <p:cNvCxnSpPr>
            <a:cxnSpLocks noChangeShapeType="1"/>
            <a:stCxn id="20" idx="0"/>
            <a:endCxn id="21" idx="3"/>
          </p:cNvCxnSpPr>
          <p:nvPr/>
        </p:nvCxnSpPr>
        <p:spPr bwMode="auto">
          <a:xfrm flipH="1">
            <a:off x="5334000" y="4483100"/>
            <a:ext cx="2819400" cy="1219200"/>
          </a:xfrm>
          <a:prstGeom prst="bentConnector5">
            <a:avLst>
              <a:gd name="adj1" fmla="val -8106"/>
              <a:gd name="adj2" fmla="val 50000"/>
              <a:gd name="adj3" fmla="val 108106"/>
            </a:avLst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</p:spPr>
      </p:cxnSp>
      <p:cxnSp>
        <p:nvCxnSpPr>
          <p:cNvPr id="24" name="AutoShape 41"/>
          <p:cNvCxnSpPr>
            <a:cxnSpLocks noChangeShapeType="1"/>
            <a:stCxn id="22" idx="0"/>
            <a:endCxn id="16" idx="3"/>
          </p:cNvCxnSpPr>
          <p:nvPr/>
        </p:nvCxnSpPr>
        <p:spPr bwMode="auto">
          <a:xfrm flipV="1">
            <a:off x="8153400" y="4864100"/>
            <a:ext cx="533400" cy="914400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</p:cxnSp>
      <p:cxnSp>
        <p:nvCxnSpPr>
          <p:cNvPr id="25" name="AutoShape 42"/>
          <p:cNvCxnSpPr>
            <a:cxnSpLocks noChangeShapeType="1"/>
            <a:stCxn id="19" idx="0"/>
            <a:endCxn id="20" idx="3"/>
          </p:cNvCxnSpPr>
          <p:nvPr/>
        </p:nvCxnSpPr>
        <p:spPr bwMode="auto">
          <a:xfrm>
            <a:off x="5562600" y="4406900"/>
            <a:ext cx="2438400" cy="76200"/>
          </a:xfrm>
          <a:prstGeom prst="straightConnector1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med"/>
          </a:ln>
          <a:effectLst/>
        </p:spPr>
      </p:cxnSp>
      <p:sp>
        <p:nvSpPr>
          <p:cNvPr id="26" name="AutoShape 44"/>
          <p:cNvSpPr>
            <a:spLocks noChangeArrowheads="1"/>
          </p:cNvSpPr>
          <p:nvPr/>
        </p:nvSpPr>
        <p:spPr bwMode="auto">
          <a:xfrm>
            <a:off x="4953000" y="4254500"/>
            <a:ext cx="287338" cy="273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b="1">
                <a:solidFill>
                  <a:srgbClr val="A50021"/>
                </a:solidFill>
              </a:rPr>
              <a:t>C1</a:t>
            </a:r>
          </a:p>
        </p:txBody>
      </p:sp>
      <p:sp>
        <p:nvSpPr>
          <p:cNvPr id="27" name="AutoShape 45"/>
          <p:cNvSpPr>
            <a:spLocks noChangeArrowheads="1"/>
          </p:cNvSpPr>
          <p:nvPr/>
        </p:nvSpPr>
        <p:spPr bwMode="auto">
          <a:xfrm>
            <a:off x="8382000" y="5321300"/>
            <a:ext cx="287338" cy="273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b="1">
                <a:solidFill>
                  <a:srgbClr val="A50021"/>
                </a:solidFill>
              </a:rPr>
              <a:t>C5</a:t>
            </a:r>
          </a:p>
        </p:txBody>
      </p:sp>
      <p:sp>
        <p:nvSpPr>
          <p:cNvPr id="28" name="AutoShape 46"/>
          <p:cNvSpPr>
            <a:spLocks noChangeArrowheads="1"/>
          </p:cNvSpPr>
          <p:nvPr/>
        </p:nvSpPr>
        <p:spPr bwMode="auto">
          <a:xfrm>
            <a:off x="5181600" y="5092700"/>
            <a:ext cx="287338" cy="273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b="1">
                <a:solidFill>
                  <a:srgbClr val="A50021"/>
                </a:solidFill>
              </a:rPr>
              <a:t>C3</a:t>
            </a:r>
          </a:p>
        </p:txBody>
      </p:sp>
      <p:sp>
        <p:nvSpPr>
          <p:cNvPr id="29" name="AutoShape 47"/>
          <p:cNvSpPr>
            <a:spLocks noChangeArrowheads="1"/>
          </p:cNvSpPr>
          <p:nvPr/>
        </p:nvSpPr>
        <p:spPr bwMode="auto">
          <a:xfrm>
            <a:off x="6623050" y="4184650"/>
            <a:ext cx="1216025" cy="273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b="1">
                <a:solidFill>
                  <a:srgbClr val="A50021"/>
                </a:solidFill>
              </a:rPr>
              <a:t>flow path </a:t>
            </a:r>
            <a:r>
              <a:rPr lang="en-US">
                <a:solidFill>
                  <a:srgbClr val="A50021"/>
                </a:solidFill>
              </a:rPr>
              <a:t>F5</a:t>
            </a:r>
          </a:p>
        </p:txBody>
      </p:sp>
      <p:cxnSp>
        <p:nvCxnSpPr>
          <p:cNvPr id="30" name="AutoShape 48"/>
          <p:cNvCxnSpPr>
            <a:cxnSpLocks noChangeShapeType="1"/>
            <a:stCxn id="21" idx="0"/>
            <a:endCxn id="22" idx="3"/>
          </p:cNvCxnSpPr>
          <p:nvPr/>
        </p:nvCxnSpPr>
        <p:spPr bwMode="auto">
          <a:xfrm>
            <a:off x="5486400" y="5702300"/>
            <a:ext cx="2514600" cy="76200"/>
          </a:xfrm>
          <a:prstGeom prst="straightConnector1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med"/>
          </a:ln>
          <a:effectLst/>
        </p:spPr>
      </p:cxnSp>
      <p:sp>
        <p:nvSpPr>
          <p:cNvPr id="31" name="AutoShape 49"/>
          <p:cNvSpPr>
            <a:spLocks noChangeArrowheads="1"/>
          </p:cNvSpPr>
          <p:nvPr/>
        </p:nvSpPr>
        <p:spPr bwMode="auto">
          <a:xfrm>
            <a:off x="6645275" y="5473700"/>
            <a:ext cx="1216025" cy="273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b="1">
                <a:solidFill>
                  <a:srgbClr val="A50021"/>
                </a:solidFill>
              </a:rPr>
              <a:t>flow path </a:t>
            </a:r>
            <a:r>
              <a:rPr lang="en-US">
                <a:solidFill>
                  <a:srgbClr val="A50021"/>
                </a:solidFill>
              </a:rPr>
              <a:t>F7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architecture style is a pattern that is repeated from one system to another because it solves a standard problem.</a:t>
            </a:r>
          </a:p>
          <a:p>
            <a:r>
              <a:rPr lang="en-US" dirty="0" smtClean="0"/>
              <a:t>A style is like a design pattern but on a higher, more abstract level.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634" y="4648200"/>
            <a:ext cx="263355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648200"/>
            <a:ext cx="243840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648200"/>
            <a:ext cx="2663056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Layered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Many systems use the “layered” pattern as an underlying structure. The architecture for my infotainment example begins as a layered system.</a:t>
            </a:r>
          </a:p>
          <a:p>
            <a:r>
              <a:rPr lang="en-US" sz="2400" dirty="0" smtClean="0"/>
              <a:t>“Layered” requires that an element in one layer only communicate with elements in </a:t>
            </a:r>
            <a:r>
              <a:rPr lang="en-US" sz="2400" dirty="0" smtClean="0"/>
              <a:t>an adjacent layer. All relations either go up or down but not a mixture.</a:t>
            </a:r>
            <a:endParaRPr lang="en-US" sz="2400" dirty="0" smtClean="0"/>
          </a:p>
          <a:p>
            <a:r>
              <a:rPr lang="en-US" sz="2400" dirty="0" smtClean="0"/>
              <a:t>This improves several attributes including maintainability, testability, and portability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figure on the next page shows a layered architecture in which “uses” is the relationship.</a:t>
            </a:r>
          </a:p>
          <a:p>
            <a:r>
              <a:rPr lang="en-US" sz="2400" dirty="0" smtClean="0"/>
              <a:t>A component can use what is below it in the figure but can not use what is above it.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Infotainment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629400" cy="472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324939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http://www.drdobbs.com/embedded-systems/222600438;jsessionid=2CWUXIXKB5KHRQE1GHRSKH4ATMY32JVN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Many of the software systems we develop are interactive or reactive.</a:t>
            </a:r>
          </a:p>
          <a:p>
            <a:r>
              <a:rPr lang="en-US" sz="2400" dirty="0" smtClean="0"/>
              <a:t>An action is taken that modifies the state of the system and the new state is reflected in what the user sees on the screen.</a:t>
            </a:r>
          </a:p>
          <a:p>
            <a:r>
              <a:rPr lang="en-US" sz="2400" dirty="0" smtClean="0"/>
              <a:t>Menus change, graphics change, text changes. </a:t>
            </a:r>
          </a:p>
          <a:p>
            <a:r>
              <a:rPr lang="en-US" sz="2400" dirty="0" smtClean="0"/>
              <a:t>There are usually multiple windows and changes may be made in several of these.</a:t>
            </a:r>
          </a:p>
          <a:p>
            <a:r>
              <a:rPr lang="en-US" sz="2400" dirty="0" smtClean="0"/>
              <a:t>A popular architecture for this is Model/View/Controller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sz="2400" dirty="0" smtClean="0"/>
              <a:t>Model encapsulates all data</a:t>
            </a:r>
          </a:p>
          <a:p>
            <a:r>
              <a:rPr lang="en-US" sz="2400" dirty="0" smtClean="0"/>
              <a:t>View shows some of the data; may have several views at the same time</a:t>
            </a:r>
          </a:p>
          <a:p>
            <a:r>
              <a:rPr lang="en-US" sz="2400" dirty="0" smtClean="0"/>
              <a:t>Controller responds to external events such as mouse clicks</a:t>
            </a:r>
          </a:p>
          <a:p>
            <a:r>
              <a:rPr lang="en-US" sz="2400" dirty="0" smtClean="0"/>
              <a:t>Enhances modularity, modifiability, portability but not performance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990975"/>
            <a:ext cx="43338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Beans Application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6477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199"/>
          </a:xfrm>
        </p:spPr>
        <p:txBody>
          <a:bodyPr/>
          <a:lstStyle/>
          <a:p>
            <a:r>
              <a:rPr lang="en-US" sz="2400" dirty="0" smtClean="0"/>
              <a:t>One entity, three views, three different impressions</a:t>
            </a:r>
          </a:p>
          <a:p>
            <a:r>
              <a:rPr lang="en-US" sz="2400" dirty="0" smtClean="0"/>
              <a:t>This is why we call the single picture of an architecture a cartoon</a:t>
            </a:r>
          </a:p>
          <a:p>
            <a:r>
              <a:rPr lang="en-US" sz="2400" dirty="0" smtClean="0"/>
              <a:t>We needs as many different views as are necessary to communicate the complete picture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91000"/>
            <a:ext cx="8229600" cy="20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</a:t>
            </a:r>
            <a:r>
              <a:rPr lang="en-US" dirty="0" smtClean="0"/>
              <a:t>Viewpoints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A view is a representation of one or more structural aspects of an </a:t>
            </a:r>
            <a:r>
              <a:rPr lang="en-US" sz="2400" i="1" dirty="0" smtClean="0"/>
              <a:t>architecture that </a:t>
            </a:r>
            <a:r>
              <a:rPr lang="en-US" sz="2400" i="1" dirty="0" smtClean="0"/>
              <a:t>illustrates how the architecture addresses one or more concerns held by one or more </a:t>
            </a:r>
            <a:r>
              <a:rPr lang="en-US" sz="2400" i="1" dirty="0" smtClean="0"/>
              <a:t>of its </a:t>
            </a:r>
            <a:r>
              <a:rPr lang="en-US" sz="2400" i="1" dirty="0" smtClean="0"/>
              <a:t>stakeholders</a:t>
            </a:r>
            <a:r>
              <a:rPr lang="en-US" sz="2400" i="1" dirty="0" smtClean="0"/>
              <a:t>. [IEEE 1471]</a:t>
            </a:r>
          </a:p>
          <a:p>
            <a:r>
              <a:rPr lang="en-US" sz="2400" i="1" dirty="0" smtClean="0"/>
              <a:t>A viewpoint is a collection of patterns, templates, and conventions </a:t>
            </a:r>
            <a:r>
              <a:rPr lang="en-US" sz="2400" i="1" dirty="0" smtClean="0"/>
              <a:t>for constructing </a:t>
            </a:r>
            <a:r>
              <a:rPr lang="en-US" sz="2400" i="1" dirty="0" smtClean="0"/>
              <a:t>one type of view. It defines the stakeholders whose concerns are reflected in </a:t>
            </a:r>
            <a:r>
              <a:rPr lang="en-US" sz="2400" i="1" dirty="0" smtClean="0"/>
              <a:t>the viewpoint </a:t>
            </a:r>
            <a:r>
              <a:rPr lang="en-US" sz="2400" i="1" dirty="0" smtClean="0"/>
              <a:t>and the guidelines, principles, and template models for constructing its views</a:t>
            </a:r>
            <a:r>
              <a:rPr lang="en-US" sz="2400" i="1" dirty="0" smtClean="0"/>
              <a:t>. [IEEE 1471]</a:t>
            </a:r>
          </a:p>
          <a:p>
            <a:r>
              <a:rPr lang="en-US" sz="2400" i="1" dirty="0" smtClean="0"/>
              <a:t>The multiple pages in a building’s blueprint are different views from different viewpoints.</a:t>
            </a:r>
            <a:endParaRPr lang="en-US" sz="2400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an overview of software architecture principles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2400" dirty="0" smtClean="0"/>
              <a:t>Functional – what does the system do – The use case diagrams give one view</a:t>
            </a:r>
          </a:p>
          <a:p>
            <a:r>
              <a:rPr lang="en-US" sz="2400" dirty="0" smtClean="0"/>
              <a:t>Information – what does the system do it to – class diagram gives data structures – sequence diagrams give flow of data</a:t>
            </a:r>
          </a:p>
          <a:p>
            <a:r>
              <a:rPr lang="en-US" sz="2400" dirty="0" smtClean="0"/>
              <a:t>Concurrency – how is work on the data sequenced – sequence and activity diagrams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3048000" cy="469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=&gt; functional and non-functional requirements</a:t>
            </a:r>
          </a:p>
          <a:p>
            <a:r>
              <a:rPr lang="en-US" dirty="0" smtClean="0"/>
              <a:t>Generate quality attribute scenarios</a:t>
            </a:r>
          </a:p>
          <a:p>
            <a:r>
              <a:rPr lang="en-US" dirty="0" smtClean="0"/>
              <a:t>Have stakeholders prioritize them</a:t>
            </a:r>
          </a:p>
          <a:p>
            <a:r>
              <a:rPr lang="en-US" dirty="0" smtClean="0"/>
              <a:t>Choose high level style</a:t>
            </a:r>
          </a:p>
          <a:p>
            <a:r>
              <a:rPr lang="en-US" dirty="0" smtClean="0"/>
              <a:t>Begin a recursive decent of decomposition</a:t>
            </a:r>
          </a:p>
          <a:p>
            <a:r>
              <a:rPr lang="en-US" dirty="0" smtClean="0"/>
              <a:t>When appropriate level of detail is reached evaluate the architecture against the scenarios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Source of stimulus (e.g., human, computer system, etc.)</a:t>
            </a:r>
            <a:endParaRPr lang="en-US" sz="2400" dirty="0" smtClean="0"/>
          </a:p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Stimulus – a condition that needs to be considered</a:t>
            </a:r>
            <a:endParaRPr lang="en-US" sz="2400" dirty="0" smtClean="0"/>
          </a:p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Environment - what are the conditions when the stimulus occurs?</a:t>
            </a:r>
            <a:endParaRPr lang="en-US" sz="2400" dirty="0" smtClean="0"/>
          </a:p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Artifact – what elements of the system are stimulated.</a:t>
            </a:r>
            <a:endParaRPr lang="en-US" sz="2400" dirty="0" smtClean="0"/>
          </a:p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Response – the activity undertaken after arrival of the stimulus</a:t>
            </a:r>
            <a:endParaRPr lang="en-US" sz="2400" dirty="0" smtClean="0"/>
          </a:p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Response measure – when the response occurs it should be measurable so that the requirement can be tested.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Source of 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stimulus – typically an actor – Any user</a:t>
            </a:r>
            <a:endParaRPr lang="en-US" sz="2400" dirty="0" smtClean="0"/>
          </a:p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Stimulus – 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clicks on save button</a:t>
            </a:r>
            <a:endParaRPr lang="en-US" sz="2400" dirty="0" smtClean="0"/>
          </a:p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Environment 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– data has been entered into a matrix editor</a:t>
            </a:r>
            <a:endParaRPr lang="en-US" sz="2400" dirty="0" smtClean="0"/>
          </a:p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Artifact – 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data matrix</a:t>
            </a:r>
            <a:endParaRPr lang="en-US" sz="2400" dirty="0" smtClean="0"/>
          </a:p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Response – 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data is written to the current file</a:t>
            </a:r>
            <a:endParaRPr lang="en-US" sz="2400" dirty="0" smtClean="0"/>
          </a:p>
          <a:p>
            <a:pPr lvl="0"/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Response measure – 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takes less than 2 seconds to write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What other attributes for our problem?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619500" y="5364162"/>
            <a:ext cx="28575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Our value computation is an interactive system. So we can start with MVC and decompose from there.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524000" y="24384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33528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33528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 rot="5400000">
            <a:off x="1600200" y="2819400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rot="16200000" flipH="1">
            <a:off x="2400300" y="2781300"/>
            <a:ext cx="304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6" idx="1"/>
          </p:cNvCxnSpPr>
          <p:nvPr/>
        </p:nvCxnSpPr>
        <p:spPr>
          <a:xfrm>
            <a:off x="1981200" y="3733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1981200" y="3959224"/>
            <a:ext cx="3810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43000" y="304800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3848100" y="3047999"/>
            <a:ext cx="838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24600" y="21336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315200" y="3270247"/>
            <a:ext cx="1219200" cy="14461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715000" y="3270247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3" idx="2"/>
            <a:endCxn id="25" idx="0"/>
          </p:cNvCxnSpPr>
          <p:nvPr/>
        </p:nvCxnSpPr>
        <p:spPr>
          <a:xfrm rot="5400000">
            <a:off x="6365877" y="2701923"/>
            <a:ext cx="527047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  <a:endCxn id="24" idx="0"/>
          </p:cNvCxnSpPr>
          <p:nvPr/>
        </p:nvCxnSpPr>
        <p:spPr>
          <a:xfrm rot="16200000" flipH="1">
            <a:off x="7165977" y="2511423"/>
            <a:ext cx="527047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</p:cNvCxnSpPr>
          <p:nvPr/>
        </p:nvCxnSpPr>
        <p:spPr>
          <a:xfrm>
            <a:off x="6934200" y="3651247"/>
            <a:ext cx="4030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6934200" y="3876671"/>
            <a:ext cx="3810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96000" y="2965447"/>
            <a:ext cx="451184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86300" y="3495671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15000" y="4032247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 rot="8951759">
            <a:off x="4408549" y="4635568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85574" y="437756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152900" y="5524500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19300" y="53340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2"/>
            <a:endCxn id="38" idx="0"/>
          </p:cNvCxnSpPr>
          <p:nvPr/>
        </p:nvCxnSpPr>
        <p:spPr>
          <a:xfrm rot="5400000">
            <a:off x="2888621" y="4727446"/>
            <a:ext cx="346833" cy="866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7" idx="0"/>
          </p:cNvCxnSpPr>
          <p:nvPr/>
        </p:nvCxnSpPr>
        <p:spPr>
          <a:xfrm rot="16200000" flipH="1">
            <a:off x="3993521" y="4488820"/>
            <a:ext cx="537333" cy="153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3"/>
            <a:endCxn id="37" idx="1"/>
          </p:cNvCxnSpPr>
          <p:nvPr/>
        </p:nvCxnSpPr>
        <p:spPr>
          <a:xfrm>
            <a:off x="3238500" y="5715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V="1">
            <a:off x="3238500" y="5905500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00300" y="502920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90600" y="555942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019300" y="60960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61" name="Freeform 60"/>
          <p:cNvSpPr/>
          <p:nvPr/>
        </p:nvSpPr>
        <p:spPr>
          <a:xfrm>
            <a:off x="2201779" y="5895474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209800" y="5661693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540042" y="4716379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143000" y="4521951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endCxn id="46" idx="0"/>
          </p:cNvCxnSpPr>
          <p:nvPr/>
        </p:nvCxnSpPr>
        <p:spPr>
          <a:xfrm>
            <a:off x="3848100" y="5029200"/>
            <a:ext cx="1200150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400800" y="2212976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477000" y="235584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71" name="Freeform 70"/>
          <p:cNvSpPr/>
          <p:nvPr/>
        </p:nvSpPr>
        <p:spPr>
          <a:xfrm>
            <a:off x="5295900" y="2652626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898858" y="2458198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905500" y="3841591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913521" y="3607810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743200" y="4257671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819400" y="433704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895600" y="4479918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5574" y="2551822"/>
            <a:ext cx="28575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51648" y="156522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18974" y="2712160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5374" y="252166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2"/>
            <a:endCxn id="8" idx="0"/>
          </p:cNvCxnSpPr>
          <p:nvPr/>
        </p:nvCxnSpPr>
        <p:spPr>
          <a:xfrm rot="5400000">
            <a:off x="2154695" y="1915106"/>
            <a:ext cx="346833" cy="866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16200000" flipH="1">
            <a:off x="3259595" y="1676480"/>
            <a:ext cx="537333" cy="153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7" idx="1"/>
          </p:cNvCxnSpPr>
          <p:nvPr/>
        </p:nvCxnSpPr>
        <p:spPr>
          <a:xfrm>
            <a:off x="2504574" y="290266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504574" y="3093160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66374" y="221686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6674" y="274708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85374" y="328366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467853" y="3083134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75874" y="2849353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06116" y="1904039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09074" y="1709611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4" idx="0"/>
          </p:cNvCxnSpPr>
          <p:nvPr/>
        </p:nvCxnSpPr>
        <p:spPr>
          <a:xfrm>
            <a:off x="3114174" y="2216860"/>
            <a:ext cx="1200150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09274" y="1445331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85474" y="152470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61674" y="1667578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81074" y="5304552"/>
            <a:ext cx="2410326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247148" y="431795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514474" y="5464890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80874" y="527439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2"/>
            <a:endCxn id="27" idx="0"/>
          </p:cNvCxnSpPr>
          <p:nvPr/>
        </p:nvCxnSpPr>
        <p:spPr>
          <a:xfrm rot="5400000">
            <a:off x="4250195" y="4667836"/>
            <a:ext cx="346833" cy="866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26" idx="0"/>
          </p:cNvCxnSpPr>
          <p:nvPr/>
        </p:nvCxnSpPr>
        <p:spPr>
          <a:xfrm rot="16200000" flipH="1">
            <a:off x="5355095" y="4429210"/>
            <a:ext cx="537333" cy="153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3"/>
            <a:endCxn id="26" idx="1"/>
          </p:cNvCxnSpPr>
          <p:nvPr/>
        </p:nvCxnSpPr>
        <p:spPr>
          <a:xfrm>
            <a:off x="4600074" y="565539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4600074" y="5845890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761874" y="496959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352174" y="549981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380874" y="603639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3563353" y="5835864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571374" y="5602083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901616" y="4656769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04574" y="4462341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24" idx="0"/>
          </p:cNvCxnSpPr>
          <p:nvPr/>
        </p:nvCxnSpPr>
        <p:spPr>
          <a:xfrm>
            <a:off x="5209674" y="4969590"/>
            <a:ext cx="976563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104774" y="4198061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180974" y="427743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57174" y="4420308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 rot="2676643">
            <a:off x="1731547" y="4410975"/>
            <a:ext cx="1241258" cy="489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77200" y="5304552"/>
            <a:ext cx="9144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DataBase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391400" y="6261814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7391400" y="5845890"/>
            <a:ext cx="723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Structure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2" t="14228" r="33692" b="16117"/>
          <a:stretch/>
        </p:blipFill>
        <p:spPr bwMode="auto">
          <a:xfrm>
            <a:off x="2133600" y="1981200"/>
            <a:ext cx="5222383" cy="46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3556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762000"/>
                <a:gridCol w="857250"/>
                <a:gridCol w="984250"/>
              </a:tblGrid>
              <a:tr h="2381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controller</a:t>
                      </a:r>
                      <a:endParaRPr lang="en-US" sz="1400" dirty="0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controller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95800" y="3352799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53201" y="5029199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1" y="4571999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2"/>
            <a:endCxn id="11" idx="0"/>
          </p:cNvCxnSpPr>
          <p:nvPr/>
        </p:nvCxnSpPr>
        <p:spPr>
          <a:xfrm rot="16200000" flipH="1">
            <a:off x="4953000" y="4114798"/>
            <a:ext cx="609600" cy="304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10" idx="0"/>
          </p:cNvCxnSpPr>
          <p:nvPr/>
        </p:nvCxnSpPr>
        <p:spPr>
          <a:xfrm rot="16200000" flipH="1">
            <a:off x="5600700" y="3467098"/>
            <a:ext cx="1066800" cy="2057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  <a:endCxn id="10" idx="1"/>
          </p:cNvCxnSpPr>
          <p:nvPr/>
        </p:nvCxnSpPr>
        <p:spPr>
          <a:xfrm>
            <a:off x="6019801" y="4952999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799"/>
            <a:ext cx="7567014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software architecture of a program or computing system is the structure or structures of the system, which comprise software elements, the externally visible properties of those elements, and the relationships among them. </a:t>
            </a:r>
          </a:p>
          <a:p>
            <a:pPr>
              <a:buNone/>
            </a:pPr>
            <a:r>
              <a:rPr lang="en-US" i="1" dirty="0" smtClean="0">
                <a:hlinkClick r:id="rId2"/>
              </a:rPr>
              <a:t>	</a:t>
            </a:r>
            <a:r>
              <a:rPr lang="en-US" sz="2000" i="1" dirty="0" smtClean="0">
                <a:hlinkClick r:id="rId2"/>
              </a:rPr>
              <a:t>Software Architecture in Practice (2nd edition)</a:t>
            </a:r>
            <a:r>
              <a:rPr lang="en-US" sz="2000" dirty="0" smtClean="0"/>
              <a:t>, Bass, Clements, Kazman; Addison-Wesley 2003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Warning!!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following single pictures are NOT architectures but simplified architecture cartoons.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Services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335525" cy="395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00200" y="58674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http://msdn.microsoft.com/en-us/library/aa306115.aspx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open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7805" y="1600200"/>
            <a:ext cx="63083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7900987" cy="52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Components  - a unit in which some program logic resides – should be a single concept</a:t>
            </a:r>
          </a:p>
          <a:p>
            <a:r>
              <a:rPr lang="en-US" sz="2400" dirty="0" smtClean="0"/>
              <a:t>Connectors – joins two components via some relationship – data or control or both flow over the connector from one component to the other</a:t>
            </a:r>
          </a:p>
          <a:p>
            <a:r>
              <a:rPr lang="en-US" sz="2400" dirty="0" smtClean="0"/>
              <a:t>Ports – a device on a component that allows data/control to flow into or out of the component</a:t>
            </a:r>
          </a:p>
          <a:p>
            <a:r>
              <a:rPr lang="en-US" sz="2400" dirty="0" smtClean="0"/>
              <a:t>Illustrated using the AADL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4953000"/>
            <a:ext cx="4391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 forms concepts that are contained in components and connects components that </a:t>
            </a:r>
          </a:p>
          <a:p>
            <a:pPr lvl="1"/>
            <a:r>
              <a:rPr lang="en-US" dirty="0" smtClean="0"/>
              <a:t>Need data from the other component</a:t>
            </a:r>
          </a:p>
          <a:p>
            <a:pPr lvl="1"/>
            <a:r>
              <a:rPr lang="en-US" dirty="0" smtClean="0"/>
              <a:t>Is the next piece of work to be done</a:t>
            </a:r>
          </a:p>
          <a:p>
            <a:pPr lvl="1"/>
            <a:r>
              <a:rPr lang="en-US" dirty="0" smtClean="0"/>
              <a:t>Will refine what has already been done</a:t>
            </a:r>
          </a:p>
          <a:p>
            <a:pPr lvl="1"/>
            <a:r>
              <a:rPr lang="en-US" dirty="0" smtClean="0"/>
              <a:t>And many other things</a:t>
            </a:r>
          </a:p>
          <a:p>
            <a:r>
              <a:rPr lang="en-US" dirty="0" smtClean="0"/>
              <a:t>Components often are formed to satisfy a functional requirement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6662</TotalTime>
  <Words>1026</Words>
  <Application>Microsoft Office PowerPoint</Application>
  <PresentationFormat>On-screen Show (4:3)</PresentationFormat>
  <Paragraphs>167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syse802Template</vt:lpstr>
      <vt:lpstr>CPSC 871</vt:lpstr>
      <vt:lpstr>Session Objectives</vt:lpstr>
      <vt:lpstr>Software architecture</vt:lpstr>
      <vt:lpstr>Warning!!</vt:lpstr>
      <vt:lpstr>Connected Services</vt:lpstr>
      <vt:lpstr>Android open architecture</vt:lpstr>
      <vt:lpstr>Eclipse architecture</vt:lpstr>
      <vt:lpstr>Essential elements</vt:lpstr>
      <vt:lpstr>Architecture actions</vt:lpstr>
      <vt:lpstr>Quality attributes</vt:lpstr>
      <vt:lpstr>Flows</vt:lpstr>
      <vt:lpstr>Styles</vt:lpstr>
      <vt:lpstr>Example - Layered</vt:lpstr>
      <vt:lpstr>Infotainment Architecture</vt:lpstr>
      <vt:lpstr>Interactive systems</vt:lpstr>
      <vt:lpstr>MVC</vt:lpstr>
      <vt:lpstr>Java Beans Application</vt:lpstr>
      <vt:lpstr>Views and Viewpoints</vt:lpstr>
      <vt:lpstr>Views and Viewpoints - 2</vt:lpstr>
      <vt:lpstr>Standard Viewpoints</vt:lpstr>
      <vt:lpstr>Architecture process</vt:lpstr>
      <vt:lpstr>Structure of scenario</vt:lpstr>
      <vt:lpstr>Performance scenario</vt:lpstr>
      <vt:lpstr>Decomposition</vt:lpstr>
      <vt:lpstr>Extension</vt:lpstr>
      <vt:lpstr>Design Structure Matrix</vt:lpstr>
      <vt:lpstr>DSM</vt:lpstr>
      <vt:lpstr>Reference architecture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McGregor</cp:lastModifiedBy>
  <cp:revision>21</cp:revision>
  <dcterms:created xsi:type="dcterms:W3CDTF">2011-09-08T01:51:14Z</dcterms:created>
  <dcterms:modified xsi:type="dcterms:W3CDTF">2011-09-12T16:53:56Z</dcterms:modified>
</cp:coreProperties>
</file>