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60" r:id="rId2"/>
    <p:sldId id="261" r:id="rId3"/>
    <p:sldId id="264" r:id="rId4"/>
    <p:sldId id="273" r:id="rId5"/>
    <p:sldId id="274" r:id="rId6"/>
    <p:sldId id="269" r:id="rId7"/>
    <p:sldId id="277" r:id="rId8"/>
    <p:sldId id="278" r:id="rId9"/>
    <p:sldId id="279" r:id="rId10"/>
    <p:sldId id="280" r:id="rId11"/>
    <p:sldId id="281" r:id="rId12"/>
    <p:sldId id="282" r:id="rId13"/>
    <p:sldId id="271" r:id="rId14"/>
    <p:sldId id="283" r:id="rId15"/>
    <p:sldId id="270" r:id="rId16"/>
    <p:sldId id="284" r:id="rId17"/>
    <p:sldId id="266" r:id="rId18"/>
    <p:sldId id="267" r:id="rId19"/>
    <p:sldId id="275" r:id="rId20"/>
    <p:sldId id="276" r:id="rId21"/>
    <p:sldId id="268" r:id="rId22"/>
    <p:sldId id="263" r:id="rId23"/>
    <p:sldId id="272" r:id="rId24"/>
    <p:sldId id="265" r:id="rId2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79" d="100"/>
          <a:sy n="79" d="100"/>
        </p:scale>
        <p:origin x="-45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noTextEdit="1"/>
          </p:cNvSpPr>
          <p:nvPr>
            <p:ph type="sldImg"/>
          </p:nvPr>
        </p:nvSpPr>
        <p:spPr>
          <a:ln/>
        </p:spPr>
      </p:sp>
      <p:sp>
        <p:nvSpPr>
          <p:cNvPr id="119811" name="Rectangle 3"/>
          <p:cNvSpPr>
            <a:spLocks noGrp="1" noChangeArrowheads="1"/>
          </p:cNvSpPr>
          <p:nvPr>
            <p:ph type="body" idx="1"/>
          </p:nvPr>
        </p:nvSpPr>
        <p:spPr>
          <a:noFill/>
          <a:ln/>
        </p:spPr>
        <p:txBody>
          <a:bodyPr/>
          <a:lstStyle/>
          <a:p>
            <a:r>
              <a:rPr lang="en-US" dirty="0" smtClean="0">
                <a:cs typeface="Times New Roman" pitchFamily="18" charset="0"/>
              </a:rPr>
              <a:t>Key points (Objectives of the Slide):</a:t>
            </a:r>
          </a:p>
          <a:p>
            <a:r>
              <a:rPr lang="en-US" dirty="0" smtClean="0">
                <a:cs typeface="Times New Roman" pitchFamily="18" charset="0"/>
              </a:rPr>
              <a:t>Slide Content Description:</a:t>
            </a:r>
          </a:p>
          <a:p>
            <a:r>
              <a:rPr lang="en-US" dirty="0" smtClean="0"/>
              <a:t>Presentation Script:</a:t>
            </a:r>
          </a:p>
          <a:p>
            <a:r>
              <a:rPr lang="en-US" dirty="0" smtClean="0"/>
              <a:t>The interface of a component specifies ports, required access to shared data, and flow of information through the component.</a:t>
            </a:r>
          </a:p>
          <a:p>
            <a:r>
              <a:rPr lang="en-US" dirty="0" smtClean="0"/>
              <a:t>Properties can be specified for the component itself or its features. In our example we specify the degree of redundancy of the component as a whole to accommodate fault tolerance and characteristics of the data stream to flow through ports.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r>
              <a:rPr lang="en-US" smtClean="0">
                <a:cs typeface="Times New Roman" pitchFamily="18" charset="0"/>
              </a:rPr>
              <a:t>Key points (Objectives of the Slide):</a:t>
            </a:r>
          </a:p>
          <a:p>
            <a:r>
              <a:rPr lang="en-US" smtClean="0">
                <a:cs typeface="Times New Roman" pitchFamily="18" charset="0"/>
              </a:rPr>
              <a:t>Slide Content Description:</a:t>
            </a:r>
          </a:p>
          <a:p>
            <a:r>
              <a:rPr lang="en-US" smtClean="0"/>
              <a:t>Presentation Script:</a:t>
            </a:r>
          </a:p>
          <a:p>
            <a:r>
              <a:rPr lang="en-US" smtClean="0"/>
              <a:t>The interface of a component specifies ports, required access to shared data, and flow of information through the component.</a:t>
            </a:r>
          </a:p>
          <a:p>
            <a:r>
              <a:rPr lang="en-US" smtClean="0"/>
              <a:t>Properties can be specified for the component itself or its features. In our example we specify the degree of redundancy of the component as a whole to accommodate fault tolerance and characteristics of the data stream to flow through ports.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ChangeArrowheads="1" noTextEdit="1"/>
          </p:cNvSpPr>
          <p:nvPr>
            <p:ph type="sldImg"/>
          </p:nvPr>
        </p:nvSpPr>
        <p:spPr>
          <a:ln/>
        </p:spPr>
      </p:sp>
      <p:sp>
        <p:nvSpPr>
          <p:cNvPr id="122883" name="Rectangle 3"/>
          <p:cNvSpPr>
            <a:spLocks noGrp="1" noChangeArrowheads="1"/>
          </p:cNvSpPr>
          <p:nvPr>
            <p:ph type="body" idx="1"/>
          </p:nvPr>
        </p:nvSpPr>
        <p:spPr>
          <a:noFill/>
          <a:ln/>
        </p:spPr>
        <p:txBody>
          <a:bodyPr/>
          <a:lstStyle/>
          <a:p>
            <a:r>
              <a:rPr lang="en-US" smtClean="0">
                <a:cs typeface="Times New Roman" pitchFamily="18" charset="0"/>
              </a:rPr>
              <a:t>Key points (Objectives of the Slide):</a:t>
            </a:r>
          </a:p>
          <a:p>
            <a:r>
              <a:rPr lang="en-US" smtClean="0">
                <a:cs typeface="Times New Roman" pitchFamily="18" charset="0"/>
              </a:rPr>
              <a:t>Threads have completely specified interfaces. Interaction with other components is limited to the features specified in the thread type.</a:t>
            </a:r>
          </a:p>
          <a:p>
            <a:endParaRPr lang="en-US" smtClean="0">
              <a:cs typeface="Times New Roman" pitchFamily="18" charset="0"/>
            </a:endParaRPr>
          </a:p>
          <a:p>
            <a:endParaRPr lang="en-US" smtClean="0">
              <a:cs typeface="Times New Roman" pitchFamily="18" charset="0"/>
            </a:endParaRPr>
          </a:p>
          <a:p>
            <a:r>
              <a:rPr lang="en-US" smtClean="0">
                <a:cs typeface="Times New Roman" pitchFamily="18" charset="0"/>
              </a:rPr>
              <a:t>Slide Content Description:</a:t>
            </a:r>
          </a:p>
          <a:p>
            <a:endParaRPr lang="en-US" smtClean="0"/>
          </a:p>
          <a:p>
            <a:r>
              <a:rPr lang="en-US" smtClean="0"/>
              <a:t>Presentation Script:</a:t>
            </a:r>
          </a:p>
          <a:p>
            <a:r>
              <a:rPr lang="en-US" smtClean="0"/>
              <a:t>Thread: schedulable unit</a:t>
            </a:r>
          </a:p>
          <a:p>
            <a:pPr lvl="1"/>
            <a:r>
              <a:rPr lang="en-US" smtClean="0"/>
              <a:t>Periodic, sporadic, aperiodic, and background are dispatch protocols defined by the core AADL</a:t>
            </a:r>
          </a:p>
          <a:p>
            <a:pPr lvl="1"/>
            <a:r>
              <a:rPr lang="en-US" smtClean="0"/>
              <a:t>Threads execute in a shared process address space, but their interaction with other threads is controlled by their interface specification.</a:t>
            </a:r>
          </a:p>
          <a:p>
            <a:pPr lvl="1"/>
            <a:r>
              <a:rPr lang="en-US" smtClean="0"/>
              <a:t>This allows threads to be relocated to different processors without affecting their interaction with other threads through port communication and remote subprogram calls. In case of shared variable use remote invocation of data access methods can provide distributed processing support.</a:t>
            </a:r>
          </a:p>
          <a:p>
            <a:endParaRPr lang="en-US" smtClean="0"/>
          </a:p>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ChangeArrowheads="1" noTextEdit="1"/>
          </p:cNvSpPr>
          <p:nvPr>
            <p:ph type="sldImg"/>
          </p:nvPr>
        </p:nvSpPr>
        <p:spPr>
          <a:ln/>
        </p:spPr>
      </p:sp>
      <p:sp>
        <p:nvSpPr>
          <p:cNvPr id="123907" name="Rectangle 3"/>
          <p:cNvSpPr>
            <a:spLocks noGrp="1" noChangeArrowheads="1"/>
          </p:cNvSpPr>
          <p:nvPr>
            <p:ph type="body" idx="1"/>
          </p:nvPr>
        </p:nvSpPr>
        <p:spPr>
          <a:xfrm>
            <a:off x="1143508" y="4343093"/>
            <a:ext cx="4570985" cy="4115721"/>
          </a:xfrm>
          <a:noFill/>
          <a:ln/>
        </p:spPr>
        <p:txBody>
          <a:bodyPr lIns="89695" tIns="44847" rIns="89695" bIns="44847"/>
          <a:lstStyle/>
          <a:p>
            <a:r>
              <a:rPr lang="en-US" smtClean="0">
                <a:cs typeface="Times New Roman" pitchFamily="18" charset="0"/>
              </a:rPr>
              <a:t>Key points (Objectives of the Slide):</a:t>
            </a:r>
          </a:p>
          <a:p>
            <a:endParaRPr lang="en-US" smtClean="0">
              <a:cs typeface="Times New Roman" pitchFamily="18" charset="0"/>
            </a:endParaRPr>
          </a:p>
          <a:p>
            <a:r>
              <a:rPr lang="en-US" smtClean="0">
                <a:cs typeface="Times New Roman" pitchFamily="18" charset="0"/>
              </a:rPr>
              <a:t>Slide Content Description:</a:t>
            </a:r>
          </a:p>
          <a:p>
            <a:endParaRPr lang="en-US" smtClean="0"/>
          </a:p>
          <a:p>
            <a:r>
              <a:rPr lang="en-US" smtClean="0"/>
              <a:t>Presentation Script:</a:t>
            </a:r>
          </a:p>
          <a:p>
            <a:r>
              <a:rPr lang="en-US" smtClean="0"/>
              <a:t>Threads have dispatch protocol-specific properties: period, deadline, worst-case execution time.</a:t>
            </a:r>
          </a:p>
          <a:p>
            <a:pPr lvl="1"/>
            <a:r>
              <a:rPr lang="en-US" smtClean="0"/>
              <a:t>the time interval between successive dispatches of a thread whose scheduling protocol is periodic</a:t>
            </a:r>
          </a:p>
          <a:p>
            <a:pPr lvl="1"/>
            <a:r>
              <a:rPr lang="en-US" smtClean="0"/>
              <a:t> the minimum interval between successive dispatches of a thread whose scheduling protocol is sporadic.</a:t>
            </a:r>
          </a:p>
          <a:p>
            <a:r>
              <a:rPr lang="en-US" smtClean="0"/>
              <a:t>Thread Dispatching</a:t>
            </a:r>
          </a:p>
          <a:p>
            <a:pPr lvl="1"/>
            <a:r>
              <a:rPr lang="en-US" smtClean="0"/>
              <a:t>Periodic represents periodic dispatch of threads with hard deadlines. </a:t>
            </a:r>
          </a:p>
          <a:p>
            <a:pPr lvl="1"/>
            <a:r>
              <a:rPr lang="en-US" smtClean="0"/>
              <a:t>Aperiodic represents event-triggered dispatch of threads with hard deadlines. </a:t>
            </a:r>
          </a:p>
          <a:p>
            <a:pPr lvl="1"/>
            <a:r>
              <a:rPr lang="en-US" smtClean="0"/>
              <a:t>Sporadic represents event-triggered dispatching of threads with minimum spacing of dispatches. </a:t>
            </a:r>
          </a:p>
          <a:p>
            <a:endParaRPr lang="en-US" smtClean="0"/>
          </a:p>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noTextEdit="1"/>
          </p:cNvSpPr>
          <p:nvPr>
            <p:ph type="sldImg"/>
          </p:nvPr>
        </p:nvSpPr>
        <p:spPr>
          <a:ln/>
        </p:spPr>
      </p:sp>
      <p:sp>
        <p:nvSpPr>
          <p:cNvPr id="135171" name="Rectangle 3"/>
          <p:cNvSpPr>
            <a:spLocks noGrp="1" noChangeArrowheads="1"/>
          </p:cNvSpPr>
          <p:nvPr>
            <p:ph type="body" idx="1"/>
          </p:nvPr>
        </p:nvSpPr>
        <p:spPr>
          <a:xfrm>
            <a:off x="1141985" y="4343093"/>
            <a:ext cx="4574030" cy="4115721"/>
          </a:xfrm>
          <a:noFill/>
          <a:ln/>
        </p:spPr>
        <p:txBody>
          <a:bodyPr lIns="91398" tIns="45699" rIns="91398" bIns="45699"/>
          <a:lstStyle/>
          <a:p>
            <a:r>
              <a:rPr lang="en-US" smtClean="0">
                <a:solidFill>
                  <a:srgbClr val="000000"/>
                </a:solidFill>
                <a:latin typeface="Helvetica" pitchFamily="34" charset="0"/>
                <a:cs typeface="Times New Roman" pitchFamily="18" charset="0"/>
              </a:rPr>
              <a:t>A flow specification is a mapping from input ports to output ports.</a:t>
            </a:r>
          </a:p>
          <a:p>
            <a:endParaRPr lang="en-US" smtClean="0">
              <a:solidFill>
                <a:srgbClr val="000000"/>
              </a:solidFill>
              <a:latin typeface="Helvetica" pitchFamily="34" charset="0"/>
              <a:cs typeface="Times New Roman" pitchFamily="18" charset="0"/>
            </a:endParaRPr>
          </a:p>
          <a:p>
            <a:r>
              <a:rPr lang="en-US" smtClean="0">
                <a:solidFill>
                  <a:srgbClr val="000000"/>
                </a:solidFill>
                <a:latin typeface="Helvetica" pitchFamily="34" charset="0"/>
                <a:cs typeface="Times New Roman" pitchFamily="18" charset="0"/>
              </a:rPr>
              <a:t>Flow specifications represent logical flows; port types do not have to match.</a:t>
            </a:r>
          </a:p>
          <a:p>
            <a:r>
              <a:rPr lang="en-US" smtClean="0">
                <a:solidFill>
                  <a:srgbClr val="000000"/>
                </a:solidFill>
                <a:latin typeface="Helvetica" pitchFamily="34" charset="0"/>
                <a:cs typeface="Times New Roman" pitchFamily="18" charset="0"/>
              </a:rPr>
              <a:t>Multiple flow specifications can be defined for the same pair of ports.</a:t>
            </a: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ChangeArrowheads="1" noTextEdit="1"/>
          </p:cNvSpPr>
          <p:nvPr>
            <p:ph type="sldImg"/>
          </p:nvPr>
        </p:nvSpPr>
        <p:spPr>
          <a:xfrm>
            <a:off x="1154113" y="692150"/>
            <a:ext cx="4551362" cy="3414713"/>
          </a:xfrm>
          <a:ln/>
        </p:spPr>
      </p:sp>
      <p:sp>
        <p:nvSpPr>
          <p:cNvPr id="145411" name="Rectangle 3"/>
          <p:cNvSpPr>
            <a:spLocks noGrp="1" noChangeArrowheads="1"/>
          </p:cNvSpPr>
          <p:nvPr>
            <p:ph type="body" idx="1"/>
          </p:nvPr>
        </p:nvSpPr>
        <p:spPr>
          <a:xfrm>
            <a:off x="913588" y="4340021"/>
            <a:ext cx="5030824" cy="4115721"/>
          </a:xfrm>
          <a:noFill/>
          <a:ln/>
        </p:spPr>
        <p:txBody>
          <a:bodyPr/>
          <a:lstStyle/>
          <a:p>
            <a:pPr defTabSz="922802"/>
            <a:r>
              <a:rPr lang="en-US" dirty="0" smtClean="0">
                <a:cs typeface="Times New Roman" pitchFamily="18" charset="0"/>
              </a:rPr>
              <a:t>Key points (Objectives of the Slide):</a:t>
            </a:r>
          </a:p>
          <a:p>
            <a:pPr defTabSz="922802"/>
            <a:endParaRPr lang="en-US" dirty="0" smtClean="0">
              <a:cs typeface="Times New Roman" pitchFamily="18" charset="0"/>
            </a:endParaRPr>
          </a:p>
          <a:p>
            <a:pPr defTabSz="922802"/>
            <a:r>
              <a:rPr lang="en-US" dirty="0" smtClean="0">
                <a:cs typeface="Times New Roman" pitchFamily="18" charset="0"/>
              </a:rPr>
              <a:t>Slide Content Description:</a:t>
            </a:r>
          </a:p>
          <a:p>
            <a:pPr defTabSz="922802"/>
            <a:endParaRPr lang="en-US" dirty="0" smtClean="0"/>
          </a:p>
          <a:p>
            <a:pPr defTabSz="922802"/>
            <a:r>
              <a:rPr lang="en-US" dirty="0" smtClean="0"/>
              <a:t>Presentation Script:</a:t>
            </a:r>
          </a:p>
          <a:p>
            <a:pPr defTabSz="922802"/>
            <a:endParaRPr lang="en-US" dirty="0" smtClean="0"/>
          </a:p>
          <a:p>
            <a:pPr defTabSz="922802"/>
            <a:endParaRPr lang="en-US" dirty="0" smtClean="0"/>
          </a:p>
          <a:p>
            <a:pPr defTabSz="922802"/>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noTextEdit="1"/>
          </p:cNvSpPr>
          <p:nvPr>
            <p:ph type="sldImg"/>
          </p:nvPr>
        </p:nvSpPr>
        <p:spPr>
          <a:xfrm>
            <a:off x="1144588" y="685800"/>
            <a:ext cx="4568825" cy="3427413"/>
          </a:xfrm>
          <a:ln/>
        </p:spPr>
      </p:sp>
      <p:sp>
        <p:nvSpPr>
          <p:cNvPr id="68611" name="Rectangle 3"/>
          <p:cNvSpPr>
            <a:spLocks noGrp="1" noChangeArrowheads="1"/>
          </p:cNvSpPr>
          <p:nvPr>
            <p:ph type="body" idx="1"/>
          </p:nvPr>
        </p:nvSpPr>
        <p:spPr>
          <a:xfrm>
            <a:off x="1142741" y="4344378"/>
            <a:ext cx="4572519" cy="4114409"/>
          </a:xfrm>
          <a:noFill/>
          <a:ln/>
        </p:spPr>
        <p:txBody>
          <a:bodyPr/>
          <a:lstStyle/>
          <a:p>
            <a:r>
              <a:rPr lang="en-US" smtClean="0"/>
              <a:t>The next slides use the graphical notation for the AADL components shown here.  Additional graphical detail is also added on the following of the slides for connections, bindings, ports, etc.  These are the component categories.</a:t>
            </a:r>
          </a:p>
          <a:p>
            <a:endParaRPr lang="en-US" smtClean="0"/>
          </a:p>
          <a:p>
            <a:r>
              <a:rPr lang="en-US" smtClean="0"/>
              <a:t>The modeling vocabulary of AADL supports modeling of the application systems executing on executing platform with focus on runtime properties of the embedded system.</a:t>
            </a:r>
          </a:p>
          <a:p>
            <a:r>
              <a:rPr lang="en-US" smtClean="0"/>
              <a:t>Application systems can be modeled in terms of concurrently executing components that interact and access data. These components have precise execution semantics. They can be composed into hierarchical systems.</a:t>
            </a:r>
          </a:p>
          <a:p>
            <a:r>
              <a:rPr lang="en-US" smtClean="0"/>
              <a:t>The execution platform consists of processors (for executing threads), memory (for holding code and data), buses, to provide connectivity of execution platform components, and devices to interface with the external environment.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9/12/2011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9/12/2011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9/12/2011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23900" y="515938"/>
            <a:ext cx="8115300" cy="4953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88988" y="1263650"/>
            <a:ext cx="3916362" cy="4984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7750" y="1263650"/>
            <a:ext cx="3917950" cy="4984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r>
              <a:rPr lang="en-US"/>
              <a:t>AADL Tutorial</a:t>
            </a:r>
          </a:p>
        </p:txBody>
      </p:sp>
      <p:sp>
        <p:nvSpPr>
          <p:cNvPr id="6" name="Rectangle 5"/>
          <p:cNvSpPr>
            <a:spLocks noGrp="1" noChangeArrowheads="1"/>
          </p:cNvSpPr>
          <p:nvPr>
            <p:ph type="sldNum" sz="quarter" idx="11"/>
          </p:nvPr>
        </p:nvSpPr>
        <p:spPr>
          <a:ln/>
        </p:spPr>
        <p:txBody>
          <a:bodyPr/>
          <a:lstStyle>
            <a:lvl1pPr>
              <a:defRPr/>
            </a:lvl1pPr>
          </a:lstStyle>
          <a:p>
            <a:pPr>
              <a:defRPr/>
            </a:pPr>
            <a:fld id="{39C4086F-72BC-42A5-BE1A-CE36759AF472}"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9/12/2011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9/12/2011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9/12/2011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9/12/2011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9/12/2011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9/12/2011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9/12/2011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9/12/2011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aadl.info/aadl/documents/AADLpattern82004.pdf" TargetMode="External"/><Relationship Id="rId2" Type="http://schemas.openxmlformats.org/officeDocument/2006/relationships/hyperlink" Target="http://ebooks-online24.com/download/AADL-ppt-38.html" TargetMode="External"/><Relationship Id="rId1" Type="http://schemas.openxmlformats.org/officeDocument/2006/relationships/slideLayout" Target="../slideLayouts/slideLayout2.xml"/><Relationship Id="rId5" Type="http://schemas.openxmlformats.org/officeDocument/2006/relationships/hyperlink" Target="https://wiki.sei.cmu.edu/aadl/images/7/78/Vogl_Hecht_Lam_Aerotech_09.pdf" TargetMode="External"/><Relationship Id="rId4" Type="http://schemas.openxmlformats.org/officeDocument/2006/relationships/hyperlink" Target="http://people.cs.kuleuven.be/~stefan.vanbaelen/public_html/deptcw/ACES-MB/2009/ACES-MB11.pdf"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aadl.inf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a:t>
            </a:r>
            <a:r>
              <a:rPr lang="en-US" dirty="0" smtClean="0"/>
              <a:t> 871</a:t>
            </a:r>
            <a:endParaRPr lang="en-US" dirty="0" smtClean="0"/>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3 Session 2</a:t>
            </a:r>
          </a:p>
          <a:p>
            <a:r>
              <a:rPr lang="en-US" dirty="0" smtClean="0">
                <a:solidFill>
                  <a:schemeClr val="tx1"/>
                </a:solidFill>
              </a:rPr>
              <a:t>AADL</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3"/>
          <p:cNvSpPr>
            <a:spLocks noGrp="1"/>
          </p:cNvSpPr>
          <p:nvPr>
            <p:ph type="ftr" sz="quarter" idx="10"/>
          </p:nvPr>
        </p:nvSpPr>
        <p:spPr/>
        <p:txBody>
          <a:bodyPr/>
          <a:lstStyle/>
          <a:p>
            <a:pPr>
              <a:defRPr/>
            </a:pPr>
            <a:r>
              <a:rPr lang="en-US"/>
              <a:t>AADL Tutorial</a:t>
            </a:r>
          </a:p>
        </p:txBody>
      </p:sp>
      <p:sp>
        <p:nvSpPr>
          <p:cNvPr id="44035" name="Slide Number Placeholder 4"/>
          <p:cNvSpPr>
            <a:spLocks noGrp="1"/>
          </p:cNvSpPr>
          <p:nvPr>
            <p:ph type="sldNum" sz="quarter" idx="11"/>
          </p:nvPr>
        </p:nvSpPr>
        <p:spPr>
          <a:noFill/>
        </p:spPr>
        <p:txBody>
          <a:bodyPr/>
          <a:lstStyle/>
          <a:p>
            <a:fld id="{97320FB4-2980-4634-9568-122536A1AE56}" type="slidenum">
              <a:rPr lang="en-US"/>
              <a:pPr/>
              <a:t>10</a:t>
            </a:fld>
            <a:endParaRPr lang="en-US"/>
          </a:p>
        </p:txBody>
      </p:sp>
      <p:sp>
        <p:nvSpPr>
          <p:cNvPr id="44036" name="Rectangle 2"/>
          <p:cNvSpPr>
            <a:spLocks noGrp="1" noChangeArrowheads="1"/>
          </p:cNvSpPr>
          <p:nvPr>
            <p:ph type="title"/>
          </p:nvPr>
        </p:nvSpPr>
        <p:spPr/>
        <p:txBody>
          <a:bodyPr/>
          <a:lstStyle/>
          <a:p>
            <a:r>
              <a:rPr lang="en-US" smtClean="0"/>
              <a:t>Thread Dispatch Protocols</a:t>
            </a:r>
          </a:p>
        </p:txBody>
      </p:sp>
      <p:sp>
        <p:nvSpPr>
          <p:cNvPr id="44037" name="Rectangle 3"/>
          <p:cNvSpPr>
            <a:spLocks noGrp="1" noChangeArrowheads="1"/>
          </p:cNvSpPr>
          <p:nvPr>
            <p:ph type="body" idx="1"/>
          </p:nvPr>
        </p:nvSpPr>
        <p:spPr/>
        <p:txBody>
          <a:bodyPr/>
          <a:lstStyle/>
          <a:p>
            <a:r>
              <a:rPr lang="en-US" sz="2400" dirty="0" smtClean="0"/>
              <a:t>Periodic thread</a:t>
            </a:r>
          </a:p>
          <a:p>
            <a:pPr lvl="1"/>
            <a:r>
              <a:rPr lang="en-US" sz="2400" dirty="0" smtClean="0"/>
              <a:t>represents periodic dispatch of threads with typically hard deadlines. </a:t>
            </a:r>
          </a:p>
          <a:p>
            <a:r>
              <a:rPr lang="en-US" sz="2400" dirty="0" err="1" smtClean="0"/>
              <a:t>Aperiodic</a:t>
            </a:r>
            <a:r>
              <a:rPr lang="en-US" sz="2400" dirty="0" smtClean="0"/>
              <a:t> thread</a:t>
            </a:r>
          </a:p>
          <a:p>
            <a:pPr lvl="1"/>
            <a:r>
              <a:rPr lang="en-US" sz="2400" dirty="0" smtClean="0"/>
              <a:t>represents event-triggered dispatch of threads with typically hard deadlines. </a:t>
            </a:r>
          </a:p>
          <a:p>
            <a:r>
              <a:rPr lang="en-US" sz="2400" dirty="0" smtClean="0"/>
              <a:t>Sporadic thread</a:t>
            </a:r>
          </a:p>
          <a:p>
            <a:pPr lvl="1"/>
            <a:r>
              <a:rPr lang="en-US" sz="2400" dirty="0" smtClean="0"/>
              <a:t>represents dispatching of threads with minimum dispatch separation and typically hard deadlines.</a:t>
            </a:r>
          </a:p>
          <a:p>
            <a:r>
              <a:rPr lang="en-US" sz="2400" dirty="0" smtClean="0"/>
              <a:t>Background thread</a:t>
            </a:r>
          </a:p>
          <a:p>
            <a:pPr lvl="1"/>
            <a:r>
              <a:rPr lang="en-US" sz="2400" dirty="0" smtClean="0"/>
              <a:t>represents threads that are dispatched once and execute until completion</a:t>
            </a:r>
            <a:r>
              <a:rPr lang="en-US" dirty="0" smtClean="0"/>
              <a:t>.</a:t>
            </a:r>
          </a:p>
        </p:txBody>
      </p:sp>
      <p:sp>
        <p:nvSpPr>
          <p:cNvPr id="44038" name="Oval 4"/>
          <p:cNvSpPr>
            <a:spLocks noChangeArrowheads="1"/>
          </p:cNvSpPr>
          <p:nvPr/>
        </p:nvSpPr>
        <p:spPr bwMode="auto">
          <a:xfrm>
            <a:off x="676275" y="1343025"/>
            <a:ext cx="449263" cy="277813"/>
          </a:xfrm>
          <a:prstGeom prst="ellipse">
            <a:avLst/>
          </a:prstGeom>
          <a:solidFill>
            <a:schemeClr val="accent1"/>
          </a:solidFill>
          <a:ln w="19050">
            <a:solidFill>
              <a:schemeClr val="tx1"/>
            </a:solidFill>
            <a:round/>
            <a:headEnd/>
            <a:tailEnd/>
          </a:ln>
        </p:spPr>
        <p:txBody>
          <a:bodyPr lIns="0" tIns="0" rIns="0" bIns="0" anchor="ctr">
            <a:spAutoFit/>
          </a:bodyPr>
          <a:lstStyle/>
          <a:p>
            <a:pPr eaLnBrk="1" hangingPunct="1"/>
            <a:r>
              <a:rPr lang="en-US" sz="1200" b="1"/>
              <a:t>5ms</a:t>
            </a:r>
          </a:p>
        </p:txBody>
      </p:sp>
      <p:sp>
        <p:nvSpPr>
          <p:cNvPr id="44039" name="Oval 5"/>
          <p:cNvSpPr>
            <a:spLocks noChangeArrowheads="1"/>
          </p:cNvSpPr>
          <p:nvPr/>
        </p:nvSpPr>
        <p:spPr bwMode="auto">
          <a:xfrm>
            <a:off x="660400" y="4664075"/>
            <a:ext cx="449263" cy="277813"/>
          </a:xfrm>
          <a:prstGeom prst="ellipse">
            <a:avLst/>
          </a:prstGeom>
          <a:solidFill>
            <a:schemeClr val="accent1"/>
          </a:solidFill>
          <a:ln w="19050">
            <a:solidFill>
              <a:schemeClr val="tx1"/>
            </a:solidFill>
            <a:round/>
            <a:headEnd/>
            <a:tailEnd/>
          </a:ln>
        </p:spPr>
        <p:txBody>
          <a:bodyPr lIns="0" tIns="0" rIns="0" bIns="0" anchor="ctr">
            <a:spAutoFit/>
          </a:bodyPr>
          <a:lstStyle/>
          <a:p>
            <a:pPr eaLnBrk="1" hangingPunct="1"/>
            <a:r>
              <a:rPr lang="en-US" sz="1200" b="1"/>
              <a:t>B</a:t>
            </a:r>
          </a:p>
        </p:txBody>
      </p:sp>
      <p:sp>
        <p:nvSpPr>
          <p:cNvPr id="44040" name="Oval 6"/>
          <p:cNvSpPr>
            <a:spLocks noChangeArrowheads="1"/>
          </p:cNvSpPr>
          <p:nvPr/>
        </p:nvSpPr>
        <p:spPr bwMode="auto">
          <a:xfrm>
            <a:off x="684213" y="3490913"/>
            <a:ext cx="449262" cy="277812"/>
          </a:xfrm>
          <a:prstGeom prst="ellipse">
            <a:avLst/>
          </a:prstGeom>
          <a:solidFill>
            <a:schemeClr val="accent1"/>
          </a:solidFill>
          <a:ln w="19050">
            <a:solidFill>
              <a:schemeClr val="tx1"/>
            </a:solidFill>
            <a:round/>
            <a:headEnd/>
            <a:tailEnd/>
          </a:ln>
        </p:spPr>
        <p:txBody>
          <a:bodyPr lIns="0" tIns="0" rIns="0" bIns="0" anchor="ctr">
            <a:spAutoFit/>
          </a:bodyPr>
          <a:lstStyle/>
          <a:p>
            <a:pPr eaLnBrk="1" hangingPunct="1"/>
            <a:r>
              <a:rPr lang="en-US" sz="1200" b="1"/>
              <a:t>5ms</a:t>
            </a:r>
          </a:p>
        </p:txBody>
      </p:sp>
      <p:sp>
        <p:nvSpPr>
          <p:cNvPr id="44041" name="Freeform 7"/>
          <p:cNvSpPr>
            <a:spLocks/>
          </p:cNvSpPr>
          <p:nvPr/>
        </p:nvSpPr>
        <p:spPr bwMode="auto">
          <a:xfrm>
            <a:off x="889000" y="3602038"/>
            <a:ext cx="146050" cy="392112"/>
          </a:xfrm>
          <a:custGeom>
            <a:avLst/>
            <a:gdLst>
              <a:gd name="T0" fmla="*/ 0 w 219"/>
              <a:gd name="T1" fmla="*/ 0 h 357"/>
              <a:gd name="T2" fmla="*/ 91 w 219"/>
              <a:gd name="T3" fmla="*/ 229 h 357"/>
              <a:gd name="T4" fmla="*/ 128 w 219"/>
              <a:gd name="T5" fmla="*/ 137 h 357"/>
              <a:gd name="T6" fmla="*/ 219 w 219"/>
              <a:gd name="T7" fmla="*/ 357 h 357"/>
              <a:gd name="T8" fmla="*/ 0 60000 65536"/>
              <a:gd name="T9" fmla="*/ 0 60000 65536"/>
              <a:gd name="T10" fmla="*/ 0 60000 65536"/>
              <a:gd name="T11" fmla="*/ 0 60000 65536"/>
              <a:gd name="T12" fmla="*/ 0 w 219"/>
              <a:gd name="T13" fmla="*/ 0 h 357"/>
              <a:gd name="T14" fmla="*/ 219 w 219"/>
              <a:gd name="T15" fmla="*/ 357 h 357"/>
            </a:gdLst>
            <a:ahLst/>
            <a:cxnLst>
              <a:cxn ang="T8">
                <a:pos x="T0" y="T1"/>
              </a:cxn>
              <a:cxn ang="T9">
                <a:pos x="T2" y="T3"/>
              </a:cxn>
              <a:cxn ang="T10">
                <a:pos x="T4" y="T5"/>
              </a:cxn>
              <a:cxn ang="T11">
                <a:pos x="T6" y="T7"/>
              </a:cxn>
            </a:cxnLst>
            <a:rect l="T12" t="T13" r="T14" b="T15"/>
            <a:pathLst>
              <a:path w="219" h="357">
                <a:moveTo>
                  <a:pt x="0" y="0"/>
                </a:moveTo>
                <a:lnTo>
                  <a:pt x="91" y="229"/>
                </a:lnTo>
                <a:lnTo>
                  <a:pt x="128" y="137"/>
                </a:lnTo>
                <a:lnTo>
                  <a:pt x="219" y="357"/>
                </a:lnTo>
              </a:path>
            </a:pathLst>
          </a:custGeom>
          <a:noFill/>
          <a:ln w="19050" cap="flat" cmpd="sng">
            <a:solidFill>
              <a:schemeClr val="tx1"/>
            </a:solidFill>
            <a:prstDash val="solid"/>
            <a:round/>
            <a:headEnd type="none" w="med" len="med"/>
            <a:tailEnd type="triangle" w="med" len="med"/>
          </a:ln>
        </p:spPr>
        <p:txBody>
          <a:bodyPr lIns="0" tIns="0" rIns="0" bIns="0" anchor="ctr">
            <a:spAutoFit/>
          </a:bodyPr>
          <a:lstStyle/>
          <a:p>
            <a:endParaRPr lang="en-US"/>
          </a:p>
        </p:txBody>
      </p:sp>
      <p:sp>
        <p:nvSpPr>
          <p:cNvPr id="44042" name="Rectangle 8"/>
          <p:cNvSpPr>
            <a:spLocks noChangeArrowheads="1"/>
          </p:cNvSpPr>
          <p:nvPr/>
        </p:nvSpPr>
        <p:spPr bwMode="auto">
          <a:xfrm>
            <a:off x="774700" y="2451100"/>
            <a:ext cx="279400" cy="279400"/>
          </a:xfrm>
          <a:prstGeom prst="rect">
            <a:avLst/>
          </a:prstGeom>
          <a:solidFill>
            <a:schemeClr val="bg1"/>
          </a:solidFill>
          <a:ln w="28575">
            <a:solidFill>
              <a:schemeClr val="bg1"/>
            </a:solidFill>
            <a:miter lim="800000"/>
            <a:headEnd/>
            <a:tailEnd/>
          </a:ln>
        </p:spPr>
        <p:txBody>
          <a:bodyPr wrap="none" anchor="ctr">
            <a:spAutoFit/>
          </a:bodyPr>
          <a:lstStyle/>
          <a:p>
            <a:endParaRPr lang="en-US"/>
          </a:p>
        </p:txBody>
      </p:sp>
      <p:sp>
        <p:nvSpPr>
          <p:cNvPr id="44043" name="Freeform 9"/>
          <p:cNvSpPr>
            <a:spLocks/>
          </p:cNvSpPr>
          <p:nvPr/>
        </p:nvSpPr>
        <p:spPr bwMode="auto">
          <a:xfrm>
            <a:off x="854075" y="2422525"/>
            <a:ext cx="146050" cy="392113"/>
          </a:xfrm>
          <a:custGeom>
            <a:avLst/>
            <a:gdLst>
              <a:gd name="T0" fmla="*/ 0 w 219"/>
              <a:gd name="T1" fmla="*/ 0 h 357"/>
              <a:gd name="T2" fmla="*/ 91 w 219"/>
              <a:gd name="T3" fmla="*/ 229 h 357"/>
              <a:gd name="T4" fmla="*/ 128 w 219"/>
              <a:gd name="T5" fmla="*/ 137 h 357"/>
              <a:gd name="T6" fmla="*/ 219 w 219"/>
              <a:gd name="T7" fmla="*/ 357 h 357"/>
              <a:gd name="T8" fmla="*/ 0 60000 65536"/>
              <a:gd name="T9" fmla="*/ 0 60000 65536"/>
              <a:gd name="T10" fmla="*/ 0 60000 65536"/>
              <a:gd name="T11" fmla="*/ 0 60000 65536"/>
              <a:gd name="T12" fmla="*/ 0 w 219"/>
              <a:gd name="T13" fmla="*/ 0 h 357"/>
              <a:gd name="T14" fmla="*/ 219 w 219"/>
              <a:gd name="T15" fmla="*/ 357 h 357"/>
            </a:gdLst>
            <a:ahLst/>
            <a:cxnLst>
              <a:cxn ang="T8">
                <a:pos x="T0" y="T1"/>
              </a:cxn>
              <a:cxn ang="T9">
                <a:pos x="T2" y="T3"/>
              </a:cxn>
              <a:cxn ang="T10">
                <a:pos x="T4" y="T5"/>
              </a:cxn>
              <a:cxn ang="T11">
                <a:pos x="T6" y="T7"/>
              </a:cxn>
            </a:cxnLst>
            <a:rect l="T12" t="T13" r="T14" b="T15"/>
            <a:pathLst>
              <a:path w="219" h="357">
                <a:moveTo>
                  <a:pt x="0" y="0"/>
                </a:moveTo>
                <a:lnTo>
                  <a:pt x="91" y="229"/>
                </a:lnTo>
                <a:lnTo>
                  <a:pt x="128" y="137"/>
                </a:lnTo>
                <a:lnTo>
                  <a:pt x="219" y="357"/>
                </a:lnTo>
              </a:path>
            </a:pathLst>
          </a:custGeom>
          <a:noFill/>
          <a:ln w="19050" cap="flat" cmpd="sng">
            <a:solidFill>
              <a:schemeClr val="tx1"/>
            </a:solidFill>
            <a:prstDash val="solid"/>
            <a:round/>
            <a:headEnd type="none" w="med" len="med"/>
            <a:tailEnd type="triangle" w="med" len="med"/>
          </a:ln>
        </p:spPr>
        <p:txBody>
          <a:bodyPr lIns="0" tIns="0" rIns="0" bIns="0" anchor="ctr">
            <a:spAutoFit/>
          </a:bodyPr>
          <a:lstStyle/>
          <a:p>
            <a:endParaRPr 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AADL Tutorial</a:t>
            </a:r>
          </a:p>
        </p:txBody>
      </p:sp>
      <p:sp>
        <p:nvSpPr>
          <p:cNvPr id="45059" name="Slide Number Placeholder 5"/>
          <p:cNvSpPr>
            <a:spLocks noGrp="1"/>
          </p:cNvSpPr>
          <p:nvPr>
            <p:ph type="sldNum" sz="quarter" idx="11"/>
          </p:nvPr>
        </p:nvSpPr>
        <p:spPr>
          <a:noFill/>
        </p:spPr>
        <p:txBody>
          <a:bodyPr/>
          <a:lstStyle/>
          <a:p>
            <a:fld id="{59D313C6-DD06-4743-B869-38CDBC4FA6ED}" type="slidenum">
              <a:rPr lang="en-US"/>
              <a:pPr/>
              <a:t>11</a:t>
            </a:fld>
            <a:endParaRPr lang="en-US"/>
          </a:p>
        </p:txBody>
      </p:sp>
      <p:pic>
        <p:nvPicPr>
          <p:cNvPr id="45060" name="Picture 2"/>
          <p:cNvPicPr>
            <a:picLocks noChangeAspect="1" noChangeArrowheads="1"/>
          </p:cNvPicPr>
          <p:nvPr>
            <p:ph sz="half" idx="2"/>
          </p:nvPr>
        </p:nvPicPr>
        <p:blipFill>
          <a:blip r:embed="rId2"/>
          <a:srcRect/>
          <a:stretch>
            <a:fillRect/>
          </a:stretch>
        </p:blipFill>
        <p:spPr>
          <a:xfrm>
            <a:off x="3605213" y="1444625"/>
            <a:ext cx="5192712" cy="4814888"/>
          </a:xfrm>
          <a:noFill/>
        </p:spPr>
      </p:pic>
      <p:sp>
        <p:nvSpPr>
          <p:cNvPr id="45061" name="Rectangle 3"/>
          <p:cNvSpPr>
            <a:spLocks noGrp="1" noChangeArrowheads="1"/>
          </p:cNvSpPr>
          <p:nvPr>
            <p:ph type="title"/>
          </p:nvPr>
        </p:nvSpPr>
        <p:spPr/>
        <p:txBody>
          <a:bodyPr/>
          <a:lstStyle/>
          <a:p>
            <a:r>
              <a:rPr lang="en-US" sz="2800" smtClean="0"/>
              <a:t>Thread Execution Semantics</a:t>
            </a:r>
          </a:p>
        </p:txBody>
      </p:sp>
      <p:sp>
        <p:nvSpPr>
          <p:cNvPr id="45062" name="Rectangle 4"/>
          <p:cNvSpPr>
            <a:spLocks noGrp="1" noChangeArrowheads="1"/>
          </p:cNvSpPr>
          <p:nvPr>
            <p:ph type="body" sz="half" idx="1"/>
          </p:nvPr>
        </p:nvSpPr>
        <p:spPr>
          <a:xfrm>
            <a:off x="788988" y="1263650"/>
            <a:ext cx="3919537" cy="4984750"/>
          </a:xfrm>
        </p:spPr>
        <p:txBody>
          <a:bodyPr/>
          <a:lstStyle/>
          <a:p>
            <a:r>
              <a:rPr lang="en-US" sz="2000" smtClean="0"/>
              <a:t>Nominal &amp; recovery</a:t>
            </a:r>
          </a:p>
          <a:p>
            <a:r>
              <a:rPr lang="en-US" sz="2000" smtClean="0"/>
              <a:t>Fault handling</a:t>
            </a:r>
          </a:p>
          <a:p>
            <a:r>
              <a:rPr lang="en-US" sz="2000" smtClean="0"/>
              <a:t>Resource locking</a:t>
            </a:r>
          </a:p>
          <a:p>
            <a:r>
              <a:rPr lang="en-US" sz="2000" smtClean="0"/>
              <a:t>Mode switching</a:t>
            </a:r>
          </a:p>
          <a:p>
            <a:r>
              <a:rPr lang="en-US" sz="2000" smtClean="0"/>
              <a:t>Initialization &amp; finalization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Footer Placeholder 3"/>
          <p:cNvSpPr>
            <a:spLocks noGrp="1"/>
          </p:cNvSpPr>
          <p:nvPr>
            <p:ph type="ftr" sz="quarter" idx="10"/>
          </p:nvPr>
        </p:nvSpPr>
        <p:spPr/>
        <p:txBody>
          <a:bodyPr/>
          <a:lstStyle/>
          <a:p>
            <a:pPr>
              <a:defRPr/>
            </a:pPr>
            <a:r>
              <a:rPr lang="en-US"/>
              <a:t>AADL Tutorial</a:t>
            </a:r>
          </a:p>
        </p:txBody>
      </p:sp>
      <p:sp>
        <p:nvSpPr>
          <p:cNvPr id="58371" name="Slide Number Placeholder 4"/>
          <p:cNvSpPr>
            <a:spLocks noGrp="1"/>
          </p:cNvSpPr>
          <p:nvPr>
            <p:ph type="sldNum" sz="quarter" idx="11"/>
          </p:nvPr>
        </p:nvSpPr>
        <p:spPr>
          <a:noFill/>
        </p:spPr>
        <p:txBody>
          <a:bodyPr/>
          <a:lstStyle/>
          <a:p>
            <a:fld id="{A36B7810-7FD5-4FA9-87F6-1CA85FEFF006}" type="slidenum">
              <a:rPr lang="en-US"/>
              <a:pPr/>
              <a:t>12</a:t>
            </a:fld>
            <a:endParaRPr lang="en-US"/>
          </a:p>
        </p:txBody>
      </p:sp>
      <p:sp>
        <p:nvSpPr>
          <p:cNvPr id="58372" name="Rectangle 2"/>
          <p:cNvSpPr>
            <a:spLocks noGrp="1" noChangeArrowheads="1"/>
          </p:cNvSpPr>
          <p:nvPr>
            <p:ph type="title"/>
          </p:nvPr>
        </p:nvSpPr>
        <p:spPr>
          <a:xfrm>
            <a:off x="723900" y="515938"/>
            <a:ext cx="8115300" cy="342900"/>
          </a:xfrm>
        </p:spPr>
        <p:txBody>
          <a:bodyPr/>
          <a:lstStyle/>
          <a:p>
            <a:r>
              <a:rPr lang="en-US" smtClean="0"/>
              <a:t>Flows in AADL</a:t>
            </a:r>
          </a:p>
        </p:txBody>
      </p:sp>
      <p:sp>
        <p:nvSpPr>
          <p:cNvPr id="58373" name="AutoShape 3"/>
          <p:cNvSpPr>
            <a:spLocks noChangeArrowheads="1"/>
          </p:cNvSpPr>
          <p:nvPr/>
        </p:nvSpPr>
        <p:spPr bwMode="auto">
          <a:xfrm>
            <a:off x="1050925" y="1323975"/>
            <a:ext cx="1676400" cy="990600"/>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58374" name="AutoShape 4"/>
          <p:cNvSpPr>
            <a:spLocks noChangeArrowheads="1"/>
          </p:cNvSpPr>
          <p:nvPr/>
        </p:nvSpPr>
        <p:spPr bwMode="auto">
          <a:xfrm>
            <a:off x="1384300" y="1019175"/>
            <a:ext cx="1055688"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t>System S1</a:t>
            </a:r>
          </a:p>
        </p:txBody>
      </p:sp>
      <p:grpSp>
        <p:nvGrpSpPr>
          <p:cNvPr id="2" name="Group 5"/>
          <p:cNvGrpSpPr>
            <a:grpSpLocks/>
          </p:cNvGrpSpPr>
          <p:nvPr/>
        </p:nvGrpSpPr>
        <p:grpSpPr bwMode="auto">
          <a:xfrm>
            <a:off x="1125538" y="1366838"/>
            <a:ext cx="230187" cy="217487"/>
            <a:chOff x="1658" y="3145"/>
            <a:chExt cx="484" cy="589"/>
          </a:xfrm>
        </p:grpSpPr>
        <p:sp>
          <p:nvSpPr>
            <p:cNvPr id="58468" name="WordArt 6"/>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58469" name="WordArt 7"/>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58470" name="Line 8"/>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58471" name="Line 9"/>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58472" name="AutoShape 10"/>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58376" name="AutoShape 11"/>
          <p:cNvSpPr>
            <a:spLocks noChangeArrowheads="1"/>
          </p:cNvSpPr>
          <p:nvPr/>
        </p:nvSpPr>
        <p:spPr bwMode="auto">
          <a:xfrm rot="5400000">
            <a:off x="1011238" y="1628775"/>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77" name="AutoShape 12"/>
          <p:cNvSpPr>
            <a:spLocks noChangeArrowheads="1"/>
          </p:cNvSpPr>
          <p:nvPr/>
        </p:nvSpPr>
        <p:spPr bwMode="auto">
          <a:xfrm rot="5400000">
            <a:off x="2755900" y="1400175"/>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78" name="AutoShape 13"/>
          <p:cNvSpPr>
            <a:spLocks noChangeArrowheads="1"/>
          </p:cNvSpPr>
          <p:nvPr/>
        </p:nvSpPr>
        <p:spPr bwMode="auto">
          <a:xfrm rot="5400000">
            <a:off x="2755900" y="2009775"/>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cxnSp>
        <p:nvCxnSpPr>
          <p:cNvPr id="58379" name="AutoShape 14"/>
          <p:cNvCxnSpPr>
            <a:cxnSpLocks noChangeShapeType="1"/>
            <a:stCxn id="58376" idx="0"/>
            <a:endCxn id="58377" idx="3"/>
          </p:cNvCxnSpPr>
          <p:nvPr/>
        </p:nvCxnSpPr>
        <p:spPr bwMode="auto">
          <a:xfrm flipV="1">
            <a:off x="1163638" y="1476375"/>
            <a:ext cx="1592262" cy="228600"/>
          </a:xfrm>
          <a:prstGeom prst="straightConnector1">
            <a:avLst/>
          </a:prstGeom>
          <a:noFill/>
          <a:ln w="38100">
            <a:solidFill>
              <a:srgbClr val="A50021"/>
            </a:solidFill>
            <a:round/>
            <a:headEnd/>
            <a:tailEnd type="triangle" w="lg" len="med"/>
          </a:ln>
        </p:spPr>
      </p:cxnSp>
      <p:cxnSp>
        <p:nvCxnSpPr>
          <p:cNvPr id="58380" name="AutoShape 15"/>
          <p:cNvCxnSpPr>
            <a:cxnSpLocks noChangeShapeType="1"/>
            <a:stCxn id="58376" idx="0"/>
            <a:endCxn id="58378" idx="3"/>
          </p:cNvCxnSpPr>
          <p:nvPr/>
        </p:nvCxnSpPr>
        <p:spPr bwMode="auto">
          <a:xfrm>
            <a:off x="1163638" y="1704975"/>
            <a:ext cx="1592262" cy="381000"/>
          </a:xfrm>
          <a:prstGeom prst="straightConnector1">
            <a:avLst/>
          </a:prstGeom>
          <a:noFill/>
          <a:ln w="38100">
            <a:solidFill>
              <a:srgbClr val="006666"/>
            </a:solidFill>
            <a:round/>
            <a:headEnd/>
            <a:tailEnd type="triangle" w="med" len="med"/>
          </a:ln>
        </p:spPr>
      </p:cxnSp>
      <p:sp>
        <p:nvSpPr>
          <p:cNvPr id="58381" name="AutoShape 16"/>
          <p:cNvSpPr>
            <a:spLocks noChangeArrowheads="1"/>
          </p:cNvSpPr>
          <p:nvPr/>
        </p:nvSpPr>
        <p:spPr bwMode="auto">
          <a:xfrm>
            <a:off x="1262063" y="1322388"/>
            <a:ext cx="1216025"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solidFill>
                  <a:srgbClr val="A50021"/>
                </a:solidFill>
              </a:rPr>
              <a:t>flow path </a:t>
            </a:r>
            <a:r>
              <a:rPr lang="en-US">
                <a:solidFill>
                  <a:srgbClr val="A50021"/>
                </a:solidFill>
              </a:rPr>
              <a:t>F1</a:t>
            </a:r>
          </a:p>
        </p:txBody>
      </p:sp>
      <p:sp>
        <p:nvSpPr>
          <p:cNvPr id="58382" name="AutoShape 17"/>
          <p:cNvSpPr>
            <a:spLocks noChangeArrowheads="1"/>
          </p:cNvSpPr>
          <p:nvPr/>
        </p:nvSpPr>
        <p:spPr bwMode="auto">
          <a:xfrm>
            <a:off x="1246188" y="1933575"/>
            <a:ext cx="1216025"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solidFill>
                  <a:srgbClr val="006666"/>
                </a:solidFill>
              </a:rPr>
              <a:t>flow path </a:t>
            </a:r>
            <a:r>
              <a:rPr lang="en-US">
                <a:solidFill>
                  <a:srgbClr val="006666"/>
                </a:solidFill>
              </a:rPr>
              <a:t>F2</a:t>
            </a:r>
          </a:p>
        </p:txBody>
      </p:sp>
      <p:sp>
        <p:nvSpPr>
          <p:cNvPr id="58383" name="AutoShape 18"/>
          <p:cNvSpPr>
            <a:spLocks noChangeArrowheads="1"/>
          </p:cNvSpPr>
          <p:nvPr/>
        </p:nvSpPr>
        <p:spPr bwMode="auto">
          <a:xfrm>
            <a:off x="3311525" y="1066800"/>
            <a:ext cx="2286000" cy="849313"/>
          </a:xfrm>
          <a:prstGeom prst="roundRect">
            <a:avLst>
              <a:gd name="adj" fmla="val 16667"/>
            </a:avLst>
          </a:prstGeom>
          <a:noFill/>
          <a:ln w="12700">
            <a:noFill/>
            <a:round/>
            <a:headEnd/>
            <a:tailEnd/>
          </a:ln>
        </p:spPr>
        <p:txBody>
          <a:bodyPr lIns="0" tIns="0" rIns="0" bIns="0">
            <a:spAutoFit/>
          </a:bodyPr>
          <a:lstStyle/>
          <a:p>
            <a:pPr eaLnBrk="1" hangingPunct="1"/>
            <a:r>
              <a:rPr lang="en-US" sz="1800" b="1"/>
              <a:t>Flow Specification</a:t>
            </a:r>
          </a:p>
          <a:p>
            <a:pPr eaLnBrk="1" hangingPunct="1"/>
            <a:r>
              <a:rPr lang="en-US">
                <a:solidFill>
                  <a:srgbClr val="A50021"/>
                </a:solidFill>
              </a:rPr>
              <a:t>F1: </a:t>
            </a:r>
            <a:r>
              <a:rPr lang="en-US" b="1">
                <a:solidFill>
                  <a:srgbClr val="A50021"/>
                </a:solidFill>
              </a:rPr>
              <a:t>flow path </a:t>
            </a:r>
            <a:r>
              <a:rPr lang="en-US">
                <a:solidFill>
                  <a:srgbClr val="A50021"/>
                </a:solidFill>
              </a:rPr>
              <a:t>pt1 -&gt; pt2</a:t>
            </a:r>
          </a:p>
          <a:p>
            <a:pPr eaLnBrk="1" hangingPunct="1"/>
            <a:r>
              <a:rPr lang="en-US">
                <a:solidFill>
                  <a:srgbClr val="006666"/>
                </a:solidFill>
              </a:rPr>
              <a:t>F2: </a:t>
            </a:r>
            <a:r>
              <a:rPr lang="en-US" b="1">
                <a:solidFill>
                  <a:srgbClr val="006666"/>
                </a:solidFill>
              </a:rPr>
              <a:t>flow path </a:t>
            </a:r>
            <a:r>
              <a:rPr lang="en-US">
                <a:solidFill>
                  <a:srgbClr val="006666"/>
                </a:solidFill>
              </a:rPr>
              <a:t>pt1 -&gt; pt3</a:t>
            </a:r>
          </a:p>
        </p:txBody>
      </p:sp>
      <p:sp>
        <p:nvSpPr>
          <p:cNvPr id="58384" name="Text Box 19"/>
          <p:cNvSpPr txBox="1">
            <a:spLocks noChangeArrowheads="1"/>
          </p:cNvSpPr>
          <p:nvPr/>
        </p:nvSpPr>
        <p:spPr bwMode="auto">
          <a:xfrm>
            <a:off x="2763838" y="1476375"/>
            <a:ext cx="412750" cy="274638"/>
          </a:xfrm>
          <a:prstGeom prst="rect">
            <a:avLst/>
          </a:prstGeom>
          <a:noFill/>
          <a:ln w="9525">
            <a:noFill/>
            <a:miter lim="800000"/>
            <a:headEnd/>
            <a:tailEnd/>
          </a:ln>
        </p:spPr>
        <p:txBody>
          <a:bodyPr wrap="none">
            <a:spAutoFit/>
          </a:bodyPr>
          <a:lstStyle/>
          <a:p>
            <a:pPr algn="l" eaLnBrk="1" hangingPunct="1"/>
            <a:r>
              <a:rPr lang="en-US" sz="1200" b="1"/>
              <a:t>pt2</a:t>
            </a:r>
          </a:p>
        </p:txBody>
      </p:sp>
      <p:sp>
        <p:nvSpPr>
          <p:cNvPr id="58385" name="Text Box 20"/>
          <p:cNvSpPr txBox="1">
            <a:spLocks noChangeArrowheads="1"/>
          </p:cNvSpPr>
          <p:nvPr/>
        </p:nvSpPr>
        <p:spPr bwMode="auto">
          <a:xfrm>
            <a:off x="2763838" y="2085975"/>
            <a:ext cx="412750" cy="274638"/>
          </a:xfrm>
          <a:prstGeom prst="rect">
            <a:avLst/>
          </a:prstGeom>
          <a:noFill/>
          <a:ln w="9525">
            <a:noFill/>
            <a:miter lim="800000"/>
            <a:headEnd/>
            <a:tailEnd/>
          </a:ln>
        </p:spPr>
        <p:txBody>
          <a:bodyPr wrap="none">
            <a:spAutoFit/>
          </a:bodyPr>
          <a:lstStyle/>
          <a:p>
            <a:pPr algn="l" eaLnBrk="1" hangingPunct="1"/>
            <a:r>
              <a:rPr lang="en-US" sz="1200" b="1"/>
              <a:t>pt3</a:t>
            </a:r>
          </a:p>
        </p:txBody>
      </p:sp>
      <p:sp>
        <p:nvSpPr>
          <p:cNvPr id="58386" name="Text Box 21"/>
          <p:cNvSpPr txBox="1">
            <a:spLocks noChangeArrowheads="1"/>
          </p:cNvSpPr>
          <p:nvPr/>
        </p:nvSpPr>
        <p:spPr bwMode="auto">
          <a:xfrm>
            <a:off x="706438" y="1704975"/>
            <a:ext cx="412750" cy="274638"/>
          </a:xfrm>
          <a:prstGeom prst="rect">
            <a:avLst/>
          </a:prstGeom>
          <a:noFill/>
          <a:ln w="9525">
            <a:noFill/>
            <a:miter lim="800000"/>
            <a:headEnd/>
            <a:tailEnd/>
          </a:ln>
        </p:spPr>
        <p:txBody>
          <a:bodyPr wrap="none">
            <a:spAutoFit/>
          </a:bodyPr>
          <a:lstStyle/>
          <a:p>
            <a:pPr algn="l" eaLnBrk="1" hangingPunct="1"/>
            <a:r>
              <a:rPr lang="en-US" sz="1200" b="1"/>
              <a:t>pt1</a:t>
            </a:r>
          </a:p>
        </p:txBody>
      </p:sp>
      <p:sp>
        <p:nvSpPr>
          <p:cNvPr id="58387" name="AutoShape 22"/>
          <p:cNvSpPr>
            <a:spLocks noChangeArrowheads="1"/>
          </p:cNvSpPr>
          <p:nvPr/>
        </p:nvSpPr>
        <p:spPr bwMode="auto">
          <a:xfrm>
            <a:off x="3949700" y="2184400"/>
            <a:ext cx="4038600" cy="1985963"/>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58388" name="AutoShape 23"/>
          <p:cNvSpPr>
            <a:spLocks noChangeArrowheads="1"/>
          </p:cNvSpPr>
          <p:nvPr/>
        </p:nvSpPr>
        <p:spPr bwMode="auto">
          <a:xfrm>
            <a:off x="4635500" y="3457575"/>
            <a:ext cx="2714625" cy="603250"/>
          </a:xfrm>
          <a:prstGeom prst="parallelogram">
            <a:avLst>
              <a:gd name="adj" fmla="val 20750"/>
            </a:avLst>
          </a:prstGeom>
          <a:solidFill>
            <a:schemeClr val="accent1"/>
          </a:solidFill>
          <a:ln w="57150" algn="ctr">
            <a:solidFill>
              <a:srgbClr val="000000"/>
            </a:solidFill>
            <a:miter lim="800000"/>
            <a:headEnd/>
            <a:tailEnd/>
          </a:ln>
        </p:spPr>
        <p:txBody>
          <a:bodyPr lIns="0" tIns="0" rIns="0" bIns="0" anchor="ctr">
            <a:spAutoFit/>
          </a:bodyPr>
          <a:lstStyle/>
          <a:p>
            <a:pPr defTabSz="1027113" eaLnBrk="1" hangingPunct="1"/>
            <a:endParaRPr lang="en-US" sz="1400" b="1"/>
          </a:p>
          <a:p>
            <a:pPr defTabSz="1027113" eaLnBrk="1" hangingPunct="1"/>
            <a:r>
              <a:rPr lang="en-US" sz="1400" b="1"/>
              <a:t>Process P1</a:t>
            </a:r>
          </a:p>
        </p:txBody>
      </p:sp>
      <p:sp>
        <p:nvSpPr>
          <p:cNvPr id="58389" name="AutoShape 24"/>
          <p:cNvSpPr>
            <a:spLocks noChangeArrowheads="1"/>
          </p:cNvSpPr>
          <p:nvPr/>
        </p:nvSpPr>
        <p:spPr bwMode="auto">
          <a:xfrm>
            <a:off x="4622800" y="2220913"/>
            <a:ext cx="3092450"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t>System implementation S1.impl</a:t>
            </a:r>
          </a:p>
        </p:txBody>
      </p:sp>
      <p:grpSp>
        <p:nvGrpSpPr>
          <p:cNvPr id="3" name="Group 25"/>
          <p:cNvGrpSpPr>
            <a:grpSpLocks/>
          </p:cNvGrpSpPr>
          <p:nvPr/>
        </p:nvGrpSpPr>
        <p:grpSpPr bwMode="auto">
          <a:xfrm>
            <a:off x="4165600" y="2189163"/>
            <a:ext cx="203200" cy="223837"/>
            <a:chOff x="1658" y="3145"/>
            <a:chExt cx="484" cy="589"/>
          </a:xfrm>
        </p:grpSpPr>
        <p:sp>
          <p:nvSpPr>
            <p:cNvPr id="58463" name="WordArt 26"/>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58464" name="WordArt 27"/>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58465" name="Line 28"/>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58466" name="Line 29"/>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58467" name="AutoShape 30"/>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58391" name="AutoShape 31"/>
          <p:cNvSpPr>
            <a:spLocks noChangeArrowheads="1"/>
          </p:cNvSpPr>
          <p:nvPr/>
        </p:nvSpPr>
        <p:spPr bwMode="auto">
          <a:xfrm>
            <a:off x="4711700" y="2568575"/>
            <a:ext cx="2689225" cy="603250"/>
          </a:xfrm>
          <a:prstGeom prst="parallelogram">
            <a:avLst>
              <a:gd name="adj" fmla="val 20556"/>
            </a:avLst>
          </a:prstGeom>
          <a:solidFill>
            <a:schemeClr val="accent1"/>
          </a:solidFill>
          <a:ln w="57150" algn="ctr">
            <a:solidFill>
              <a:srgbClr val="000000"/>
            </a:solidFill>
            <a:miter lim="800000"/>
            <a:headEnd/>
            <a:tailEnd/>
          </a:ln>
        </p:spPr>
        <p:txBody>
          <a:bodyPr lIns="0" tIns="0" rIns="0" bIns="0" anchor="ctr">
            <a:spAutoFit/>
          </a:bodyPr>
          <a:lstStyle/>
          <a:p>
            <a:pPr defTabSz="1027113" eaLnBrk="1" hangingPunct="1"/>
            <a:endParaRPr lang="en-US" sz="1400" b="1"/>
          </a:p>
          <a:p>
            <a:pPr defTabSz="1027113" eaLnBrk="1" hangingPunct="1"/>
            <a:r>
              <a:rPr lang="en-US" sz="1400" b="1"/>
              <a:t>Process P2</a:t>
            </a:r>
          </a:p>
        </p:txBody>
      </p:sp>
      <p:sp>
        <p:nvSpPr>
          <p:cNvPr id="58392" name="AutoShape 32"/>
          <p:cNvSpPr>
            <a:spLocks noChangeArrowheads="1"/>
          </p:cNvSpPr>
          <p:nvPr/>
        </p:nvSpPr>
        <p:spPr bwMode="auto">
          <a:xfrm rot="5400000">
            <a:off x="3924300" y="24765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93" name="AutoShape 33"/>
          <p:cNvSpPr>
            <a:spLocks noChangeArrowheads="1"/>
          </p:cNvSpPr>
          <p:nvPr/>
        </p:nvSpPr>
        <p:spPr bwMode="auto">
          <a:xfrm rot="5400000">
            <a:off x="7988300" y="30861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94" name="AutoShape 34"/>
          <p:cNvSpPr>
            <a:spLocks noChangeArrowheads="1"/>
          </p:cNvSpPr>
          <p:nvPr/>
        </p:nvSpPr>
        <p:spPr bwMode="auto">
          <a:xfrm rot="5400000">
            <a:off x="7988300" y="33782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cxnSp>
        <p:nvCxnSpPr>
          <p:cNvPr id="58395" name="AutoShape 35"/>
          <p:cNvCxnSpPr>
            <a:cxnSpLocks noChangeShapeType="1"/>
            <a:stCxn id="58392" idx="0"/>
            <a:endCxn id="58396" idx="3"/>
          </p:cNvCxnSpPr>
          <p:nvPr/>
        </p:nvCxnSpPr>
        <p:spPr bwMode="auto">
          <a:xfrm>
            <a:off x="4076700" y="2552700"/>
            <a:ext cx="635000" cy="317500"/>
          </a:xfrm>
          <a:prstGeom prst="straightConnector1">
            <a:avLst/>
          </a:prstGeom>
          <a:noFill/>
          <a:ln w="38100">
            <a:solidFill>
              <a:srgbClr val="A50021"/>
            </a:solidFill>
            <a:round/>
            <a:headEnd/>
            <a:tailEnd/>
          </a:ln>
        </p:spPr>
      </p:cxnSp>
      <p:sp>
        <p:nvSpPr>
          <p:cNvPr id="58396" name="AutoShape 36"/>
          <p:cNvSpPr>
            <a:spLocks noChangeArrowheads="1"/>
          </p:cNvSpPr>
          <p:nvPr/>
        </p:nvSpPr>
        <p:spPr bwMode="auto">
          <a:xfrm rot="5400000">
            <a:off x="4711700" y="27940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97" name="AutoShape 37"/>
          <p:cNvSpPr>
            <a:spLocks noChangeArrowheads="1"/>
          </p:cNvSpPr>
          <p:nvPr/>
        </p:nvSpPr>
        <p:spPr bwMode="auto">
          <a:xfrm rot="5400000">
            <a:off x="7302500" y="28702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98" name="AutoShape 38"/>
          <p:cNvSpPr>
            <a:spLocks noChangeArrowheads="1"/>
          </p:cNvSpPr>
          <p:nvPr/>
        </p:nvSpPr>
        <p:spPr bwMode="auto">
          <a:xfrm rot="5400000">
            <a:off x="4635500" y="36830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99" name="AutoShape 39"/>
          <p:cNvSpPr>
            <a:spLocks noChangeArrowheads="1"/>
          </p:cNvSpPr>
          <p:nvPr/>
        </p:nvSpPr>
        <p:spPr bwMode="auto">
          <a:xfrm rot="5400000">
            <a:off x="7302500" y="37592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cxnSp>
        <p:nvCxnSpPr>
          <p:cNvPr id="58400" name="AutoShape 40"/>
          <p:cNvCxnSpPr>
            <a:cxnSpLocks noChangeShapeType="1"/>
            <a:stCxn id="58397" idx="0"/>
            <a:endCxn id="58398" idx="3"/>
          </p:cNvCxnSpPr>
          <p:nvPr/>
        </p:nvCxnSpPr>
        <p:spPr bwMode="auto">
          <a:xfrm flipH="1">
            <a:off x="4635500" y="2946400"/>
            <a:ext cx="2819400" cy="812800"/>
          </a:xfrm>
          <a:prstGeom prst="bentConnector5">
            <a:avLst>
              <a:gd name="adj1" fmla="val -8106"/>
              <a:gd name="adj2" fmla="val 50000"/>
              <a:gd name="adj3" fmla="val 108106"/>
            </a:avLst>
          </a:prstGeom>
          <a:noFill/>
          <a:ln w="28575">
            <a:solidFill>
              <a:srgbClr val="A50021"/>
            </a:solidFill>
            <a:miter lim="800000"/>
            <a:headEnd/>
            <a:tailEnd/>
          </a:ln>
        </p:spPr>
      </p:cxnSp>
      <p:cxnSp>
        <p:nvCxnSpPr>
          <p:cNvPr id="58401" name="AutoShape 41"/>
          <p:cNvCxnSpPr>
            <a:cxnSpLocks noChangeShapeType="1"/>
            <a:stCxn id="58399" idx="0"/>
            <a:endCxn id="58393" idx="3"/>
          </p:cNvCxnSpPr>
          <p:nvPr/>
        </p:nvCxnSpPr>
        <p:spPr bwMode="auto">
          <a:xfrm flipV="1">
            <a:off x="7454900" y="3162300"/>
            <a:ext cx="533400" cy="673100"/>
          </a:xfrm>
          <a:prstGeom prst="straightConnector1">
            <a:avLst/>
          </a:prstGeom>
          <a:noFill/>
          <a:ln w="28575">
            <a:solidFill>
              <a:srgbClr val="A50021"/>
            </a:solidFill>
            <a:round/>
            <a:headEnd/>
            <a:tailEnd/>
          </a:ln>
        </p:spPr>
      </p:cxnSp>
      <p:cxnSp>
        <p:nvCxnSpPr>
          <p:cNvPr id="58402" name="AutoShape 42"/>
          <p:cNvCxnSpPr>
            <a:cxnSpLocks noChangeShapeType="1"/>
            <a:stCxn id="58396" idx="0"/>
            <a:endCxn id="58397" idx="3"/>
          </p:cNvCxnSpPr>
          <p:nvPr/>
        </p:nvCxnSpPr>
        <p:spPr bwMode="auto">
          <a:xfrm>
            <a:off x="4864100" y="2870200"/>
            <a:ext cx="2438400" cy="76200"/>
          </a:xfrm>
          <a:prstGeom prst="straightConnector1">
            <a:avLst/>
          </a:prstGeom>
          <a:noFill/>
          <a:ln w="38100">
            <a:solidFill>
              <a:srgbClr val="A50021"/>
            </a:solidFill>
            <a:round/>
            <a:headEnd/>
            <a:tailEnd type="triangle" w="lg" len="med"/>
          </a:ln>
        </p:spPr>
      </p:cxnSp>
      <p:sp>
        <p:nvSpPr>
          <p:cNvPr id="58403" name="AutoShape 43"/>
          <p:cNvSpPr>
            <a:spLocks noChangeArrowheads="1"/>
          </p:cNvSpPr>
          <p:nvPr/>
        </p:nvSpPr>
        <p:spPr bwMode="auto">
          <a:xfrm>
            <a:off x="573088" y="3198813"/>
            <a:ext cx="3157537" cy="849312"/>
          </a:xfrm>
          <a:prstGeom prst="roundRect">
            <a:avLst>
              <a:gd name="adj" fmla="val 16667"/>
            </a:avLst>
          </a:prstGeom>
          <a:noFill/>
          <a:ln w="12700">
            <a:noFill/>
            <a:round/>
            <a:headEnd/>
            <a:tailEnd/>
          </a:ln>
        </p:spPr>
        <p:txBody>
          <a:bodyPr lIns="0" tIns="0" rIns="0" bIns="0">
            <a:spAutoFit/>
          </a:bodyPr>
          <a:lstStyle/>
          <a:p>
            <a:pPr eaLnBrk="1" hangingPunct="1"/>
            <a:r>
              <a:rPr lang="en-US" sz="1800" b="1"/>
              <a:t>Flow Implementation</a:t>
            </a:r>
          </a:p>
          <a:p>
            <a:pPr eaLnBrk="1" hangingPunct="1"/>
            <a:r>
              <a:rPr lang="en-US">
                <a:solidFill>
                  <a:srgbClr val="A50021"/>
                </a:solidFill>
              </a:rPr>
              <a:t>F1: </a:t>
            </a:r>
            <a:r>
              <a:rPr lang="en-US" b="1">
                <a:solidFill>
                  <a:srgbClr val="A50021"/>
                </a:solidFill>
              </a:rPr>
              <a:t>flow path </a:t>
            </a:r>
            <a:r>
              <a:rPr lang="en-US">
                <a:solidFill>
                  <a:srgbClr val="A50021"/>
                </a:solidFill>
              </a:rPr>
              <a:t>pt1 -&gt; C1 -&gt; P2.F5 -&gt; C3 -&gt; P1.F7 -&gt; C5 -&gt; pt2</a:t>
            </a:r>
          </a:p>
        </p:txBody>
      </p:sp>
      <p:sp>
        <p:nvSpPr>
          <p:cNvPr id="58404" name="AutoShape 44"/>
          <p:cNvSpPr>
            <a:spLocks noChangeArrowheads="1"/>
          </p:cNvSpPr>
          <p:nvPr/>
        </p:nvSpPr>
        <p:spPr bwMode="auto">
          <a:xfrm>
            <a:off x="4271963" y="2746375"/>
            <a:ext cx="252412"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C1</a:t>
            </a:r>
          </a:p>
        </p:txBody>
      </p:sp>
      <p:sp>
        <p:nvSpPr>
          <p:cNvPr id="58405" name="AutoShape 45"/>
          <p:cNvSpPr>
            <a:spLocks noChangeArrowheads="1"/>
          </p:cNvSpPr>
          <p:nvPr/>
        </p:nvSpPr>
        <p:spPr bwMode="auto">
          <a:xfrm>
            <a:off x="7700963" y="3406775"/>
            <a:ext cx="252412"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C5</a:t>
            </a:r>
          </a:p>
        </p:txBody>
      </p:sp>
      <p:sp>
        <p:nvSpPr>
          <p:cNvPr id="58406" name="AutoShape 46"/>
          <p:cNvSpPr>
            <a:spLocks noChangeArrowheads="1"/>
          </p:cNvSpPr>
          <p:nvPr/>
        </p:nvSpPr>
        <p:spPr bwMode="auto">
          <a:xfrm>
            <a:off x="4462463" y="3330575"/>
            <a:ext cx="252412"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C3</a:t>
            </a:r>
          </a:p>
        </p:txBody>
      </p:sp>
      <p:sp>
        <p:nvSpPr>
          <p:cNvPr id="58407" name="AutoShape 47"/>
          <p:cNvSpPr>
            <a:spLocks noChangeArrowheads="1"/>
          </p:cNvSpPr>
          <p:nvPr/>
        </p:nvSpPr>
        <p:spPr bwMode="auto">
          <a:xfrm>
            <a:off x="6003925" y="2676525"/>
            <a:ext cx="1057275"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flow path </a:t>
            </a:r>
            <a:r>
              <a:rPr lang="en-US" sz="1400">
                <a:solidFill>
                  <a:srgbClr val="A50021"/>
                </a:solidFill>
              </a:rPr>
              <a:t>F5</a:t>
            </a:r>
          </a:p>
        </p:txBody>
      </p:sp>
      <p:cxnSp>
        <p:nvCxnSpPr>
          <p:cNvPr id="58408" name="AutoShape 48"/>
          <p:cNvCxnSpPr>
            <a:cxnSpLocks noChangeShapeType="1"/>
            <a:stCxn id="58398" idx="0"/>
            <a:endCxn id="58399" idx="3"/>
          </p:cNvCxnSpPr>
          <p:nvPr/>
        </p:nvCxnSpPr>
        <p:spPr bwMode="auto">
          <a:xfrm>
            <a:off x="4787900" y="3759200"/>
            <a:ext cx="2514600" cy="76200"/>
          </a:xfrm>
          <a:prstGeom prst="straightConnector1">
            <a:avLst/>
          </a:prstGeom>
          <a:noFill/>
          <a:ln w="38100">
            <a:solidFill>
              <a:srgbClr val="A50021"/>
            </a:solidFill>
            <a:round/>
            <a:headEnd/>
            <a:tailEnd type="triangle" w="lg" len="med"/>
          </a:ln>
        </p:spPr>
      </p:cxnSp>
      <p:sp>
        <p:nvSpPr>
          <p:cNvPr id="58409" name="AutoShape 49"/>
          <p:cNvSpPr>
            <a:spLocks noChangeArrowheads="1"/>
          </p:cNvSpPr>
          <p:nvPr/>
        </p:nvSpPr>
        <p:spPr bwMode="auto">
          <a:xfrm>
            <a:off x="6026150" y="3559175"/>
            <a:ext cx="1057275"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flow path </a:t>
            </a:r>
            <a:r>
              <a:rPr lang="en-US" sz="1400">
                <a:solidFill>
                  <a:srgbClr val="A50021"/>
                </a:solidFill>
              </a:rPr>
              <a:t>F7</a:t>
            </a:r>
          </a:p>
        </p:txBody>
      </p:sp>
      <p:sp>
        <p:nvSpPr>
          <p:cNvPr id="58410" name="Text Box 50"/>
          <p:cNvSpPr txBox="1">
            <a:spLocks noChangeArrowheads="1"/>
          </p:cNvSpPr>
          <p:nvPr/>
        </p:nvSpPr>
        <p:spPr bwMode="auto">
          <a:xfrm>
            <a:off x="3492500" y="2260600"/>
            <a:ext cx="412750" cy="274638"/>
          </a:xfrm>
          <a:prstGeom prst="rect">
            <a:avLst/>
          </a:prstGeom>
          <a:noFill/>
          <a:ln w="9525">
            <a:noFill/>
            <a:miter lim="800000"/>
            <a:headEnd/>
            <a:tailEnd/>
          </a:ln>
        </p:spPr>
        <p:txBody>
          <a:bodyPr wrap="none">
            <a:spAutoFit/>
          </a:bodyPr>
          <a:lstStyle/>
          <a:p>
            <a:pPr algn="l" eaLnBrk="1" hangingPunct="1"/>
            <a:r>
              <a:rPr lang="en-US" sz="1200" b="1"/>
              <a:t>pt1</a:t>
            </a:r>
          </a:p>
        </p:txBody>
      </p:sp>
      <p:sp>
        <p:nvSpPr>
          <p:cNvPr id="58411" name="Text Box 51"/>
          <p:cNvSpPr txBox="1">
            <a:spLocks noChangeArrowheads="1"/>
          </p:cNvSpPr>
          <p:nvPr/>
        </p:nvSpPr>
        <p:spPr bwMode="auto">
          <a:xfrm>
            <a:off x="8140700" y="3009900"/>
            <a:ext cx="412750" cy="274638"/>
          </a:xfrm>
          <a:prstGeom prst="rect">
            <a:avLst/>
          </a:prstGeom>
          <a:noFill/>
          <a:ln w="9525">
            <a:noFill/>
            <a:miter lim="800000"/>
            <a:headEnd/>
            <a:tailEnd/>
          </a:ln>
        </p:spPr>
        <p:txBody>
          <a:bodyPr wrap="none">
            <a:spAutoFit/>
          </a:bodyPr>
          <a:lstStyle/>
          <a:p>
            <a:pPr algn="l" eaLnBrk="1" hangingPunct="1"/>
            <a:r>
              <a:rPr lang="en-US" sz="1200" b="1"/>
              <a:t>pt2</a:t>
            </a:r>
          </a:p>
        </p:txBody>
      </p:sp>
      <p:sp>
        <p:nvSpPr>
          <p:cNvPr id="58412" name="Text Box 52"/>
          <p:cNvSpPr txBox="1">
            <a:spLocks noChangeArrowheads="1"/>
          </p:cNvSpPr>
          <p:nvPr/>
        </p:nvSpPr>
        <p:spPr bwMode="auto">
          <a:xfrm>
            <a:off x="8178800" y="3340100"/>
            <a:ext cx="412750" cy="274638"/>
          </a:xfrm>
          <a:prstGeom prst="rect">
            <a:avLst/>
          </a:prstGeom>
          <a:noFill/>
          <a:ln w="9525">
            <a:noFill/>
            <a:miter lim="800000"/>
            <a:headEnd/>
            <a:tailEnd/>
          </a:ln>
        </p:spPr>
        <p:txBody>
          <a:bodyPr wrap="none">
            <a:spAutoFit/>
          </a:bodyPr>
          <a:lstStyle/>
          <a:p>
            <a:pPr algn="l" eaLnBrk="1" hangingPunct="1"/>
            <a:r>
              <a:rPr lang="en-US" sz="1200" b="1"/>
              <a:t>pt3</a:t>
            </a:r>
          </a:p>
        </p:txBody>
      </p:sp>
      <p:sp>
        <p:nvSpPr>
          <p:cNvPr id="58413" name="Text Box 53"/>
          <p:cNvSpPr txBox="1">
            <a:spLocks noChangeArrowheads="1"/>
          </p:cNvSpPr>
          <p:nvPr/>
        </p:nvSpPr>
        <p:spPr bwMode="auto">
          <a:xfrm>
            <a:off x="2270125" y="2681288"/>
            <a:ext cx="1209675" cy="336550"/>
          </a:xfrm>
          <a:prstGeom prst="rect">
            <a:avLst/>
          </a:prstGeom>
          <a:noFill/>
          <a:ln w="9525">
            <a:noFill/>
            <a:miter lim="800000"/>
            <a:headEnd/>
            <a:tailEnd/>
          </a:ln>
        </p:spPr>
        <p:txBody>
          <a:bodyPr wrap="none">
            <a:spAutoFit/>
          </a:bodyPr>
          <a:lstStyle/>
          <a:p>
            <a:pPr algn="l" eaLnBrk="1" hangingPunct="1"/>
            <a:r>
              <a:rPr lang="en-US"/>
              <a:t>Connection</a:t>
            </a:r>
          </a:p>
        </p:txBody>
      </p:sp>
      <p:sp>
        <p:nvSpPr>
          <p:cNvPr id="58414" name="Line 54"/>
          <p:cNvSpPr>
            <a:spLocks noChangeShapeType="1"/>
          </p:cNvSpPr>
          <p:nvPr/>
        </p:nvSpPr>
        <p:spPr bwMode="auto">
          <a:xfrm flipV="1">
            <a:off x="3606800" y="2655888"/>
            <a:ext cx="647700" cy="195262"/>
          </a:xfrm>
          <a:prstGeom prst="line">
            <a:avLst/>
          </a:prstGeom>
          <a:noFill/>
          <a:ln w="9525">
            <a:solidFill>
              <a:schemeClr val="tx1"/>
            </a:solidFill>
            <a:round/>
            <a:headEnd/>
            <a:tailEnd/>
          </a:ln>
        </p:spPr>
        <p:txBody>
          <a:bodyPr/>
          <a:lstStyle/>
          <a:p>
            <a:endParaRPr lang="en-US"/>
          </a:p>
        </p:txBody>
      </p:sp>
      <p:sp>
        <p:nvSpPr>
          <p:cNvPr id="58415" name="Line 55"/>
          <p:cNvSpPr>
            <a:spLocks noChangeShapeType="1"/>
          </p:cNvSpPr>
          <p:nvPr/>
        </p:nvSpPr>
        <p:spPr bwMode="auto">
          <a:xfrm>
            <a:off x="3632200" y="2938463"/>
            <a:ext cx="735013" cy="452437"/>
          </a:xfrm>
          <a:prstGeom prst="line">
            <a:avLst/>
          </a:prstGeom>
          <a:noFill/>
          <a:ln w="9525">
            <a:solidFill>
              <a:schemeClr val="tx1"/>
            </a:solidFill>
            <a:round/>
            <a:headEnd/>
            <a:tailEnd/>
          </a:ln>
        </p:spPr>
        <p:txBody>
          <a:bodyPr/>
          <a:lstStyle/>
          <a:p>
            <a:endParaRPr lang="en-US"/>
          </a:p>
        </p:txBody>
      </p:sp>
      <p:sp>
        <p:nvSpPr>
          <p:cNvPr id="58416" name="AutoShape 56"/>
          <p:cNvSpPr>
            <a:spLocks noChangeArrowheads="1"/>
          </p:cNvSpPr>
          <p:nvPr/>
        </p:nvSpPr>
        <p:spPr bwMode="auto">
          <a:xfrm>
            <a:off x="6045200" y="5707063"/>
            <a:ext cx="1676400" cy="461962"/>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58417" name="AutoShape 57"/>
          <p:cNvSpPr>
            <a:spLocks noChangeArrowheads="1"/>
          </p:cNvSpPr>
          <p:nvPr/>
        </p:nvSpPr>
        <p:spPr bwMode="auto">
          <a:xfrm>
            <a:off x="6530975" y="5792788"/>
            <a:ext cx="866775" cy="273050"/>
          </a:xfrm>
          <a:prstGeom prst="roundRect">
            <a:avLst>
              <a:gd name="adj" fmla="val 16667"/>
            </a:avLst>
          </a:prstGeom>
          <a:solidFill>
            <a:schemeClr val="accent1"/>
          </a:solidFill>
          <a:ln w="12700">
            <a:noFill/>
            <a:round/>
            <a:headEnd/>
            <a:tailEnd/>
          </a:ln>
        </p:spPr>
        <p:txBody>
          <a:bodyPr wrap="none" lIns="0" tIns="0" rIns="0" bIns="0">
            <a:spAutoFit/>
          </a:bodyPr>
          <a:lstStyle/>
          <a:p>
            <a:pPr eaLnBrk="1" hangingPunct="1"/>
            <a:r>
              <a:rPr lang="en-US" b="1"/>
              <a:t>Actuator</a:t>
            </a:r>
          </a:p>
        </p:txBody>
      </p:sp>
      <p:grpSp>
        <p:nvGrpSpPr>
          <p:cNvPr id="4" name="Group 58"/>
          <p:cNvGrpSpPr>
            <a:grpSpLocks/>
          </p:cNvGrpSpPr>
          <p:nvPr/>
        </p:nvGrpSpPr>
        <p:grpSpPr bwMode="auto">
          <a:xfrm>
            <a:off x="6191250" y="5830888"/>
            <a:ext cx="230188" cy="217487"/>
            <a:chOff x="1658" y="3145"/>
            <a:chExt cx="484" cy="589"/>
          </a:xfrm>
        </p:grpSpPr>
        <p:sp>
          <p:nvSpPr>
            <p:cNvPr id="58458" name="WordArt 59"/>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58459" name="WordArt 60"/>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58460" name="Line 61"/>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58461" name="Line 62"/>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58462" name="AutoShape 63"/>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58419" name="AutoShape 64"/>
          <p:cNvSpPr>
            <a:spLocks noChangeArrowheads="1"/>
          </p:cNvSpPr>
          <p:nvPr/>
        </p:nvSpPr>
        <p:spPr bwMode="auto">
          <a:xfrm>
            <a:off x="3300413" y="5621338"/>
            <a:ext cx="1676400" cy="623887"/>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58420" name="AutoShape 65"/>
          <p:cNvSpPr>
            <a:spLocks noChangeArrowheads="1"/>
          </p:cNvSpPr>
          <p:nvPr/>
        </p:nvSpPr>
        <p:spPr bwMode="auto">
          <a:xfrm>
            <a:off x="3695700" y="5895975"/>
            <a:ext cx="1003300" cy="273050"/>
          </a:xfrm>
          <a:prstGeom prst="roundRect">
            <a:avLst>
              <a:gd name="adj" fmla="val 16667"/>
            </a:avLst>
          </a:prstGeom>
          <a:solidFill>
            <a:schemeClr val="accent1"/>
          </a:solidFill>
          <a:ln w="12700">
            <a:noFill/>
            <a:round/>
            <a:headEnd/>
            <a:tailEnd/>
          </a:ln>
        </p:spPr>
        <p:txBody>
          <a:bodyPr wrap="none" lIns="0" tIns="0" rIns="0" bIns="0">
            <a:spAutoFit/>
          </a:bodyPr>
          <a:lstStyle/>
          <a:p>
            <a:pPr eaLnBrk="1" hangingPunct="1"/>
            <a:r>
              <a:rPr lang="en-US" b="1"/>
              <a:t>Controller</a:t>
            </a:r>
          </a:p>
        </p:txBody>
      </p:sp>
      <p:grpSp>
        <p:nvGrpSpPr>
          <p:cNvPr id="5" name="Group 66"/>
          <p:cNvGrpSpPr>
            <a:grpSpLocks/>
          </p:cNvGrpSpPr>
          <p:nvPr/>
        </p:nvGrpSpPr>
        <p:grpSpPr bwMode="auto">
          <a:xfrm>
            <a:off x="3375025" y="5654675"/>
            <a:ext cx="230188" cy="217488"/>
            <a:chOff x="1658" y="3145"/>
            <a:chExt cx="484" cy="589"/>
          </a:xfrm>
        </p:grpSpPr>
        <p:sp>
          <p:nvSpPr>
            <p:cNvPr id="58453" name="WordArt 6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58454" name="WordArt 6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58455" name="Line 69"/>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58456" name="Line 70"/>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58457" name="AutoShape 71"/>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58422" name="AutoShape 72"/>
          <p:cNvSpPr>
            <a:spLocks noChangeArrowheads="1"/>
          </p:cNvSpPr>
          <p:nvPr/>
        </p:nvSpPr>
        <p:spPr bwMode="auto">
          <a:xfrm rot="5400000">
            <a:off x="3232150" y="5838825"/>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423" name="AutoShape 73"/>
          <p:cNvSpPr>
            <a:spLocks noChangeArrowheads="1"/>
          </p:cNvSpPr>
          <p:nvPr/>
        </p:nvSpPr>
        <p:spPr bwMode="auto">
          <a:xfrm rot="5400000">
            <a:off x="4984750" y="56642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424" name="AutoShape 74"/>
          <p:cNvSpPr>
            <a:spLocks noChangeArrowheads="1"/>
          </p:cNvSpPr>
          <p:nvPr/>
        </p:nvSpPr>
        <p:spPr bwMode="auto">
          <a:xfrm rot="5400000">
            <a:off x="4968875" y="59690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cxnSp>
        <p:nvCxnSpPr>
          <p:cNvPr id="58425" name="AutoShape 75"/>
          <p:cNvCxnSpPr>
            <a:cxnSpLocks noChangeShapeType="1"/>
            <a:stCxn id="58422" idx="0"/>
            <a:endCxn id="58423" idx="3"/>
          </p:cNvCxnSpPr>
          <p:nvPr/>
        </p:nvCxnSpPr>
        <p:spPr bwMode="auto">
          <a:xfrm flipV="1">
            <a:off x="3384550" y="5740400"/>
            <a:ext cx="1600200" cy="174625"/>
          </a:xfrm>
          <a:prstGeom prst="straightConnector1">
            <a:avLst/>
          </a:prstGeom>
          <a:noFill/>
          <a:ln w="38100">
            <a:solidFill>
              <a:srgbClr val="A50021"/>
            </a:solidFill>
            <a:prstDash val="dash"/>
            <a:round/>
            <a:headEnd/>
            <a:tailEnd type="triangle" w="lg" len="med"/>
          </a:ln>
        </p:spPr>
      </p:cxnSp>
      <p:sp>
        <p:nvSpPr>
          <p:cNvPr id="58426" name="AutoShape 76"/>
          <p:cNvSpPr>
            <a:spLocks noChangeArrowheads="1"/>
          </p:cNvSpPr>
          <p:nvPr/>
        </p:nvSpPr>
        <p:spPr bwMode="auto">
          <a:xfrm>
            <a:off x="3646488" y="5202238"/>
            <a:ext cx="1216025"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solidFill>
                  <a:srgbClr val="A50021"/>
                </a:solidFill>
              </a:rPr>
              <a:t>flow path </a:t>
            </a:r>
            <a:r>
              <a:rPr lang="en-US">
                <a:solidFill>
                  <a:srgbClr val="A50021"/>
                </a:solidFill>
              </a:rPr>
              <a:t>F1</a:t>
            </a:r>
          </a:p>
        </p:txBody>
      </p:sp>
      <p:sp>
        <p:nvSpPr>
          <p:cNvPr id="58427" name="AutoShape 77"/>
          <p:cNvSpPr>
            <a:spLocks noChangeArrowheads="1"/>
          </p:cNvSpPr>
          <p:nvPr/>
        </p:nvSpPr>
        <p:spPr bwMode="auto">
          <a:xfrm rot="5400000">
            <a:off x="5975350" y="5868988"/>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cxnSp>
        <p:nvCxnSpPr>
          <p:cNvPr id="58428" name="AutoShape 78"/>
          <p:cNvCxnSpPr>
            <a:cxnSpLocks noChangeShapeType="1"/>
            <a:stCxn id="58423" idx="0"/>
            <a:endCxn id="58427" idx="3"/>
          </p:cNvCxnSpPr>
          <p:nvPr/>
        </p:nvCxnSpPr>
        <p:spPr bwMode="auto">
          <a:xfrm>
            <a:off x="5137150" y="5740400"/>
            <a:ext cx="838200" cy="204788"/>
          </a:xfrm>
          <a:prstGeom prst="straightConnector1">
            <a:avLst/>
          </a:prstGeom>
          <a:noFill/>
          <a:ln w="38100">
            <a:solidFill>
              <a:srgbClr val="A50021"/>
            </a:solidFill>
            <a:round/>
            <a:headEnd/>
            <a:tailEnd/>
          </a:ln>
        </p:spPr>
      </p:cxnSp>
      <p:sp>
        <p:nvSpPr>
          <p:cNvPr id="58429" name="AutoShape 79"/>
          <p:cNvSpPr>
            <a:spLocks noChangeArrowheads="1"/>
          </p:cNvSpPr>
          <p:nvPr/>
        </p:nvSpPr>
        <p:spPr bwMode="auto">
          <a:xfrm>
            <a:off x="5572125" y="5599113"/>
            <a:ext cx="284163"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solidFill>
                  <a:srgbClr val="A50021"/>
                </a:solidFill>
              </a:rPr>
              <a:t>C2</a:t>
            </a:r>
          </a:p>
        </p:txBody>
      </p:sp>
      <p:sp>
        <p:nvSpPr>
          <p:cNvPr id="58430" name="AutoShape 80"/>
          <p:cNvSpPr>
            <a:spLocks noChangeArrowheads="1"/>
          </p:cNvSpPr>
          <p:nvPr/>
        </p:nvSpPr>
        <p:spPr bwMode="auto">
          <a:xfrm>
            <a:off x="1095375" y="5684838"/>
            <a:ext cx="1676400" cy="461962"/>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58431" name="AutoShape 81"/>
          <p:cNvSpPr>
            <a:spLocks noChangeArrowheads="1"/>
          </p:cNvSpPr>
          <p:nvPr/>
        </p:nvSpPr>
        <p:spPr bwMode="auto">
          <a:xfrm>
            <a:off x="1654175" y="5770563"/>
            <a:ext cx="719138" cy="273050"/>
          </a:xfrm>
          <a:prstGeom prst="roundRect">
            <a:avLst>
              <a:gd name="adj" fmla="val 16667"/>
            </a:avLst>
          </a:prstGeom>
          <a:solidFill>
            <a:schemeClr val="accent1"/>
          </a:solidFill>
          <a:ln w="12700">
            <a:noFill/>
            <a:round/>
            <a:headEnd/>
            <a:tailEnd/>
          </a:ln>
        </p:spPr>
        <p:txBody>
          <a:bodyPr wrap="none" lIns="0" tIns="0" rIns="0" bIns="0">
            <a:spAutoFit/>
          </a:bodyPr>
          <a:lstStyle/>
          <a:p>
            <a:pPr eaLnBrk="1" hangingPunct="1"/>
            <a:r>
              <a:rPr lang="en-US" b="1"/>
              <a:t>Sensor</a:t>
            </a:r>
          </a:p>
        </p:txBody>
      </p:sp>
      <p:grpSp>
        <p:nvGrpSpPr>
          <p:cNvPr id="6" name="Group 82"/>
          <p:cNvGrpSpPr>
            <a:grpSpLocks/>
          </p:cNvGrpSpPr>
          <p:nvPr/>
        </p:nvGrpSpPr>
        <p:grpSpPr bwMode="auto">
          <a:xfrm>
            <a:off x="1241425" y="5808663"/>
            <a:ext cx="230188" cy="217487"/>
            <a:chOff x="1658" y="3145"/>
            <a:chExt cx="484" cy="589"/>
          </a:xfrm>
        </p:grpSpPr>
        <p:sp>
          <p:nvSpPr>
            <p:cNvPr id="58448" name="WordArt 83"/>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58449" name="WordArt 84"/>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58450" name="Line 85"/>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58451" name="Line 86"/>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58452" name="AutoShape 87"/>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nvGrpSpPr>
          <p:cNvPr id="7" name="Group 88"/>
          <p:cNvGrpSpPr>
            <a:grpSpLocks/>
          </p:cNvGrpSpPr>
          <p:nvPr/>
        </p:nvGrpSpPr>
        <p:grpSpPr bwMode="auto">
          <a:xfrm flipH="1">
            <a:off x="2598738" y="5792788"/>
            <a:ext cx="152400" cy="304800"/>
            <a:chOff x="2448" y="1056"/>
            <a:chExt cx="96" cy="192"/>
          </a:xfrm>
        </p:grpSpPr>
        <p:sp>
          <p:nvSpPr>
            <p:cNvPr id="58446" name="Line 89"/>
            <p:cNvSpPr>
              <a:spLocks noChangeShapeType="1"/>
            </p:cNvSpPr>
            <p:nvPr/>
          </p:nvSpPr>
          <p:spPr bwMode="auto">
            <a:xfrm>
              <a:off x="2448" y="1152"/>
              <a:ext cx="96" cy="0"/>
            </a:xfrm>
            <a:prstGeom prst="line">
              <a:avLst/>
            </a:prstGeom>
            <a:noFill/>
            <a:ln w="38100">
              <a:solidFill>
                <a:srgbClr val="A50021"/>
              </a:solidFill>
              <a:round/>
              <a:headEnd/>
              <a:tailEnd/>
            </a:ln>
          </p:spPr>
          <p:txBody>
            <a:bodyPr/>
            <a:lstStyle/>
            <a:p>
              <a:endParaRPr lang="en-US"/>
            </a:p>
          </p:txBody>
        </p:sp>
        <p:sp>
          <p:nvSpPr>
            <p:cNvPr id="58447" name="Line 90"/>
            <p:cNvSpPr>
              <a:spLocks noChangeShapeType="1"/>
            </p:cNvSpPr>
            <p:nvPr/>
          </p:nvSpPr>
          <p:spPr bwMode="auto">
            <a:xfrm>
              <a:off x="2544" y="1056"/>
              <a:ext cx="0" cy="192"/>
            </a:xfrm>
            <a:prstGeom prst="line">
              <a:avLst/>
            </a:prstGeom>
            <a:noFill/>
            <a:ln w="38100">
              <a:solidFill>
                <a:srgbClr val="A50021"/>
              </a:solidFill>
              <a:round/>
              <a:headEnd/>
              <a:tailEnd/>
            </a:ln>
          </p:spPr>
          <p:txBody>
            <a:bodyPr/>
            <a:lstStyle/>
            <a:p>
              <a:endParaRPr lang="en-US"/>
            </a:p>
          </p:txBody>
        </p:sp>
      </p:grpSp>
      <p:cxnSp>
        <p:nvCxnSpPr>
          <p:cNvPr id="58434" name="AutoShape 91"/>
          <p:cNvCxnSpPr>
            <a:cxnSpLocks noChangeShapeType="1"/>
            <a:stCxn id="58435" idx="0"/>
            <a:endCxn id="58422" idx="3"/>
          </p:cNvCxnSpPr>
          <p:nvPr/>
        </p:nvCxnSpPr>
        <p:spPr bwMode="auto">
          <a:xfrm flipV="1">
            <a:off x="2876550" y="5915025"/>
            <a:ext cx="355600" cy="39688"/>
          </a:xfrm>
          <a:prstGeom prst="straightConnector1">
            <a:avLst/>
          </a:prstGeom>
          <a:noFill/>
          <a:ln w="38100">
            <a:solidFill>
              <a:srgbClr val="A50021"/>
            </a:solidFill>
            <a:round/>
            <a:headEnd/>
            <a:tailEnd/>
          </a:ln>
        </p:spPr>
      </p:cxnSp>
      <p:sp>
        <p:nvSpPr>
          <p:cNvPr id="58435" name="AutoShape 92"/>
          <p:cNvSpPr>
            <a:spLocks noChangeArrowheads="1"/>
          </p:cNvSpPr>
          <p:nvPr/>
        </p:nvSpPr>
        <p:spPr bwMode="auto">
          <a:xfrm rot="5400000">
            <a:off x="2724150" y="5878513"/>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436" name="AutoShape 93"/>
          <p:cNvSpPr>
            <a:spLocks noChangeArrowheads="1"/>
          </p:cNvSpPr>
          <p:nvPr/>
        </p:nvSpPr>
        <p:spPr bwMode="auto">
          <a:xfrm>
            <a:off x="2914650" y="5600700"/>
            <a:ext cx="287338"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solidFill>
                  <a:srgbClr val="A50021"/>
                </a:solidFill>
              </a:rPr>
              <a:t>C1</a:t>
            </a:r>
          </a:p>
        </p:txBody>
      </p:sp>
      <p:sp>
        <p:nvSpPr>
          <p:cNvPr id="58437" name="AutoShape 94"/>
          <p:cNvSpPr>
            <a:spLocks noChangeArrowheads="1"/>
          </p:cNvSpPr>
          <p:nvPr/>
        </p:nvSpPr>
        <p:spPr bwMode="auto">
          <a:xfrm>
            <a:off x="6237288" y="5257800"/>
            <a:ext cx="1157287"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flow sink </a:t>
            </a:r>
            <a:r>
              <a:rPr lang="en-US" sz="1400">
                <a:solidFill>
                  <a:srgbClr val="A50021"/>
                </a:solidFill>
              </a:rPr>
              <a:t>FS1</a:t>
            </a:r>
          </a:p>
        </p:txBody>
      </p:sp>
      <p:sp>
        <p:nvSpPr>
          <p:cNvPr id="58438" name="AutoShape 95"/>
          <p:cNvSpPr>
            <a:spLocks noChangeArrowheads="1"/>
          </p:cNvSpPr>
          <p:nvPr/>
        </p:nvSpPr>
        <p:spPr bwMode="auto">
          <a:xfrm>
            <a:off x="1330325" y="5343525"/>
            <a:ext cx="1384300"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flow source </a:t>
            </a:r>
            <a:r>
              <a:rPr lang="en-US" sz="1400">
                <a:solidFill>
                  <a:srgbClr val="A50021"/>
                </a:solidFill>
              </a:rPr>
              <a:t>FS1</a:t>
            </a:r>
          </a:p>
        </p:txBody>
      </p:sp>
      <p:grpSp>
        <p:nvGrpSpPr>
          <p:cNvPr id="8" name="Group 96"/>
          <p:cNvGrpSpPr>
            <a:grpSpLocks/>
          </p:cNvGrpSpPr>
          <p:nvPr/>
        </p:nvGrpSpPr>
        <p:grpSpPr bwMode="auto">
          <a:xfrm>
            <a:off x="6151563" y="5803900"/>
            <a:ext cx="152400" cy="304800"/>
            <a:chOff x="2544" y="1152"/>
            <a:chExt cx="96" cy="192"/>
          </a:xfrm>
        </p:grpSpPr>
        <p:sp>
          <p:nvSpPr>
            <p:cNvPr id="58444" name="Line 97"/>
            <p:cNvSpPr>
              <a:spLocks noChangeShapeType="1"/>
            </p:cNvSpPr>
            <p:nvPr/>
          </p:nvSpPr>
          <p:spPr bwMode="auto">
            <a:xfrm>
              <a:off x="2544" y="1248"/>
              <a:ext cx="96" cy="0"/>
            </a:xfrm>
            <a:prstGeom prst="line">
              <a:avLst/>
            </a:prstGeom>
            <a:noFill/>
            <a:ln w="38100">
              <a:solidFill>
                <a:srgbClr val="A50021"/>
              </a:solidFill>
              <a:round/>
              <a:headEnd/>
              <a:tailEnd/>
            </a:ln>
          </p:spPr>
          <p:txBody>
            <a:bodyPr/>
            <a:lstStyle/>
            <a:p>
              <a:endParaRPr lang="en-US"/>
            </a:p>
          </p:txBody>
        </p:sp>
        <p:sp>
          <p:nvSpPr>
            <p:cNvPr id="58445" name="Line 98"/>
            <p:cNvSpPr>
              <a:spLocks noChangeShapeType="1"/>
            </p:cNvSpPr>
            <p:nvPr/>
          </p:nvSpPr>
          <p:spPr bwMode="auto">
            <a:xfrm>
              <a:off x="2640" y="1152"/>
              <a:ext cx="0" cy="192"/>
            </a:xfrm>
            <a:prstGeom prst="line">
              <a:avLst/>
            </a:prstGeom>
            <a:noFill/>
            <a:ln w="38100">
              <a:solidFill>
                <a:srgbClr val="A50021"/>
              </a:solidFill>
              <a:round/>
              <a:headEnd/>
              <a:tailEnd/>
            </a:ln>
          </p:spPr>
          <p:txBody>
            <a:bodyPr/>
            <a:lstStyle/>
            <a:p>
              <a:endParaRPr lang="en-US"/>
            </a:p>
          </p:txBody>
        </p:sp>
      </p:grpSp>
      <p:sp>
        <p:nvSpPr>
          <p:cNvPr id="58440" name="AutoShape 99"/>
          <p:cNvSpPr>
            <a:spLocks noChangeArrowheads="1"/>
          </p:cNvSpPr>
          <p:nvPr/>
        </p:nvSpPr>
        <p:spPr bwMode="auto">
          <a:xfrm>
            <a:off x="1973263" y="4402138"/>
            <a:ext cx="5600700" cy="849312"/>
          </a:xfrm>
          <a:prstGeom prst="roundRect">
            <a:avLst>
              <a:gd name="adj" fmla="val 16667"/>
            </a:avLst>
          </a:prstGeom>
          <a:noFill/>
          <a:ln w="12700">
            <a:noFill/>
            <a:round/>
            <a:headEnd/>
            <a:tailEnd/>
          </a:ln>
        </p:spPr>
        <p:txBody>
          <a:bodyPr wrap="none" lIns="0" tIns="0" rIns="0" bIns="0">
            <a:spAutoFit/>
          </a:bodyPr>
          <a:lstStyle/>
          <a:p>
            <a:pPr eaLnBrk="1" hangingPunct="1"/>
            <a:r>
              <a:rPr lang="en-US" sz="1800" b="1"/>
              <a:t>End-To-End Flow Declaration</a:t>
            </a:r>
          </a:p>
          <a:p>
            <a:pPr eaLnBrk="1" hangingPunct="1"/>
            <a:r>
              <a:rPr lang="en-US">
                <a:solidFill>
                  <a:srgbClr val="A50021"/>
                </a:solidFill>
              </a:rPr>
              <a:t>SenseControlActuate: </a:t>
            </a:r>
            <a:r>
              <a:rPr lang="en-US" b="1">
                <a:solidFill>
                  <a:srgbClr val="A50021"/>
                </a:solidFill>
              </a:rPr>
              <a:t>end to end flow</a:t>
            </a:r>
            <a:r>
              <a:rPr lang="en-US">
                <a:solidFill>
                  <a:srgbClr val="A50021"/>
                </a:solidFill>
              </a:rPr>
              <a:t> Sensor.FS1 -&gt; C1 -&gt; </a:t>
            </a:r>
          </a:p>
          <a:p>
            <a:pPr eaLnBrk="1" hangingPunct="1"/>
            <a:r>
              <a:rPr lang="en-US">
                <a:solidFill>
                  <a:srgbClr val="A50021"/>
                </a:solidFill>
              </a:rPr>
              <a:t>Controller.F1 -&gt; C2 -&gt; Actuator.FS1</a:t>
            </a:r>
          </a:p>
        </p:txBody>
      </p:sp>
      <p:sp>
        <p:nvSpPr>
          <p:cNvPr id="58441" name="Line 100"/>
          <p:cNvSpPr>
            <a:spLocks noChangeShapeType="1"/>
          </p:cNvSpPr>
          <p:nvPr/>
        </p:nvSpPr>
        <p:spPr bwMode="auto">
          <a:xfrm>
            <a:off x="4011613" y="5484813"/>
            <a:ext cx="69850" cy="292100"/>
          </a:xfrm>
          <a:prstGeom prst="line">
            <a:avLst/>
          </a:prstGeom>
          <a:noFill/>
          <a:ln w="9525">
            <a:solidFill>
              <a:schemeClr val="tx1"/>
            </a:solidFill>
            <a:round/>
            <a:headEnd/>
            <a:tailEnd/>
          </a:ln>
        </p:spPr>
        <p:txBody>
          <a:bodyPr/>
          <a:lstStyle/>
          <a:p>
            <a:endParaRPr lang="en-US"/>
          </a:p>
        </p:txBody>
      </p:sp>
      <p:sp>
        <p:nvSpPr>
          <p:cNvPr id="58442" name="Line 101"/>
          <p:cNvSpPr>
            <a:spLocks noChangeShapeType="1"/>
          </p:cNvSpPr>
          <p:nvPr/>
        </p:nvSpPr>
        <p:spPr bwMode="auto">
          <a:xfrm>
            <a:off x="2058988" y="5568950"/>
            <a:ext cx="484187" cy="193675"/>
          </a:xfrm>
          <a:prstGeom prst="line">
            <a:avLst/>
          </a:prstGeom>
          <a:noFill/>
          <a:ln w="9525">
            <a:solidFill>
              <a:schemeClr val="tx1"/>
            </a:solidFill>
            <a:round/>
            <a:headEnd/>
            <a:tailEnd/>
          </a:ln>
        </p:spPr>
        <p:txBody>
          <a:bodyPr/>
          <a:lstStyle/>
          <a:p>
            <a:endParaRPr lang="en-US"/>
          </a:p>
        </p:txBody>
      </p:sp>
      <p:sp>
        <p:nvSpPr>
          <p:cNvPr id="58443" name="Line 102"/>
          <p:cNvSpPr>
            <a:spLocks noChangeShapeType="1"/>
          </p:cNvSpPr>
          <p:nvPr/>
        </p:nvSpPr>
        <p:spPr bwMode="auto">
          <a:xfrm flipH="1">
            <a:off x="6200775" y="5526088"/>
            <a:ext cx="319088" cy="292100"/>
          </a:xfrm>
          <a:prstGeom prst="line">
            <a:avLst/>
          </a:prstGeom>
          <a:noFill/>
          <a:ln w="9525">
            <a:solidFill>
              <a:schemeClr val="tx1"/>
            </a:solidFill>
            <a:round/>
            <a:headEnd/>
            <a:tailEnd/>
          </a:ln>
        </p:spPr>
        <p:txBody>
          <a:bodyPr/>
          <a:lstStyle/>
          <a:p>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 groups</a:t>
            </a:r>
            <a:endParaRPr lang="en-US" dirty="0"/>
          </a:p>
        </p:txBody>
      </p:sp>
      <p:sp>
        <p:nvSpPr>
          <p:cNvPr id="4" name="AutoShape 2"/>
          <p:cNvSpPr>
            <a:spLocks noChangeArrowheads="1"/>
          </p:cNvSpPr>
          <p:nvPr/>
        </p:nvSpPr>
        <p:spPr bwMode="auto">
          <a:xfrm>
            <a:off x="588963" y="1577590"/>
            <a:ext cx="7962900" cy="3922712"/>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5" name="AutoShape 3"/>
          <p:cNvSpPr>
            <a:spLocks noChangeArrowheads="1"/>
          </p:cNvSpPr>
          <p:nvPr/>
        </p:nvSpPr>
        <p:spPr bwMode="auto">
          <a:xfrm>
            <a:off x="747713" y="1718877"/>
            <a:ext cx="2768600" cy="339725"/>
          </a:xfrm>
          <a:prstGeom prst="roundRect">
            <a:avLst>
              <a:gd name="adj" fmla="val 16667"/>
            </a:avLst>
          </a:prstGeom>
          <a:noFill/>
          <a:ln w="12700">
            <a:noFill/>
            <a:round/>
            <a:headEnd/>
            <a:tailEnd/>
          </a:ln>
          <a:effectLst/>
        </p:spPr>
        <p:txBody>
          <a:bodyPr lIns="0" tIns="0" rIns="0" bIns="0">
            <a:spAutoFit/>
          </a:bodyPr>
          <a:lstStyle/>
          <a:p>
            <a:pPr eaLnBrk="1" hangingPunct="1"/>
            <a:r>
              <a:rPr lang="en-US" sz="2000" b="1"/>
              <a:t>Avionics System</a:t>
            </a:r>
          </a:p>
        </p:txBody>
      </p:sp>
      <p:cxnSp>
        <p:nvCxnSpPr>
          <p:cNvPr id="6" name="AutoShape 5"/>
          <p:cNvCxnSpPr>
            <a:cxnSpLocks noChangeShapeType="1"/>
          </p:cNvCxnSpPr>
          <p:nvPr/>
        </p:nvCxnSpPr>
        <p:spPr bwMode="auto">
          <a:xfrm flipV="1">
            <a:off x="3590926" y="3911215"/>
            <a:ext cx="290512" cy="20637"/>
          </a:xfrm>
          <a:prstGeom prst="straightConnector1">
            <a:avLst/>
          </a:prstGeom>
          <a:noFill/>
          <a:ln w="28575">
            <a:solidFill>
              <a:srgbClr val="000000"/>
            </a:solidFill>
            <a:round/>
            <a:headEnd/>
            <a:tailEnd/>
          </a:ln>
          <a:effectLst/>
        </p:spPr>
      </p:cxnSp>
      <p:grpSp>
        <p:nvGrpSpPr>
          <p:cNvPr id="7" name="Group 6"/>
          <p:cNvGrpSpPr>
            <a:grpSpLocks/>
          </p:cNvGrpSpPr>
          <p:nvPr/>
        </p:nvGrpSpPr>
        <p:grpSpPr bwMode="auto">
          <a:xfrm>
            <a:off x="1966913" y="3623877"/>
            <a:ext cx="1617663" cy="706438"/>
            <a:chOff x="1072" y="2354"/>
            <a:chExt cx="1019" cy="445"/>
          </a:xfrm>
        </p:grpSpPr>
        <p:grpSp>
          <p:nvGrpSpPr>
            <p:cNvPr id="8" name="Group 7"/>
            <p:cNvGrpSpPr>
              <a:grpSpLocks/>
            </p:cNvGrpSpPr>
            <p:nvPr/>
          </p:nvGrpSpPr>
          <p:grpSpPr bwMode="auto">
            <a:xfrm>
              <a:off x="1072" y="2354"/>
              <a:ext cx="904" cy="445"/>
              <a:chOff x="1072" y="2354"/>
              <a:chExt cx="904" cy="445"/>
            </a:xfrm>
          </p:grpSpPr>
          <p:sp>
            <p:nvSpPr>
              <p:cNvPr id="12" name="AutoShape 8"/>
              <p:cNvSpPr>
                <a:spLocks noChangeArrowheads="1"/>
              </p:cNvSpPr>
              <p:nvPr/>
            </p:nvSpPr>
            <p:spPr bwMode="auto">
              <a:xfrm>
                <a:off x="1072" y="2354"/>
                <a:ext cx="904" cy="445"/>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13" name="AutoShape 9"/>
              <p:cNvSpPr>
                <a:spLocks noChangeArrowheads="1"/>
              </p:cNvSpPr>
              <p:nvPr/>
            </p:nvSpPr>
            <p:spPr bwMode="auto">
              <a:xfrm>
                <a:off x="1305" y="2414"/>
                <a:ext cx="527" cy="342"/>
              </a:xfrm>
              <a:prstGeom prst="roundRect">
                <a:avLst>
                  <a:gd name="adj" fmla="val 16667"/>
                </a:avLst>
              </a:prstGeom>
              <a:solidFill>
                <a:schemeClr val="accent1"/>
              </a:solidFill>
              <a:ln w="12700">
                <a:noFill/>
                <a:round/>
                <a:headEnd/>
                <a:tailEnd/>
              </a:ln>
              <a:effectLst/>
            </p:spPr>
            <p:txBody>
              <a:bodyPr wrap="none" lIns="0" tIns="0" rIns="0" bIns="0">
                <a:spAutoFit/>
              </a:bodyPr>
              <a:lstStyle/>
              <a:p>
                <a:pPr eaLnBrk="1" hangingPunct="1"/>
                <a:r>
                  <a:rPr lang="en-US" b="1"/>
                  <a:t>Flight</a:t>
                </a:r>
              </a:p>
              <a:p>
                <a:pPr eaLnBrk="1" hangingPunct="1"/>
                <a:r>
                  <a:rPr lang="en-US" b="1"/>
                  <a:t>Director</a:t>
                </a:r>
              </a:p>
            </p:txBody>
          </p:sp>
          <p:grpSp>
            <p:nvGrpSpPr>
              <p:cNvPr id="14" name="Group 10"/>
              <p:cNvGrpSpPr>
                <a:grpSpLocks/>
              </p:cNvGrpSpPr>
              <p:nvPr/>
            </p:nvGrpSpPr>
            <p:grpSpPr bwMode="auto">
              <a:xfrm>
                <a:off x="1116" y="2376"/>
                <a:ext cx="128" cy="141"/>
                <a:chOff x="1658" y="3145"/>
                <a:chExt cx="484" cy="589"/>
              </a:xfrm>
            </p:grpSpPr>
            <p:sp>
              <p:nvSpPr>
                <p:cNvPr id="15" name="WordArt 11"/>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6" name="WordArt 12"/>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7" name="Line 13"/>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8" name="Line 14"/>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9" name="AutoShape 15"/>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grpSp>
          <p:nvGrpSpPr>
            <p:cNvPr id="9" name="Group 16"/>
            <p:cNvGrpSpPr>
              <a:grpSpLocks/>
            </p:cNvGrpSpPr>
            <p:nvPr/>
          </p:nvGrpSpPr>
          <p:grpSpPr bwMode="auto">
            <a:xfrm rot="-21600000">
              <a:off x="1863" y="2472"/>
              <a:ext cx="228" cy="183"/>
              <a:chOff x="3529" y="3538"/>
              <a:chExt cx="228" cy="183"/>
            </a:xfrm>
          </p:grpSpPr>
          <p:sp>
            <p:nvSpPr>
              <p:cNvPr id="10" name="Oval 17"/>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11" name="AutoShape 18"/>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cxnSp>
        <p:nvCxnSpPr>
          <p:cNvPr id="20" name="AutoShape 19"/>
          <p:cNvCxnSpPr>
            <a:cxnSpLocks noChangeShapeType="1"/>
          </p:cNvCxnSpPr>
          <p:nvPr/>
        </p:nvCxnSpPr>
        <p:spPr bwMode="auto">
          <a:xfrm flipV="1">
            <a:off x="3590926" y="2782502"/>
            <a:ext cx="306387" cy="19050"/>
          </a:xfrm>
          <a:prstGeom prst="straightConnector1">
            <a:avLst/>
          </a:prstGeom>
          <a:noFill/>
          <a:ln w="28575">
            <a:solidFill>
              <a:srgbClr val="000000"/>
            </a:solidFill>
            <a:round/>
            <a:headEnd/>
            <a:tailEnd/>
          </a:ln>
          <a:effectLst/>
        </p:spPr>
      </p:cxnSp>
      <p:grpSp>
        <p:nvGrpSpPr>
          <p:cNvPr id="21" name="Group 20"/>
          <p:cNvGrpSpPr>
            <a:grpSpLocks/>
          </p:cNvGrpSpPr>
          <p:nvPr/>
        </p:nvGrpSpPr>
        <p:grpSpPr bwMode="auto">
          <a:xfrm>
            <a:off x="912813" y="2433252"/>
            <a:ext cx="2671763" cy="706438"/>
            <a:chOff x="487" y="1398"/>
            <a:chExt cx="1683" cy="445"/>
          </a:xfrm>
        </p:grpSpPr>
        <p:grpSp>
          <p:nvGrpSpPr>
            <p:cNvPr id="22" name="Group 21"/>
            <p:cNvGrpSpPr>
              <a:grpSpLocks/>
            </p:cNvGrpSpPr>
            <p:nvPr/>
          </p:nvGrpSpPr>
          <p:grpSpPr bwMode="auto">
            <a:xfrm>
              <a:off x="487" y="1398"/>
              <a:ext cx="1559" cy="445"/>
              <a:chOff x="993" y="1678"/>
              <a:chExt cx="1559" cy="445"/>
            </a:xfrm>
          </p:grpSpPr>
          <p:sp>
            <p:nvSpPr>
              <p:cNvPr id="26" name="AutoShape 22"/>
              <p:cNvSpPr>
                <a:spLocks noChangeArrowheads="1"/>
              </p:cNvSpPr>
              <p:nvPr/>
            </p:nvSpPr>
            <p:spPr bwMode="auto">
              <a:xfrm>
                <a:off x="993" y="1678"/>
                <a:ext cx="1559" cy="445"/>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27" name="AutoShape 23"/>
              <p:cNvSpPr>
                <a:spLocks noChangeArrowheads="1"/>
              </p:cNvSpPr>
              <p:nvPr/>
            </p:nvSpPr>
            <p:spPr bwMode="auto">
              <a:xfrm>
                <a:off x="1120" y="1738"/>
                <a:ext cx="1399" cy="342"/>
              </a:xfrm>
              <a:prstGeom prst="roundRect">
                <a:avLst>
                  <a:gd name="adj" fmla="val 16667"/>
                </a:avLst>
              </a:prstGeom>
              <a:solidFill>
                <a:schemeClr val="accent1"/>
              </a:solidFill>
              <a:ln w="12700">
                <a:noFill/>
                <a:round/>
                <a:headEnd/>
                <a:tailEnd/>
              </a:ln>
              <a:effectLst/>
            </p:spPr>
            <p:txBody>
              <a:bodyPr wrap="none" lIns="0" tIns="0" rIns="0" bIns="0">
                <a:spAutoFit/>
              </a:bodyPr>
              <a:lstStyle/>
              <a:p>
                <a:pPr eaLnBrk="1" hangingPunct="1"/>
                <a:r>
                  <a:rPr lang="en-US" b="1"/>
                  <a:t>Warning Annunciation</a:t>
                </a:r>
              </a:p>
              <a:p>
                <a:pPr eaLnBrk="1" hangingPunct="1"/>
                <a:r>
                  <a:rPr lang="en-US" b="1"/>
                  <a:t>Manager</a:t>
                </a:r>
              </a:p>
            </p:txBody>
          </p:sp>
          <p:grpSp>
            <p:nvGrpSpPr>
              <p:cNvPr id="28" name="Group 24"/>
              <p:cNvGrpSpPr>
                <a:grpSpLocks/>
              </p:cNvGrpSpPr>
              <p:nvPr/>
            </p:nvGrpSpPr>
            <p:grpSpPr bwMode="auto">
              <a:xfrm>
                <a:off x="1021" y="1691"/>
                <a:ext cx="128" cy="141"/>
                <a:chOff x="1658" y="3145"/>
                <a:chExt cx="484" cy="589"/>
              </a:xfrm>
            </p:grpSpPr>
            <p:sp>
              <p:nvSpPr>
                <p:cNvPr id="29" name="WordArt 25"/>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30" name="WordArt 26"/>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31" name="Line 27"/>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32" name="Line 28"/>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33" name="AutoShape 29"/>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grpSp>
          <p:nvGrpSpPr>
            <p:cNvPr id="23" name="Group 30"/>
            <p:cNvGrpSpPr>
              <a:grpSpLocks/>
            </p:cNvGrpSpPr>
            <p:nvPr/>
          </p:nvGrpSpPr>
          <p:grpSpPr bwMode="auto">
            <a:xfrm rot="-21600000">
              <a:off x="1942" y="1554"/>
              <a:ext cx="228" cy="183"/>
              <a:chOff x="3529" y="3538"/>
              <a:chExt cx="228" cy="183"/>
            </a:xfrm>
          </p:grpSpPr>
          <p:sp>
            <p:nvSpPr>
              <p:cNvPr id="24" name="Oval 31"/>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25" name="AutoShape 32"/>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cxnSp>
        <p:nvCxnSpPr>
          <p:cNvPr id="34" name="AutoShape 33"/>
          <p:cNvCxnSpPr>
            <a:cxnSpLocks noChangeShapeType="1"/>
          </p:cNvCxnSpPr>
          <p:nvPr/>
        </p:nvCxnSpPr>
        <p:spPr bwMode="auto">
          <a:xfrm flipV="1">
            <a:off x="6246813" y="2374515"/>
            <a:ext cx="298450" cy="361950"/>
          </a:xfrm>
          <a:prstGeom prst="straightConnector1">
            <a:avLst/>
          </a:prstGeom>
          <a:noFill/>
          <a:ln w="28575">
            <a:solidFill>
              <a:srgbClr val="000000"/>
            </a:solidFill>
            <a:round/>
            <a:headEnd/>
            <a:tailEnd/>
          </a:ln>
          <a:effectLst/>
        </p:spPr>
      </p:cxnSp>
      <p:grpSp>
        <p:nvGrpSpPr>
          <p:cNvPr id="35" name="Group 34"/>
          <p:cNvGrpSpPr>
            <a:grpSpLocks/>
          </p:cNvGrpSpPr>
          <p:nvPr/>
        </p:nvGrpSpPr>
        <p:grpSpPr bwMode="auto">
          <a:xfrm>
            <a:off x="6557963" y="1961765"/>
            <a:ext cx="1893888" cy="706437"/>
            <a:chOff x="4300" y="955"/>
            <a:chExt cx="1193" cy="445"/>
          </a:xfrm>
        </p:grpSpPr>
        <p:sp>
          <p:nvSpPr>
            <p:cNvPr id="36" name="AutoShape 35"/>
            <p:cNvSpPr>
              <a:spLocks noChangeArrowheads="1"/>
            </p:cNvSpPr>
            <p:nvPr/>
          </p:nvSpPr>
          <p:spPr bwMode="auto">
            <a:xfrm>
              <a:off x="4442" y="955"/>
              <a:ext cx="1051" cy="445"/>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37" name="AutoShape 36"/>
            <p:cNvSpPr>
              <a:spLocks noChangeArrowheads="1"/>
            </p:cNvSpPr>
            <p:nvPr/>
          </p:nvSpPr>
          <p:spPr bwMode="auto">
            <a:xfrm>
              <a:off x="4590" y="1015"/>
              <a:ext cx="860" cy="342"/>
            </a:xfrm>
            <a:prstGeom prst="roundRect">
              <a:avLst>
                <a:gd name="adj" fmla="val 16667"/>
              </a:avLst>
            </a:prstGeom>
            <a:solidFill>
              <a:schemeClr val="accent1"/>
            </a:solidFill>
            <a:ln w="12700">
              <a:noFill/>
              <a:round/>
              <a:headEnd/>
              <a:tailEnd/>
            </a:ln>
            <a:effectLst/>
          </p:spPr>
          <p:txBody>
            <a:bodyPr wrap="none" lIns="0" tIns="0" rIns="0" bIns="0">
              <a:spAutoFit/>
            </a:bodyPr>
            <a:lstStyle/>
            <a:p>
              <a:pPr eaLnBrk="1" hangingPunct="1"/>
              <a:r>
                <a:rPr lang="en-US" b="1"/>
                <a:t>Page Content</a:t>
              </a:r>
            </a:p>
            <a:p>
              <a:pPr eaLnBrk="1" hangingPunct="1"/>
              <a:r>
                <a:rPr lang="en-US" b="1"/>
                <a:t>Manager</a:t>
              </a:r>
            </a:p>
          </p:txBody>
        </p:sp>
        <p:grpSp>
          <p:nvGrpSpPr>
            <p:cNvPr id="38" name="Group 37"/>
            <p:cNvGrpSpPr>
              <a:grpSpLocks/>
            </p:cNvGrpSpPr>
            <p:nvPr/>
          </p:nvGrpSpPr>
          <p:grpSpPr bwMode="auto">
            <a:xfrm>
              <a:off x="4490" y="977"/>
              <a:ext cx="148" cy="141"/>
              <a:chOff x="1658" y="3145"/>
              <a:chExt cx="484" cy="589"/>
            </a:xfrm>
          </p:grpSpPr>
          <p:sp>
            <p:nvSpPr>
              <p:cNvPr id="42" name="WordArt 38"/>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43" name="WordArt 39"/>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44" name="Line 40"/>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45" name="Line 41"/>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46" name="AutoShape 42"/>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39" name="Group 43"/>
            <p:cNvGrpSpPr>
              <a:grpSpLocks/>
            </p:cNvGrpSpPr>
            <p:nvPr/>
          </p:nvGrpSpPr>
          <p:grpSpPr bwMode="auto">
            <a:xfrm rot="-10800000">
              <a:off x="4300" y="1110"/>
              <a:ext cx="228" cy="183"/>
              <a:chOff x="1472" y="3274"/>
              <a:chExt cx="228" cy="183"/>
            </a:xfrm>
          </p:grpSpPr>
          <p:sp>
            <p:nvSpPr>
              <p:cNvPr id="40" name="Oval 44"/>
              <p:cNvSpPr>
                <a:spLocks noChangeArrowheads="1"/>
              </p:cNvSpPr>
              <p:nvPr/>
            </p:nvSpPr>
            <p:spPr bwMode="auto">
              <a:xfrm>
                <a:off x="1581" y="3292"/>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41" name="AutoShape 45"/>
              <p:cNvSpPr>
                <a:spLocks noChangeArrowheads="1"/>
              </p:cNvSpPr>
              <p:nvPr/>
            </p:nvSpPr>
            <p:spPr bwMode="auto">
              <a:xfrm rot="-5400000">
                <a:off x="1472" y="3274"/>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cxnSp>
        <p:nvCxnSpPr>
          <p:cNvPr id="47" name="AutoShape 46"/>
          <p:cNvCxnSpPr>
            <a:cxnSpLocks noChangeShapeType="1"/>
          </p:cNvCxnSpPr>
          <p:nvPr/>
        </p:nvCxnSpPr>
        <p:spPr bwMode="auto">
          <a:xfrm>
            <a:off x="5646738" y="4560502"/>
            <a:ext cx="630238" cy="931863"/>
          </a:xfrm>
          <a:prstGeom prst="straightConnector1">
            <a:avLst/>
          </a:prstGeom>
          <a:noFill/>
          <a:ln w="28575">
            <a:solidFill>
              <a:srgbClr val="000000"/>
            </a:solidFill>
            <a:round/>
            <a:headEnd/>
            <a:tailEnd/>
          </a:ln>
          <a:effectLst/>
        </p:spPr>
      </p:cxnSp>
      <p:grpSp>
        <p:nvGrpSpPr>
          <p:cNvPr id="48" name="Group 47"/>
          <p:cNvGrpSpPr>
            <a:grpSpLocks/>
          </p:cNvGrpSpPr>
          <p:nvPr/>
        </p:nvGrpSpPr>
        <p:grpSpPr bwMode="auto">
          <a:xfrm>
            <a:off x="6421438" y="5986077"/>
            <a:ext cx="1862138" cy="466725"/>
            <a:chOff x="4219" y="3186"/>
            <a:chExt cx="1173" cy="294"/>
          </a:xfrm>
        </p:grpSpPr>
        <p:grpSp>
          <p:nvGrpSpPr>
            <p:cNvPr id="49" name="Group 48"/>
            <p:cNvGrpSpPr>
              <a:grpSpLocks/>
            </p:cNvGrpSpPr>
            <p:nvPr/>
          </p:nvGrpSpPr>
          <p:grpSpPr bwMode="auto">
            <a:xfrm>
              <a:off x="4262" y="3186"/>
              <a:ext cx="1130" cy="294"/>
              <a:chOff x="710" y="2757"/>
              <a:chExt cx="1130" cy="294"/>
            </a:xfrm>
          </p:grpSpPr>
          <p:sp>
            <p:nvSpPr>
              <p:cNvPr id="53" name="AutoShape 49"/>
              <p:cNvSpPr>
                <a:spLocks noChangeArrowheads="1"/>
              </p:cNvSpPr>
              <p:nvPr/>
            </p:nvSpPr>
            <p:spPr bwMode="auto">
              <a:xfrm>
                <a:off x="789" y="2757"/>
                <a:ext cx="971" cy="294"/>
              </a:xfrm>
              <a:prstGeom prst="bevel">
                <a:avLst>
                  <a:gd name="adj" fmla="val 12500"/>
                </a:avLst>
              </a:prstGeom>
              <a:solidFill>
                <a:schemeClr val="accent1"/>
              </a:solidFill>
              <a:ln w="19050">
                <a:solidFill>
                  <a:schemeClr val="tx1"/>
                </a:solidFill>
                <a:miter lim="800000"/>
                <a:headEnd/>
                <a:tailEnd/>
              </a:ln>
              <a:effectLst/>
            </p:spPr>
            <p:txBody>
              <a:bodyPr lIns="0" tIns="0" rIns="0" bIns="0" anchor="ctr">
                <a:spAutoFit/>
              </a:bodyPr>
              <a:lstStyle/>
              <a:p>
                <a:endParaRPr lang="en-US"/>
              </a:p>
            </p:txBody>
          </p:sp>
          <p:sp>
            <p:nvSpPr>
              <p:cNvPr id="54" name="AutoShape 50"/>
              <p:cNvSpPr>
                <a:spLocks noChangeArrowheads="1"/>
              </p:cNvSpPr>
              <p:nvPr/>
            </p:nvSpPr>
            <p:spPr bwMode="auto">
              <a:xfrm>
                <a:off x="710" y="2801"/>
                <a:ext cx="1130" cy="232"/>
              </a:xfrm>
              <a:prstGeom prst="bevel">
                <a:avLst>
                  <a:gd name="adj" fmla="val 12500"/>
                </a:avLst>
              </a:prstGeom>
              <a:noFill/>
              <a:ln w="19050">
                <a:noFill/>
                <a:miter lim="800000"/>
                <a:headEnd/>
                <a:tailEnd/>
              </a:ln>
              <a:effectLst/>
            </p:spPr>
            <p:txBody>
              <a:bodyPr lIns="0" tIns="0" rIns="0" bIns="0">
                <a:spAutoFit/>
              </a:bodyPr>
              <a:lstStyle/>
              <a:p>
                <a:pPr eaLnBrk="1" hangingPunct="1"/>
                <a:r>
                  <a:rPr lang="en-US" b="1" dirty="0" smtClean="0"/>
                  <a:t>G   PS</a:t>
                </a:r>
                <a:endParaRPr lang="en-US" b="1" dirty="0"/>
              </a:p>
            </p:txBody>
          </p:sp>
        </p:grpSp>
        <p:grpSp>
          <p:nvGrpSpPr>
            <p:cNvPr id="50" name="Group 51"/>
            <p:cNvGrpSpPr>
              <a:grpSpLocks/>
            </p:cNvGrpSpPr>
            <p:nvPr/>
          </p:nvGrpSpPr>
          <p:grpSpPr bwMode="auto">
            <a:xfrm rot="-10800000">
              <a:off x="4219" y="3245"/>
              <a:ext cx="228" cy="183"/>
              <a:chOff x="1472" y="3274"/>
              <a:chExt cx="228" cy="183"/>
            </a:xfrm>
          </p:grpSpPr>
          <p:sp>
            <p:nvSpPr>
              <p:cNvPr id="51" name="Oval 52"/>
              <p:cNvSpPr>
                <a:spLocks noChangeArrowheads="1"/>
              </p:cNvSpPr>
              <p:nvPr/>
            </p:nvSpPr>
            <p:spPr bwMode="auto">
              <a:xfrm>
                <a:off x="1581" y="3292"/>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52" name="AutoShape 53"/>
              <p:cNvSpPr>
                <a:spLocks noChangeArrowheads="1"/>
              </p:cNvSpPr>
              <p:nvPr/>
            </p:nvSpPr>
            <p:spPr bwMode="auto">
              <a:xfrm rot="-5400000">
                <a:off x="1472" y="3274"/>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cxnSp>
        <p:nvCxnSpPr>
          <p:cNvPr id="55" name="AutoShape 54"/>
          <p:cNvCxnSpPr>
            <a:cxnSpLocks noChangeShapeType="1"/>
          </p:cNvCxnSpPr>
          <p:nvPr/>
        </p:nvCxnSpPr>
        <p:spPr bwMode="auto">
          <a:xfrm>
            <a:off x="5041901" y="5719377"/>
            <a:ext cx="14287" cy="131763"/>
          </a:xfrm>
          <a:prstGeom prst="straightConnector1">
            <a:avLst/>
          </a:prstGeom>
          <a:noFill/>
          <a:ln w="28575">
            <a:solidFill>
              <a:srgbClr val="000000"/>
            </a:solidFill>
            <a:round/>
            <a:headEnd/>
            <a:tailEnd/>
          </a:ln>
          <a:effectLst/>
        </p:spPr>
      </p:cxnSp>
      <p:grpSp>
        <p:nvGrpSpPr>
          <p:cNvPr id="56" name="Group 55"/>
          <p:cNvGrpSpPr>
            <a:grpSpLocks/>
          </p:cNvGrpSpPr>
          <p:nvPr/>
        </p:nvGrpSpPr>
        <p:grpSpPr bwMode="auto">
          <a:xfrm>
            <a:off x="4300538" y="5862252"/>
            <a:ext cx="1601788" cy="855663"/>
            <a:chOff x="2622" y="3492"/>
            <a:chExt cx="1009" cy="539"/>
          </a:xfrm>
        </p:grpSpPr>
        <p:sp>
          <p:nvSpPr>
            <p:cNvPr id="57" name="AutoShape 56"/>
            <p:cNvSpPr>
              <a:spLocks noChangeArrowheads="1"/>
            </p:cNvSpPr>
            <p:nvPr/>
          </p:nvSpPr>
          <p:spPr bwMode="auto">
            <a:xfrm>
              <a:off x="2622" y="3583"/>
              <a:ext cx="1009" cy="448"/>
            </a:xfrm>
            <a:prstGeom prst="bevel">
              <a:avLst>
                <a:gd name="adj" fmla="val 12500"/>
              </a:avLst>
            </a:prstGeom>
            <a:solidFill>
              <a:schemeClr val="accent1"/>
            </a:solidFill>
            <a:ln w="19050">
              <a:solidFill>
                <a:schemeClr val="tx1"/>
              </a:solidFill>
              <a:miter lim="800000"/>
              <a:headEnd/>
              <a:tailEnd/>
            </a:ln>
            <a:effectLst/>
          </p:spPr>
          <p:txBody>
            <a:bodyPr lIns="0" tIns="0" rIns="0" bIns="0" anchor="ctr">
              <a:spAutoFit/>
            </a:bodyPr>
            <a:lstStyle/>
            <a:p>
              <a:endParaRPr lang="en-US"/>
            </a:p>
          </p:txBody>
        </p:sp>
        <p:sp>
          <p:nvSpPr>
            <p:cNvPr id="58" name="AutoShape 57"/>
            <p:cNvSpPr>
              <a:spLocks noChangeArrowheads="1"/>
            </p:cNvSpPr>
            <p:nvPr/>
          </p:nvSpPr>
          <p:spPr bwMode="auto">
            <a:xfrm>
              <a:off x="2733" y="3737"/>
              <a:ext cx="804" cy="206"/>
            </a:xfrm>
            <a:prstGeom prst="bevel">
              <a:avLst>
                <a:gd name="adj" fmla="val 12500"/>
              </a:avLst>
            </a:prstGeom>
            <a:noFill/>
            <a:ln w="19050">
              <a:noFill/>
              <a:miter lim="800000"/>
              <a:headEnd/>
              <a:tailEnd/>
            </a:ln>
            <a:effectLst/>
          </p:spPr>
          <p:txBody>
            <a:bodyPr lIns="0" tIns="0" rIns="0" bIns="0">
              <a:spAutoFit/>
            </a:bodyPr>
            <a:lstStyle/>
            <a:p>
              <a:pPr eaLnBrk="1" hangingPunct="1"/>
              <a:r>
                <a:rPr lang="en-US" b="1"/>
                <a:t>Nav Radio</a:t>
              </a:r>
            </a:p>
          </p:txBody>
        </p:sp>
        <p:grpSp>
          <p:nvGrpSpPr>
            <p:cNvPr id="59" name="Group 58"/>
            <p:cNvGrpSpPr>
              <a:grpSpLocks/>
            </p:cNvGrpSpPr>
            <p:nvPr/>
          </p:nvGrpSpPr>
          <p:grpSpPr bwMode="auto">
            <a:xfrm rot="-27000000">
              <a:off x="3001" y="3516"/>
              <a:ext cx="228" cy="183"/>
              <a:chOff x="1472" y="3274"/>
              <a:chExt cx="228" cy="183"/>
            </a:xfrm>
          </p:grpSpPr>
          <p:sp>
            <p:nvSpPr>
              <p:cNvPr id="60" name="Oval 59"/>
              <p:cNvSpPr>
                <a:spLocks noChangeArrowheads="1"/>
              </p:cNvSpPr>
              <p:nvPr/>
            </p:nvSpPr>
            <p:spPr bwMode="auto">
              <a:xfrm>
                <a:off x="1581" y="3292"/>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61" name="AutoShape 60"/>
              <p:cNvSpPr>
                <a:spLocks noChangeArrowheads="1"/>
              </p:cNvSpPr>
              <p:nvPr/>
            </p:nvSpPr>
            <p:spPr bwMode="auto">
              <a:xfrm rot="-5400000">
                <a:off x="1472" y="3274"/>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cxnSp>
        <p:nvCxnSpPr>
          <p:cNvPr id="62" name="AutoShape 61"/>
          <p:cNvCxnSpPr>
            <a:cxnSpLocks noChangeShapeType="1"/>
          </p:cNvCxnSpPr>
          <p:nvPr/>
        </p:nvCxnSpPr>
        <p:spPr bwMode="auto">
          <a:xfrm flipV="1">
            <a:off x="3998913" y="4568440"/>
            <a:ext cx="596900" cy="768350"/>
          </a:xfrm>
          <a:prstGeom prst="straightConnector1">
            <a:avLst/>
          </a:prstGeom>
          <a:noFill/>
          <a:ln w="28575">
            <a:solidFill>
              <a:srgbClr val="000000"/>
            </a:solidFill>
            <a:round/>
            <a:headEnd/>
            <a:tailEnd/>
          </a:ln>
          <a:effectLst/>
        </p:spPr>
      </p:cxnSp>
      <p:grpSp>
        <p:nvGrpSpPr>
          <p:cNvPr id="63" name="Group 62"/>
          <p:cNvGrpSpPr>
            <a:grpSpLocks/>
          </p:cNvGrpSpPr>
          <p:nvPr/>
        </p:nvGrpSpPr>
        <p:grpSpPr bwMode="auto">
          <a:xfrm>
            <a:off x="1509713" y="5868602"/>
            <a:ext cx="1590675" cy="863600"/>
            <a:chOff x="800" y="3112"/>
            <a:chExt cx="1002" cy="544"/>
          </a:xfrm>
        </p:grpSpPr>
        <p:sp>
          <p:nvSpPr>
            <p:cNvPr id="64" name="AutoShape 63"/>
            <p:cNvSpPr>
              <a:spLocks noChangeArrowheads="1"/>
            </p:cNvSpPr>
            <p:nvPr/>
          </p:nvSpPr>
          <p:spPr bwMode="auto">
            <a:xfrm>
              <a:off x="871" y="3298"/>
              <a:ext cx="630" cy="172"/>
            </a:xfrm>
            <a:prstGeom prst="roundRect">
              <a:avLst>
                <a:gd name="adj" fmla="val 16667"/>
              </a:avLst>
            </a:prstGeom>
            <a:solidFill>
              <a:schemeClr val="accent1"/>
            </a:solidFill>
            <a:ln w="12700">
              <a:noFill/>
              <a:round/>
              <a:headEnd/>
              <a:tailEnd/>
            </a:ln>
            <a:effectLst/>
          </p:spPr>
          <p:txBody>
            <a:bodyPr wrap="none" lIns="0" tIns="0" rIns="0" bIns="0">
              <a:spAutoFit/>
            </a:bodyPr>
            <a:lstStyle/>
            <a:p>
              <a:pPr eaLnBrk="1" hangingPunct="1"/>
              <a:r>
                <a:rPr lang="en-US" b="1"/>
                <a:t>Auto-Pilot</a:t>
              </a:r>
            </a:p>
          </p:txBody>
        </p:sp>
        <p:grpSp>
          <p:nvGrpSpPr>
            <p:cNvPr id="65" name="Group 64"/>
            <p:cNvGrpSpPr>
              <a:grpSpLocks/>
            </p:cNvGrpSpPr>
            <p:nvPr/>
          </p:nvGrpSpPr>
          <p:grpSpPr bwMode="auto">
            <a:xfrm rot="-21600000">
              <a:off x="1574" y="3293"/>
              <a:ext cx="228" cy="183"/>
              <a:chOff x="3529" y="3538"/>
              <a:chExt cx="228" cy="183"/>
            </a:xfrm>
          </p:grpSpPr>
          <p:sp>
            <p:nvSpPr>
              <p:cNvPr id="73" name="Oval 65"/>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74" name="AutoShape 66"/>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sp>
          <p:nvSpPr>
            <p:cNvPr id="66" name="AutoShape 67"/>
            <p:cNvSpPr>
              <a:spLocks noChangeArrowheads="1"/>
            </p:cNvSpPr>
            <p:nvPr/>
          </p:nvSpPr>
          <p:spPr bwMode="auto">
            <a:xfrm>
              <a:off x="800" y="3112"/>
              <a:ext cx="880" cy="544"/>
            </a:xfrm>
            <a:prstGeom prst="roundRect">
              <a:avLst>
                <a:gd name="adj" fmla="val 16667"/>
              </a:avLst>
            </a:prstGeom>
            <a:noFill/>
            <a:ln w="28575">
              <a:solidFill>
                <a:schemeClr val="tx1"/>
              </a:solidFill>
              <a:round/>
              <a:headEnd/>
              <a:tailEnd/>
            </a:ln>
            <a:effectLst/>
          </p:spPr>
          <p:txBody>
            <a:bodyPr wrap="none" anchor="ctr">
              <a:spAutoFit/>
            </a:bodyPr>
            <a:lstStyle/>
            <a:p>
              <a:endParaRPr lang="en-US"/>
            </a:p>
          </p:txBody>
        </p:sp>
        <p:grpSp>
          <p:nvGrpSpPr>
            <p:cNvPr id="67" name="Group 68"/>
            <p:cNvGrpSpPr>
              <a:grpSpLocks/>
            </p:cNvGrpSpPr>
            <p:nvPr/>
          </p:nvGrpSpPr>
          <p:grpSpPr bwMode="auto">
            <a:xfrm>
              <a:off x="850" y="3139"/>
              <a:ext cx="128" cy="141"/>
              <a:chOff x="1658" y="3145"/>
              <a:chExt cx="484" cy="589"/>
            </a:xfrm>
          </p:grpSpPr>
          <p:sp>
            <p:nvSpPr>
              <p:cNvPr id="68" name="WordArt 69"/>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69" name="WordArt 70"/>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70" name="Line 71"/>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71" name="Line 72"/>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72" name="AutoShape 73"/>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sp>
        <p:nvSpPr>
          <p:cNvPr id="75" name="Rectangle 74"/>
          <p:cNvSpPr>
            <a:spLocks noChangeArrowheads="1"/>
          </p:cNvSpPr>
          <p:nvPr/>
        </p:nvSpPr>
        <p:spPr bwMode="auto">
          <a:xfrm>
            <a:off x="4598988" y="2950777"/>
            <a:ext cx="1020763" cy="488950"/>
          </a:xfrm>
          <a:prstGeom prst="rect">
            <a:avLst/>
          </a:prstGeom>
          <a:noFill/>
          <a:ln w="38100">
            <a:noFill/>
            <a:prstDash val="sysDot"/>
            <a:miter lim="800000"/>
            <a:headEnd/>
            <a:tailEnd/>
          </a:ln>
          <a:effectLst/>
        </p:spPr>
        <p:txBody>
          <a:bodyPr lIns="0" tIns="0" rIns="0" bIns="0">
            <a:spAutoFit/>
          </a:bodyPr>
          <a:lstStyle/>
          <a:p>
            <a:pPr eaLnBrk="1" hangingPunct="1"/>
            <a:r>
              <a:rPr lang="en-US" b="1"/>
              <a:t>Flight Manager</a:t>
            </a:r>
          </a:p>
        </p:txBody>
      </p:sp>
      <p:sp>
        <p:nvSpPr>
          <p:cNvPr id="76" name="AutoShape 75"/>
          <p:cNvSpPr>
            <a:spLocks noChangeArrowheads="1"/>
          </p:cNvSpPr>
          <p:nvPr/>
        </p:nvSpPr>
        <p:spPr bwMode="auto">
          <a:xfrm>
            <a:off x="4111626" y="2120515"/>
            <a:ext cx="1943100" cy="2263775"/>
          </a:xfrm>
          <a:prstGeom prst="roundRect">
            <a:avLst>
              <a:gd name="adj" fmla="val 16667"/>
            </a:avLst>
          </a:prstGeom>
          <a:noFill/>
          <a:ln w="28575">
            <a:solidFill>
              <a:schemeClr val="tx1"/>
            </a:solidFill>
            <a:round/>
            <a:headEnd/>
            <a:tailEnd/>
          </a:ln>
          <a:effectLst/>
        </p:spPr>
        <p:txBody>
          <a:bodyPr lIns="0" tIns="0" rIns="0" bIns="0" anchor="ctr">
            <a:spAutoFit/>
          </a:bodyPr>
          <a:lstStyle/>
          <a:p>
            <a:endParaRPr lang="en-US"/>
          </a:p>
        </p:txBody>
      </p:sp>
      <p:grpSp>
        <p:nvGrpSpPr>
          <p:cNvPr id="77" name="Group 76"/>
          <p:cNvGrpSpPr>
            <a:grpSpLocks/>
          </p:cNvGrpSpPr>
          <p:nvPr/>
        </p:nvGrpSpPr>
        <p:grpSpPr bwMode="auto">
          <a:xfrm rot="-10800000">
            <a:off x="3894138" y="3744527"/>
            <a:ext cx="361950" cy="290513"/>
            <a:chOff x="1472" y="3274"/>
            <a:chExt cx="228" cy="183"/>
          </a:xfrm>
        </p:grpSpPr>
        <p:sp>
          <p:nvSpPr>
            <p:cNvPr id="78" name="Oval 77"/>
            <p:cNvSpPr>
              <a:spLocks noChangeArrowheads="1"/>
            </p:cNvSpPr>
            <p:nvPr/>
          </p:nvSpPr>
          <p:spPr bwMode="auto">
            <a:xfrm>
              <a:off x="1581" y="3292"/>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79" name="AutoShape 78"/>
            <p:cNvSpPr>
              <a:spLocks noChangeArrowheads="1"/>
            </p:cNvSpPr>
            <p:nvPr/>
          </p:nvSpPr>
          <p:spPr bwMode="auto">
            <a:xfrm rot="-5400000">
              <a:off x="1472" y="3274"/>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80" name="Group 79"/>
          <p:cNvGrpSpPr>
            <a:grpSpLocks/>
          </p:cNvGrpSpPr>
          <p:nvPr/>
        </p:nvGrpSpPr>
        <p:grpSpPr bwMode="auto">
          <a:xfrm rot="-10800000">
            <a:off x="3910013" y="2615815"/>
            <a:ext cx="361950" cy="290512"/>
            <a:chOff x="1472" y="3274"/>
            <a:chExt cx="228" cy="183"/>
          </a:xfrm>
        </p:grpSpPr>
        <p:sp>
          <p:nvSpPr>
            <p:cNvPr id="81" name="Oval 80"/>
            <p:cNvSpPr>
              <a:spLocks noChangeArrowheads="1"/>
            </p:cNvSpPr>
            <p:nvPr/>
          </p:nvSpPr>
          <p:spPr bwMode="auto">
            <a:xfrm>
              <a:off x="1581" y="3292"/>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82" name="AutoShape 81"/>
            <p:cNvSpPr>
              <a:spLocks noChangeArrowheads="1"/>
            </p:cNvSpPr>
            <p:nvPr/>
          </p:nvSpPr>
          <p:spPr bwMode="auto">
            <a:xfrm rot="-5400000">
              <a:off x="1472" y="3274"/>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83" name="Group 82"/>
          <p:cNvGrpSpPr>
            <a:grpSpLocks/>
          </p:cNvGrpSpPr>
          <p:nvPr/>
        </p:nvGrpSpPr>
        <p:grpSpPr bwMode="auto">
          <a:xfrm rot="-21600000">
            <a:off x="5878513" y="2615815"/>
            <a:ext cx="361950" cy="290512"/>
            <a:chOff x="3529" y="3538"/>
            <a:chExt cx="228" cy="183"/>
          </a:xfrm>
        </p:grpSpPr>
        <p:sp>
          <p:nvSpPr>
            <p:cNvPr id="84" name="Oval 83"/>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85" name="AutoShape 84"/>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86" name="Group 85"/>
          <p:cNvGrpSpPr>
            <a:grpSpLocks/>
          </p:cNvGrpSpPr>
          <p:nvPr/>
        </p:nvGrpSpPr>
        <p:grpSpPr bwMode="auto">
          <a:xfrm rot="-37800000">
            <a:off x="5442745" y="4226333"/>
            <a:ext cx="361950" cy="290513"/>
            <a:chOff x="3529" y="3538"/>
            <a:chExt cx="228" cy="183"/>
          </a:xfrm>
        </p:grpSpPr>
        <p:sp>
          <p:nvSpPr>
            <p:cNvPr id="87" name="Oval 86"/>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88" name="AutoShape 87"/>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89" name="Group 88"/>
          <p:cNvGrpSpPr>
            <a:grpSpLocks/>
          </p:cNvGrpSpPr>
          <p:nvPr/>
        </p:nvGrpSpPr>
        <p:grpSpPr bwMode="auto">
          <a:xfrm rot="-37800000">
            <a:off x="4918870" y="4212045"/>
            <a:ext cx="361950" cy="290513"/>
            <a:chOff x="3529" y="3538"/>
            <a:chExt cx="228" cy="183"/>
          </a:xfrm>
        </p:grpSpPr>
        <p:sp>
          <p:nvSpPr>
            <p:cNvPr id="90" name="Oval 89"/>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91" name="AutoShape 90"/>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92" name="Group 91"/>
          <p:cNvGrpSpPr>
            <a:grpSpLocks/>
          </p:cNvGrpSpPr>
          <p:nvPr/>
        </p:nvGrpSpPr>
        <p:grpSpPr bwMode="auto">
          <a:xfrm rot="-5400000">
            <a:off x="4414839" y="4235064"/>
            <a:ext cx="360362" cy="290513"/>
            <a:chOff x="2086" y="2739"/>
            <a:chExt cx="227" cy="183"/>
          </a:xfrm>
        </p:grpSpPr>
        <p:sp>
          <p:nvSpPr>
            <p:cNvPr id="93" name="Oval 92"/>
            <p:cNvSpPr>
              <a:spLocks noChangeArrowheads="1"/>
            </p:cNvSpPr>
            <p:nvPr/>
          </p:nvSpPr>
          <p:spPr bwMode="auto">
            <a:xfrm rot="-10800000">
              <a:off x="2086" y="2771"/>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94" name="AutoShape 93"/>
            <p:cNvSpPr>
              <a:spLocks noChangeArrowheads="1"/>
            </p:cNvSpPr>
            <p:nvPr/>
          </p:nvSpPr>
          <p:spPr bwMode="auto">
            <a:xfrm rot="-16200000">
              <a:off x="2130" y="2739"/>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95" name="Group 94"/>
          <p:cNvGrpSpPr>
            <a:grpSpLocks/>
          </p:cNvGrpSpPr>
          <p:nvPr/>
        </p:nvGrpSpPr>
        <p:grpSpPr bwMode="auto">
          <a:xfrm>
            <a:off x="4398963" y="2236402"/>
            <a:ext cx="203200" cy="223838"/>
            <a:chOff x="1658" y="3145"/>
            <a:chExt cx="484" cy="589"/>
          </a:xfrm>
        </p:grpSpPr>
        <p:sp>
          <p:nvSpPr>
            <p:cNvPr id="96" name="WordArt 95"/>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97" name="WordArt 96"/>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98" name="Line 97"/>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99" name="Line 98"/>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00" name="AutoShape 99"/>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101" name="Group 100"/>
          <p:cNvGrpSpPr>
            <a:grpSpLocks/>
          </p:cNvGrpSpPr>
          <p:nvPr/>
        </p:nvGrpSpPr>
        <p:grpSpPr bwMode="auto">
          <a:xfrm rot="-37800000">
            <a:off x="5979320" y="5385208"/>
            <a:ext cx="361950" cy="290513"/>
            <a:chOff x="3529" y="3538"/>
            <a:chExt cx="228" cy="183"/>
          </a:xfrm>
        </p:grpSpPr>
        <p:sp>
          <p:nvSpPr>
            <p:cNvPr id="102" name="Oval 101"/>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103" name="AutoShape 102"/>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104" name="Group 103"/>
          <p:cNvGrpSpPr>
            <a:grpSpLocks/>
          </p:cNvGrpSpPr>
          <p:nvPr/>
        </p:nvGrpSpPr>
        <p:grpSpPr bwMode="auto">
          <a:xfrm rot="-37800000">
            <a:off x="4836320" y="5385208"/>
            <a:ext cx="361950" cy="290513"/>
            <a:chOff x="3529" y="3538"/>
            <a:chExt cx="228" cy="183"/>
          </a:xfrm>
        </p:grpSpPr>
        <p:sp>
          <p:nvSpPr>
            <p:cNvPr id="105" name="Oval 104"/>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106" name="AutoShape 105"/>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cxnSp>
        <p:nvCxnSpPr>
          <p:cNvPr id="107" name="AutoShape 106"/>
          <p:cNvCxnSpPr>
            <a:cxnSpLocks noChangeShapeType="1"/>
          </p:cNvCxnSpPr>
          <p:nvPr/>
        </p:nvCxnSpPr>
        <p:spPr bwMode="auto">
          <a:xfrm flipH="1">
            <a:off x="5014913" y="4546215"/>
            <a:ext cx="107950" cy="863600"/>
          </a:xfrm>
          <a:prstGeom prst="straightConnector1">
            <a:avLst/>
          </a:prstGeom>
          <a:noFill/>
          <a:ln w="28575">
            <a:solidFill>
              <a:srgbClr val="000000"/>
            </a:solidFill>
            <a:round/>
            <a:headEnd/>
            <a:tailEnd/>
          </a:ln>
          <a:effectLst/>
        </p:spPr>
      </p:cxnSp>
      <p:cxnSp>
        <p:nvCxnSpPr>
          <p:cNvPr id="108" name="AutoShape 107"/>
          <p:cNvCxnSpPr>
            <a:cxnSpLocks noChangeShapeType="1"/>
          </p:cNvCxnSpPr>
          <p:nvPr/>
        </p:nvCxnSpPr>
        <p:spPr bwMode="auto">
          <a:xfrm>
            <a:off x="6183313" y="5719377"/>
            <a:ext cx="225425" cy="527050"/>
          </a:xfrm>
          <a:prstGeom prst="straightConnector1">
            <a:avLst/>
          </a:prstGeom>
          <a:noFill/>
          <a:ln w="28575">
            <a:solidFill>
              <a:srgbClr val="000000"/>
            </a:solidFill>
            <a:round/>
            <a:headEnd/>
            <a:tailEnd/>
          </a:ln>
          <a:effectLst/>
        </p:spPr>
      </p:cxnSp>
      <p:grpSp>
        <p:nvGrpSpPr>
          <p:cNvPr id="109" name="Group 108"/>
          <p:cNvGrpSpPr>
            <a:grpSpLocks/>
          </p:cNvGrpSpPr>
          <p:nvPr/>
        </p:nvGrpSpPr>
        <p:grpSpPr bwMode="auto">
          <a:xfrm rot="-37800000">
            <a:off x="3820320" y="5385208"/>
            <a:ext cx="361950" cy="290513"/>
            <a:chOff x="3529" y="3538"/>
            <a:chExt cx="228" cy="183"/>
          </a:xfrm>
        </p:grpSpPr>
        <p:sp>
          <p:nvSpPr>
            <p:cNvPr id="110" name="Oval 109"/>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111" name="AutoShape 110"/>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cxnSp>
        <p:nvCxnSpPr>
          <p:cNvPr id="112" name="AutoShape 111"/>
          <p:cNvCxnSpPr>
            <a:cxnSpLocks noChangeShapeType="1"/>
          </p:cNvCxnSpPr>
          <p:nvPr/>
        </p:nvCxnSpPr>
        <p:spPr bwMode="auto">
          <a:xfrm flipV="1">
            <a:off x="3106738" y="5719377"/>
            <a:ext cx="919163" cy="557213"/>
          </a:xfrm>
          <a:prstGeom prst="straightConnector1">
            <a:avLst/>
          </a:prstGeom>
          <a:noFill/>
          <a:ln w="28575">
            <a:solidFill>
              <a:srgbClr val="000000"/>
            </a:solidFill>
            <a:round/>
            <a:headEnd/>
            <a:tailEnd/>
          </a:ln>
          <a:effectLst/>
        </p:spPr>
      </p:cxnSp>
      <p:grpSp>
        <p:nvGrpSpPr>
          <p:cNvPr id="113" name="Group 112"/>
          <p:cNvGrpSpPr>
            <a:grpSpLocks/>
          </p:cNvGrpSpPr>
          <p:nvPr/>
        </p:nvGrpSpPr>
        <p:grpSpPr bwMode="auto">
          <a:xfrm>
            <a:off x="6764338" y="2914265"/>
            <a:ext cx="1435100" cy="706437"/>
            <a:chOff x="4430" y="1555"/>
            <a:chExt cx="904" cy="445"/>
          </a:xfrm>
        </p:grpSpPr>
        <p:grpSp>
          <p:nvGrpSpPr>
            <p:cNvPr id="114" name="Group 113"/>
            <p:cNvGrpSpPr>
              <a:grpSpLocks/>
            </p:cNvGrpSpPr>
            <p:nvPr/>
          </p:nvGrpSpPr>
          <p:grpSpPr bwMode="auto">
            <a:xfrm>
              <a:off x="4430" y="1555"/>
              <a:ext cx="904" cy="445"/>
              <a:chOff x="2550" y="947"/>
              <a:chExt cx="904" cy="445"/>
            </a:xfrm>
          </p:grpSpPr>
          <p:sp>
            <p:nvSpPr>
              <p:cNvPr id="121" name="AutoShape 114"/>
              <p:cNvSpPr>
                <a:spLocks noChangeArrowheads="1"/>
              </p:cNvSpPr>
              <p:nvPr/>
            </p:nvSpPr>
            <p:spPr bwMode="auto">
              <a:xfrm>
                <a:off x="2550" y="947"/>
                <a:ext cx="904" cy="445"/>
              </a:xfrm>
              <a:prstGeom prst="roundRect">
                <a:avLst>
                  <a:gd name="adj" fmla="val 16667"/>
                </a:avLst>
              </a:prstGeom>
              <a:solidFill>
                <a:srgbClr val="EAEAEA"/>
              </a:solidFill>
              <a:ln w="28575">
                <a:solidFill>
                  <a:schemeClr val="tx1"/>
                </a:solidFill>
                <a:round/>
                <a:headEnd/>
                <a:tailEnd/>
              </a:ln>
              <a:effectLst/>
            </p:spPr>
            <p:txBody>
              <a:bodyPr anchor="ctr">
                <a:spAutoFit/>
              </a:bodyPr>
              <a:lstStyle/>
              <a:p>
                <a:endParaRPr lang="en-US"/>
              </a:p>
            </p:txBody>
          </p:sp>
          <p:sp>
            <p:nvSpPr>
              <p:cNvPr id="122" name="AutoShape 115"/>
              <p:cNvSpPr>
                <a:spLocks noChangeArrowheads="1"/>
              </p:cNvSpPr>
              <p:nvPr/>
            </p:nvSpPr>
            <p:spPr bwMode="auto">
              <a:xfrm>
                <a:off x="2723" y="999"/>
                <a:ext cx="558" cy="342"/>
              </a:xfrm>
              <a:prstGeom prst="roundRect">
                <a:avLst>
                  <a:gd name="adj" fmla="val 16667"/>
                </a:avLst>
              </a:prstGeom>
              <a:solidFill>
                <a:srgbClr val="EAEAEA"/>
              </a:solidFill>
              <a:ln w="12700">
                <a:noFill/>
                <a:round/>
                <a:headEnd/>
                <a:tailEnd/>
              </a:ln>
              <a:effectLst/>
            </p:spPr>
            <p:txBody>
              <a:bodyPr wrap="none" lIns="0" tIns="0" rIns="0" bIns="0">
                <a:spAutoFit/>
              </a:bodyPr>
              <a:lstStyle/>
              <a:p>
                <a:pPr eaLnBrk="1" hangingPunct="1"/>
                <a:r>
                  <a:rPr lang="en-US" b="1"/>
                  <a:t>Display </a:t>
                </a:r>
              </a:p>
              <a:p>
                <a:pPr eaLnBrk="1" hangingPunct="1"/>
                <a:r>
                  <a:rPr lang="en-US" b="1"/>
                  <a:t>Manager</a:t>
                </a:r>
              </a:p>
            </p:txBody>
          </p:sp>
        </p:grpSp>
        <p:grpSp>
          <p:nvGrpSpPr>
            <p:cNvPr id="115" name="Group 116"/>
            <p:cNvGrpSpPr>
              <a:grpSpLocks/>
            </p:cNvGrpSpPr>
            <p:nvPr/>
          </p:nvGrpSpPr>
          <p:grpSpPr bwMode="auto">
            <a:xfrm>
              <a:off x="4490" y="1585"/>
              <a:ext cx="148" cy="141"/>
              <a:chOff x="1658" y="3145"/>
              <a:chExt cx="484" cy="589"/>
            </a:xfrm>
          </p:grpSpPr>
          <p:sp>
            <p:nvSpPr>
              <p:cNvPr id="116" name="WordArt 11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solidFill>
                      <a:srgbClr val="EAEAEA"/>
                    </a:solidFill>
                    <a:latin typeface="Arial Black"/>
                  </a:rPr>
                  <a:t>A</a:t>
                </a:r>
              </a:p>
            </p:txBody>
          </p:sp>
          <p:sp>
            <p:nvSpPr>
              <p:cNvPr id="117" name="WordArt 11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solidFill>
                      <a:srgbClr val="EAEAEA"/>
                    </a:solidFill>
                    <a:latin typeface="Arial Black"/>
                  </a:rPr>
                  <a:t>ADL</a:t>
                </a:r>
              </a:p>
            </p:txBody>
          </p:sp>
          <p:sp>
            <p:nvSpPr>
              <p:cNvPr id="118" name="Line 119"/>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19" name="Line 120"/>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20" name="AutoShape 121"/>
              <p:cNvSpPr>
                <a:spLocks noChangeArrowheads="1"/>
              </p:cNvSpPr>
              <p:nvPr/>
            </p:nvSpPr>
            <p:spPr bwMode="auto">
              <a:xfrm>
                <a:off x="1879" y="3149"/>
                <a:ext cx="42" cy="66"/>
              </a:xfrm>
              <a:prstGeom prst="triangle">
                <a:avLst>
                  <a:gd name="adj" fmla="val 50000"/>
                </a:avLst>
              </a:prstGeom>
              <a:solidFill>
                <a:srgbClr val="EAEAEA"/>
              </a:solidFill>
              <a:ln w="9525">
                <a:solidFill>
                  <a:srgbClr val="FF0000"/>
                </a:solidFill>
                <a:miter lim="800000"/>
                <a:headEnd/>
                <a:tailEnd/>
              </a:ln>
              <a:effectLst/>
            </p:spPr>
            <p:txBody>
              <a:bodyPr wrap="none" anchor="ctr"/>
              <a:lstStyle/>
              <a:p>
                <a:endParaRPr lang="en-US"/>
              </a:p>
            </p:txBody>
          </p:sp>
        </p:grpSp>
      </p:grpSp>
      <p:grpSp>
        <p:nvGrpSpPr>
          <p:cNvPr id="123" name="Group 122"/>
          <p:cNvGrpSpPr>
            <a:grpSpLocks/>
          </p:cNvGrpSpPr>
          <p:nvPr/>
        </p:nvGrpSpPr>
        <p:grpSpPr bwMode="auto">
          <a:xfrm>
            <a:off x="6762751" y="3773102"/>
            <a:ext cx="1436687" cy="706438"/>
            <a:chOff x="4429" y="2096"/>
            <a:chExt cx="905" cy="445"/>
          </a:xfrm>
        </p:grpSpPr>
        <p:grpSp>
          <p:nvGrpSpPr>
            <p:cNvPr id="124" name="Group 123"/>
            <p:cNvGrpSpPr>
              <a:grpSpLocks/>
            </p:cNvGrpSpPr>
            <p:nvPr/>
          </p:nvGrpSpPr>
          <p:grpSpPr bwMode="auto">
            <a:xfrm>
              <a:off x="4430" y="2096"/>
              <a:ext cx="904" cy="445"/>
              <a:chOff x="3696" y="2494"/>
              <a:chExt cx="904" cy="445"/>
            </a:xfrm>
          </p:grpSpPr>
          <p:sp>
            <p:nvSpPr>
              <p:cNvPr id="131" name="AutoShape 124"/>
              <p:cNvSpPr>
                <a:spLocks noChangeArrowheads="1"/>
              </p:cNvSpPr>
              <p:nvPr/>
            </p:nvSpPr>
            <p:spPr bwMode="auto">
              <a:xfrm>
                <a:off x="3696" y="2494"/>
                <a:ext cx="904" cy="445"/>
              </a:xfrm>
              <a:prstGeom prst="roundRect">
                <a:avLst>
                  <a:gd name="adj" fmla="val 16667"/>
                </a:avLst>
              </a:prstGeom>
              <a:solidFill>
                <a:srgbClr val="EAEAEA"/>
              </a:solidFill>
              <a:ln w="28575">
                <a:solidFill>
                  <a:schemeClr val="tx1"/>
                </a:solidFill>
                <a:round/>
                <a:headEnd/>
                <a:tailEnd/>
              </a:ln>
              <a:effectLst/>
            </p:spPr>
            <p:txBody>
              <a:bodyPr anchor="ctr">
                <a:spAutoFit/>
              </a:bodyPr>
              <a:lstStyle/>
              <a:p>
                <a:endParaRPr lang="en-US"/>
              </a:p>
            </p:txBody>
          </p:sp>
          <p:sp>
            <p:nvSpPr>
              <p:cNvPr id="132" name="AutoShape 125"/>
              <p:cNvSpPr>
                <a:spLocks noChangeArrowheads="1"/>
              </p:cNvSpPr>
              <p:nvPr/>
            </p:nvSpPr>
            <p:spPr bwMode="auto">
              <a:xfrm>
                <a:off x="3846" y="2546"/>
                <a:ext cx="604" cy="342"/>
              </a:xfrm>
              <a:prstGeom prst="roundRect">
                <a:avLst>
                  <a:gd name="adj" fmla="val 16667"/>
                </a:avLst>
              </a:prstGeom>
              <a:solidFill>
                <a:srgbClr val="EAEAEA"/>
              </a:solidFill>
              <a:ln w="12700">
                <a:noFill/>
                <a:round/>
                <a:headEnd/>
                <a:tailEnd/>
              </a:ln>
              <a:effectLst/>
            </p:spPr>
            <p:txBody>
              <a:bodyPr wrap="none" lIns="0" tIns="0" rIns="0" bIns="0">
                <a:spAutoFit/>
              </a:bodyPr>
              <a:lstStyle/>
              <a:p>
                <a:pPr eaLnBrk="1" hangingPunct="1"/>
                <a:r>
                  <a:rPr lang="en-US" b="1"/>
                  <a:t>Weapons</a:t>
                </a:r>
              </a:p>
              <a:p>
                <a:pPr eaLnBrk="1" hangingPunct="1"/>
                <a:r>
                  <a:rPr lang="en-US" b="1"/>
                  <a:t>Manager</a:t>
                </a:r>
              </a:p>
            </p:txBody>
          </p:sp>
        </p:grpSp>
        <p:grpSp>
          <p:nvGrpSpPr>
            <p:cNvPr id="125" name="Group 126"/>
            <p:cNvGrpSpPr>
              <a:grpSpLocks/>
            </p:cNvGrpSpPr>
            <p:nvPr/>
          </p:nvGrpSpPr>
          <p:grpSpPr bwMode="auto">
            <a:xfrm>
              <a:off x="4426" y="2129"/>
              <a:ext cx="148" cy="141"/>
              <a:chOff x="1658" y="3145"/>
              <a:chExt cx="484" cy="589"/>
            </a:xfrm>
          </p:grpSpPr>
          <p:sp>
            <p:nvSpPr>
              <p:cNvPr id="126" name="WordArt 12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solidFill>
                      <a:srgbClr val="EAEAEA"/>
                    </a:solidFill>
                    <a:latin typeface="Arial Black"/>
                  </a:rPr>
                  <a:t>A</a:t>
                </a:r>
              </a:p>
            </p:txBody>
          </p:sp>
          <p:sp>
            <p:nvSpPr>
              <p:cNvPr id="127" name="WordArt 12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solidFill>
                      <a:srgbClr val="EAEAEA"/>
                    </a:solidFill>
                    <a:latin typeface="Arial Black"/>
                  </a:rPr>
                  <a:t>ADL</a:t>
                </a:r>
              </a:p>
            </p:txBody>
          </p:sp>
          <p:sp>
            <p:nvSpPr>
              <p:cNvPr id="128" name="Line 129"/>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29" name="Line 130"/>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30" name="AutoShape 131"/>
              <p:cNvSpPr>
                <a:spLocks noChangeArrowheads="1"/>
              </p:cNvSpPr>
              <p:nvPr/>
            </p:nvSpPr>
            <p:spPr bwMode="auto">
              <a:xfrm>
                <a:off x="1879" y="3149"/>
                <a:ext cx="42" cy="66"/>
              </a:xfrm>
              <a:prstGeom prst="triangle">
                <a:avLst>
                  <a:gd name="adj" fmla="val 50000"/>
                </a:avLst>
              </a:prstGeom>
              <a:solidFill>
                <a:srgbClr val="EAEAEA"/>
              </a:solidFill>
              <a:ln w="9525">
                <a:solidFill>
                  <a:srgbClr val="FF0000"/>
                </a:solidFill>
                <a:miter lim="800000"/>
                <a:headEnd/>
                <a:tailEnd/>
              </a:ln>
              <a:effectLst/>
            </p:spPr>
            <p:txBody>
              <a:bodyPr wrap="none" anchor="ctr"/>
              <a:lstStyle/>
              <a:p>
                <a:endParaRPr lang="en-US"/>
              </a:p>
            </p:txBody>
          </p:sp>
        </p:grpSp>
      </p:grpSp>
      <p:grpSp>
        <p:nvGrpSpPr>
          <p:cNvPr id="133" name="Group 132"/>
          <p:cNvGrpSpPr>
            <a:grpSpLocks/>
          </p:cNvGrpSpPr>
          <p:nvPr/>
        </p:nvGrpSpPr>
        <p:grpSpPr bwMode="auto">
          <a:xfrm>
            <a:off x="6764338" y="4633527"/>
            <a:ext cx="1435100" cy="706438"/>
            <a:chOff x="4430" y="2638"/>
            <a:chExt cx="904" cy="445"/>
          </a:xfrm>
        </p:grpSpPr>
        <p:grpSp>
          <p:nvGrpSpPr>
            <p:cNvPr id="134" name="Group 133"/>
            <p:cNvGrpSpPr>
              <a:grpSpLocks/>
            </p:cNvGrpSpPr>
            <p:nvPr/>
          </p:nvGrpSpPr>
          <p:grpSpPr bwMode="auto">
            <a:xfrm>
              <a:off x="4430" y="2638"/>
              <a:ext cx="904" cy="445"/>
              <a:chOff x="4694" y="2494"/>
              <a:chExt cx="904" cy="445"/>
            </a:xfrm>
          </p:grpSpPr>
          <p:sp>
            <p:nvSpPr>
              <p:cNvPr id="141" name="AutoShape 134"/>
              <p:cNvSpPr>
                <a:spLocks noChangeArrowheads="1"/>
              </p:cNvSpPr>
              <p:nvPr/>
            </p:nvSpPr>
            <p:spPr bwMode="auto">
              <a:xfrm>
                <a:off x="4694" y="2494"/>
                <a:ext cx="904" cy="445"/>
              </a:xfrm>
              <a:prstGeom prst="roundRect">
                <a:avLst>
                  <a:gd name="adj" fmla="val 16667"/>
                </a:avLst>
              </a:prstGeom>
              <a:solidFill>
                <a:srgbClr val="EAEAEA"/>
              </a:solidFill>
              <a:ln w="28575">
                <a:solidFill>
                  <a:schemeClr val="tx1"/>
                </a:solidFill>
                <a:round/>
                <a:headEnd/>
                <a:tailEnd/>
              </a:ln>
              <a:effectLst/>
            </p:spPr>
            <p:txBody>
              <a:bodyPr anchor="ctr">
                <a:spAutoFit/>
              </a:bodyPr>
              <a:lstStyle/>
              <a:p>
                <a:endParaRPr lang="en-US"/>
              </a:p>
            </p:txBody>
          </p:sp>
          <p:sp>
            <p:nvSpPr>
              <p:cNvPr id="142" name="AutoShape 135"/>
              <p:cNvSpPr>
                <a:spLocks noChangeArrowheads="1"/>
              </p:cNvSpPr>
              <p:nvPr/>
            </p:nvSpPr>
            <p:spPr bwMode="auto">
              <a:xfrm>
                <a:off x="4866" y="2546"/>
                <a:ext cx="560" cy="342"/>
              </a:xfrm>
              <a:prstGeom prst="roundRect">
                <a:avLst>
                  <a:gd name="adj" fmla="val 16667"/>
                </a:avLst>
              </a:prstGeom>
              <a:solidFill>
                <a:srgbClr val="EAEAEA"/>
              </a:solidFill>
              <a:ln w="12700">
                <a:noFill/>
                <a:round/>
                <a:headEnd/>
                <a:tailEnd/>
              </a:ln>
              <a:effectLst/>
            </p:spPr>
            <p:txBody>
              <a:bodyPr wrap="none" lIns="0" tIns="0" rIns="0" bIns="0">
                <a:spAutoFit/>
              </a:bodyPr>
              <a:lstStyle/>
              <a:p>
                <a:pPr eaLnBrk="1" hangingPunct="1"/>
                <a:r>
                  <a:rPr lang="en-US" b="1"/>
                  <a:t>Comm.</a:t>
                </a:r>
              </a:p>
              <a:p>
                <a:pPr eaLnBrk="1" hangingPunct="1"/>
                <a:r>
                  <a:rPr lang="en-US" b="1"/>
                  <a:t>Manager</a:t>
                </a:r>
              </a:p>
            </p:txBody>
          </p:sp>
        </p:grpSp>
        <p:grpSp>
          <p:nvGrpSpPr>
            <p:cNvPr id="135" name="Group 136"/>
            <p:cNvGrpSpPr>
              <a:grpSpLocks/>
            </p:cNvGrpSpPr>
            <p:nvPr/>
          </p:nvGrpSpPr>
          <p:grpSpPr bwMode="auto">
            <a:xfrm>
              <a:off x="4442" y="2673"/>
              <a:ext cx="148" cy="141"/>
              <a:chOff x="1658" y="3145"/>
              <a:chExt cx="484" cy="589"/>
            </a:xfrm>
          </p:grpSpPr>
          <p:sp>
            <p:nvSpPr>
              <p:cNvPr id="136" name="WordArt 13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solidFill>
                      <a:srgbClr val="EAEAEA"/>
                    </a:solidFill>
                    <a:latin typeface="Arial Black"/>
                  </a:rPr>
                  <a:t>A</a:t>
                </a:r>
              </a:p>
            </p:txBody>
          </p:sp>
          <p:sp>
            <p:nvSpPr>
              <p:cNvPr id="137" name="WordArt 13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solidFill>
                      <a:srgbClr val="EAEAEA"/>
                    </a:solidFill>
                    <a:latin typeface="Arial Black"/>
                  </a:rPr>
                  <a:t>ADL</a:t>
                </a:r>
              </a:p>
            </p:txBody>
          </p:sp>
          <p:sp>
            <p:nvSpPr>
              <p:cNvPr id="138" name="Line 139"/>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39" name="Line 140"/>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40" name="AutoShape 141"/>
              <p:cNvSpPr>
                <a:spLocks noChangeArrowheads="1"/>
              </p:cNvSpPr>
              <p:nvPr/>
            </p:nvSpPr>
            <p:spPr bwMode="auto">
              <a:xfrm>
                <a:off x="1879" y="3149"/>
                <a:ext cx="42" cy="66"/>
              </a:xfrm>
              <a:prstGeom prst="triangle">
                <a:avLst>
                  <a:gd name="adj" fmla="val 50000"/>
                </a:avLst>
              </a:prstGeom>
              <a:solidFill>
                <a:srgbClr val="EAEAEA"/>
              </a:solidFill>
              <a:ln w="9525">
                <a:solidFill>
                  <a:srgbClr val="FF0000"/>
                </a:solidFill>
                <a:miter lim="800000"/>
                <a:headEnd/>
                <a:tailEnd/>
              </a:ln>
              <a:effectLst/>
            </p:spPr>
            <p:txBody>
              <a:bodyPr wrap="none" anchor="ctr"/>
              <a:lstStyle/>
              <a:p>
                <a:endParaRPr lang="en-US"/>
              </a:p>
            </p:txBody>
          </p:sp>
        </p:grpSp>
      </p:grpSp>
      <p:grpSp>
        <p:nvGrpSpPr>
          <p:cNvPr id="143" name="Group 142"/>
          <p:cNvGrpSpPr>
            <a:grpSpLocks/>
          </p:cNvGrpSpPr>
          <p:nvPr/>
        </p:nvGrpSpPr>
        <p:grpSpPr bwMode="auto">
          <a:xfrm>
            <a:off x="942976" y="4608127"/>
            <a:ext cx="1435100" cy="706438"/>
            <a:chOff x="763" y="2622"/>
            <a:chExt cx="904" cy="445"/>
          </a:xfrm>
        </p:grpSpPr>
        <p:grpSp>
          <p:nvGrpSpPr>
            <p:cNvPr id="144" name="Group 143"/>
            <p:cNvGrpSpPr>
              <a:grpSpLocks/>
            </p:cNvGrpSpPr>
            <p:nvPr/>
          </p:nvGrpSpPr>
          <p:grpSpPr bwMode="auto">
            <a:xfrm>
              <a:off x="763" y="2622"/>
              <a:ext cx="904" cy="445"/>
              <a:chOff x="2699" y="2494"/>
              <a:chExt cx="904" cy="445"/>
            </a:xfrm>
          </p:grpSpPr>
          <p:sp>
            <p:nvSpPr>
              <p:cNvPr id="151" name="AutoShape 144"/>
              <p:cNvSpPr>
                <a:spLocks noChangeArrowheads="1"/>
              </p:cNvSpPr>
              <p:nvPr/>
            </p:nvSpPr>
            <p:spPr bwMode="auto">
              <a:xfrm>
                <a:off x="2699" y="2494"/>
                <a:ext cx="904" cy="445"/>
              </a:xfrm>
              <a:prstGeom prst="roundRect">
                <a:avLst>
                  <a:gd name="adj" fmla="val 16667"/>
                </a:avLst>
              </a:prstGeom>
              <a:solidFill>
                <a:srgbClr val="EAEAEA"/>
              </a:solidFill>
              <a:ln w="28575">
                <a:solidFill>
                  <a:schemeClr val="tx1"/>
                </a:solidFill>
                <a:round/>
                <a:headEnd/>
                <a:tailEnd/>
              </a:ln>
              <a:effectLst/>
            </p:spPr>
            <p:txBody>
              <a:bodyPr anchor="ctr">
                <a:spAutoFit/>
              </a:bodyPr>
              <a:lstStyle/>
              <a:p>
                <a:endParaRPr lang="en-US"/>
              </a:p>
            </p:txBody>
          </p:sp>
          <p:sp>
            <p:nvSpPr>
              <p:cNvPr id="152" name="AutoShape 145"/>
              <p:cNvSpPr>
                <a:spLocks noChangeArrowheads="1"/>
              </p:cNvSpPr>
              <p:nvPr/>
            </p:nvSpPr>
            <p:spPr bwMode="auto">
              <a:xfrm>
                <a:off x="2796" y="2546"/>
                <a:ext cx="711" cy="342"/>
              </a:xfrm>
              <a:prstGeom prst="roundRect">
                <a:avLst>
                  <a:gd name="adj" fmla="val 16667"/>
                </a:avLst>
              </a:prstGeom>
              <a:solidFill>
                <a:srgbClr val="EAEAEA"/>
              </a:solidFill>
              <a:ln w="12700">
                <a:noFill/>
                <a:round/>
                <a:headEnd/>
                <a:tailEnd/>
              </a:ln>
              <a:effectLst/>
            </p:spPr>
            <p:txBody>
              <a:bodyPr wrap="none" lIns="0" tIns="0" rIns="0" bIns="0">
                <a:spAutoFit/>
              </a:bodyPr>
              <a:lstStyle/>
              <a:p>
                <a:pPr eaLnBrk="1" hangingPunct="1"/>
                <a:r>
                  <a:rPr lang="en-US" b="1"/>
                  <a:t>Situation</a:t>
                </a:r>
              </a:p>
              <a:p>
                <a:pPr eaLnBrk="1" hangingPunct="1"/>
                <a:r>
                  <a:rPr lang="en-US" b="1"/>
                  <a:t>Awareness</a:t>
                </a:r>
              </a:p>
            </p:txBody>
          </p:sp>
        </p:grpSp>
        <p:grpSp>
          <p:nvGrpSpPr>
            <p:cNvPr id="145" name="Group 146"/>
            <p:cNvGrpSpPr>
              <a:grpSpLocks/>
            </p:cNvGrpSpPr>
            <p:nvPr/>
          </p:nvGrpSpPr>
          <p:grpSpPr bwMode="auto">
            <a:xfrm>
              <a:off x="778" y="2641"/>
              <a:ext cx="148" cy="141"/>
              <a:chOff x="1658" y="3145"/>
              <a:chExt cx="484" cy="589"/>
            </a:xfrm>
          </p:grpSpPr>
          <p:sp>
            <p:nvSpPr>
              <p:cNvPr id="146" name="WordArt 14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solidFill>
                      <a:srgbClr val="EAEAEA"/>
                    </a:solidFill>
                    <a:latin typeface="Arial Black"/>
                  </a:rPr>
                  <a:t>A</a:t>
                </a:r>
              </a:p>
            </p:txBody>
          </p:sp>
          <p:sp>
            <p:nvSpPr>
              <p:cNvPr id="147" name="WordArt 14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solidFill>
                      <a:srgbClr val="EAEAEA"/>
                    </a:solidFill>
                    <a:latin typeface="Arial Black"/>
                  </a:rPr>
                  <a:t>ADL</a:t>
                </a:r>
              </a:p>
            </p:txBody>
          </p:sp>
          <p:sp>
            <p:nvSpPr>
              <p:cNvPr id="148" name="Line 149"/>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49" name="Line 150"/>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50" name="AutoShape 151"/>
              <p:cNvSpPr>
                <a:spLocks noChangeArrowheads="1"/>
              </p:cNvSpPr>
              <p:nvPr/>
            </p:nvSpPr>
            <p:spPr bwMode="auto">
              <a:xfrm>
                <a:off x="1879" y="3149"/>
                <a:ext cx="42" cy="66"/>
              </a:xfrm>
              <a:prstGeom prst="triangle">
                <a:avLst>
                  <a:gd name="adj" fmla="val 50000"/>
                </a:avLst>
              </a:prstGeom>
              <a:solidFill>
                <a:srgbClr val="EAEAEA"/>
              </a:solidFill>
              <a:ln w="9525">
                <a:solidFill>
                  <a:srgbClr val="FF0000"/>
                </a:solidFill>
                <a:miter lim="800000"/>
                <a:headEnd/>
                <a:tailEnd/>
              </a:ln>
              <a:effectLst/>
            </p:spPr>
            <p:txBody>
              <a:bodyPr wrap="none" anchor="ctr"/>
              <a:lstStyle/>
              <a:p>
                <a:endParaRPr lang="en-US"/>
              </a:p>
            </p:txBody>
          </p:sp>
        </p:grpSp>
      </p:grpSp>
      <p:grpSp>
        <p:nvGrpSpPr>
          <p:cNvPr id="153" name="Group 152"/>
          <p:cNvGrpSpPr>
            <a:grpSpLocks/>
          </p:cNvGrpSpPr>
          <p:nvPr/>
        </p:nvGrpSpPr>
        <p:grpSpPr bwMode="auto">
          <a:xfrm>
            <a:off x="793751" y="1818890"/>
            <a:ext cx="236537" cy="223837"/>
            <a:chOff x="1658" y="3145"/>
            <a:chExt cx="484" cy="589"/>
          </a:xfrm>
        </p:grpSpPr>
        <p:sp>
          <p:nvSpPr>
            <p:cNvPr id="154" name="WordArt 153"/>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55" name="WordArt 154"/>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56" name="Line 155"/>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57" name="Line 156"/>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58" name="AutoShape 157"/>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159" name="Group 158"/>
          <p:cNvGrpSpPr>
            <a:grpSpLocks/>
          </p:cNvGrpSpPr>
          <p:nvPr/>
        </p:nvGrpSpPr>
        <p:grpSpPr bwMode="auto">
          <a:xfrm>
            <a:off x="6864351" y="2961890"/>
            <a:ext cx="236537" cy="223837"/>
            <a:chOff x="1658" y="3145"/>
            <a:chExt cx="484" cy="589"/>
          </a:xfrm>
        </p:grpSpPr>
        <p:sp>
          <p:nvSpPr>
            <p:cNvPr id="160" name="WordArt 159"/>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61" name="WordArt 160"/>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62" name="Line 161"/>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63" name="Line 162"/>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64" name="AutoShape 163"/>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165" name="Group 164"/>
          <p:cNvGrpSpPr>
            <a:grpSpLocks/>
          </p:cNvGrpSpPr>
          <p:nvPr/>
        </p:nvGrpSpPr>
        <p:grpSpPr bwMode="auto">
          <a:xfrm>
            <a:off x="6762751" y="3838190"/>
            <a:ext cx="236537" cy="223837"/>
            <a:chOff x="1658" y="3145"/>
            <a:chExt cx="484" cy="589"/>
          </a:xfrm>
        </p:grpSpPr>
        <p:sp>
          <p:nvSpPr>
            <p:cNvPr id="166" name="WordArt 165"/>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67" name="WordArt 166"/>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68" name="Line 167"/>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69" name="Line 168"/>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70" name="AutoShape 169"/>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171" name="Group 170"/>
          <p:cNvGrpSpPr>
            <a:grpSpLocks/>
          </p:cNvGrpSpPr>
          <p:nvPr/>
        </p:nvGrpSpPr>
        <p:grpSpPr bwMode="auto">
          <a:xfrm>
            <a:off x="6788151" y="4689090"/>
            <a:ext cx="236537" cy="223837"/>
            <a:chOff x="1658" y="3145"/>
            <a:chExt cx="484" cy="589"/>
          </a:xfrm>
        </p:grpSpPr>
        <p:sp>
          <p:nvSpPr>
            <p:cNvPr id="172" name="WordArt 171"/>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73" name="WordArt 172"/>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74" name="Line 173"/>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75" name="Line 174"/>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76" name="AutoShape 175"/>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177" name="Group 176"/>
          <p:cNvGrpSpPr>
            <a:grpSpLocks/>
          </p:cNvGrpSpPr>
          <p:nvPr/>
        </p:nvGrpSpPr>
        <p:grpSpPr bwMode="auto">
          <a:xfrm>
            <a:off x="974726" y="4638290"/>
            <a:ext cx="236537" cy="223837"/>
            <a:chOff x="1658" y="3145"/>
            <a:chExt cx="484" cy="589"/>
          </a:xfrm>
        </p:grpSpPr>
        <p:sp>
          <p:nvSpPr>
            <p:cNvPr id="178" name="WordArt 17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79" name="WordArt 17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80" name="Line 179"/>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81" name="Line 180"/>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82" name="AutoShape 181"/>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184" name="TextBox 183"/>
          <p:cNvSpPr txBox="1"/>
          <p:nvPr/>
        </p:nvSpPr>
        <p:spPr>
          <a:xfrm>
            <a:off x="6183313" y="6436927"/>
            <a:ext cx="1980094" cy="369332"/>
          </a:xfrm>
          <a:prstGeom prst="rect">
            <a:avLst/>
          </a:prstGeom>
          <a:noFill/>
        </p:spPr>
        <p:txBody>
          <a:bodyPr wrap="none" rtlCol="0">
            <a:spAutoFit/>
          </a:bodyPr>
          <a:lstStyle/>
          <a:p>
            <a:r>
              <a:rPr lang="en-US" dirty="0" smtClean="0"/>
              <a:t>www.sei.cmu.edu</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ooter Placeholder 3"/>
          <p:cNvSpPr>
            <a:spLocks noGrp="1"/>
          </p:cNvSpPr>
          <p:nvPr>
            <p:ph type="ftr" sz="quarter" idx="10"/>
          </p:nvPr>
        </p:nvSpPr>
        <p:spPr/>
        <p:txBody>
          <a:bodyPr/>
          <a:lstStyle/>
          <a:p>
            <a:pPr>
              <a:defRPr/>
            </a:pPr>
            <a:r>
              <a:rPr lang="en-US"/>
              <a:t>AADL Tutorial</a:t>
            </a:r>
          </a:p>
        </p:txBody>
      </p:sp>
      <p:sp>
        <p:nvSpPr>
          <p:cNvPr id="69635" name="Slide Number Placeholder 4"/>
          <p:cNvSpPr>
            <a:spLocks noGrp="1"/>
          </p:cNvSpPr>
          <p:nvPr>
            <p:ph type="sldNum" sz="quarter" idx="11"/>
          </p:nvPr>
        </p:nvSpPr>
        <p:spPr>
          <a:noFill/>
        </p:spPr>
        <p:txBody>
          <a:bodyPr/>
          <a:lstStyle/>
          <a:p>
            <a:fld id="{34BB1E9B-D7F7-438C-B467-6C896599C70F}" type="slidenum">
              <a:rPr lang="en-US"/>
              <a:pPr/>
              <a:t>14</a:t>
            </a:fld>
            <a:endParaRPr lang="en-US"/>
          </a:p>
        </p:txBody>
      </p:sp>
      <p:sp>
        <p:nvSpPr>
          <p:cNvPr id="69636" name="Rectangle 2"/>
          <p:cNvSpPr>
            <a:spLocks noGrp="1" noChangeArrowheads="1"/>
          </p:cNvSpPr>
          <p:nvPr>
            <p:ph type="title"/>
          </p:nvPr>
        </p:nvSpPr>
        <p:spPr>
          <a:xfrm>
            <a:off x="976313" y="565150"/>
            <a:ext cx="7421562" cy="561975"/>
          </a:xfrm>
        </p:spPr>
        <p:txBody>
          <a:bodyPr/>
          <a:lstStyle/>
          <a:p>
            <a:pPr defTabSz="722313"/>
            <a:r>
              <a:rPr lang="en-US" smtClean="0"/>
              <a:t>Primary Backup Synchronization</a:t>
            </a:r>
          </a:p>
        </p:txBody>
      </p:sp>
      <p:grpSp>
        <p:nvGrpSpPr>
          <p:cNvPr id="2" name="Group 3"/>
          <p:cNvGrpSpPr>
            <a:grpSpLocks/>
          </p:cNvGrpSpPr>
          <p:nvPr/>
        </p:nvGrpSpPr>
        <p:grpSpPr bwMode="auto">
          <a:xfrm>
            <a:off x="1892300" y="3005138"/>
            <a:ext cx="5541963" cy="3240087"/>
            <a:chOff x="1102" y="3443"/>
            <a:chExt cx="904" cy="531"/>
          </a:xfrm>
        </p:grpSpPr>
        <p:sp>
          <p:nvSpPr>
            <p:cNvPr id="69732" name="AutoShape 4"/>
            <p:cNvSpPr>
              <a:spLocks noChangeArrowheads="1"/>
            </p:cNvSpPr>
            <p:nvPr/>
          </p:nvSpPr>
          <p:spPr bwMode="auto">
            <a:xfrm>
              <a:off x="1102" y="3443"/>
              <a:ext cx="904" cy="531"/>
            </a:xfrm>
            <a:prstGeom prst="roundRect">
              <a:avLst>
                <a:gd name="adj" fmla="val 16667"/>
              </a:avLst>
            </a:prstGeom>
            <a:solidFill>
              <a:srgbClr val="DFDBCB"/>
            </a:solidFill>
            <a:ln w="28575">
              <a:solidFill>
                <a:schemeClr val="tx1"/>
              </a:solidFill>
              <a:round/>
              <a:headEnd/>
              <a:tailEnd/>
            </a:ln>
          </p:spPr>
          <p:txBody>
            <a:bodyPr wrap="none" anchor="ctr">
              <a:spAutoFit/>
            </a:bodyPr>
            <a:lstStyle/>
            <a:p>
              <a:endParaRPr lang="en-US"/>
            </a:p>
          </p:txBody>
        </p:sp>
        <p:sp>
          <p:nvSpPr>
            <p:cNvPr id="69733" name="AutoShape 5"/>
            <p:cNvSpPr>
              <a:spLocks noChangeArrowheads="1"/>
            </p:cNvSpPr>
            <p:nvPr/>
          </p:nvSpPr>
          <p:spPr bwMode="auto">
            <a:xfrm>
              <a:off x="1555" y="3626"/>
              <a:ext cx="1" cy="45"/>
            </a:xfrm>
            <a:prstGeom prst="roundRect">
              <a:avLst>
                <a:gd name="adj" fmla="val 16667"/>
              </a:avLst>
            </a:prstGeom>
            <a:solidFill>
              <a:srgbClr val="DFDBCB"/>
            </a:solidFill>
            <a:ln w="12700">
              <a:noFill/>
              <a:round/>
              <a:headEnd/>
              <a:tailEnd/>
            </a:ln>
          </p:spPr>
          <p:txBody>
            <a:bodyPr wrap="none" lIns="0" tIns="0" rIns="0" bIns="0">
              <a:spAutoFit/>
            </a:bodyPr>
            <a:lstStyle/>
            <a:p>
              <a:pPr defTabSz="1027113" eaLnBrk="1" hangingPunct="1"/>
              <a:endParaRPr lang="en-US" sz="1800" b="1"/>
            </a:p>
          </p:txBody>
        </p:sp>
      </p:grpSp>
      <p:grpSp>
        <p:nvGrpSpPr>
          <p:cNvPr id="3" name="Group 6"/>
          <p:cNvGrpSpPr>
            <a:grpSpLocks/>
          </p:cNvGrpSpPr>
          <p:nvPr/>
        </p:nvGrpSpPr>
        <p:grpSpPr bwMode="auto">
          <a:xfrm>
            <a:off x="2268538" y="3133725"/>
            <a:ext cx="228600" cy="252413"/>
            <a:chOff x="1658" y="3145"/>
            <a:chExt cx="484" cy="589"/>
          </a:xfrm>
        </p:grpSpPr>
        <p:sp>
          <p:nvSpPr>
            <p:cNvPr id="69727" name="WordArt 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69728" name="WordArt 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69729" name="Line 9"/>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69730" name="Line 10"/>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69731" name="AutoShape 11"/>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69639" name="AutoShape 12"/>
          <p:cNvSpPr>
            <a:spLocks noChangeArrowheads="1"/>
          </p:cNvSpPr>
          <p:nvPr/>
        </p:nvSpPr>
        <p:spPr bwMode="auto">
          <a:xfrm>
            <a:off x="2797175" y="3455988"/>
            <a:ext cx="1312863" cy="1185862"/>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69640" name="AutoShape 13"/>
          <p:cNvSpPr>
            <a:spLocks noChangeArrowheads="1"/>
          </p:cNvSpPr>
          <p:nvPr/>
        </p:nvSpPr>
        <p:spPr bwMode="auto">
          <a:xfrm>
            <a:off x="2963863" y="3630613"/>
            <a:ext cx="909637" cy="306387"/>
          </a:xfrm>
          <a:prstGeom prst="roundRect">
            <a:avLst>
              <a:gd name="adj" fmla="val 16667"/>
            </a:avLst>
          </a:prstGeom>
          <a:solidFill>
            <a:schemeClr val="accent1"/>
          </a:solidFill>
          <a:ln w="12700">
            <a:noFill/>
            <a:round/>
            <a:headEnd/>
            <a:tailEnd/>
          </a:ln>
        </p:spPr>
        <p:txBody>
          <a:bodyPr lIns="0" tIns="0" rIns="0" bIns="0">
            <a:spAutoFit/>
          </a:bodyPr>
          <a:lstStyle/>
          <a:p>
            <a:pPr defTabSz="1027113" eaLnBrk="1" hangingPunct="1"/>
            <a:r>
              <a:rPr lang="en-US" sz="1800" b="1"/>
              <a:t>WAM</a:t>
            </a:r>
          </a:p>
        </p:txBody>
      </p:sp>
      <p:sp>
        <p:nvSpPr>
          <p:cNvPr id="69641" name="AutoShape 14"/>
          <p:cNvSpPr>
            <a:spLocks noChangeArrowheads="1"/>
          </p:cNvSpPr>
          <p:nvPr/>
        </p:nvSpPr>
        <p:spPr bwMode="auto">
          <a:xfrm>
            <a:off x="2792413" y="5026025"/>
            <a:ext cx="1312862" cy="1101725"/>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69642" name="AutoShape 15"/>
          <p:cNvSpPr>
            <a:spLocks noChangeArrowheads="1"/>
          </p:cNvSpPr>
          <p:nvPr/>
        </p:nvSpPr>
        <p:spPr bwMode="auto">
          <a:xfrm>
            <a:off x="3063875" y="5141913"/>
            <a:ext cx="909638" cy="306387"/>
          </a:xfrm>
          <a:prstGeom prst="roundRect">
            <a:avLst>
              <a:gd name="adj" fmla="val 16667"/>
            </a:avLst>
          </a:prstGeom>
          <a:solidFill>
            <a:schemeClr val="accent1"/>
          </a:solidFill>
          <a:ln w="12700">
            <a:noFill/>
            <a:round/>
            <a:headEnd/>
            <a:tailEnd/>
          </a:ln>
        </p:spPr>
        <p:txBody>
          <a:bodyPr lIns="0" tIns="0" rIns="0" bIns="0">
            <a:spAutoFit/>
          </a:bodyPr>
          <a:lstStyle/>
          <a:p>
            <a:pPr defTabSz="1027113" eaLnBrk="1" hangingPunct="1"/>
            <a:r>
              <a:rPr lang="en-US" sz="1800" b="1"/>
              <a:t>WAM</a:t>
            </a:r>
          </a:p>
        </p:txBody>
      </p:sp>
      <p:sp>
        <p:nvSpPr>
          <p:cNvPr id="69643" name="AutoShape 16"/>
          <p:cNvSpPr>
            <a:spLocks noChangeArrowheads="1"/>
          </p:cNvSpPr>
          <p:nvPr/>
        </p:nvSpPr>
        <p:spPr bwMode="auto">
          <a:xfrm rot="5400000">
            <a:off x="1830388" y="4316413"/>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44" name="AutoShape 17"/>
          <p:cNvSpPr>
            <a:spLocks noChangeArrowheads="1"/>
          </p:cNvSpPr>
          <p:nvPr/>
        </p:nvSpPr>
        <p:spPr bwMode="auto">
          <a:xfrm rot="10800000">
            <a:off x="4699000" y="6207125"/>
            <a:ext cx="288925" cy="192088"/>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45" name="AutoShape 18"/>
          <p:cNvSpPr>
            <a:spLocks noChangeArrowheads="1"/>
          </p:cNvSpPr>
          <p:nvPr/>
        </p:nvSpPr>
        <p:spPr bwMode="auto">
          <a:xfrm>
            <a:off x="1738313" y="5391150"/>
            <a:ext cx="781050" cy="312738"/>
          </a:xfrm>
          <a:prstGeom prst="wedgeRoundRectCallout">
            <a:avLst>
              <a:gd name="adj1" fmla="val 92481"/>
              <a:gd name="adj2" fmla="val 106347"/>
              <a:gd name="adj3" fmla="val 16667"/>
            </a:avLst>
          </a:prstGeom>
          <a:solidFill>
            <a:srgbClr val="CEC8AE"/>
          </a:solidFill>
          <a:ln w="9525" algn="ctr">
            <a:solidFill>
              <a:srgbClr val="000000"/>
            </a:solidFill>
            <a:miter lim="800000"/>
            <a:headEnd/>
            <a:tailEnd/>
          </a:ln>
        </p:spPr>
        <p:txBody>
          <a:bodyPr lIns="0" tIns="0" rIns="0" bIns="0"/>
          <a:lstStyle/>
          <a:p>
            <a:pPr defTabSz="1027113" eaLnBrk="1" hangingPunct="1">
              <a:spcBef>
                <a:spcPct val="50000"/>
              </a:spcBef>
            </a:pPr>
            <a:r>
              <a:rPr lang="en-US" sz="1400" b="1"/>
              <a:t>Backup</a:t>
            </a:r>
          </a:p>
        </p:txBody>
      </p:sp>
      <p:grpSp>
        <p:nvGrpSpPr>
          <p:cNvPr id="4" name="Group 19"/>
          <p:cNvGrpSpPr>
            <a:grpSpLocks/>
          </p:cNvGrpSpPr>
          <p:nvPr/>
        </p:nvGrpSpPr>
        <p:grpSpPr bwMode="auto">
          <a:xfrm>
            <a:off x="2949575" y="4002088"/>
            <a:ext cx="984250" cy="430212"/>
            <a:chOff x="2329" y="1549"/>
            <a:chExt cx="552" cy="242"/>
          </a:xfrm>
        </p:grpSpPr>
        <p:sp>
          <p:nvSpPr>
            <p:cNvPr id="69720" name="Text Box 20"/>
            <p:cNvSpPr txBox="1">
              <a:spLocks noChangeArrowheads="1"/>
            </p:cNvSpPr>
            <p:nvPr/>
          </p:nvSpPr>
          <p:spPr bwMode="auto">
            <a:xfrm>
              <a:off x="2329" y="1563"/>
              <a:ext cx="552" cy="228"/>
            </a:xfrm>
            <a:prstGeom prst="rect">
              <a:avLst/>
            </a:prstGeom>
            <a:solidFill>
              <a:schemeClr val="accent1"/>
            </a:solidFill>
            <a:ln w="28575">
              <a:solidFill>
                <a:schemeClr val="tx1"/>
              </a:solidFill>
              <a:miter lim="800000"/>
              <a:headEnd/>
              <a:tailEnd/>
            </a:ln>
          </p:spPr>
          <p:txBody>
            <a:bodyPr lIns="102705" tIns="51353" rIns="102705" bIns="51353">
              <a:spAutoFit/>
            </a:bodyPr>
            <a:lstStyle/>
            <a:p>
              <a:pPr defTabSz="1027113"/>
              <a:r>
                <a:rPr lang="en-US" sz="1800" b="1"/>
                <a:t>state</a:t>
              </a:r>
            </a:p>
          </p:txBody>
        </p:sp>
        <p:grpSp>
          <p:nvGrpSpPr>
            <p:cNvPr id="5" name="Group 21"/>
            <p:cNvGrpSpPr>
              <a:grpSpLocks/>
            </p:cNvGrpSpPr>
            <p:nvPr/>
          </p:nvGrpSpPr>
          <p:grpSpPr bwMode="auto">
            <a:xfrm>
              <a:off x="2348" y="1549"/>
              <a:ext cx="128" cy="141"/>
              <a:chOff x="1658" y="3145"/>
              <a:chExt cx="484" cy="589"/>
            </a:xfrm>
          </p:grpSpPr>
          <p:sp>
            <p:nvSpPr>
              <p:cNvPr id="69722" name="WordArt 22"/>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69723" name="WordArt 23"/>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69724" name="Line 24"/>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69725" name="Line 25"/>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69726" name="AutoShape 26"/>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grpSp>
        <p:nvGrpSpPr>
          <p:cNvPr id="6" name="Group 27"/>
          <p:cNvGrpSpPr>
            <a:grpSpLocks/>
          </p:cNvGrpSpPr>
          <p:nvPr/>
        </p:nvGrpSpPr>
        <p:grpSpPr bwMode="auto">
          <a:xfrm>
            <a:off x="2968625" y="5616575"/>
            <a:ext cx="984250" cy="430213"/>
            <a:chOff x="2329" y="1549"/>
            <a:chExt cx="552" cy="241"/>
          </a:xfrm>
        </p:grpSpPr>
        <p:sp>
          <p:nvSpPr>
            <p:cNvPr id="69713" name="Text Box 28"/>
            <p:cNvSpPr txBox="1">
              <a:spLocks noChangeArrowheads="1"/>
            </p:cNvSpPr>
            <p:nvPr/>
          </p:nvSpPr>
          <p:spPr bwMode="auto">
            <a:xfrm>
              <a:off x="2329" y="1563"/>
              <a:ext cx="552" cy="227"/>
            </a:xfrm>
            <a:prstGeom prst="rect">
              <a:avLst/>
            </a:prstGeom>
            <a:solidFill>
              <a:schemeClr val="accent1"/>
            </a:solidFill>
            <a:ln w="28575">
              <a:solidFill>
                <a:schemeClr val="tx1"/>
              </a:solidFill>
              <a:miter lim="800000"/>
              <a:headEnd/>
              <a:tailEnd/>
            </a:ln>
          </p:spPr>
          <p:txBody>
            <a:bodyPr lIns="102705" tIns="51353" rIns="102705" bIns="51353">
              <a:spAutoFit/>
            </a:bodyPr>
            <a:lstStyle/>
            <a:p>
              <a:pPr defTabSz="1027113"/>
              <a:r>
                <a:rPr lang="en-US" sz="1800" b="1"/>
                <a:t>state</a:t>
              </a:r>
            </a:p>
          </p:txBody>
        </p:sp>
        <p:grpSp>
          <p:nvGrpSpPr>
            <p:cNvPr id="7" name="Group 29"/>
            <p:cNvGrpSpPr>
              <a:grpSpLocks/>
            </p:cNvGrpSpPr>
            <p:nvPr/>
          </p:nvGrpSpPr>
          <p:grpSpPr bwMode="auto">
            <a:xfrm>
              <a:off x="2348" y="1549"/>
              <a:ext cx="128" cy="141"/>
              <a:chOff x="1658" y="3145"/>
              <a:chExt cx="484" cy="589"/>
            </a:xfrm>
          </p:grpSpPr>
          <p:sp>
            <p:nvSpPr>
              <p:cNvPr id="69715" name="WordArt 30"/>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69716" name="WordArt 31"/>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69717" name="Line 32"/>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69718" name="Line 33"/>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69719" name="AutoShape 34"/>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sp>
        <p:nvSpPr>
          <p:cNvPr id="69648" name="AutoShape 35"/>
          <p:cNvSpPr>
            <a:spLocks noChangeArrowheads="1"/>
          </p:cNvSpPr>
          <p:nvPr/>
        </p:nvSpPr>
        <p:spPr bwMode="auto">
          <a:xfrm>
            <a:off x="3265488" y="4529138"/>
            <a:ext cx="333375" cy="203200"/>
          </a:xfrm>
          <a:prstGeom prst="flowChartDecision">
            <a:avLst/>
          </a:prstGeom>
          <a:solidFill>
            <a:schemeClr val="tx1"/>
          </a:solidFill>
          <a:ln w="19050">
            <a:solidFill>
              <a:schemeClr val="tx1"/>
            </a:solidFill>
            <a:miter lim="800000"/>
            <a:headEnd/>
            <a:tailEnd/>
          </a:ln>
        </p:spPr>
        <p:txBody>
          <a:bodyPr wrap="none" lIns="0" tIns="0" rIns="0" bIns="0" anchor="ctr">
            <a:spAutoFit/>
          </a:bodyPr>
          <a:lstStyle/>
          <a:p>
            <a:endParaRPr lang="en-US"/>
          </a:p>
        </p:txBody>
      </p:sp>
      <p:sp>
        <p:nvSpPr>
          <p:cNvPr id="69649" name="AutoShape 36"/>
          <p:cNvSpPr>
            <a:spLocks noChangeArrowheads="1"/>
          </p:cNvSpPr>
          <p:nvPr/>
        </p:nvSpPr>
        <p:spPr bwMode="auto">
          <a:xfrm>
            <a:off x="3255963" y="4913313"/>
            <a:ext cx="333375" cy="203200"/>
          </a:xfrm>
          <a:prstGeom prst="flowChartDecision">
            <a:avLst/>
          </a:prstGeom>
          <a:solidFill>
            <a:schemeClr val="tx1"/>
          </a:solidFill>
          <a:ln w="19050">
            <a:solidFill>
              <a:schemeClr val="tx1"/>
            </a:solidFill>
            <a:miter lim="800000"/>
            <a:headEnd/>
            <a:tailEnd/>
          </a:ln>
        </p:spPr>
        <p:txBody>
          <a:bodyPr wrap="none" lIns="0" tIns="0" rIns="0" bIns="0" anchor="ctr">
            <a:spAutoFit/>
          </a:bodyPr>
          <a:lstStyle/>
          <a:p>
            <a:endParaRPr lang="en-US"/>
          </a:p>
        </p:txBody>
      </p:sp>
      <p:sp>
        <p:nvSpPr>
          <p:cNvPr id="69650" name="Line 37"/>
          <p:cNvSpPr>
            <a:spLocks noChangeShapeType="1"/>
          </p:cNvSpPr>
          <p:nvPr/>
        </p:nvSpPr>
        <p:spPr bwMode="auto">
          <a:xfrm>
            <a:off x="3425825" y="4708525"/>
            <a:ext cx="3175" cy="193675"/>
          </a:xfrm>
          <a:prstGeom prst="line">
            <a:avLst/>
          </a:prstGeom>
          <a:noFill/>
          <a:ln w="38100" cmpd="dbl">
            <a:solidFill>
              <a:schemeClr val="tx1"/>
            </a:solidFill>
            <a:round/>
            <a:headEnd/>
            <a:tailEnd/>
          </a:ln>
        </p:spPr>
        <p:txBody>
          <a:bodyPr anchor="ctr">
            <a:spAutoFit/>
          </a:bodyPr>
          <a:lstStyle/>
          <a:p>
            <a:endParaRPr lang="en-US"/>
          </a:p>
        </p:txBody>
      </p:sp>
      <p:sp>
        <p:nvSpPr>
          <p:cNvPr id="69651" name="Oval 38"/>
          <p:cNvSpPr>
            <a:spLocks noChangeArrowheads="1"/>
          </p:cNvSpPr>
          <p:nvPr/>
        </p:nvSpPr>
        <p:spPr bwMode="auto">
          <a:xfrm>
            <a:off x="6681788" y="2822575"/>
            <a:ext cx="557212" cy="290513"/>
          </a:xfrm>
          <a:prstGeom prst="ellipse">
            <a:avLst/>
          </a:prstGeom>
          <a:solidFill>
            <a:schemeClr val="bg1"/>
          </a:solidFill>
          <a:ln w="9525" algn="ctr">
            <a:solidFill>
              <a:schemeClr val="tx2"/>
            </a:solidFill>
            <a:round/>
            <a:headEnd/>
            <a:tailEnd/>
          </a:ln>
        </p:spPr>
        <p:txBody>
          <a:bodyPr wrap="none" lIns="0" tIns="0" rIns="0" bIns="0" anchor="ctr">
            <a:spAutoFit/>
          </a:bodyPr>
          <a:lstStyle/>
          <a:p>
            <a:pPr defTabSz="1027113" eaLnBrk="1" hangingPunct="1">
              <a:spcBef>
                <a:spcPct val="50000"/>
              </a:spcBef>
            </a:pPr>
            <a:r>
              <a:rPr lang="en-US" sz="1300" b="1">
                <a:solidFill>
                  <a:schemeClr val="tx2"/>
                </a:solidFill>
              </a:rPr>
              <a:t>20Hz</a:t>
            </a:r>
          </a:p>
        </p:txBody>
      </p:sp>
      <p:sp>
        <p:nvSpPr>
          <p:cNvPr id="69652" name="Oval 39"/>
          <p:cNvSpPr>
            <a:spLocks noChangeArrowheads="1"/>
          </p:cNvSpPr>
          <p:nvPr/>
        </p:nvSpPr>
        <p:spPr bwMode="auto">
          <a:xfrm>
            <a:off x="3729038" y="4870450"/>
            <a:ext cx="557212" cy="290513"/>
          </a:xfrm>
          <a:prstGeom prst="ellipse">
            <a:avLst/>
          </a:prstGeom>
          <a:solidFill>
            <a:schemeClr val="bg1"/>
          </a:solidFill>
          <a:ln w="9525" algn="ctr">
            <a:solidFill>
              <a:schemeClr val="tx2"/>
            </a:solidFill>
            <a:round/>
            <a:headEnd/>
            <a:tailEnd/>
          </a:ln>
        </p:spPr>
        <p:txBody>
          <a:bodyPr wrap="none" lIns="0" tIns="0" rIns="0" bIns="0" anchor="ctr">
            <a:spAutoFit/>
          </a:bodyPr>
          <a:lstStyle/>
          <a:p>
            <a:pPr defTabSz="1027113" eaLnBrk="1" hangingPunct="1">
              <a:spcBef>
                <a:spcPct val="50000"/>
              </a:spcBef>
            </a:pPr>
            <a:r>
              <a:rPr lang="en-US" sz="1300" b="1">
                <a:solidFill>
                  <a:schemeClr val="tx2"/>
                </a:solidFill>
              </a:rPr>
              <a:t>20Hz</a:t>
            </a:r>
          </a:p>
        </p:txBody>
      </p:sp>
      <p:sp>
        <p:nvSpPr>
          <p:cNvPr id="69653" name="AutoShape 40"/>
          <p:cNvSpPr>
            <a:spLocks noChangeArrowheads="1"/>
          </p:cNvSpPr>
          <p:nvPr/>
        </p:nvSpPr>
        <p:spPr bwMode="auto">
          <a:xfrm rot="5400000">
            <a:off x="2697163" y="3925888"/>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54" name="AutoShape 41"/>
          <p:cNvSpPr>
            <a:spLocks noChangeArrowheads="1"/>
          </p:cNvSpPr>
          <p:nvPr/>
        </p:nvSpPr>
        <p:spPr bwMode="auto">
          <a:xfrm rot="5400000">
            <a:off x="2678113" y="5478463"/>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55" name="AutoShape 42"/>
          <p:cNvSpPr>
            <a:spLocks noChangeArrowheads="1"/>
          </p:cNvSpPr>
          <p:nvPr/>
        </p:nvSpPr>
        <p:spPr bwMode="auto">
          <a:xfrm rot="5400000">
            <a:off x="4011613" y="3944938"/>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56" name="AutoShape 43"/>
          <p:cNvSpPr>
            <a:spLocks noChangeArrowheads="1"/>
          </p:cNvSpPr>
          <p:nvPr/>
        </p:nvSpPr>
        <p:spPr bwMode="auto">
          <a:xfrm rot="5400000">
            <a:off x="4021138" y="5468938"/>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cxnSp>
        <p:nvCxnSpPr>
          <p:cNvPr id="69657" name="AutoShape 44"/>
          <p:cNvCxnSpPr>
            <a:cxnSpLocks noChangeShapeType="1"/>
            <a:stCxn id="69643" idx="0"/>
            <a:endCxn id="69653" idx="3"/>
          </p:cNvCxnSpPr>
          <p:nvPr/>
        </p:nvCxnSpPr>
        <p:spPr bwMode="auto">
          <a:xfrm flipV="1">
            <a:off x="2071688" y="4022725"/>
            <a:ext cx="673100" cy="390525"/>
          </a:xfrm>
          <a:prstGeom prst="straightConnector1">
            <a:avLst/>
          </a:prstGeom>
          <a:noFill/>
          <a:ln w="28575">
            <a:solidFill>
              <a:schemeClr val="tx1"/>
            </a:solidFill>
            <a:round/>
            <a:headEnd/>
            <a:tailEnd/>
          </a:ln>
        </p:spPr>
      </p:cxnSp>
      <p:cxnSp>
        <p:nvCxnSpPr>
          <p:cNvPr id="69658" name="AutoShape 45"/>
          <p:cNvCxnSpPr>
            <a:cxnSpLocks noChangeShapeType="1"/>
            <a:stCxn id="69643" idx="0"/>
            <a:endCxn id="69654" idx="3"/>
          </p:cNvCxnSpPr>
          <p:nvPr/>
        </p:nvCxnSpPr>
        <p:spPr bwMode="auto">
          <a:xfrm>
            <a:off x="2071688" y="4413250"/>
            <a:ext cx="654050" cy="1162050"/>
          </a:xfrm>
          <a:prstGeom prst="straightConnector1">
            <a:avLst/>
          </a:prstGeom>
          <a:noFill/>
          <a:ln w="28575">
            <a:solidFill>
              <a:schemeClr val="tx1"/>
            </a:solidFill>
            <a:round/>
            <a:headEnd/>
            <a:tailEnd/>
          </a:ln>
        </p:spPr>
      </p:cxnSp>
      <p:sp>
        <p:nvSpPr>
          <p:cNvPr id="69659" name="AutoShape 46"/>
          <p:cNvSpPr>
            <a:spLocks noChangeArrowheads="1"/>
          </p:cNvSpPr>
          <p:nvPr/>
        </p:nvSpPr>
        <p:spPr bwMode="auto">
          <a:xfrm>
            <a:off x="5122863" y="3148013"/>
            <a:ext cx="2100262" cy="1535112"/>
          </a:xfrm>
          <a:prstGeom prst="roundRect">
            <a:avLst>
              <a:gd name="adj" fmla="val 16667"/>
            </a:avLst>
          </a:prstGeom>
          <a:solidFill>
            <a:schemeClr val="accent1"/>
          </a:solidFill>
          <a:ln w="28575">
            <a:solidFill>
              <a:schemeClr val="tx1"/>
            </a:solidFill>
            <a:prstDash val="dash"/>
            <a:round/>
            <a:headEnd/>
            <a:tailEnd/>
          </a:ln>
        </p:spPr>
        <p:txBody>
          <a:bodyPr anchor="ctr">
            <a:spAutoFit/>
          </a:bodyPr>
          <a:lstStyle/>
          <a:p>
            <a:endParaRPr lang="en-US"/>
          </a:p>
        </p:txBody>
      </p:sp>
      <p:sp>
        <p:nvSpPr>
          <p:cNvPr id="69660" name="AutoShape 47"/>
          <p:cNvSpPr>
            <a:spLocks noChangeArrowheads="1"/>
          </p:cNvSpPr>
          <p:nvPr/>
        </p:nvSpPr>
        <p:spPr bwMode="auto">
          <a:xfrm>
            <a:off x="5268913" y="3370263"/>
            <a:ext cx="917575" cy="349250"/>
          </a:xfrm>
          <a:prstGeom prst="hexagon">
            <a:avLst>
              <a:gd name="adj" fmla="val 65682"/>
              <a:gd name="vf" fmla="val 115470"/>
            </a:avLst>
          </a:prstGeom>
          <a:solidFill>
            <a:schemeClr val="accent1"/>
          </a:solidFill>
          <a:ln w="28575">
            <a:solidFill>
              <a:schemeClr val="tx1"/>
            </a:solidFill>
            <a:miter lim="800000"/>
            <a:headEnd/>
            <a:tailEnd/>
          </a:ln>
        </p:spPr>
        <p:txBody>
          <a:bodyPr wrap="none">
            <a:spAutoFit/>
          </a:bodyPr>
          <a:lstStyle/>
          <a:p>
            <a:r>
              <a:rPr lang="en-US" sz="1000" b="1"/>
              <a:t>Primary</a:t>
            </a:r>
          </a:p>
        </p:txBody>
      </p:sp>
      <p:sp>
        <p:nvSpPr>
          <p:cNvPr id="69661" name="AutoShape 48"/>
          <p:cNvSpPr>
            <a:spLocks noChangeArrowheads="1"/>
          </p:cNvSpPr>
          <p:nvPr/>
        </p:nvSpPr>
        <p:spPr bwMode="auto">
          <a:xfrm>
            <a:off x="6375400" y="3387725"/>
            <a:ext cx="898525" cy="349250"/>
          </a:xfrm>
          <a:prstGeom prst="hexagon">
            <a:avLst>
              <a:gd name="adj" fmla="val 64318"/>
              <a:gd name="vf" fmla="val 115470"/>
            </a:avLst>
          </a:prstGeom>
          <a:solidFill>
            <a:schemeClr val="accent1"/>
          </a:solidFill>
          <a:ln w="28575">
            <a:solidFill>
              <a:schemeClr val="folHlink"/>
            </a:solidFill>
            <a:miter lim="800000"/>
            <a:headEnd/>
            <a:tailEnd/>
          </a:ln>
        </p:spPr>
        <p:txBody>
          <a:bodyPr wrap="none">
            <a:spAutoFit/>
          </a:bodyPr>
          <a:lstStyle/>
          <a:p>
            <a:r>
              <a:rPr lang="en-US" sz="1000" b="1">
                <a:solidFill>
                  <a:schemeClr val="folHlink"/>
                </a:solidFill>
              </a:rPr>
              <a:t>Backup</a:t>
            </a:r>
          </a:p>
        </p:txBody>
      </p:sp>
      <p:sp>
        <p:nvSpPr>
          <p:cNvPr id="69662" name="AutoShape 49"/>
          <p:cNvSpPr>
            <a:spLocks noChangeArrowheads="1"/>
          </p:cNvSpPr>
          <p:nvPr/>
        </p:nvSpPr>
        <p:spPr bwMode="auto">
          <a:xfrm>
            <a:off x="6064250" y="3863975"/>
            <a:ext cx="498475" cy="349250"/>
          </a:xfrm>
          <a:prstGeom prst="hexagon">
            <a:avLst>
              <a:gd name="adj" fmla="val 35682"/>
              <a:gd name="vf" fmla="val 115470"/>
            </a:avLst>
          </a:prstGeom>
          <a:solidFill>
            <a:schemeClr val="accent1"/>
          </a:solidFill>
          <a:ln w="28575">
            <a:solidFill>
              <a:schemeClr val="folHlink"/>
            </a:solidFill>
            <a:miter lim="800000"/>
            <a:headEnd/>
            <a:tailEnd/>
          </a:ln>
        </p:spPr>
        <p:txBody>
          <a:bodyPr wrap="none">
            <a:spAutoFit/>
          </a:bodyPr>
          <a:lstStyle/>
          <a:p>
            <a:r>
              <a:rPr lang="en-US" sz="1000" b="1">
                <a:solidFill>
                  <a:schemeClr val="folHlink"/>
                </a:solidFill>
              </a:rPr>
              <a:t>init</a:t>
            </a:r>
          </a:p>
        </p:txBody>
      </p:sp>
      <p:sp>
        <p:nvSpPr>
          <p:cNvPr id="69663" name="AutoShape 50"/>
          <p:cNvSpPr>
            <a:spLocks noChangeArrowheads="1"/>
          </p:cNvSpPr>
          <p:nvPr/>
        </p:nvSpPr>
        <p:spPr bwMode="auto">
          <a:xfrm>
            <a:off x="5021263" y="3937000"/>
            <a:ext cx="193675" cy="209550"/>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sp>
        <p:nvSpPr>
          <p:cNvPr id="69664" name="AutoShape 51"/>
          <p:cNvSpPr>
            <a:spLocks noChangeArrowheads="1"/>
          </p:cNvSpPr>
          <p:nvPr/>
        </p:nvSpPr>
        <p:spPr bwMode="auto">
          <a:xfrm>
            <a:off x="5035550" y="4278313"/>
            <a:ext cx="193675" cy="200025"/>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cxnSp>
        <p:nvCxnSpPr>
          <p:cNvPr id="69665" name="AutoShape 52"/>
          <p:cNvCxnSpPr>
            <a:cxnSpLocks noChangeShapeType="1"/>
            <a:stCxn id="69661" idx="2"/>
            <a:endCxn id="69662" idx="1"/>
          </p:cNvCxnSpPr>
          <p:nvPr/>
        </p:nvCxnSpPr>
        <p:spPr bwMode="auto">
          <a:xfrm rot="5400000">
            <a:off x="6557169" y="3771107"/>
            <a:ext cx="287337" cy="247650"/>
          </a:xfrm>
          <a:prstGeom prst="curvedConnector2">
            <a:avLst/>
          </a:prstGeom>
          <a:noFill/>
          <a:ln w="19050">
            <a:solidFill>
              <a:schemeClr val="tx1"/>
            </a:solidFill>
            <a:round/>
            <a:headEnd/>
            <a:tailEnd type="triangle" w="med" len="med"/>
          </a:ln>
        </p:spPr>
      </p:cxnSp>
      <p:cxnSp>
        <p:nvCxnSpPr>
          <p:cNvPr id="69666" name="AutoShape 53"/>
          <p:cNvCxnSpPr>
            <a:cxnSpLocks noChangeShapeType="1"/>
            <a:stCxn id="69662" idx="2"/>
            <a:endCxn id="69660" idx="2"/>
          </p:cNvCxnSpPr>
          <p:nvPr/>
        </p:nvCxnSpPr>
        <p:spPr bwMode="auto">
          <a:xfrm rot="10800000">
            <a:off x="5727700" y="3733800"/>
            <a:ext cx="322263" cy="304800"/>
          </a:xfrm>
          <a:prstGeom prst="curvedConnector2">
            <a:avLst/>
          </a:prstGeom>
          <a:noFill/>
          <a:ln w="19050">
            <a:solidFill>
              <a:schemeClr val="tx1"/>
            </a:solidFill>
            <a:round/>
            <a:headEnd/>
            <a:tailEnd type="triangle" w="med" len="med"/>
          </a:ln>
        </p:spPr>
      </p:cxnSp>
      <p:cxnSp>
        <p:nvCxnSpPr>
          <p:cNvPr id="69667" name="AutoShape 54"/>
          <p:cNvCxnSpPr>
            <a:cxnSpLocks noChangeShapeType="1"/>
          </p:cNvCxnSpPr>
          <p:nvPr/>
        </p:nvCxnSpPr>
        <p:spPr bwMode="auto">
          <a:xfrm>
            <a:off x="6057900" y="3506788"/>
            <a:ext cx="498475" cy="7937"/>
          </a:xfrm>
          <a:prstGeom prst="curvedConnector3">
            <a:avLst>
              <a:gd name="adj1" fmla="val 50000"/>
            </a:avLst>
          </a:prstGeom>
          <a:noFill/>
          <a:ln w="19050">
            <a:solidFill>
              <a:schemeClr val="tx1"/>
            </a:solidFill>
            <a:round/>
            <a:headEnd/>
            <a:tailEnd type="triangle" w="med" len="med"/>
          </a:ln>
        </p:spPr>
      </p:cxnSp>
      <p:sp>
        <p:nvSpPr>
          <p:cNvPr id="69668" name="Line 55"/>
          <p:cNvSpPr>
            <a:spLocks noChangeShapeType="1"/>
          </p:cNvSpPr>
          <p:nvPr/>
        </p:nvSpPr>
        <p:spPr bwMode="auto">
          <a:xfrm flipV="1">
            <a:off x="5208588" y="3495675"/>
            <a:ext cx="1030287" cy="544513"/>
          </a:xfrm>
          <a:prstGeom prst="line">
            <a:avLst/>
          </a:prstGeom>
          <a:noFill/>
          <a:ln w="19050">
            <a:solidFill>
              <a:schemeClr val="tx1"/>
            </a:solidFill>
            <a:prstDash val="dash"/>
            <a:round/>
            <a:headEnd/>
            <a:tailEnd/>
          </a:ln>
        </p:spPr>
        <p:txBody>
          <a:bodyPr lIns="0" tIns="0" rIns="0" bIns="0" anchor="ctr">
            <a:spAutoFit/>
          </a:bodyPr>
          <a:lstStyle/>
          <a:p>
            <a:endParaRPr lang="en-US"/>
          </a:p>
        </p:txBody>
      </p:sp>
      <p:sp>
        <p:nvSpPr>
          <p:cNvPr id="69669" name="Line 56"/>
          <p:cNvSpPr>
            <a:spLocks noChangeShapeType="1"/>
          </p:cNvSpPr>
          <p:nvPr/>
        </p:nvSpPr>
        <p:spPr bwMode="auto">
          <a:xfrm flipV="1">
            <a:off x="5199063" y="3649663"/>
            <a:ext cx="1079500" cy="758825"/>
          </a:xfrm>
          <a:prstGeom prst="line">
            <a:avLst/>
          </a:prstGeom>
          <a:noFill/>
          <a:ln w="19050">
            <a:solidFill>
              <a:schemeClr val="tx1"/>
            </a:solidFill>
            <a:prstDash val="dash"/>
            <a:round/>
            <a:headEnd/>
            <a:tailEnd/>
          </a:ln>
        </p:spPr>
        <p:txBody>
          <a:bodyPr lIns="0" tIns="0" rIns="0" bIns="0" anchor="ctr">
            <a:spAutoFit/>
          </a:bodyPr>
          <a:lstStyle/>
          <a:p>
            <a:endParaRPr lang="en-US"/>
          </a:p>
        </p:txBody>
      </p:sp>
      <p:sp>
        <p:nvSpPr>
          <p:cNvPr id="69670" name="Text Box 57"/>
          <p:cNvSpPr txBox="1">
            <a:spLocks noChangeArrowheads="1"/>
          </p:cNvSpPr>
          <p:nvPr/>
        </p:nvSpPr>
        <p:spPr bwMode="auto">
          <a:xfrm>
            <a:off x="4651375" y="3668713"/>
            <a:ext cx="969963" cy="274637"/>
          </a:xfrm>
          <a:prstGeom prst="rect">
            <a:avLst/>
          </a:prstGeom>
          <a:noFill/>
          <a:ln w="28575">
            <a:noFill/>
            <a:miter lim="800000"/>
            <a:headEnd/>
            <a:tailEnd/>
          </a:ln>
        </p:spPr>
        <p:txBody>
          <a:bodyPr wrap="none">
            <a:spAutoFit/>
          </a:bodyPr>
          <a:lstStyle/>
          <a:p>
            <a:r>
              <a:rPr lang="en-US" sz="1200" b="1"/>
              <a:t>Primaryfail</a:t>
            </a:r>
          </a:p>
        </p:txBody>
      </p:sp>
      <p:cxnSp>
        <p:nvCxnSpPr>
          <p:cNvPr id="69671" name="AutoShape 58"/>
          <p:cNvCxnSpPr>
            <a:cxnSpLocks noChangeShapeType="1"/>
            <a:stCxn id="69661" idx="2"/>
          </p:cNvCxnSpPr>
          <p:nvPr/>
        </p:nvCxnSpPr>
        <p:spPr bwMode="auto">
          <a:xfrm rot="10800000" flipV="1">
            <a:off x="5922963" y="3562350"/>
            <a:ext cx="438150" cy="85725"/>
          </a:xfrm>
          <a:prstGeom prst="curvedConnector3">
            <a:avLst>
              <a:gd name="adj1" fmla="val 46741"/>
            </a:avLst>
          </a:prstGeom>
          <a:noFill/>
          <a:ln w="19050">
            <a:solidFill>
              <a:schemeClr val="tx1"/>
            </a:solidFill>
            <a:round/>
            <a:headEnd/>
            <a:tailEnd type="triangle" w="med" len="med"/>
          </a:ln>
        </p:spPr>
      </p:cxnSp>
      <p:sp>
        <p:nvSpPr>
          <p:cNvPr id="69672" name="Text Box 59"/>
          <p:cNvSpPr txBox="1">
            <a:spLocks noChangeArrowheads="1"/>
          </p:cNvSpPr>
          <p:nvPr/>
        </p:nvSpPr>
        <p:spPr bwMode="auto">
          <a:xfrm>
            <a:off x="5151438" y="4316413"/>
            <a:ext cx="927100" cy="274637"/>
          </a:xfrm>
          <a:prstGeom prst="rect">
            <a:avLst/>
          </a:prstGeom>
          <a:noFill/>
          <a:ln w="28575">
            <a:noFill/>
            <a:miter lim="800000"/>
            <a:headEnd/>
            <a:tailEnd/>
          </a:ln>
        </p:spPr>
        <p:txBody>
          <a:bodyPr wrap="none">
            <a:spAutoFit/>
          </a:bodyPr>
          <a:lstStyle/>
          <a:p>
            <a:r>
              <a:rPr lang="en-US" sz="1200" b="1"/>
              <a:t>Primaryok</a:t>
            </a:r>
          </a:p>
        </p:txBody>
      </p:sp>
      <p:sp>
        <p:nvSpPr>
          <p:cNvPr id="69673" name="Oval 60"/>
          <p:cNvSpPr>
            <a:spLocks noChangeArrowheads="1"/>
          </p:cNvSpPr>
          <p:nvPr/>
        </p:nvSpPr>
        <p:spPr bwMode="auto">
          <a:xfrm>
            <a:off x="3595688" y="3241675"/>
            <a:ext cx="557212" cy="290513"/>
          </a:xfrm>
          <a:prstGeom prst="ellipse">
            <a:avLst/>
          </a:prstGeom>
          <a:solidFill>
            <a:schemeClr val="bg1"/>
          </a:solidFill>
          <a:ln w="9525" algn="ctr">
            <a:solidFill>
              <a:schemeClr val="tx2"/>
            </a:solidFill>
            <a:round/>
            <a:headEnd/>
            <a:tailEnd/>
          </a:ln>
        </p:spPr>
        <p:txBody>
          <a:bodyPr wrap="none" lIns="0" tIns="0" rIns="0" bIns="0" anchor="ctr">
            <a:spAutoFit/>
          </a:bodyPr>
          <a:lstStyle/>
          <a:p>
            <a:pPr defTabSz="1027113" eaLnBrk="1" hangingPunct="1">
              <a:spcBef>
                <a:spcPct val="50000"/>
              </a:spcBef>
            </a:pPr>
            <a:r>
              <a:rPr lang="en-US" sz="1300" b="1">
                <a:solidFill>
                  <a:schemeClr val="tx2"/>
                </a:solidFill>
              </a:rPr>
              <a:t>20Hz</a:t>
            </a:r>
          </a:p>
        </p:txBody>
      </p:sp>
      <p:grpSp>
        <p:nvGrpSpPr>
          <p:cNvPr id="8" name="Group 61"/>
          <p:cNvGrpSpPr>
            <a:grpSpLocks/>
          </p:cNvGrpSpPr>
          <p:nvPr/>
        </p:nvGrpSpPr>
        <p:grpSpPr bwMode="auto">
          <a:xfrm>
            <a:off x="2840038" y="3457575"/>
            <a:ext cx="228600" cy="252413"/>
            <a:chOff x="1658" y="3145"/>
            <a:chExt cx="484" cy="589"/>
          </a:xfrm>
        </p:grpSpPr>
        <p:sp>
          <p:nvSpPr>
            <p:cNvPr id="69708" name="WordArt 62"/>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69709" name="WordArt 63"/>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69710" name="Line 64"/>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69711" name="Line 65"/>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69712" name="AutoShape 66"/>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nvGrpSpPr>
          <p:cNvPr id="9" name="Group 67"/>
          <p:cNvGrpSpPr>
            <a:grpSpLocks/>
          </p:cNvGrpSpPr>
          <p:nvPr/>
        </p:nvGrpSpPr>
        <p:grpSpPr bwMode="auto">
          <a:xfrm>
            <a:off x="2820988" y="5057775"/>
            <a:ext cx="228600" cy="252413"/>
            <a:chOff x="1658" y="3145"/>
            <a:chExt cx="484" cy="589"/>
          </a:xfrm>
        </p:grpSpPr>
        <p:sp>
          <p:nvSpPr>
            <p:cNvPr id="69703" name="WordArt 68"/>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69704" name="WordArt 69"/>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69705" name="Line 70"/>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69706" name="Line 71"/>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69707" name="AutoShape 72"/>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69676" name="AutoShape 73"/>
          <p:cNvSpPr>
            <a:spLocks noChangeArrowheads="1"/>
          </p:cNvSpPr>
          <p:nvPr/>
        </p:nvSpPr>
        <p:spPr bwMode="auto">
          <a:xfrm>
            <a:off x="5078413" y="3384550"/>
            <a:ext cx="193675" cy="209550"/>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sp>
        <p:nvSpPr>
          <p:cNvPr id="69677" name="AutoShape 74"/>
          <p:cNvSpPr>
            <a:spLocks noChangeArrowheads="1"/>
          </p:cNvSpPr>
          <p:nvPr/>
        </p:nvSpPr>
        <p:spPr bwMode="auto">
          <a:xfrm rot="5400000">
            <a:off x="4868862" y="2889251"/>
            <a:ext cx="193675" cy="209550"/>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sp>
        <p:nvSpPr>
          <p:cNvPr id="69678" name="Text Box 75"/>
          <p:cNvSpPr txBox="1">
            <a:spLocks noChangeArrowheads="1"/>
          </p:cNvSpPr>
          <p:nvPr/>
        </p:nvSpPr>
        <p:spPr bwMode="auto">
          <a:xfrm>
            <a:off x="5146675" y="2782888"/>
            <a:ext cx="928688" cy="274637"/>
          </a:xfrm>
          <a:prstGeom prst="rect">
            <a:avLst/>
          </a:prstGeom>
          <a:noFill/>
          <a:ln w="28575">
            <a:noFill/>
            <a:miter lim="800000"/>
            <a:headEnd/>
            <a:tailEnd/>
          </a:ln>
        </p:spPr>
        <p:txBody>
          <a:bodyPr wrap="none">
            <a:spAutoFit/>
          </a:bodyPr>
          <a:lstStyle/>
          <a:p>
            <a:r>
              <a:rPr lang="en-US" sz="1200" b="1"/>
              <a:t>Init/restart</a:t>
            </a:r>
          </a:p>
        </p:txBody>
      </p:sp>
      <p:cxnSp>
        <p:nvCxnSpPr>
          <p:cNvPr id="69679" name="AutoShape 76"/>
          <p:cNvCxnSpPr>
            <a:cxnSpLocks noChangeShapeType="1"/>
            <a:stCxn id="69677" idx="3"/>
            <a:endCxn id="69676" idx="1"/>
          </p:cNvCxnSpPr>
          <p:nvPr/>
        </p:nvCxnSpPr>
        <p:spPr bwMode="auto">
          <a:xfrm rot="16200000" flipH="1">
            <a:off x="4895056" y="3171032"/>
            <a:ext cx="388937" cy="247650"/>
          </a:xfrm>
          <a:prstGeom prst="bentConnector2">
            <a:avLst/>
          </a:prstGeom>
          <a:noFill/>
          <a:ln w="28575">
            <a:solidFill>
              <a:schemeClr val="tx1"/>
            </a:solidFill>
            <a:miter lim="800000"/>
            <a:headEnd/>
            <a:tailEnd/>
          </a:ln>
        </p:spPr>
      </p:cxnSp>
      <p:sp>
        <p:nvSpPr>
          <p:cNvPr id="69680" name="Line 77"/>
          <p:cNvSpPr>
            <a:spLocks noChangeShapeType="1"/>
          </p:cNvSpPr>
          <p:nvPr/>
        </p:nvSpPr>
        <p:spPr bwMode="auto">
          <a:xfrm>
            <a:off x="5256213" y="3478213"/>
            <a:ext cx="506412" cy="427037"/>
          </a:xfrm>
          <a:prstGeom prst="line">
            <a:avLst/>
          </a:prstGeom>
          <a:noFill/>
          <a:ln w="19050">
            <a:solidFill>
              <a:schemeClr val="tx1"/>
            </a:solidFill>
            <a:prstDash val="dash"/>
            <a:round/>
            <a:headEnd/>
            <a:tailEnd/>
          </a:ln>
        </p:spPr>
        <p:txBody>
          <a:bodyPr lIns="0" tIns="0" rIns="0" bIns="0" anchor="ctr">
            <a:spAutoFit/>
          </a:bodyPr>
          <a:lstStyle/>
          <a:p>
            <a:endParaRPr lang="en-US"/>
          </a:p>
        </p:txBody>
      </p:sp>
      <p:sp>
        <p:nvSpPr>
          <p:cNvPr id="69681" name="AutoShape 78"/>
          <p:cNvSpPr>
            <a:spLocks noChangeArrowheads="1"/>
          </p:cNvSpPr>
          <p:nvPr/>
        </p:nvSpPr>
        <p:spPr bwMode="auto">
          <a:xfrm>
            <a:off x="5351463" y="5214938"/>
            <a:ext cx="1169987" cy="588962"/>
          </a:xfrm>
          <a:prstGeom prst="parallelogram">
            <a:avLst>
              <a:gd name="adj" fmla="val 50528"/>
            </a:avLst>
          </a:prstGeom>
          <a:solidFill>
            <a:schemeClr val="accent1"/>
          </a:solidFill>
          <a:ln w="28575">
            <a:solidFill>
              <a:schemeClr val="tx1"/>
            </a:solidFill>
            <a:prstDash val="dash"/>
            <a:miter lim="800000"/>
            <a:headEnd/>
            <a:tailEnd/>
          </a:ln>
        </p:spPr>
        <p:txBody>
          <a:bodyPr anchor="ctr">
            <a:spAutoFit/>
          </a:bodyPr>
          <a:lstStyle/>
          <a:p>
            <a:endParaRPr lang="en-US"/>
          </a:p>
        </p:txBody>
      </p:sp>
      <p:sp>
        <p:nvSpPr>
          <p:cNvPr id="69682" name="AutoShape 79"/>
          <p:cNvSpPr>
            <a:spLocks noChangeArrowheads="1"/>
          </p:cNvSpPr>
          <p:nvPr/>
        </p:nvSpPr>
        <p:spPr bwMode="auto">
          <a:xfrm rot="5400000">
            <a:off x="5297488" y="5307013"/>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83" name="AutoShape 80"/>
          <p:cNvSpPr>
            <a:spLocks noChangeArrowheads="1"/>
          </p:cNvSpPr>
          <p:nvPr/>
        </p:nvSpPr>
        <p:spPr bwMode="auto">
          <a:xfrm rot="5400000">
            <a:off x="5240338" y="5640388"/>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84" name="AutoShape 81"/>
          <p:cNvSpPr>
            <a:spLocks noChangeArrowheads="1"/>
          </p:cNvSpPr>
          <p:nvPr/>
        </p:nvSpPr>
        <p:spPr bwMode="auto">
          <a:xfrm rot="-5400000">
            <a:off x="5597525" y="5135563"/>
            <a:ext cx="193675" cy="200025"/>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sp>
        <p:nvSpPr>
          <p:cNvPr id="69685" name="AutoShape 82"/>
          <p:cNvSpPr>
            <a:spLocks noChangeArrowheads="1"/>
          </p:cNvSpPr>
          <p:nvPr/>
        </p:nvSpPr>
        <p:spPr bwMode="auto">
          <a:xfrm rot="-5400000">
            <a:off x="5902325" y="5138738"/>
            <a:ext cx="193675" cy="200025"/>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sp>
        <p:nvSpPr>
          <p:cNvPr id="69686" name="Text Box 83"/>
          <p:cNvSpPr txBox="1">
            <a:spLocks noChangeArrowheads="1"/>
          </p:cNvSpPr>
          <p:nvPr/>
        </p:nvSpPr>
        <p:spPr bwMode="auto">
          <a:xfrm>
            <a:off x="5472113" y="5373688"/>
            <a:ext cx="912812" cy="274637"/>
          </a:xfrm>
          <a:prstGeom prst="rect">
            <a:avLst/>
          </a:prstGeom>
          <a:noFill/>
          <a:ln w="28575">
            <a:noFill/>
            <a:miter lim="800000"/>
            <a:headEnd/>
            <a:tailEnd/>
          </a:ln>
        </p:spPr>
        <p:txBody>
          <a:bodyPr>
            <a:spAutoFit/>
          </a:bodyPr>
          <a:lstStyle/>
          <a:p>
            <a:r>
              <a:rPr lang="en-US" sz="1200" b="1"/>
              <a:t>Observer</a:t>
            </a:r>
          </a:p>
        </p:txBody>
      </p:sp>
      <p:cxnSp>
        <p:nvCxnSpPr>
          <p:cNvPr id="69687" name="AutoShape 84"/>
          <p:cNvCxnSpPr>
            <a:cxnSpLocks noChangeShapeType="1"/>
            <a:stCxn id="69656" idx="0"/>
            <a:endCxn id="69683" idx="3"/>
          </p:cNvCxnSpPr>
          <p:nvPr/>
        </p:nvCxnSpPr>
        <p:spPr bwMode="auto">
          <a:xfrm>
            <a:off x="4262438" y="5565775"/>
            <a:ext cx="1025525" cy="171450"/>
          </a:xfrm>
          <a:prstGeom prst="straightConnector1">
            <a:avLst/>
          </a:prstGeom>
          <a:noFill/>
          <a:ln w="28575">
            <a:solidFill>
              <a:schemeClr val="tx1"/>
            </a:solidFill>
            <a:round/>
            <a:headEnd/>
            <a:tailEnd/>
          </a:ln>
        </p:spPr>
      </p:cxnSp>
      <p:cxnSp>
        <p:nvCxnSpPr>
          <p:cNvPr id="69688" name="AutoShape 85"/>
          <p:cNvCxnSpPr>
            <a:cxnSpLocks noChangeShapeType="1"/>
            <a:stCxn id="69655" idx="0"/>
            <a:endCxn id="69682" idx="3"/>
          </p:cNvCxnSpPr>
          <p:nvPr/>
        </p:nvCxnSpPr>
        <p:spPr bwMode="auto">
          <a:xfrm>
            <a:off x="4252913" y="4041775"/>
            <a:ext cx="1092200" cy="1362075"/>
          </a:xfrm>
          <a:prstGeom prst="bentConnector3">
            <a:avLst>
              <a:gd name="adj1" fmla="val 41278"/>
            </a:avLst>
          </a:prstGeom>
          <a:noFill/>
          <a:ln w="28575">
            <a:solidFill>
              <a:schemeClr val="tx1"/>
            </a:solidFill>
            <a:miter lim="800000"/>
            <a:headEnd/>
            <a:tailEnd/>
          </a:ln>
        </p:spPr>
      </p:cxnSp>
      <p:cxnSp>
        <p:nvCxnSpPr>
          <p:cNvPr id="69689" name="AutoShape 86"/>
          <p:cNvCxnSpPr>
            <a:cxnSpLocks noChangeShapeType="1"/>
            <a:stCxn id="69684" idx="3"/>
            <a:endCxn id="69663" idx="1"/>
          </p:cNvCxnSpPr>
          <p:nvPr/>
        </p:nvCxnSpPr>
        <p:spPr bwMode="auto">
          <a:xfrm rot="5400000" flipH="1">
            <a:off x="4881563" y="4316412"/>
            <a:ext cx="1087438" cy="538163"/>
          </a:xfrm>
          <a:prstGeom prst="bentConnector4">
            <a:avLst>
              <a:gd name="adj1" fmla="val 17222"/>
              <a:gd name="adj2" fmla="val 167551"/>
            </a:avLst>
          </a:prstGeom>
          <a:noFill/>
          <a:ln w="28575">
            <a:solidFill>
              <a:schemeClr val="tx1"/>
            </a:solidFill>
            <a:miter lim="800000"/>
            <a:headEnd/>
            <a:tailEnd/>
          </a:ln>
        </p:spPr>
      </p:cxnSp>
      <p:cxnSp>
        <p:nvCxnSpPr>
          <p:cNvPr id="69690" name="AutoShape 87"/>
          <p:cNvCxnSpPr>
            <a:cxnSpLocks noChangeShapeType="1"/>
            <a:stCxn id="69685" idx="3"/>
            <a:endCxn id="69664" idx="1"/>
          </p:cNvCxnSpPr>
          <p:nvPr/>
        </p:nvCxnSpPr>
        <p:spPr bwMode="auto">
          <a:xfrm rot="5400000" flipH="1">
            <a:off x="5207794" y="4341019"/>
            <a:ext cx="752475" cy="827087"/>
          </a:xfrm>
          <a:prstGeom prst="bentConnector4">
            <a:avLst>
              <a:gd name="adj1" fmla="val 42616"/>
              <a:gd name="adj2" fmla="val 134546"/>
            </a:avLst>
          </a:prstGeom>
          <a:noFill/>
          <a:ln w="28575">
            <a:solidFill>
              <a:schemeClr val="tx1"/>
            </a:solidFill>
            <a:miter lim="800000"/>
            <a:headEnd/>
            <a:tailEnd/>
          </a:ln>
        </p:spPr>
      </p:cxnSp>
      <p:sp>
        <p:nvSpPr>
          <p:cNvPr id="69691" name="AutoShape 88"/>
          <p:cNvSpPr>
            <a:spLocks noChangeArrowheads="1"/>
          </p:cNvSpPr>
          <p:nvPr/>
        </p:nvSpPr>
        <p:spPr bwMode="auto">
          <a:xfrm>
            <a:off x="2846388" y="2789238"/>
            <a:ext cx="933450" cy="312737"/>
          </a:xfrm>
          <a:prstGeom prst="wedgeRoundRectCallout">
            <a:avLst>
              <a:gd name="adj1" fmla="val -4764"/>
              <a:gd name="adj2" fmla="val 172333"/>
              <a:gd name="adj3" fmla="val 16667"/>
            </a:avLst>
          </a:prstGeom>
          <a:solidFill>
            <a:srgbClr val="CEC8AE"/>
          </a:solidFill>
          <a:ln w="9525" algn="ctr">
            <a:solidFill>
              <a:srgbClr val="000000"/>
            </a:solidFill>
            <a:miter lim="800000"/>
            <a:headEnd/>
            <a:tailEnd/>
          </a:ln>
        </p:spPr>
        <p:txBody>
          <a:bodyPr lIns="0" tIns="0" rIns="0" bIns="0"/>
          <a:lstStyle/>
          <a:p>
            <a:pPr defTabSz="1027113" eaLnBrk="1" hangingPunct="1">
              <a:spcBef>
                <a:spcPct val="50000"/>
              </a:spcBef>
            </a:pPr>
            <a:r>
              <a:rPr lang="en-US" b="1"/>
              <a:t>Primary</a:t>
            </a:r>
          </a:p>
        </p:txBody>
      </p:sp>
      <p:sp>
        <p:nvSpPr>
          <p:cNvPr id="69692" name="Rectangle 89"/>
          <p:cNvSpPr>
            <a:spLocks noGrp="1" noChangeArrowheads="1"/>
          </p:cNvSpPr>
          <p:nvPr>
            <p:ph type="body" idx="1"/>
          </p:nvPr>
        </p:nvSpPr>
        <p:spPr>
          <a:xfrm>
            <a:off x="1143000" y="1365250"/>
            <a:ext cx="7413625" cy="1265238"/>
          </a:xfrm>
          <a:noFill/>
        </p:spPr>
        <p:txBody>
          <a:bodyPr/>
          <a:lstStyle/>
          <a:p>
            <a:pPr marL="0" indent="0" defTabSz="722313">
              <a:lnSpc>
                <a:spcPct val="90000"/>
              </a:lnSpc>
            </a:pPr>
            <a:r>
              <a:rPr lang="en-US" dirty="0" smtClean="0"/>
              <a:t> </a:t>
            </a:r>
            <a:r>
              <a:rPr lang="en-US" sz="1600" dirty="0" smtClean="0"/>
              <a:t>External and internal mode control</a:t>
            </a:r>
          </a:p>
          <a:p>
            <a:pPr marL="0" indent="0" defTabSz="722313">
              <a:lnSpc>
                <a:spcPct val="90000"/>
              </a:lnSpc>
            </a:pPr>
            <a:r>
              <a:rPr lang="en-US" sz="1600" dirty="0" smtClean="0"/>
              <a:t> Errors reported as events</a:t>
            </a:r>
          </a:p>
          <a:p>
            <a:pPr marL="0" indent="0" defTabSz="722313">
              <a:lnSpc>
                <a:spcPct val="90000"/>
              </a:lnSpc>
            </a:pPr>
            <a:r>
              <a:rPr lang="en-US" sz="1600" dirty="0" smtClean="0"/>
              <a:t> Supports reasoning about Primary/Backup logic</a:t>
            </a:r>
          </a:p>
        </p:txBody>
      </p:sp>
      <p:sp>
        <p:nvSpPr>
          <p:cNvPr id="69693" name="AutoShape 90"/>
          <p:cNvSpPr>
            <a:spLocks noChangeArrowheads="1"/>
          </p:cNvSpPr>
          <p:nvPr/>
        </p:nvSpPr>
        <p:spPr bwMode="auto">
          <a:xfrm>
            <a:off x="7208838" y="3027363"/>
            <a:ext cx="733425" cy="312737"/>
          </a:xfrm>
          <a:prstGeom prst="wedgeRoundRectCallout">
            <a:avLst>
              <a:gd name="adj1" fmla="val -58227"/>
              <a:gd name="adj2" fmla="val 120560"/>
              <a:gd name="adj3" fmla="val 16667"/>
            </a:avLst>
          </a:prstGeom>
          <a:solidFill>
            <a:srgbClr val="CEC8AE"/>
          </a:solidFill>
          <a:ln w="9525" algn="ctr">
            <a:solidFill>
              <a:srgbClr val="000000"/>
            </a:solidFill>
            <a:miter lim="800000"/>
            <a:headEnd/>
            <a:tailEnd/>
          </a:ln>
        </p:spPr>
        <p:txBody>
          <a:bodyPr lIns="0" tIns="0" rIns="0" bIns="0"/>
          <a:lstStyle/>
          <a:p>
            <a:pPr defTabSz="1027113" eaLnBrk="1" hangingPunct="1">
              <a:spcBef>
                <a:spcPct val="50000"/>
              </a:spcBef>
            </a:pPr>
            <a:r>
              <a:rPr lang="en-US" b="1"/>
              <a:t>Mode</a:t>
            </a:r>
          </a:p>
        </p:txBody>
      </p:sp>
      <p:cxnSp>
        <p:nvCxnSpPr>
          <p:cNvPr id="69694" name="AutoShape 91"/>
          <p:cNvCxnSpPr>
            <a:cxnSpLocks noChangeShapeType="1"/>
            <a:stCxn id="69656" idx="0"/>
            <a:endCxn id="69644" idx="3"/>
          </p:cNvCxnSpPr>
          <p:nvPr/>
        </p:nvCxnSpPr>
        <p:spPr bwMode="auto">
          <a:xfrm>
            <a:off x="4260850" y="5564188"/>
            <a:ext cx="581025" cy="642937"/>
          </a:xfrm>
          <a:prstGeom prst="straightConnector1">
            <a:avLst/>
          </a:prstGeom>
          <a:noFill/>
          <a:ln w="28575">
            <a:solidFill>
              <a:schemeClr val="folHlink"/>
            </a:solidFill>
            <a:round/>
            <a:headEnd/>
            <a:tailEnd/>
          </a:ln>
        </p:spPr>
      </p:cxnSp>
      <p:cxnSp>
        <p:nvCxnSpPr>
          <p:cNvPr id="69695" name="AutoShape 92"/>
          <p:cNvCxnSpPr>
            <a:cxnSpLocks noChangeShapeType="1"/>
            <a:stCxn id="69655" idx="0"/>
            <a:endCxn id="69644" idx="3"/>
          </p:cNvCxnSpPr>
          <p:nvPr/>
        </p:nvCxnSpPr>
        <p:spPr bwMode="auto">
          <a:xfrm>
            <a:off x="4251325" y="4040188"/>
            <a:ext cx="590550" cy="2166937"/>
          </a:xfrm>
          <a:prstGeom prst="straightConnector1">
            <a:avLst/>
          </a:prstGeom>
          <a:noFill/>
          <a:ln w="28575">
            <a:solidFill>
              <a:schemeClr val="tx1"/>
            </a:solidFill>
            <a:round/>
            <a:headEnd/>
            <a:tailEnd/>
          </a:ln>
        </p:spPr>
      </p:cxnSp>
      <p:sp>
        <p:nvSpPr>
          <p:cNvPr id="69696" name="Oval 93"/>
          <p:cNvSpPr>
            <a:spLocks noChangeArrowheads="1"/>
          </p:cNvSpPr>
          <p:nvPr/>
        </p:nvSpPr>
        <p:spPr bwMode="auto">
          <a:xfrm>
            <a:off x="6281738" y="5022850"/>
            <a:ext cx="557212" cy="290513"/>
          </a:xfrm>
          <a:prstGeom prst="ellipse">
            <a:avLst/>
          </a:prstGeom>
          <a:solidFill>
            <a:schemeClr val="bg1"/>
          </a:solidFill>
          <a:ln w="9525" algn="ctr">
            <a:solidFill>
              <a:schemeClr val="tx2"/>
            </a:solidFill>
            <a:round/>
            <a:headEnd/>
            <a:tailEnd/>
          </a:ln>
        </p:spPr>
        <p:txBody>
          <a:bodyPr wrap="none" lIns="0" tIns="0" rIns="0" bIns="0" anchor="ctr">
            <a:spAutoFit/>
          </a:bodyPr>
          <a:lstStyle/>
          <a:p>
            <a:pPr defTabSz="1027113" eaLnBrk="1" hangingPunct="1">
              <a:spcBef>
                <a:spcPct val="50000"/>
              </a:spcBef>
            </a:pPr>
            <a:r>
              <a:rPr lang="en-US" sz="1300" b="1">
                <a:solidFill>
                  <a:schemeClr val="tx2"/>
                </a:solidFill>
              </a:rPr>
              <a:t>20Hz</a:t>
            </a:r>
          </a:p>
        </p:txBody>
      </p:sp>
      <p:sp>
        <p:nvSpPr>
          <p:cNvPr id="69697" name="Line 94"/>
          <p:cNvSpPr>
            <a:spLocks noChangeShapeType="1"/>
          </p:cNvSpPr>
          <p:nvPr/>
        </p:nvSpPr>
        <p:spPr bwMode="auto">
          <a:xfrm>
            <a:off x="4886325" y="5305425"/>
            <a:ext cx="3175" cy="180975"/>
          </a:xfrm>
          <a:prstGeom prst="line">
            <a:avLst/>
          </a:prstGeom>
          <a:noFill/>
          <a:ln w="28575">
            <a:solidFill>
              <a:schemeClr val="tx1"/>
            </a:solidFill>
            <a:round/>
            <a:headEnd/>
            <a:tailEnd/>
          </a:ln>
        </p:spPr>
        <p:txBody>
          <a:bodyPr anchor="ctr">
            <a:spAutoFit/>
          </a:bodyPr>
          <a:lstStyle/>
          <a:p>
            <a:endParaRPr lang="en-US"/>
          </a:p>
        </p:txBody>
      </p:sp>
      <p:sp>
        <p:nvSpPr>
          <p:cNvPr id="69698" name="Line 95"/>
          <p:cNvSpPr>
            <a:spLocks noChangeShapeType="1"/>
          </p:cNvSpPr>
          <p:nvPr/>
        </p:nvSpPr>
        <p:spPr bwMode="auto">
          <a:xfrm>
            <a:off x="4924425" y="5305425"/>
            <a:ext cx="3175" cy="180975"/>
          </a:xfrm>
          <a:prstGeom prst="line">
            <a:avLst/>
          </a:prstGeom>
          <a:noFill/>
          <a:ln w="28575">
            <a:solidFill>
              <a:schemeClr val="tx1"/>
            </a:solidFill>
            <a:round/>
            <a:headEnd/>
            <a:tailEnd/>
          </a:ln>
        </p:spPr>
        <p:txBody>
          <a:bodyPr anchor="ctr">
            <a:spAutoFit/>
          </a:bodyPr>
          <a:lstStyle/>
          <a:p>
            <a:endParaRPr lang="en-US"/>
          </a:p>
        </p:txBody>
      </p:sp>
      <p:sp>
        <p:nvSpPr>
          <p:cNvPr id="69699" name="Line 96"/>
          <p:cNvSpPr>
            <a:spLocks noChangeShapeType="1"/>
          </p:cNvSpPr>
          <p:nvPr/>
        </p:nvSpPr>
        <p:spPr bwMode="auto">
          <a:xfrm>
            <a:off x="4886325" y="5572125"/>
            <a:ext cx="3175" cy="180975"/>
          </a:xfrm>
          <a:prstGeom prst="line">
            <a:avLst/>
          </a:prstGeom>
          <a:noFill/>
          <a:ln w="28575">
            <a:solidFill>
              <a:schemeClr val="tx1"/>
            </a:solidFill>
            <a:round/>
            <a:headEnd/>
            <a:tailEnd/>
          </a:ln>
        </p:spPr>
        <p:txBody>
          <a:bodyPr anchor="ctr">
            <a:spAutoFit/>
          </a:bodyPr>
          <a:lstStyle/>
          <a:p>
            <a:endParaRPr lang="en-US"/>
          </a:p>
        </p:txBody>
      </p:sp>
      <p:sp>
        <p:nvSpPr>
          <p:cNvPr id="69700" name="Line 97"/>
          <p:cNvSpPr>
            <a:spLocks noChangeShapeType="1"/>
          </p:cNvSpPr>
          <p:nvPr/>
        </p:nvSpPr>
        <p:spPr bwMode="auto">
          <a:xfrm>
            <a:off x="4924425" y="5572125"/>
            <a:ext cx="3175" cy="180975"/>
          </a:xfrm>
          <a:prstGeom prst="line">
            <a:avLst/>
          </a:prstGeom>
          <a:noFill/>
          <a:ln w="28575">
            <a:solidFill>
              <a:schemeClr val="tx1"/>
            </a:solidFill>
            <a:round/>
            <a:headEnd/>
            <a:tailEnd/>
          </a:ln>
        </p:spPr>
        <p:txBody>
          <a:bodyPr anchor="ctr">
            <a:spAutoFit/>
          </a:bodyPr>
          <a:lstStyle/>
          <a:p>
            <a:endParaRPr lang="en-US"/>
          </a:p>
        </p:txBody>
      </p:sp>
      <p:sp>
        <p:nvSpPr>
          <p:cNvPr id="69701" name="Oval 98"/>
          <p:cNvSpPr>
            <a:spLocks noChangeArrowheads="1"/>
          </p:cNvSpPr>
          <p:nvPr/>
        </p:nvSpPr>
        <p:spPr bwMode="auto">
          <a:xfrm>
            <a:off x="5302250" y="3063875"/>
            <a:ext cx="171450" cy="171450"/>
          </a:xfrm>
          <a:prstGeom prst="ellipse">
            <a:avLst/>
          </a:prstGeom>
          <a:solidFill>
            <a:schemeClr val="tx1"/>
          </a:solidFill>
          <a:ln w="19050">
            <a:solidFill>
              <a:schemeClr val="tx1"/>
            </a:solidFill>
            <a:round/>
            <a:headEnd/>
            <a:tailEnd/>
          </a:ln>
        </p:spPr>
        <p:txBody>
          <a:bodyPr wrap="none" lIns="0" tIns="0" rIns="0" bIns="0" anchor="ctr">
            <a:spAutoFit/>
          </a:bodyPr>
          <a:lstStyle/>
          <a:p>
            <a:endParaRPr lang="en-US"/>
          </a:p>
        </p:txBody>
      </p:sp>
      <p:cxnSp>
        <p:nvCxnSpPr>
          <p:cNvPr id="69702" name="AutoShape 99"/>
          <p:cNvCxnSpPr>
            <a:cxnSpLocks noChangeShapeType="1"/>
            <a:stCxn id="69701" idx="6"/>
            <a:endCxn id="69660" idx="3"/>
          </p:cNvCxnSpPr>
          <p:nvPr/>
        </p:nvCxnSpPr>
        <p:spPr bwMode="auto">
          <a:xfrm>
            <a:off x="5483225" y="3149600"/>
            <a:ext cx="244475" cy="206375"/>
          </a:xfrm>
          <a:prstGeom prst="curvedConnector2">
            <a:avLst/>
          </a:prstGeom>
          <a:noFill/>
          <a:ln w="19050">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Redundancy schemes</a:t>
            </a:r>
            <a:endParaRPr lang="en-US" dirty="0"/>
          </a:p>
        </p:txBody>
      </p:sp>
      <p:sp>
        <p:nvSpPr>
          <p:cNvPr id="4" name="AutoShape 3"/>
          <p:cNvSpPr>
            <a:spLocks noChangeArrowheads="1"/>
          </p:cNvSpPr>
          <p:nvPr/>
        </p:nvSpPr>
        <p:spPr bwMode="auto">
          <a:xfrm>
            <a:off x="1130300" y="2071688"/>
            <a:ext cx="1817688" cy="1566862"/>
          </a:xfrm>
          <a:prstGeom prst="roundRect">
            <a:avLst>
              <a:gd name="adj" fmla="val 16667"/>
            </a:avLst>
          </a:prstGeom>
          <a:solidFill>
            <a:srgbClr val="DFDBCB"/>
          </a:solidFill>
          <a:ln w="28575">
            <a:solidFill>
              <a:schemeClr val="tx1"/>
            </a:solidFill>
            <a:round/>
            <a:headEnd/>
            <a:tailEnd/>
          </a:ln>
          <a:effectLst/>
        </p:spPr>
        <p:txBody>
          <a:bodyPr anchor="ctr">
            <a:spAutoFit/>
          </a:bodyPr>
          <a:lstStyle/>
          <a:p>
            <a:endParaRPr lang="en-US"/>
          </a:p>
        </p:txBody>
      </p:sp>
      <p:grpSp>
        <p:nvGrpSpPr>
          <p:cNvPr id="5" name="Group 4"/>
          <p:cNvGrpSpPr>
            <a:grpSpLocks/>
          </p:cNvGrpSpPr>
          <p:nvPr/>
        </p:nvGrpSpPr>
        <p:grpSpPr bwMode="auto">
          <a:xfrm>
            <a:off x="1230313" y="2139950"/>
            <a:ext cx="228600" cy="252413"/>
            <a:chOff x="1658" y="3145"/>
            <a:chExt cx="484" cy="589"/>
          </a:xfrm>
        </p:grpSpPr>
        <p:sp>
          <p:nvSpPr>
            <p:cNvPr id="6" name="WordArt 5"/>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7" name="WordArt 6"/>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8" name="Line 7"/>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9" name="Line 8"/>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0" name="AutoShape 9"/>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11" name="AutoShape 10"/>
          <p:cNvSpPr>
            <a:spLocks noChangeArrowheads="1"/>
          </p:cNvSpPr>
          <p:nvPr/>
        </p:nvSpPr>
        <p:spPr bwMode="auto">
          <a:xfrm>
            <a:off x="1338263" y="3067050"/>
            <a:ext cx="1185862" cy="481013"/>
          </a:xfrm>
          <a:prstGeom prst="roundRect">
            <a:avLst>
              <a:gd name="adj" fmla="val 16667"/>
            </a:avLst>
          </a:prstGeom>
          <a:solidFill>
            <a:schemeClr val="accent1"/>
          </a:solidFill>
          <a:ln w="28575">
            <a:solidFill>
              <a:schemeClr val="bg2"/>
            </a:solidFill>
            <a:round/>
            <a:headEnd/>
            <a:tailEnd/>
          </a:ln>
          <a:effectLst/>
        </p:spPr>
        <p:txBody>
          <a:bodyPr anchor="ctr">
            <a:spAutoFit/>
          </a:bodyPr>
          <a:lstStyle/>
          <a:p>
            <a:endParaRPr lang="en-US"/>
          </a:p>
        </p:txBody>
      </p:sp>
      <p:sp>
        <p:nvSpPr>
          <p:cNvPr id="12" name="AutoShape 11"/>
          <p:cNvSpPr>
            <a:spLocks noChangeArrowheads="1"/>
          </p:cNvSpPr>
          <p:nvPr/>
        </p:nvSpPr>
        <p:spPr bwMode="auto">
          <a:xfrm>
            <a:off x="1747838" y="31559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solidFill>
                  <a:schemeClr val="bg2"/>
                </a:solidFill>
              </a:rPr>
              <a:t>SS1.2</a:t>
            </a:r>
          </a:p>
        </p:txBody>
      </p:sp>
      <p:cxnSp>
        <p:nvCxnSpPr>
          <p:cNvPr id="13" name="AutoShape 12"/>
          <p:cNvCxnSpPr>
            <a:cxnSpLocks noChangeShapeType="1"/>
            <a:stCxn id="138" idx="0"/>
            <a:endCxn id="136" idx="3"/>
          </p:cNvCxnSpPr>
          <p:nvPr/>
        </p:nvCxnSpPr>
        <p:spPr bwMode="auto">
          <a:xfrm>
            <a:off x="2616200" y="2692400"/>
            <a:ext cx="292100" cy="279400"/>
          </a:xfrm>
          <a:prstGeom prst="straightConnector1">
            <a:avLst/>
          </a:prstGeom>
          <a:noFill/>
          <a:ln w="28575">
            <a:solidFill>
              <a:schemeClr val="tx1"/>
            </a:solidFill>
            <a:round/>
            <a:headEnd/>
            <a:tailEnd/>
          </a:ln>
          <a:effectLst/>
        </p:spPr>
      </p:cxnSp>
      <p:sp>
        <p:nvSpPr>
          <p:cNvPr id="14" name="AutoShape 13"/>
          <p:cNvSpPr>
            <a:spLocks noChangeArrowheads="1"/>
          </p:cNvSpPr>
          <p:nvPr/>
        </p:nvSpPr>
        <p:spPr bwMode="auto">
          <a:xfrm>
            <a:off x="1419225" y="2114550"/>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 </a:t>
            </a:r>
            <a:r>
              <a:rPr lang="en-US" b="1">
                <a:solidFill>
                  <a:schemeClr val="bg2"/>
                </a:solidFill>
              </a:rPr>
              <a:t>Primary</a:t>
            </a:r>
          </a:p>
        </p:txBody>
      </p:sp>
      <p:cxnSp>
        <p:nvCxnSpPr>
          <p:cNvPr id="15" name="AutoShape 14"/>
          <p:cNvCxnSpPr>
            <a:cxnSpLocks noChangeShapeType="1"/>
            <a:stCxn id="172" idx="0"/>
            <a:endCxn id="136" idx="3"/>
          </p:cNvCxnSpPr>
          <p:nvPr/>
        </p:nvCxnSpPr>
        <p:spPr bwMode="auto">
          <a:xfrm flipV="1">
            <a:off x="2646363" y="2971800"/>
            <a:ext cx="261937" cy="327025"/>
          </a:xfrm>
          <a:prstGeom prst="straightConnector1">
            <a:avLst/>
          </a:prstGeom>
          <a:noFill/>
          <a:ln w="28575">
            <a:solidFill>
              <a:schemeClr val="bg2"/>
            </a:solidFill>
            <a:round/>
            <a:headEnd/>
            <a:tailEnd/>
          </a:ln>
          <a:effectLst/>
        </p:spPr>
      </p:cxnSp>
      <p:grpSp>
        <p:nvGrpSpPr>
          <p:cNvPr id="16" name="Group 15"/>
          <p:cNvGrpSpPr>
            <a:grpSpLocks/>
          </p:cNvGrpSpPr>
          <p:nvPr/>
        </p:nvGrpSpPr>
        <p:grpSpPr bwMode="auto">
          <a:xfrm>
            <a:off x="1079500" y="3875088"/>
            <a:ext cx="1881188" cy="1617662"/>
            <a:chOff x="1102" y="3443"/>
            <a:chExt cx="904" cy="531"/>
          </a:xfrm>
        </p:grpSpPr>
        <p:sp>
          <p:nvSpPr>
            <p:cNvPr id="17" name="AutoShape 16"/>
            <p:cNvSpPr>
              <a:spLocks noChangeArrowheads="1"/>
            </p:cNvSpPr>
            <p:nvPr/>
          </p:nvSpPr>
          <p:spPr bwMode="auto">
            <a:xfrm>
              <a:off x="1102" y="3443"/>
              <a:ext cx="904" cy="531"/>
            </a:xfrm>
            <a:prstGeom prst="roundRect">
              <a:avLst>
                <a:gd name="adj" fmla="val 16667"/>
              </a:avLst>
            </a:prstGeom>
            <a:solidFill>
              <a:srgbClr val="DFDBCB"/>
            </a:solidFill>
            <a:ln w="28575">
              <a:solidFill>
                <a:schemeClr val="tx1"/>
              </a:solidFill>
              <a:round/>
              <a:headEnd/>
              <a:tailEnd/>
            </a:ln>
            <a:effectLst/>
          </p:spPr>
          <p:txBody>
            <a:bodyPr wrap="none" anchor="ctr">
              <a:spAutoFit/>
            </a:bodyPr>
            <a:lstStyle/>
            <a:p>
              <a:endParaRPr lang="en-US"/>
            </a:p>
          </p:txBody>
        </p:sp>
        <p:sp>
          <p:nvSpPr>
            <p:cNvPr id="18" name="AutoShape 17"/>
            <p:cNvSpPr>
              <a:spLocks noChangeArrowheads="1"/>
            </p:cNvSpPr>
            <p:nvPr/>
          </p:nvSpPr>
          <p:spPr bwMode="auto">
            <a:xfrm>
              <a:off x="1559" y="3626"/>
              <a:ext cx="1" cy="91"/>
            </a:xfrm>
            <a:prstGeom prst="roundRect">
              <a:avLst>
                <a:gd name="adj" fmla="val 16667"/>
              </a:avLst>
            </a:prstGeom>
            <a:solidFill>
              <a:srgbClr val="DFDBCB"/>
            </a:solidFill>
            <a:ln w="12700">
              <a:noFill/>
              <a:round/>
              <a:headEnd/>
              <a:tailEnd/>
            </a:ln>
            <a:effectLst/>
          </p:spPr>
          <p:txBody>
            <a:bodyPr wrap="none" lIns="0" tIns="0" rIns="0" bIns="0">
              <a:spAutoFit/>
            </a:bodyPr>
            <a:lstStyle/>
            <a:p>
              <a:pPr defTabSz="1027113" eaLnBrk="1" hangingPunct="1"/>
              <a:endParaRPr lang="en-US" sz="1800" b="1"/>
            </a:p>
          </p:txBody>
        </p:sp>
      </p:grpSp>
      <p:grpSp>
        <p:nvGrpSpPr>
          <p:cNvPr id="19" name="Group 18"/>
          <p:cNvGrpSpPr>
            <a:grpSpLocks/>
          </p:cNvGrpSpPr>
          <p:nvPr/>
        </p:nvGrpSpPr>
        <p:grpSpPr bwMode="auto">
          <a:xfrm>
            <a:off x="1214438" y="3943350"/>
            <a:ext cx="228600" cy="252413"/>
            <a:chOff x="1658" y="3145"/>
            <a:chExt cx="484" cy="589"/>
          </a:xfrm>
        </p:grpSpPr>
        <p:sp>
          <p:nvSpPr>
            <p:cNvPr id="20" name="WordArt 19"/>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21" name="WordArt 20"/>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22" name="Line 21"/>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23" name="Line 22"/>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24" name="AutoShape 23"/>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25" name="AutoShape 24"/>
          <p:cNvSpPr>
            <a:spLocks noChangeArrowheads="1"/>
          </p:cNvSpPr>
          <p:nvPr/>
        </p:nvSpPr>
        <p:spPr bwMode="auto">
          <a:xfrm>
            <a:off x="1376363" y="4324350"/>
            <a:ext cx="1185862" cy="468313"/>
          </a:xfrm>
          <a:prstGeom prst="roundRect">
            <a:avLst>
              <a:gd name="adj" fmla="val 16667"/>
            </a:avLst>
          </a:prstGeom>
          <a:solidFill>
            <a:schemeClr val="accent1"/>
          </a:solidFill>
          <a:ln w="28575">
            <a:solidFill>
              <a:schemeClr val="bg2"/>
            </a:solidFill>
            <a:round/>
            <a:headEnd/>
            <a:tailEnd/>
          </a:ln>
          <a:effectLst/>
        </p:spPr>
        <p:txBody>
          <a:bodyPr wrap="none" anchor="ctr">
            <a:spAutoFit/>
          </a:bodyPr>
          <a:lstStyle/>
          <a:p>
            <a:endParaRPr lang="en-US"/>
          </a:p>
        </p:txBody>
      </p:sp>
      <p:sp>
        <p:nvSpPr>
          <p:cNvPr id="26" name="AutoShape 25"/>
          <p:cNvSpPr>
            <a:spLocks noChangeArrowheads="1"/>
          </p:cNvSpPr>
          <p:nvPr/>
        </p:nvSpPr>
        <p:spPr bwMode="auto">
          <a:xfrm>
            <a:off x="1785938" y="44132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solidFill>
                  <a:schemeClr val="bg2"/>
                </a:solidFill>
              </a:rPr>
              <a:t>SS1.1</a:t>
            </a:r>
          </a:p>
        </p:txBody>
      </p:sp>
      <p:sp>
        <p:nvSpPr>
          <p:cNvPr id="27" name="AutoShape 26"/>
          <p:cNvSpPr>
            <a:spLocks noChangeArrowheads="1"/>
          </p:cNvSpPr>
          <p:nvPr/>
        </p:nvSpPr>
        <p:spPr bwMode="auto">
          <a:xfrm rot="5400000">
            <a:off x="2508250" y="4451351"/>
            <a:ext cx="257175" cy="171450"/>
          </a:xfrm>
          <a:prstGeom prst="triangle">
            <a:avLst>
              <a:gd name="adj" fmla="val 50000"/>
            </a:avLst>
          </a:prstGeom>
          <a:solidFill>
            <a:schemeClr val="bg2"/>
          </a:solidFill>
          <a:ln w="9525" algn="ctr">
            <a:solidFill>
              <a:srgbClr val="000000"/>
            </a:solidFill>
            <a:miter lim="800000"/>
            <a:headEnd/>
            <a:tailEnd/>
          </a:ln>
          <a:effectLst/>
        </p:spPr>
        <p:txBody>
          <a:bodyPr lIns="0" tIns="0" rIns="0" bIns="0" anchor="ctr">
            <a:spAutoFit/>
          </a:bodyPr>
          <a:lstStyle/>
          <a:p>
            <a:endParaRPr lang="en-US"/>
          </a:p>
        </p:txBody>
      </p:sp>
      <p:cxnSp>
        <p:nvCxnSpPr>
          <p:cNvPr id="28" name="AutoShape 27"/>
          <p:cNvCxnSpPr>
            <a:cxnSpLocks noChangeShapeType="1"/>
            <a:stCxn id="27" idx="0"/>
            <a:endCxn id="175" idx="3"/>
          </p:cNvCxnSpPr>
          <p:nvPr/>
        </p:nvCxnSpPr>
        <p:spPr bwMode="auto">
          <a:xfrm>
            <a:off x="2722563" y="4537075"/>
            <a:ext cx="214312" cy="263525"/>
          </a:xfrm>
          <a:prstGeom prst="straightConnector1">
            <a:avLst/>
          </a:prstGeom>
          <a:noFill/>
          <a:ln w="28575">
            <a:solidFill>
              <a:schemeClr val="bg2"/>
            </a:solidFill>
            <a:round/>
            <a:headEnd/>
            <a:tailEnd/>
          </a:ln>
          <a:effectLst/>
        </p:spPr>
      </p:cxnSp>
      <p:grpSp>
        <p:nvGrpSpPr>
          <p:cNvPr id="29" name="Group 28"/>
          <p:cNvGrpSpPr>
            <a:grpSpLocks/>
          </p:cNvGrpSpPr>
          <p:nvPr/>
        </p:nvGrpSpPr>
        <p:grpSpPr bwMode="auto">
          <a:xfrm>
            <a:off x="1376363" y="4921250"/>
            <a:ext cx="1185862" cy="468313"/>
            <a:chOff x="1102" y="3443"/>
            <a:chExt cx="904" cy="531"/>
          </a:xfrm>
        </p:grpSpPr>
        <p:sp>
          <p:nvSpPr>
            <p:cNvPr id="30" name="AutoShape 29"/>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31" name="AutoShape 30"/>
            <p:cNvSpPr>
              <a:spLocks noChangeArrowheads="1"/>
            </p:cNvSpPr>
            <p:nvPr/>
          </p:nvSpPr>
          <p:spPr bwMode="auto">
            <a:xfrm>
              <a:off x="1553" y="3627"/>
              <a:ext cx="1" cy="315"/>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32" name="AutoShape 31"/>
          <p:cNvSpPr>
            <a:spLocks noChangeArrowheads="1"/>
          </p:cNvSpPr>
          <p:nvPr/>
        </p:nvSpPr>
        <p:spPr bwMode="auto">
          <a:xfrm>
            <a:off x="1608138" y="50101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SS1.2</a:t>
            </a:r>
          </a:p>
        </p:txBody>
      </p:sp>
      <p:sp>
        <p:nvSpPr>
          <p:cNvPr id="33" name="AutoShape 32"/>
          <p:cNvSpPr>
            <a:spLocks noChangeArrowheads="1"/>
          </p:cNvSpPr>
          <p:nvPr/>
        </p:nvSpPr>
        <p:spPr bwMode="auto">
          <a:xfrm>
            <a:off x="1536700" y="3937000"/>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 </a:t>
            </a:r>
            <a:r>
              <a:rPr lang="en-US" b="1">
                <a:solidFill>
                  <a:schemeClr val="bg2"/>
                </a:solidFill>
              </a:rPr>
              <a:t>Backup</a:t>
            </a:r>
          </a:p>
        </p:txBody>
      </p:sp>
      <p:cxnSp>
        <p:nvCxnSpPr>
          <p:cNvPr id="34" name="AutoShape 33"/>
          <p:cNvCxnSpPr>
            <a:cxnSpLocks noChangeShapeType="1"/>
            <a:stCxn id="141" idx="0"/>
            <a:endCxn id="175" idx="3"/>
          </p:cNvCxnSpPr>
          <p:nvPr/>
        </p:nvCxnSpPr>
        <p:spPr bwMode="auto">
          <a:xfrm flipV="1">
            <a:off x="2667000" y="4800600"/>
            <a:ext cx="269875" cy="368300"/>
          </a:xfrm>
          <a:prstGeom prst="straightConnector1">
            <a:avLst/>
          </a:prstGeom>
          <a:noFill/>
          <a:ln w="28575">
            <a:solidFill>
              <a:schemeClr val="tx1"/>
            </a:solidFill>
            <a:round/>
            <a:headEnd/>
            <a:tailEnd/>
          </a:ln>
          <a:effectLst/>
        </p:spPr>
      </p:cxnSp>
      <p:grpSp>
        <p:nvGrpSpPr>
          <p:cNvPr id="35" name="Group 34"/>
          <p:cNvGrpSpPr>
            <a:grpSpLocks/>
          </p:cNvGrpSpPr>
          <p:nvPr/>
        </p:nvGrpSpPr>
        <p:grpSpPr bwMode="auto">
          <a:xfrm>
            <a:off x="1338263" y="2470150"/>
            <a:ext cx="1185862" cy="468313"/>
            <a:chOff x="1102" y="3443"/>
            <a:chExt cx="904" cy="531"/>
          </a:xfrm>
        </p:grpSpPr>
        <p:sp>
          <p:nvSpPr>
            <p:cNvPr id="36" name="AutoShape 35"/>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37" name="AutoShape 36"/>
            <p:cNvSpPr>
              <a:spLocks noChangeArrowheads="1"/>
            </p:cNvSpPr>
            <p:nvPr/>
          </p:nvSpPr>
          <p:spPr bwMode="auto">
            <a:xfrm>
              <a:off x="1553" y="3627"/>
              <a:ext cx="1" cy="315"/>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38" name="AutoShape 37"/>
          <p:cNvSpPr>
            <a:spLocks noChangeArrowheads="1"/>
          </p:cNvSpPr>
          <p:nvPr/>
        </p:nvSpPr>
        <p:spPr bwMode="auto">
          <a:xfrm>
            <a:off x="1747838" y="25590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SS1.1</a:t>
            </a:r>
          </a:p>
        </p:txBody>
      </p:sp>
      <p:sp>
        <p:nvSpPr>
          <p:cNvPr id="39" name="AutoShape 38"/>
          <p:cNvSpPr>
            <a:spLocks noChangeArrowheads="1"/>
          </p:cNvSpPr>
          <p:nvPr/>
        </p:nvSpPr>
        <p:spPr bwMode="auto">
          <a:xfrm>
            <a:off x="3441700" y="2071688"/>
            <a:ext cx="1893888" cy="1566862"/>
          </a:xfrm>
          <a:prstGeom prst="roundRect">
            <a:avLst>
              <a:gd name="adj" fmla="val 16667"/>
            </a:avLst>
          </a:prstGeom>
          <a:solidFill>
            <a:srgbClr val="DFDBCB"/>
          </a:solidFill>
          <a:ln w="28575">
            <a:solidFill>
              <a:schemeClr val="tx1"/>
            </a:solidFill>
            <a:round/>
            <a:headEnd/>
            <a:tailEnd/>
          </a:ln>
          <a:effectLst/>
        </p:spPr>
        <p:txBody>
          <a:bodyPr anchor="ctr">
            <a:spAutoFit/>
          </a:bodyPr>
          <a:lstStyle/>
          <a:p>
            <a:endParaRPr lang="en-US"/>
          </a:p>
        </p:txBody>
      </p:sp>
      <p:grpSp>
        <p:nvGrpSpPr>
          <p:cNvPr id="40" name="Group 39"/>
          <p:cNvGrpSpPr>
            <a:grpSpLocks/>
          </p:cNvGrpSpPr>
          <p:nvPr/>
        </p:nvGrpSpPr>
        <p:grpSpPr bwMode="auto">
          <a:xfrm>
            <a:off x="3617913" y="2139950"/>
            <a:ext cx="228600" cy="252413"/>
            <a:chOff x="1658" y="3145"/>
            <a:chExt cx="484" cy="589"/>
          </a:xfrm>
        </p:grpSpPr>
        <p:sp>
          <p:nvSpPr>
            <p:cNvPr id="41" name="WordArt 40"/>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42" name="WordArt 41"/>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43" name="Line 42"/>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44" name="Line 43"/>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45" name="AutoShape 44"/>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46" name="AutoShape 45"/>
          <p:cNvSpPr>
            <a:spLocks noChangeArrowheads="1"/>
          </p:cNvSpPr>
          <p:nvPr/>
        </p:nvSpPr>
        <p:spPr bwMode="auto">
          <a:xfrm>
            <a:off x="3725863" y="3067050"/>
            <a:ext cx="1185862" cy="481013"/>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47" name="AutoShape 46"/>
          <p:cNvSpPr>
            <a:spLocks noChangeArrowheads="1"/>
          </p:cNvSpPr>
          <p:nvPr/>
        </p:nvSpPr>
        <p:spPr bwMode="auto">
          <a:xfrm>
            <a:off x="4135438" y="31559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SS1.2</a:t>
            </a:r>
          </a:p>
        </p:txBody>
      </p:sp>
      <p:cxnSp>
        <p:nvCxnSpPr>
          <p:cNvPr id="48" name="AutoShape 47"/>
          <p:cNvCxnSpPr>
            <a:cxnSpLocks noChangeShapeType="1"/>
            <a:stCxn id="145" idx="0"/>
            <a:endCxn id="146" idx="2"/>
          </p:cNvCxnSpPr>
          <p:nvPr/>
        </p:nvCxnSpPr>
        <p:spPr bwMode="auto">
          <a:xfrm>
            <a:off x="5041900" y="2679700"/>
            <a:ext cx="266700" cy="228600"/>
          </a:xfrm>
          <a:prstGeom prst="straightConnector1">
            <a:avLst/>
          </a:prstGeom>
          <a:noFill/>
          <a:ln w="28575">
            <a:solidFill>
              <a:schemeClr val="tx1"/>
            </a:solidFill>
            <a:round/>
            <a:headEnd/>
            <a:tailEnd/>
          </a:ln>
          <a:effectLst/>
        </p:spPr>
      </p:cxnSp>
      <p:cxnSp>
        <p:nvCxnSpPr>
          <p:cNvPr id="49" name="AutoShape 48"/>
          <p:cNvCxnSpPr>
            <a:cxnSpLocks noChangeShapeType="1"/>
            <a:stCxn id="174" idx="0"/>
            <a:endCxn id="146" idx="3"/>
          </p:cNvCxnSpPr>
          <p:nvPr/>
        </p:nvCxnSpPr>
        <p:spPr bwMode="auto">
          <a:xfrm flipV="1">
            <a:off x="5026025" y="2984500"/>
            <a:ext cx="282575" cy="317500"/>
          </a:xfrm>
          <a:prstGeom prst="straightConnector1">
            <a:avLst/>
          </a:prstGeom>
          <a:noFill/>
          <a:ln w="28575">
            <a:solidFill>
              <a:schemeClr val="bg2"/>
            </a:solidFill>
            <a:round/>
            <a:headEnd/>
            <a:tailEnd/>
          </a:ln>
          <a:effectLst/>
        </p:spPr>
      </p:cxnSp>
      <p:grpSp>
        <p:nvGrpSpPr>
          <p:cNvPr id="50" name="Group 49"/>
          <p:cNvGrpSpPr>
            <a:grpSpLocks/>
          </p:cNvGrpSpPr>
          <p:nvPr/>
        </p:nvGrpSpPr>
        <p:grpSpPr bwMode="auto">
          <a:xfrm>
            <a:off x="3467100" y="3875088"/>
            <a:ext cx="1881188" cy="1617662"/>
            <a:chOff x="1102" y="3443"/>
            <a:chExt cx="904" cy="531"/>
          </a:xfrm>
        </p:grpSpPr>
        <p:sp>
          <p:nvSpPr>
            <p:cNvPr id="51" name="AutoShape 50"/>
            <p:cNvSpPr>
              <a:spLocks noChangeArrowheads="1"/>
            </p:cNvSpPr>
            <p:nvPr/>
          </p:nvSpPr>
          <p:spPr bwMode="auto">
            <a:xfrm>
              <a:off x="1102" y="3443"/>
              <a:ext cx="904" cy="531"/>
            </a:xfrm>
            <a:prstGeom prst="roundRect">
              <a:avLst>
                <a:gd name="adj" fmla="val 16667"/>
              </a:avLst>
            </a:prstGeom>
            <a:solidFill>
              <a:srgbClr val="DFDBCB"/>
            </a:solidFill>
            <a:ln w="28575">
              <a:solidFill>
                <a:schemeClr val="tx1"/>
              </a:solidFill>
              <a:round/>
              <a:headEnd/>
              <a:tailEnd/>
            </a:ln>
            <a:effectLst/>
          </p:spPr>
          <p:txBody>
            <a:bodyPr wrap="none" anchor="ctr">
              <a:spAutoFit/>
            </a:bodyPr>
            <a:lstStyle/>
            <a:p>
              <a:endParaRPr lang="en-US"/>
            </a:p>
          </p:txBody>
        </p:sp>
        <p:sp>
          <p:nvSpPr>
            <p:cNvPr id="52" name="AutoShape 51"/>
            <p:cNvSpPr>
              <a:spLocks noChangeArrowheads="1"/>
            </p:cNvSpPr>
            <p:nvPr/>
          </p:nvSpPr>
          <p:spPr bwMode="auto">
            <a:xfrm>
              <a:off x="1559" y="3626"/>
              <a:ext cx="1" cy="91"/>
            </a:xfrm>
            <a:prstGeom prst="roundRect">
              <a:avLst>
                <a:gd name="adj" fmla="val 16667"/>
              </a:avLst>
            </a:prstGeom>
            <a:solidFill>
              <a:srgbClr val="DFDBCB"/>
            </a:solidFill>
            <a:ln w="12700">
              <a:noFill/>
              <a:round/>
              <a:headEnd/>
              <a:tailEnd/>
            </a:ln>
            <a:effectLst/>
          </p:spPr>
          <p:txBody>
            <a:bodyPr wrap="none" lIns="0" tIns="0" rIns="0" bIns="0">
              <a:spAutoFit/>
            </a:bodyPr>
            <a:lstStyle/>
            <a:p>
              <a:pPr defTabSz="1027113" eaLnBrk="1" hangingPunct="1"/>
              <a:endParaRPr lang="en-US" sz="1800" b="1"/>
            </a:p>
          </p:txBody>
        </p:sp>
      </p:grpSp>
      <p:grpSp>
        <p:nvGrpSpPr>
          <p:cNvPr id="53" name="Group 52"/>
          <p:cNvGrpSpPr>
            <a:grpSpLocks/>
          </p:cNvGrpSpPr>
          <p:nvPr/>
        </p:nvGrpSpPr>
        <p:grpSpPr bwMode="auto">
          <a:xfrm>
            <a:off x="3744913" y="3943350"/>
            <a:ext cx="228600" cy="252413"/>
            <a:chOff x="1658" y="3145"/>
            <a:chExt cx="484" cy="589"/>
          </a:xfrm>
        </p:grpSpPr>
        <p:sp>
          <p:nvSpPr>
            <p:cNvPr id="54" name="WordArt 53"/>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55" name="WordArt 54"/>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56" name="Line 55"/>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57" name="Line 56"/>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58" name="AutoShape 57"/>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59" name="AutoShape 58"/>
          <p:cNvSpPr>
            <a:spLocks noChangeArrowheads="1"/>
          </p:cNvSpPr>
          <p:nvPr/>
        </p:nvSpPr>
        <p:spPr bwMode="auto">
          <a:xfrm>
            <a:off x="3763963" y="4324350"/>
            <a:ext cx="1185862" cy="468313"/>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60" name="AutoShape 59"/>
          <p:cNvSpPr>
            <a:spLocks noChangeArrowheads="1"/>
          </p:cNvSpPr>
          <p:nvPr/>
        </p:nvSpPr>
        <p:spPr bwMode="auto">
          <a:xfrm>
            <a:off x="4173538" y="44132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SS1.1</a:t>
            </a:r>
          </a:p>
        </p:txBody>
      </p:sp>
      <p:cxnSp>
        <p:nvCxnSpPr>
          <p:cNvPr id="61" name="AutoShape 60"/>
          <p:cNvCxnSpPr>
            <a:cxnSpLocks noChangeShapeType="1"/>
            <a:stCxn id="173" idx="0"/>
            <a:endCxn id="151" idx="3"/>
          </p:cNvCxnSpPr>
          <p:nvPr/>
        </p:nvCxnSpPr>
        <p:spPr bwMode="auto">
          <a:xfrm>
            <a:off x="5064125" y="4521200"/>
            <a:ext cx="244475" cy="279400"/>
          </a:xfrm>
          <a:prstGeom prst="straightConnector1">
            <a:avLst/>
          </a:prstGeom>
          <a:noFill/>
          <a:ln w="28575">
            <a:solidFill>
              <a:schemeClr val="bg2"/>
            </a:solidFill>
            <a:round/>
            <a:headEnd/>
            <a:tailEnd/>
          </a:ln>
          <a:effectLst/>
        </p:spPr>
      </p:cxnSp>
      <p:grpSp>
        <p:nvGrpSpPr>
          <p:cNvPr id="62" name="Group 61"/>
          <p:cNvGrpSpPr>
            <a:grpSpLocks/>
          </p:cNvGrpSpPr>
          <p:nvPr/>
        </p:nvGrpSpPr>
        <p:grpSpPr bwMode="auto">
          <a:xfrm>
            <a:off x="3763963" y="4921250"/>
            <a:ext cx="1185862" cy="468313"/>
            <a:chOff x="1102" y="3443"/>
            <a:chExt cx="904" cy="531"/>
          </a:xfrm>
        </p:grpSpPr>
        <p:sp>
          <p:nvSpPr>
            <p:cNvPr id="63" name="AutoShape 62"/>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64" name="AutoShape 63"/>
            <p:cNvSpPr>
              <a:spLocks noChangeArrowheads="1"/>
            </p:cNvSpPr>
            <p:nvPr/>
          </p:nvSpPr>
          <p:spPr bwMode="auto">
            <a:xfrm>
              <a:off x="1553" y="3627"/>
              <a:ext cx="1" cy="315"/>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65" name="AutoShape 64"/>
          <p:cNvSpPr>
            <a:spLocks noChangeArrowheads="1"/>
          </p:cNvSpPr>
          <p:nvPr/>
        </p:nvSpPr>
        <p:spPr bwMode="auto">
          <a:xfrm>
            <a:off x="3995738" y="50101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SS1.2</a:t>
            </a:r>
          </a:p>
        </p:txBody>
      </p:sp>
      <p:cxnSp>
        <p:nvCxnSpPr>
          <p:cNvPr id="66" name="AutoShape 65"/>
          <p:cNvCxnSpPr>
            <a:cxnSpLocks noChangeShapeType="1"/>
            <a:stCxn id="150" idx="0"/>
            <a:endCxn id="151" idx="3"/>
          </p:cNvCxnSpPr>
          <p:nvPr/>
        </p:nvCxnSpPr>
        <p:spPr bwMode="auto">
          <a:xfrm flipV="1">
            <a:off x="5067300" y="4800600"/>
            <a:ext cx="241300" cy="381000"/>
          </a:xfrm>
          <a:prstGeom prst="straightConnector1">
            <a:avLst/>
          </a:prstGeom>
          <a:noFill/>
          <a:ln w="28575">
            <a:solidFill>
              <a:schemeClr val="tx1"/>
            </a:solidFill>
            <a:round/>
            <a:headEnd/>
            <a:tailEnd/>
          </a:ln>
          <a:effectLst/>
        </p:spPr>
      </p:cxnSp>
      <p:grpSp>
        <p:nvGrpSpPr>
          <p:cNvPr id="67" name="Group 66"/>
          <p:cNvGrpSpPr>
            <a:grpSpLocks/>
          </p:cNvGrpSpPr>
          <p:nvPr/>
        </p:nvGrpSpPr>
        <p:grpSpPr bwMode="auto">
          <a:xfrm>
            <a:off x="3725863" y="2470150"/>
            <a:ext cx="1185862" cy="468313"/>
            <a:chOff x="1102" y="3443"/>
            <a:chExt cx="904" cy="531"/>
          </a:xfrm>
        </p:grpSpPr>
        <p:sp>
          <p:nvSpPr>
            <p:cNvPr id="68" name="AutoShape 67"/>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69" name="AutoShape 68"/>
            <p:cNvSpPr>
              <a:spLocks noChangeArrowheads="1"/>
            </p:cNvSpPr>
            <p:nvPr/>
          </p:nvSpPr>
          <p:spPr bwMode="auto">
            <a:xfrm>
              <a:off x="1553" y="3627"/>
              <a:ext cx="1" cy="315"/>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70" name="AutoShape 69"/>
          <p:cNvSpPr>
            <a:spLocks noChangeArrowheads="1"/>
          </p:cNvSpPr>
          <p:nvPr/>
        </p:nvSpPr>
        <p:spPr bwMode="auto">
          <a:xfrm>
            <a:off x="4135438" y="25590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SS1.1</a:t>
            </a:r>
          </a:p>
        </p:txBody>
      </p:sp>
      <p:cxnSp>
        <p:nvCxnSpPr>
          <p:cNvPr id="71" name="AutoShape 70"/>
          <p:cNvCxnSpPr>
            <a:cxnSpLocks noChangeShapeType="1"/>
            <a:stCxn id="147" idx="0"/>
            <a:endCxn id="148" idx="3"/>
          </p:cNvCxnSpPr>
          <p:nvPr/>
        </p:nvCxnSpPr>
        <p:spPr bwMode="auto">
          <a:xfrm flipV="1">
            <a:off x="3594100" y="4559300"/>
            <a:ext cx="127000" cy="241300"/>
          </a:xfrm>
          <a:prstGeom prst="straightConnector1">
            <a:avLst/>
          </a:prstGeom>
          <a:noFill/>
          <a:ln w="28575">
            <a:solidFill>
              <a:schemeClr val="tx1"/>
            </a:solidFill>
            <a:round/>
            <a:headEnd/>
            <a:tailEnd/>
          </a:ln>
          <a:effectLst/>
        </p:spPr>
      </p:cxnSp>
      <p:cxnSp>
        <p:nvCxnSpPr>
          <p:cNvPr id="72" name="AutoShape 71"/>
          <p:cNvCxnSpPr>
            <a:cxnSpLocks noChangeShapeType="1"/>
            <a:stCxn id="147" idx="0"/>
            <a:endCxn id="149" idx="3"/>
          </p:cNvCxnSpPr>
          <p:nvPr/>
        </p:nvCxnSpPr>
        <p:spPr bwMode="auto">
          <a:xfrm>
            <a:off x="3594100" y="4800600"/>
            <a:ext cx="139700" cy="381000"/>
          </a:xfrm>
          <a:prstGeom prst="straightConnector1">
            <a:avLst/>
          </a:prstGeom>
          <a:noFill/>
          <a:ln w="28575">
            <a:solidFill>
              <a:schemeClr val="tx1"/>
            </a:solidFill>
            <a:round/>
            <a:headEnd/>
            <a:tailEnd/>
          </a:ln>
          <a:effectLst/>
        </p:spPr>
      </p:cxnSp>
      <p:cxnSp>
        <p:nvCxnSpPr>
          <p:cNvPr id="73" name="AutoShape 72"/>
          <p:cNvCxnSpPr>
            <a:cxnSpLocks noChangeShapeType="1"/>
            <a:stCxn id="143" idx="0"/>
            <a:endCxn id="144" idx="3"/>
          </p:cNvCxnSpPr>
          <p:nvPr/>
        </p:nvCxnSpPr>
        <p:spPr bwMode="auto">
          <a:xfrm>
            <a:off x="3556000" y="2959100"/>
            <a:ext cx="114300" cy="342900"/>
          </a:xfrm>
          <a:prstGeom prst="straightConnector1">
            <a:avLst/>
          </a:prstGeom>
          <a:noFill/>
          <a:ln w="28575">
            <a:solidFill>
              <a:schemeClr val="tx1"/>
            </a:solidFill>
            <a:round/>
            <a:headEnd/>
            <a:tailEnd/>
          </a:ln>
          <a:effectLst/>
        </p:spPr>
      </p:cxnSp>
      <p:cxnSp>
        <p:nvCxnSpPr>
          <p:cNvPr id="74" name="AutoShape 73"/>
          <p:cNvCxnSpPr>
            <a:cxnSpLocks noChangeShapeType="1"/>
            <a:stCxn id="143" idx="0"/>
            <a:endCxn id="142" idx="3"/>
          </p:cNvCxnSpPr>
          <p:nvPr/>
        </p:nvCxnSpPr>
        <p:spPr bwMode="auto">
          <a:xfrm flipV="1">
            <a:off x="3556000" y="2730500"/>
            <a:ext cx="114300" cy="228600"/>
          </a:xfrm>
          <a:prstGeom prst="straightConnector1">
            <a:avLst/>
          </a:prstGeom>
          <a:noFill/>
          <a:ln w="28575">
            <a:solidFill>
              <a:schemeClr val="tx1"/>
            </a:solidFill>
            <a:round/>
            <a:headEnd/>
            <a:tailEnd/>
          </a:ln>
          <a:effectLst/>
        </p:spPr>
      </p:cxnSp>
      <p:cxnSp>
        <p:nvCxnSpPr>
          <p:cNvPr id="75" name="AutoShape 74"/>
          <p:cNvCxnSpPr>
            <a:cxnSpLocks noChangeShapeType="1"/>
            <a:stCxn id="139" idx="0"/>
            <a:endCxn id="170" idx="3"/>
          </p:cNvCxnSpPr>
          <p:nvPr/>
        </p:nvCxnSpPr>
        <p:spPr bwMode="auto">
          <a:xfrm flipV="1">
            <a:off x="1206500" y="4556125"/>
            <a:ext cx="153988" cy="231775"/>
          </a:xfrm>
          <a:prstGeom prst="straightConnector1">
            <a:avLst/>
          </a:prstGeom>
          <a:noFill/>
          <a:ln w="28575">
            <a:solidFill>
              <a:schemeClr val="bg2"/>
            </a:solidFill>
            <a:round/>
            <a:headEnd/>
            <a:tailEnd/>
          </a:ln>
          <a:effectLst/>
        </p:spPr>
      </p:cxnSp>
      <p:cxnSp>
        <p:nvCxnSpPr>
          <p:cNvPr id="76" name="AutoShape 75"/>
          <p:cNvCxnSpPr>
            <a:cxnSpLocks noChangeShapeType="1"/>
            <a:stCxn id="139" idx="0"/>
            <a:endCxn id="140" idx="3"/>
          </p:cNvCxnSpPr>
          <p:nvPr/>
        </p:nvCxnSpPr>
        <p:spPr bwMode="auto">
          <a:xfrm>
            <a:off x="1206500" y="4787900"/>
            <a:ext cx="139700" cy="368300"/>
          </a:xfrm>
          <a:prstGeom prst="straightConnector1">
            <a:avLst/>
          </a:prstGeom>
          <a:noFill/>
          <a:ln w="28575">
            <a:solidFill>
              <a:schemeClr val="tx1"/>
            </a:solidFill>
            <a:round/>
            <a:headEnd/>
            <a:tailEnd/>
          </a:ln>
          <a:effectLst/>
        </p:spPr>
      </p:cxnSp>
      <p:cxnSp>
        <p:nvCxnSpPr>
          <p:cNvPr id="77" name="AutoShape 76"/>
          <p:cNvCxnSpPr>
            <a:cxnSpLocks noChangeShapeType="1"/>
            <a:stCxn id="135" idx="0"/>
            <a:endCxn id="171" idx="3"/>
          </p:cNvCxnSpPr>
          <p:nvPr/>
        </p:nvCxnSpPr>
        <p:spPr bwMode="auto">
          <a:xfrm>
            <a:off x="1219200" y="2921000"/>
            <a:ext cx="122238" cy="387350"/>
          </a:xfrm>
          <a:prstGeom prst="straightConnector1">
            <a:avLst/>
          </a:prstGeom>
          <a:noFill/>
          <a:ln w="28575">
            <a:solidFill>
              <a:schemeClr val="bg2"/>
            </a:solidFill>
            <a:round/>
            <a:headEnd/>
            <a:tailEnd/>
          </a:ln>
          <a:effectLst/>
        </p:spPr>
      </p:cxnSp>
      <p:cxnSp>
        <p:nvCxnSpPr>
          <p:cNvPr id="78" name="AutoShape 77"/>
          <p:cNvCxnSpPr>
            <a:cxnSpLocks noChangeShapeType="1"/>
            <a:stCxn id="135" idx="0"/>
            <a:endCxn id="137" idx="3"/>
          </p:cNvCxnSpPr>
          <p:nvPr/>
        </p:nvCxnSpPr>
        <p:spPr bwMode="auto">
          <a:xfrm flipV="1">
            <a:off x="1219200" y="2692400"/>
            <a:ext cx="88900" cy="228600"/>
          </a:xfrm>
          <a:prstGeom prst="straightConnector1">
            <a:avLst/>
          </a:prstGeom>
          <a:noFill/>
          <a:ln w="28575">
            <a:solidFill>
              <a:schemeClr val="tx1"/>
            </a:solidFill>
            <a:round/>
            <a:headEnd/>
            <a:tailEnd/>
          </a:ln>
          <a:effectLst/>
        </p:spPr>
      </p:cxnSp>
      <p:sp>
        <p:nvSpPr>
          <p:cNvPr id="79" name="AutoShape 78"/>
          <p:cNvSpPr>
            <a:spLocks noChangeArrowheads="1"/>
          </p:cNvSpPr>
          <p:nvPr/>
        </p:nvSpPr>
        <p:spPr bwMode="auto">
          <a:xfrm>
            <a:off x="1174750" y="1450975"/>
            <a:ext cx="1735138" cy="60960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sz="1800" b="1"/>
              <a:t>Passive Backup</a:t>
            </a:r>
          </a:p>
        </p:txBody>
      </p:sp>
      <p:sp>
        <p:nvSpPr>
          <p:cNvPr id="80" name="AutoShape 79"/>
          <p:cNvSpPr>
            <a:spLocks noChangeArrowheads="1"/>
          </p:cNvSpPr>
          <p:nvPr/>
        </p:nvSpPr>
        <p:spPr bwMode="auto">
          <a:xfrm>
            <a:off x="3524250" y="1579563"/>
            <a:ext cx="1735138" cy="306387"/>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sz="1800" b="1"/>
              <a:t>Hot Standby</a:t>
            </a:r>
          </a:p>
        </p:txBody>
      </p:sp>
      <p:sp>
        <p:nvSpPr>
          <p:cNvPr id="81" name="AutoShape 80"/>
          <p:cNvSpPr>
            <a:spLocks noChangeArrowheads="1"/>
          </p:cNvSpPr>
          <p:nvPr/>
        </p:nvSpPr>
        <p:spPr bwMode="auto">
          <a:xfrm>
            <a:off x="6045200" y="2033588"/>
            <a:ext cx="1893888" cy="1897062"/>
          </a:xfrm>
          <a:prstGeom prst="roundRect">
            <a:avLst>
              <a:gd name="adj" fmla="val 16667"/>
            </a:avLst>
          </a:prstGeom>
          <a:solidFill>
            <a:srgbClr val="DFDBCB"/>
          </a:solidFill>
          <a:ln w="28575">
            <a:solidFill>
              <a:schemeClr val="tx1"/>
            </a:solidFill>
            <a:round/>
            <a:headEnd/>
            <a:tailEnd/>
          </a:ln>
          <a:effectLst/>
        </p:spPr>
        <p:txBody>
          <a:bodyPr anchor="ctr">
            <a:spAutoFit/>
          </a:bodyPr>
          <a:lstStyle/>
          <a:p>
            <a:endParaRPr lang="en-US"/>
          </a:p>
        </p:txBody>
      </p:sp>
      <p:grpSp>
        <p:nvGrpSpPr>
          <p:cNvPr id="82" name="Group 81"/>
          <p:cNvGrpSpPr>
            <a:grpSpLocks/>
          </p:cNvGrpSpPr>
          <p:nvPr/>
        </p:nvGrpSpPr>
        <p:grpSpPr bwMode="auto">
          <a:xfrm>
            <a:off x="6221413" y="2101850"/>
            <a:ext cx="228600" cy="252413"/>
            <a:chOff x="1658" y="3145"/>
            <a:chExt cx="484" cy="589"/>
          </a:xfrm>
        </p:grpSpPr>
        <p:sp>
          <p:nvSpPr>
            <p:cNvPr id="83" name="WordArt 82"/>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84" name="WordArt 83"/>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85" name="Line 84"/>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86" name="Line 85"/>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87" name="AutoShape 86"/>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88" name="AutoShape 87"/>
          <p:cNvSpPr>
            <a:spLocks noChangeArrowheads="1"/>
          </p:cNvSpPr>
          <p:nvPr/>
        </p:nvSpPr>
        <p:spPr bwMode="auto">
          <a:xfrm>
            <a:off x="6329363" y="3346450"/>
            <a:ext cx="1185862" cy="481013"/>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89" name="AutoShape 88"/>
          <p:cNvSpPr>
            <a:spLocks noChangeArrowheads="1"/>
          </p:cNvSpPr>
          <p:nvPr/>
        </p:nvSpPr>
        <p:spPr bwMode="auto">
          <a:xfrm>
            <a:off x="6738938" y="34353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SS1.2</a:t>
            </a:r>
          </a:p>
        </p:txBody>
      </p:sp>
      <p:cxnSp>
        <p:nvCxnSpPr>
          <p:cNvPr id="90" name="AutoShape 89"/>
          <p:cNvCxnSpPr>
            <a:cxnSpLocks noChangeShapeType="1"/>
            <a:stCxn id="156" idx="0"/>
            <a:endCxn id="158" idx="3"/>
          </p:cNvCxnSpPr>
          <p:nvPr/>
        </p:nvCxnSpPr>
        <p:spPr bwMode="auto">
          <a:xfrm>
            <a:off x="7607300" y="2679700"/>
            <a:ext cx="292100" cy="381000"/>
          </a:xfrm>
          <a:prstGeom prst="straightConnector1">
            <a:avLst/>
          </a:prstGeom>
          <a:noFill/>
          <a:ln w="28575">
            <a:solidFill>
              <a:schemeClr val="tx1"/>
            </a:solidFill>
            <a:round/>
            <a:headEnd/>
            <a:tailEnd/>
          </a:ln>
          <a:effectLst/>
        </p:spPr>
      </p:cxnSp>
      <p:sp>
        <p:nvSpPr>
          <p:cNvPr id="91" name="AutoShape 90"/>
          <p:cNvSpPr>
            <a:spLocks noChangeArrowheads="1"/>
          </p:cNvSpPr>
          <p:nvPr/>
        </p:nvSpPr>
        <p:spPr bwMode="auto">
          <a:xfrm>
            <a:off x="6162675" y="2095500"/>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a:t>
            </a:r>
          </a:p>
        </p:txBody>
      </p:sp>
      <p:cxnSp>
        <p:nvCxnSpPr>
          <p:cNvPr id="92" name="AutoShape 91"/>
          <p:cNvCxnSpPr>
            <a:cxnSpLocks noChangeShapeType="1"/>
            <a:stCxn id="157" idx="0"/>
            <a:endCxn id="158" idx="3"/>
          </p:cNvCxnSpPr>
          <p:nvPr/>
        </p:nvCxnSpPr>
        <p:spPr bwMode="auto">
          <a:xfrm flipV="1">
            <a:off x="7620000" y="3060700"/>
            <a:ext cx="279400" cy="520700"/>
          </a:xfrm>
          <a:prstGeom prst="straightConnector1">
            <a:avLst/>
          </a:prstGeom>
          <a:noFill/>
          <a:ln w="28575">
            <a:solidFill>
              <a:schemeClr val="bg2"/>
            </a:solidFill>
            <a:round/>
            <a:headEnd/>
            <a:tailEnd/>
          </a:ln>
          <a:effectLst/>
        </p:spPr>
      </p:cxnSp>
      <p:grpSp>
        <p:nvGrpSpPr>
          <p:cNvPr id="93" name="Group 92"/>
          <p:cNvGrpSpPr>
            <a:grpSpLocks/>
          </p:cNvGrpSpPr>
          <p:nvPr/>
        </p:nvGrpSpPr>
        <p:grpSpPr bwMode="auto">
          <a:xfrm>
            <a:off x="6092825" y="4481513"/>
            <a:ext cx="2347913" cy="1960562"/>
            <a:chOff x="1102" y="3443"/>
            <a:chExt cx="904" cy="531"/>
          </a:xfrm>
        </p:grpSpPr>
        <p:sp>
          <p:nvSpPr>
            <p:cNvPr id="94" name="AutoShape 93"/>
            <p:cNvSpPr>
              <a:spLocks noChangeArrowheads="1"/>
            </p:cNvSpPr>
            <p:nvPr/>
          </p:nvSpPr>
          <p:spPr bwMode="auto">
            <a:xfrm>
              <a:off x="1102" y="3443"/>
              <a:ext cx="904" cy="531"/>
            </a:xfrm>
            <a:prstGeom prst="roundRect">
              <a:avLst>
                <a:gd name="adj" fmla="val 16667"/>
              </a:avLst>
            </a:prstGeom>
            <a:solidFill>
              <a:srgbClr val="DFDBCB"/>
            </a:solidFill>
            <a:ln w="28575">
              <a:solidFill>
                <a:schemeClr val="tx1"/>
              </a:solidFill>
              <a:round/>
              <a:headEnd/>
              <a:tailEnd/>
            </a:ln>
            <a:effectLst/>
          </p:spPr>
          <p:txBody>
            <a:bodyPr wrap="none" anchor="ctr">
              <a:spAutoFit/>
            </a:bodyPr>
            <a:lstStyle/>
            <a:p>
              <a:endParaRPr lang="en-US"/>
            </a:p>
          </p:txBody>
        </p:sp>
        <p:sp>
          <p:nvSpPr>
            <p:cNvPr id="95" name="AutoShape 94"/>
            <p:cNvSpPr>
              <a:spLocks noChangeArrowheads="1"/>
            </p:cNvSpPr>
            <p:nvPr/>
          </p:nvSpPr>
          <p:spPr bwMode="auto">
            <a:xfrm>
              <a:off x="1559" y="3626"/>
              <a:ext cx="0" cy="75"/>
            </a:xfrm>
            <a:prstGeom prst="roundRect">
              <a:avLst>
                <a:gd name="adj" fmla="val 16667"/>
              </a:avLst>
            </a:prstGeom>
            <a:solidFill>
              <a:srgbClr val="DFDBCB"/>
            </a:solidFill>
            <a:ln w="12700">
              <a:noFill/>
              <a:round/>
              <a:headEnd/>
              <a:tailEnd/>
            </a:ln>
            <a:effectLst/>
          </p:spPr>
          <p:txBody>
            <a:bodyPr wrap="none" lIns="0" tIns="0" rIns="0" bIns="0">
              <a:spAutoFit/>
            </a:bodyPr>
            <a:lstStyle/>
            <a:p>
              <a:pPr defTabSz="1027113" eaLnBrk="1" hangingPunct="1"/>
              <a:endParaRPr lang="en-US" sz="1800" b="1"/>
            </a:p>
          </p:txBody>
        </p:sp>
      </p:grpSp>
      <p:grpSp>
        <p:nvGrpSpPr>
          <p:cNvPr id="96" name="Group 95"/>
          <p:cNvGrpSpPr>
            <a:grpSpLocks/>
          </p:cNvGrpSpPr>
          <p:nvPr/>
        </p:nvGrpSpPr>
        <p:grpSpPr bwMode="auto">
          <a:xfrm>
            <a:off x="6370638" y="4549775"/>
            <a:ext cx="228600" cy="252413"/>
            <a:chOff x="1658" y="3145"/>
            <a:chExt cx="484" cy="589"/>
          </a:xfrm>
        </p:grpSpPr>
        <p:sp>
          <p:nvSpPr>
            <p:cNvPr id="97" name="WordArt 96"/>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98" name="WordArt 97"/>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99" name="Line 98"/>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00" name="Line 99"/>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01" name="AutoShape 100"/>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102" name="AutoShape 101"/>
          <p:cNvSpPr>
            <a:spLocks noChangeArrowheads="1"/>
          </p:cNvSpPr>
          <p:nvPr/>
        </p:nvSpPr>
        <p:spPr bwMode="auto">
          <a:xfrm>
            <a:off x="6389688" y="4930775"/>
            <a:ext cx="1185862" cy="366713"/>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103" name="AutoShape 102"/>
          <p:cNvSpPr>
            <a:spLocks noChangeArrowheads="1"/>
          </p:cNvSpPr>
          <p:nvPr/>
        </p:nvSpPr>
        <p:spPr bwMode="auto">
          <a:xfrm>
            <a:off x="6583363" y="4954588"/>
            <a:ext cx="754062"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SS1.1</a:t>
            </a:r>
          </a:p>
        </p:txBody>
      </p:sp>
      <p:cxnSp>
        <p:nvCxnSpPr>
          <p:cNvPr id="104" name="AutoShape 103"/>
          <p:cNvCxnSpPr>
            <a:cxnSpLocks noChangeShapeType="1"/>
            <a:stCxn id="164" idx="0"/>
            <a:endCxn id="161" idx="3"/>
          </p:cNvCxnSpPr>
          <p:nvPr/>
        </p:nvCxnSpPr>
        <p:spPr bwMode="auto">
          <a:xfrm>
            <a:off x="7696200" y="5105400"/>
            <a:ext cx="203200" cy="152400"/>
          </a:xfrm>
          <a:prstGeom prst="straightConnector1">
            <a:avLst/>
          </a:prstGeom>
          <a:noFill/>
          <a:ln w="28575">
            <a:solidFill>
              <a:schemeClr val="tx1"/>
            </a:solidFill>
            <a:round/>
            <a:headEnd/>
            <a:tailEnd/>
          </a:ln>
          <a:effectLst/>
        </p:spPr>
      </p:cxnSp>
      <p:grpSp>
        <p:nvGrpSpPr>
          <p:cNvPr id="105" name="Group 104"/>
          <p:cNvGrpSpPr>
            <a:grpSpLocks/>
          </p:cNvGrpSpPr>
          <p:nvPr/>
        </p:nvGrpSpPr>
        <p:grpSpPr bwMode="auto">
          <a:xfrm>
            <a:off x="6389688" y="5527675"/>
            <a:ext cx="1185862" cy="390525"/>
            <a:chOff x="1102" y="3443"/>
            <a:chExt cx="904" cy="643"/>
          </a:xfrm>
        </p:grpSpPr>
        <p:sp>
          <p:nvSpPr>
            <p:cNvPr id="106" name="AutoShape 105"/>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107" name="AutoShape 106"/>
            <p:cNvSpPr>
              <a:spLocks noChangeArrowheads="1"/>
            </p:cNvSpPr>
            <p:nvPr/>
          </p:nvSpPr>
          <p:spPr bwMode="auto">
            <a:xfrm>
              <a:off x="1553" y="3629"/>
              <a:ext cx="0" cy="457"/>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108" name="AutoShape 107"/>
          <p:cNvSpPr>
            <a:spLocks noChangeArrowheads="1"/>
          </p:cNvSpPr>
          <p:nvPr/>
        </p:nvSpPr>
        <p:spPr bwMode="auto">
          <a:xfrm>
            <a:off x="6621463" y="5578475"/>
            <a:ext cx="754062"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SS1.2</a:t>
            </a:r>
          </a:p>
        </p:txBody>
      </p:sp>
      <p:sp>
        <p:nvSpPr>
          <p:cNvPr id="109" name="AutoShape 108"/>
          <p:cNvSpPr>
            <a:spLocks noChangeArrowheads="1"/>
          </p:cNvSpPr>
          <p:nvPr/>
        </p:nvSpPr>
        <p:spPr bwMode="auto">
          <a:xfrm>
            <a:off x="6645275" y="4524375"/>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a:t>
            </a:r>
          </a:p>
        </p:txBody>
      </p:sp>
      <p:grpSp>
        <p:nvGrpSpPr>
          <p:cNvPr id="110" name="Group 109"/>
          <p:cNvGrpSpPr>
            <a:grpSpLocks/>
          </p:cNvGrpSpPr>
          <p:nvPr/>
        </p:nvGrpSpPr>
        <p:grpSpPr bwMode="auto">
          <a:xfrm>
            <a:off x="6329363" y="2432050"/>
            <a:ext cx="1185862" cy="468313"/>
            <a:chOff x="1102" y="3443"/>
            <a:chExt cx="904" cy="531"/>
          </a:xfrm>
        </p:grpSpPr>
        <p:sp>
          <p:nvSpPr>
            <p:cNvPr id="111" name="AutoShape 110"/>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112" name="AutoShape 111"/>
            <p:cNvSpPr>
              <a:spLocks noChangeArrowheads="1"/>
            </p:cNvSpPr>
            <p:nvPr/>
          </p:nvSpPr>
          <p:spPr bwMode="auto">
            <a:xfrm>
              <a:off x="1553" y="3627"/>
              <a:ext cx="1" cy="315"/>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113" name="AutoShape 112"/>
          <p:cNvSpPr>
            <a:spLocks noChangeArrowheads="1"/>
          </p:cNvSpPr>
          <p:nvPr/>
        </p:nvSpPr>
        <p:spPr bwMode="auto">
          <a:xfrm>
            <a:off x="6738938" y="25209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SS1.1</a:t>
            </a:r>
          </a:p>
        </p:txBody>
      </p:sp>
      <p:cxnSp>
        <p:nvCxnSpPr>
          <p:cNvPr id="114" name="AutoShape 113"/>
          <p:cNvCxnSpPr>
            <a:cxnSpLocks noChangeShapeType="1"/>
            <a:stCxn id="167" idx="0"/>
            <a:endCxn id="154" idx="3"/>
          </p:cNvCxnSpPr>
          <p:nvPr/>
        </p:nvCxnSpPr>
        <p:spPr bwMode="auto">
          <a:xfrm flipV="1">
            <a:off x="6223000" y="5105400"/>
            <a:ext cx="139700" cy="368300"/>
          </a:xfrm>
          <a:prstGeom prst="straightConnector1">
            <a:avLst/>
          </a:prstGeom>
          <a:noFill/>
          <a:ln w="28575">
            <a:solidFill>
              <a:schemeClr val="tx1"/>
            </a:solidFill>
            <a:round/>
            <a:headEnd/>
            <a:tailEnd/>
          </a:ln>
          <a:effectLst/>
        </p:spPr>
      </p:cxnSp>
      <p:cxnSp>
        <p:nvCxnSpPr>
          <p:cNvPr id="115" name="AutoShape 114"/>
          <p:cNvCxnSpPr>
            <a:cxnSpLocks noChangeShapeType="1"/>
            <a:stCxn id="167" idx="0"/>
            <a:endCxn id="168" idx="3"/>
          </p:cNvCxnSpPr>
          <p:nvPr/>
        </p:nvCxnSpPr>
        <p:spPr bwMode="auto">
          <a:xfrm>
            <a:off x="6223000" y="5473700"/>
            <a:ext cx="152400" cy="228600"/>
          </a:xfrm>
          <a:prstGeom prst="straightConnector1">
            <a:avLst/>
          </a:prstGeom>
          <a:noFill/>
          <a:ln w="28575">
            <a:solidFill>
              <a:schemeClr val="tx1"/>
            </a:solidFill>
            <a:round/>
            <a:headEnd/>
            <a:tailEnd/>
          </a:ln>
          <a:effectLst/>
        </p:spPr>
      </p:cxnSp>
      <p:cxnSp>
        <p:nvCxnSpPr>
          <p:cNvPr id="116" name="AutoShape 115"/>
          <p:cNvCxnSpPr>
            <a:cxnSpLocks noChangeShapeType="1"/>
            <a:stCxn id="152" idx="0"/>
            <a:endCxn id="155" idx="3"/>
          </p:cNvCxnSpPr>
          <p:nvPr/>
        </p:nvCxnSpPr>
        <p:spPr bwMode="auto">
          <a:xfrm>
            <a:off x="6172200" y="3060700"/>
            <a:ext cx="88900" cy="533400"/>
          </a:xfrm>
          <a:prstGeom prst="straightConnector1">
            <a:avLst/>
          </a:prstGeom>
          <a:noFill/>
          <a:ln w="28575">
            <a:solidFill>
              <a:schemeClr val="tx1"/>
            </a:solidFill>
            <a:round/>
            <a:headEnd/>
            <a:tailEnd/>
          </a:ln>
          <a:effectLst/>
        </p:spPr>
      </p:cxnSp>
      <p:cxnSp>
        <p:nvCxnSpPr>
          <p:cNvPr id="117" name="AutoShape 116"/>
          <p:cNvCxnSpPr>
            <a:cxnSpLocks noChangeShapeType="1"/>
            <a:stCxn id="152" idx="0"/>
            <a:endCxn id="153" idx="3"/>
          </p:cNvCxnSpPr>
          <p:nvPr/>
        </p:nvCxnSpPr>
        <p:spPr bwMode="auto">
          <a:xfrm flipV="1">
            <a:off x="6172200" y="2692400"/>
            <a:ext cx="88900" cy="368300"/>
          </a:xfrm>
          <a:prstGeom prst="straightConnector1">
            <a:avLst/>
          </a:prstGeom>
          <a:noFill/>
          <a:ln w="28575">
            <a:solidFill>
              <a:schemeClr val="tx1"/>
            </a:solidFill>
            <a:round/>
            <a:headEnd/>
            <a:tailEnd/>
          </a:ln>
          <a:effectLst/>
        </p:spPr>
      </p:cxnSp>
      <p:sp>
        <p:nvSpPr>
          <p:cNvPr id="118" name="AutoShape 117"/>
          <p:cNvSpPr>
            <a:spLocks noChangeArrowheads="1"/>
          </p:cNvSpPr>
          <p:nvPr/>
        </p:nvSpPr>
        <p:spPr bwMode="auto">
          <a:xfrm>
            <a:off x="6111875" y="1419225"/>
            <a:ext cx="1766888" cy="60960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sz="1800" b="1"/>
              <a:t>Continuous State Exchange</a:t>
            </a:r>
          </a:p>
        </p:txBody>
      </p:sp>
      <p:sp>
        <p:nvSpPr>
          <p:cNvPr id="119" name="AutoShape 118"/>
          <p:cNvSpPr>
            <a:spLocks noChangeArrowheads="1"/>
          </p:cNvSpPr>
          <p:nvPr/>
        </p:nvSpPr>
        <p:spPr bwMode="auto">
          <a:xfrm>
            <a:off x="6761163" y="2805113"/>
            <a:ext cx="333375" cy="203200"/>
          </a:xfrm>
          <a:prstGeom prst="flowChartDecision">
            <a:avLst/>
          </a:pr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sp>
        <p:nvSpPr>
          <p:cNvPr id="120" name="AutoShape 119"/>
          <p:cNvSpPr>
            <a:spLocks noChangeArrowheads="1"/>
          </p:cNvSpPr>
          <p:nvPr/>
        </p:nvSpPr>
        <p:spPr bwMode="auto">
          <a:xfrm>
            <a:off x="6761163" y="3236913"/>
            <a:ext cx="333375" cy="203200"/>
          </a:xfrm>
          <a:prstGeom prst="flowChartDecision">
            <a:avLst/>
          </a:pr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sp>
        <p:nvSpPr>
          <p:cNvPr id="121" name="Line 120"/>
          <p:cNvSpPr>
            <a:spLocks noChangeShapeType="1"/>
          </p:cNvSpPr>
          <p:nvPr/>
        </p:nvSpPr>
        <p:spPr bwMode="auto">
          <a:xfrm>
            <a:off x="6921500" y="2984500"/>
            <a:ext cx="3175" cy="279400"/>
          </a:xfrm>
          <a:prstGeom prst="line">
            <a:avLst/>
          </a:prstGeom>
          <a:noFill/>
          <a:ln w="38100" cmpd="dbl">
            <a:solidFill>
              <a:schemeClr val="tx1"/>
            </a:solidFill>
            <a:round/>
            <a:headEnd/>
            <a:tailEnd/>
          </a:ln>
          <a:effectLst/>
        </p:spPr>
        <p:txBody>
          <a:bodyPr anchor="ctr">
            <a:spAutoFit/>
          </a:bodyPr>
          <a:lstStyle/>
          <a:p>
            <a:endParaRPr lang="en-US"/>
          </a:p>
        </p:txBody>
      </p:sp>
      <p:sp>
        <p:nvSpPr>
          <p:cNvPr id="122" name="AutoShape 121"/>
          <p:cNvSpPr>
            <a:spLocks noChangeArrowheads="1"/>
          </p:cNvSpPr>
          <p:nvPr/>
        </p:nvSpPr>
        <p:spPr bwMode="auto">
          <a:xfrm>
            <a:off x="6486525" y="2981325"/>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State</a:t>
            </a:r>
          </a:p>
        </p:txBody>
      </p:sp>
      <p:sp>
        <p:nvSpPr>
          <p:cNvPr id="123" name="AutoShape 122"/>
          <p:cNvSpPr>
            <a:spLocks noChangeArrowheads="1"/>
          </p:cNvSpPr>
          <p:nvPr/>
        </p:nvSpPr>
        <p:spPr bwMode="auto">
          <a:xfrm>
            <a:off x="3819525" y="2114550"/>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 </a:t>
            </a:r>
            <a:r>
              <a:rPr lang="en-US" b="1">
                <a:solidFill>
                  <a:schemeClr val="bg2"/>
                </a:solidFill>
              </a:rPr>
              <a:t>Primary</a:t>
            </a:r>
          </a:p>
        </p:txBody>
      </p:sp>
      <p:sp>
        <p:nvSpPr>
          <p:cNvPr id="124" name="AutoShape 123"/>
          <p:cNvSpPr>
            <a:spLocks noChangeArrowheads="1"/>
          </p:cNvSpPr>
          <p:nvPr/>
        </p:nvSpPr>
        <p:spPr bwMode="auto">
          <a:xfrm>
            <a:off x="3937000" y="3937000"/>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 </a:t>
            </a:r>
            <a:r>
              <a:rPr lang="en-US" b="1">
                <a:solidFill>
                  <a:schemeClr val="bg2"/>
                </a:solidFill>
              </a:rPr>
              <a:t>Backup</a:t>
            </a:r>
          </a:p>
        </p:txBody>
      </p:sp>
      <p:sp>
        <p:nvSpPr>
          <p:cNvPr id="125" name="AutoShape 124"/>
          <p:cNvSpPr>
            <a:spLocks noChangeArrowheads="1"/>
          </p:cNvSpPr>
          <p:nvPr/>
        </p:nvSpPr>
        <p:spPr bwMode="auto">
          <a:xfrm>
            <a:off x="7891463" y="5081588"/>
            <a:ext cx="274637" cy="909637"/>
          </a:xfrm>
          <a:prstGeom prst="parallelogram">
            <a:avLst>
              <a:gd name="adj" fmla="val 25435"/>
            </a:avLst>
          </a:prstGeom>
          <a:solidFill>
            <a:schemeClr val="accent1"/>
          </a:solidFill>
          <a:ln w="28575">
            <a:solidFill>
              <a:schemeClr val="tx1"/>
            </a:solidFill>
            <a:prstDash val="dash"/>
            <a:miter lim="800000"/>
            <a:headEnd/>
            <a:tailEnd/>
          </a:ln>
          <a:effectLst/>
        </p:spPr>
        <p:txBody>
          <a:bodyPr anchor="ctr">
            <a:spAutoFit/>
          </a:bodyPr>
          <a:lstStyle/>
          <a:p>
            <a:endParaRPr lang="en-US"/>
          </a:p>
        </p:txBody>
      </p:sp>
      <p:cxnSp>
        <p:nvCxnSpPr>
          <p:cNvPr id="126" name="AutoShape 125"/>
          <p:cNvCxnSpPr>
            <a:cxnSpLocks noChangeShapeType="1"/>
            <a:stCxn id="160" idx="0"/>
            <a:endCxn id="159" idx="3"/>
          </p:cNvCxnSpPr>
          <p:nvPr/>
        </p:nvCxnSpPr>
        <p:spPr bwMode="auto">
          <a:xfrm flipV="1">
            <a:off x="8229600" y="5143500"/>
            <a:ext cx="139700" cy="355600"/>
          </a:xfrm>
          <a:prstGeom prst="straightConnector1">
            <a:avLst/>
          </a:prstGeom>
          <a:noFill/>
          <a:ln w="28575">
            <a:solidFill>
              <a:schemeClr val="tx1"/>
            </a:solidFill>
            <a:round/>
            <a:headEnd/>
            <a:tailEnd/>
          </a:ln>
          <a:effectLst/>
        </p:spPr>
      </p:cxnSp>
      <p:cxnSp>
        <p:nvCxnSpPr>
          <p:cNvPr id="127" name="AutoShape 126"/>
          <p:cNvCxnSpPr>
            <a:cxnSpLocks noChangeShapeType="1"/>
            <a:stCxn id="165" idx="0"/>
            <a:endCxn id="162" idx="3"/>
          </p:cNvCxnSpPr>
          <p:nvPr/>
        </p:nvCxnSpPr>
        <p:spPr bwMode="auto">
          <a:xfrm flipV="1">
            <a:off x="7696200" y="5549900"/>
            <a:ext cx="177800" cy="139700"/>
          </a:xfrm>
          <a:prstGeom prst="straightConnector1">
            <a:avLst/>
          </a:prstGeom>
          <a:noFill/>
          <a:ln w="28575">
            <a:solidFill>
              <a:schemeClr val="tx1"/>
            </a:solidFill>
            <a:round/>
            <a:headEnd/>
            <a:tailEnd/>
          </a:ln>
          <a:effectLst/>
        </p:spPr>
      </p:cxnSp>
      <p:sp>
        <p:nvSpPr>
          <p:cNvPr id="128" name="AutoShape 127"/>
          <p:cNvSpPr>
            <a:spLocks noChangeArrowheads="1"/>
          </p:cNvSpPr>
          <p:nvPr/>
        </p:nvSpPr>
        <p:spPr bwMode="auto">
          <a:xfrm>
            <a:off x="6421438" y="4138613"/>
            <a:ext cx="1738312" cy="306387"/>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sz="1800" b="1"/>
              <a:t>Voted Output</a:t>
            </a:r>
          </a:p>
        </p:txBody>
      </p:sp>
      <p:grpSp>
        <p:nvGrpSpPr>
          <p:cNvPr id="129" name="Group 128"/>
          <p:cNvGrpSpPr>
            <a:grpSpLocks/>
          </p:cNvGrpSpPr>
          <p:nvPr/>
        </p:nvGrpSpPr>
        <p:grpSpPr bwMode="auto">
          <a:xfrm>
            <a:off x="6402388" y="5997575"/>
            <a:ext cx="1185862" cy="390525"/>
            <a:chOff x="1102" y="3443"/>
            <a:chExt cx="904" cy="643"/>
          </a:xfrm>
        </p:grpSpPr>
        <p:sp>
          <p:nvSpPr>
            <p:cNvPr id="130" name="AutoShape 129"/>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131" name="AutoShape 130"/>
            <p:cNvSpPr>
              <a:spLocks noChangeArrowheads="1"/>
            </p:cNvSpPr>
            <p:nvPr/>
          </p:nvSpPr>
          <p:spPr bwMode="auto">
            <a:xfrm>
              <a:off x="1553" y="3629"/>
              <a:ext cx="0" cy="457"/>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132" name="AutoShape 131"/>
          <p:cNvSpPr>
            <a:spLocks noChangeArrowheads="1"/>
          </p:cNvSpPr>
          <p:nvPr/>
        </p:nvSpPr>
        <p:spPr bwMode="auto">
          <a:xfrm>
            <a:off x="6634163" y="6048375"/>
            <a:ext cx="754062"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SS1.3</a:t>
            </a:r>
          </a:p>
        </p:txBody>
      </p:sp>
      <p:cxnSp>
        <p:nvCxnSpPr>
          <p:cNvPr id="133" name="AutoShape 132"/>
          <p:cNvCxnSpPr>
            <a:cxnSpLocks noChangeShapeType="1"/>
            <a:stCxn id="167" idx="0"/>
            <a:endCxn id="169" idx="3"/>
          </p:cNvCxnSpPr>
          <p:nvPr/>
        </p:nvCxnSpPr>
        <p:spPr bwMode="auto">
          <a:xfrm>
            <a:off x="6223000" y="5473700"/>
            <a:ext cx="152400" cy="723900"/>
          </a:xfrm>
          <a:prstGeom prst="straightConnector1">
            <a:avLst/>
          </a:prstGeom>
          <a:noFill/>
          <a:ln w="28575">
            <a:solidFill>
              <a:schemeClr val="tx1"/>
            </a:solidFill>
            <a:round/>
            <a:headEnd/>
            <a:tailEnd/>
          </a:ln>
          <a:effectLst/>
        </p:spPr>
      </p:cxnSp>
      <p:cxnSp>
        <p:nvCxnSpPr>
          <p:cNvPr id="134" name="AutoShape 133"/>
          <p:cNvCxnSpPr>
            <a:cxnSpLocks noChangeShapeType="1"/>
            <a:stCxn id="166" idx="0"/>
            <a:endCxn id="163" idx="3"/>
          </p:cNvCxnSpPr>
          <p:nvPr/>
        </p:nvCxnSpPr>
        <p:spPr bwMode="auto">
          <a:xfrm flipV="1">
            <a:off x="7708900" y="5829300"/>
            <a:ext cx="165100" cy="304800"/>
          </a:xfrm>
          <a:prstGeom prst="straightConnector1">
            <a:avLst/>
          </a:prstGeom>
          <a:noFill/>
          <a:ln w="28575">
            <a:solidFill>
              <a:schemeClr val="tx1"/>
            </a:solidFill>
            <a:round/>
            <a:headEnd/>
            <a:tailEnd/>
          </a:ln>
          <a:effectLst/>
        </p:spPr>
      </p:cxnSp>
      <p:sp>
        <p:nvSpPr>
          <p:cNvPr id="135" name="AutoShape 134"/>
          <p:cNvSpPr>
            <a:spLocks noChangeArrowheads="1"/>
          </p:cNvSpPr>
          <p:nvPr/>
        </p:nvSpPr>
        <p:spPr bwMode="auto">
          <a:xfrm rot="5400000">
            <a:off x="1066800" y="28448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36" name="AutoShape 135"/>
          <p:cNvSpPr>
            <a:spLocks noChangeArrowheads="1"/>
          </p:cNvSpPr>
          <p:nvPr/>
        </p:nvSpPr>
        <p:spPr bwMode="auto">
          <a:xfrm rot="5400000">
            <a:off x="2908300" y="28956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37" name="AutoShape 136"/>
          <p:cNvSpPr>
            <a:spLocks noChangeArrowheads="1"/>
          </p:cNvSpPr>
          <p:nvPr/>
        </p:nvSpPr>
        <p:spPr bwMode="auto">
          <a:xfrm rot="5400000">
            <a:off x="1308100" y="2616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38" name="AutoShape 137"/>
          <p:cNvSpPr>
            <a:spLocks noChangeArrowheads="1"/>
          </p:cNvSpPr>
          <p:nvPr/>
        </p:nvSpPr>
        <p:spPr bwMode="auto">
          <a:xfrm rot="5400000">
            <a:off x="2463800" y="2616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39" name="AutoShape 138"/>
          <p:cNvSpPr>
            <a:spLocks noChangeArrowheads="1"/>
          </p:cNvSpPr>
          <p:nvPr/>
        </p:nvSpPr>
        <p:spPr bwMode="auto">
          <a:xfrm rot="5400000">
            <a:off x="1054100" y="47117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0" name="AutoShape 139"/>
          <p:cNvSpPr>
            <a:spLocks noChangeArrowheads="1"/>
          </p:cNvSpPr>
          <p:nvPr/>
        </p:nvSpPr>
        <p:spPr bwMode="auto">
          <a:xfrm rot="5400000">
            <a:off x="1346200" y="50800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1" name="AutoShape 140"/>
          <p:cNvSpPr>
            <a:spLocks noChangeArrowheads="1"/>
          </p:cNvSpPr>
          <p:nvPr/>
        </p:nvSpPr>
        <p:spPr bwMode="auto">
          <a:xfrm rot="5400000">
            <a:off x="2514600" y="50927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2" name="AutoShape 141"/>
          <p:cNvSpPr>
            <a:spLocks noChangeArrowheads="1"/>
          </p:cNvSpPr>
          <p:nvPr/>
        </p:nvSpPr>
        <p:spPr bwMode="auto">
          <a:xfrm rot="5400000">
            <a:off x="3670300" y="26543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3" name="AutoShape 142"/>
          <p:cNvSpPr>
            <a:spLocks noChangeArrowheads="1"/>
          </p:cNvSpPr>
          <p:nvPr/>
        </p:nvSpPr>
        <p:spPr bwMode="auto">
          <a:xfrm rot="5400000">
            <a:off x="3403600" y="2882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4" name="AutoShape 143"/>
          <p:cNvSpPr>
            <a:spLocks noChangeArrowheads="1"/>
          </p:cNvSpPr>
          <p:nvPr/>
        </p:nvSpPr>
        <p:spPr bwMode="auto">
          <a:xfrm rot="5400000">
            <a:off x="3670300" y="32258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5" name="AutoShape 144"/>
          <p:cNvSpPr>
            <a:spLocks noChangeArrowheads="1"/>
          </p:cNvSpPr>
          <p:nvPr/>
        </p:nvSpPr>
        <p:spPr bwMode="auto">
          <a:xfrm rot="5400000">
            <a:off x="4889500" y="2603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6" name="AutoShape 145"/>
          <p:cNvSpPr>
            <a:spLocks noChangeArrowheads="1"/>
          </p:cNvSpPr>
          <p:nvPr/>
        </p:nvSpPr>
        <p:spPr bwMode="auto">
          <a:xfrm rot="5400000">
            <a:off x="5308600" y="29083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7" name="AutoShape 146"/>
          <p:cNvSpPr>
            <a:spLocks noChangeArrowheads="1"/>
          </p:cNvSpPr>
          <p:nvPr/>
        </p:nvSpPr>
        <p:spPr bwMode="auto">
          <a:xfrm rot="5400000">
            <a:off x="3441700" y="4724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8" name="AutoShape 147"/>
          <p:cNvSpPr>
            <a:spLocks noChangeArrowheads="1"/>
          </p:cNvSpPr>
          <p:nvPr/>
        </p:nvSpPr>
        <p:spPr bwMode="auto">
          <a:xfrm rot="5400000">
            <a:off x="3721100" y="44831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9" name="AutoShape 148"/>
          <p:cNvSpPr>
            <a:spLocks noChangeArrowheads="1"/>
          </p:cNvSpPr>
          <p:nvPr/>
        </p:nvSpPr>
        <p:spPr bwMode="auto">
          <a:xfrm rot="5400000">
            <a:off x="3733800" y="5105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0" name="AutoShape 149"/>
          <p:cNvSpPr>
            <a:spLocks noChangeArrowheads="1"/>
          </p:cNvSpPr>
          <p:nvPr/>
        </p:nvSpPr>
        <p:spPr bwMode="auto">
          <a:xfrm rot="5400000">
            <a:off x="4914900" y="5105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1" name="AutoShape 150"/>
          <p:cNvSpPr>
            <a:spLocks noChangeArrowheads="1"/>
          </p:cNvSpPr>
          <p:nvPr/>
        </p:nvSpPr>
        <p:spPr bwMode="auto">
          <a:xfrm rot="5400000">
            <a:off x="5308600" y="4724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2" name="AutoShape 151"/>
          <p:cNvSpPr>
            <a:spLocks noChangeArrowheads="1"/>
          </p:cNvSpPr>
          <p:nvPr/>
        </p:nvSpPr>
        <p:spPr bwMode="auto">
          <a:xfrm rot="5400000">
            <a:off x="6019800" y="2984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3" name="AutoShape 152"/>
          <p:cNvSpPr>
            <a:spLocks noChangeArrowheads="1"/>
          </p:cNvSpPr>
          <p:nvPr/>
        </p:nvSpPr>
        <p:spPr bwMode="auto">
          <a:xfrm rot="5400000">
            <a:off x="6261100" y="2616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4" name="AutoShape 153"/>
          <p:cNvSpPr>
            <a:spLocks noChangeArrowheads="1"/>
          </p:cNvSpPr>
          <p:nvPr/>
        </p:nvSpPr>
        <p:spPr bwMode="auto">
          <a:xfrm rot="5400000">
            <a:off x="6362700" y="5029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5" name="AutoShape 154"/>
          <p:cNvSpPr>
            <a:spLocks noChangeArrowheads="1"/>
          </p:cNvSpPr>
          <p:nvPr/>
        </p:nvSpPr>
        <p:spPr bwMode="auto">
          <a:xfrm rot="5400000">
            <a:off x="6261100" y="3517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6" name="AutoShape 155"/>
          <p:cNvSpPr>
            <a:spLocks noChangeArrowheads="1"/>
          </p:cNvSpPr>
          <p:nvPr/>
        </p:nvSpPr>
        <p:spPr bwMode="auto">
          <a:xfrm rot="5400000">
            <a:off x="7454900" y="2603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7" name="AutoShape 156"/>
          <p:cNvSpPr>
            <a:spLocks noChangeArrowheads="1"/>
          </p:cNvSpPr>
          <p:nvPr/>
        </p:nvSpPr>
        <p:spPr bwMode="auto">
          <a:xfrm rot="5400000">
            <a:off x="7467600" y="3505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8" name="AutoShape 157"/>
          <p:cNvSpPr>
            <a:spLocks noChangeArrowheads="1"/>
          </p:cNvSpPr>
          <p:nvPr/>
        </p:nvSpPr>
        <p:spPr bwMode="auto">
          <a:xfrm rot="5400000">
            <a:off x="7899400" y="2984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9" name="AutoShape 158"/>
          <p:cNvSpPr>
            <a:spLocks noChangeArrowheads="1"/>
          </p:cNvSpPr>
          <p:nvPr/>
        </p:nvSpPr>
        <p:spPr bwMode="auto">
          <a:xfrm rot="5400000">
            <a:off x="8369300" y="50673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0" name="AutoShape 159"/>
          <p:cNvSpPr>
            <a:spLocks noChangeArrowheads="1"/>
          </p:cNvSpPr>
          <p:nvPr/>
        </p:nvSpPr>
        <p:spPr bwMode="auto">
          <a:xfrm rot="5400000">
            <a:off x="8077200" y="5422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1" name="AutoShape 160"/>
          <p:cNvSpPr>
            <a:spLocks noChangeArrowheads="1"/>
          </p:cNvSpPr>
          <p:nvPr/>
        </p:nvSpPr>
        <p:spPr bwMode="auto">
          <a:xfrm rot="5400000">
            <a:off x="7899400" y="51816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2" name="AutoShape 161"/>
          <p:cNvSpPr>
            <a:spLocks noChangeArrowheads="1"/>
          </p:cNvSpPr>
          <p:nvPr/>
        </p:nvSpPr>
        <p:spPr bwMode="auto">
          <a:xfrm rot="5400000">
            <a:off x="7874000" y="54737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3" name="AutoShape 162"/>
          <p:cNvSpPr>
            <a:spLocks noChangeArrowheads="1"/>
          </p:cNvSpPr>
          <p:nvPr/>
        </p:nvSpPr>
        <p:spPr bwMode="auto">
          <a:xfrm rot="5400000">
            <a:off x="7874000" y="57531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4" name="AutoShape 163"/>
          <p:cNvSpPr>
            <a:spLocks noChangeArrowheads="1"/>
          </p:cNvSpPr>
          <p:nvPr/>
        </p:nvSpPr>
        <p:spPr bwMode="auto">
          <a:xfrm rot="5400000">
            <a:off x="7543800" y="5029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5" name="AutoShape 164"/>
          <p:cNvSpPr>
            <a:spLocks noChangeArrowheads="1"/>
          </p:cNvSpPr>
          <p:nvPr/>
        </p:nvSpPr>
        <p:spPr bwMode="auto">
          <a:xfrm rot="5400000">
            <a:off x="7543800" y="5613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6" name="AutoShape 165"/>
          <p:cNvSpPr>
            <a:spLocks noChangeArrowheads="1"/>
          </p:cNvSpPr>
          <p:nvPr/>
        </p:nvSpPr>
        <p:spPr bwMode="auto">
          <a:xfrm rot="5400000">
            <a:off x="7556500" y="6057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7" name="AutoShape 166"/>
          <p:cNvSpPr>
            <a:spLocks noChangeArrowheads="1"/>
          </p:cNvSpPr>
          <p:nvPr/>
        </p:nvSpPr>
        <p:spPr bwMode="auto">
          <a:xfrm rot="5400000">
            <a:off x="6070600" y="5397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8" name="AutoShape 167"/>
          <p:cNvSpPr>
            <a:spLocks noChangeArrowheads="1"/>
          </p:cNvSpPr>
          <p:nvPr/>
        </p:nvSpPr>
        <p:spPr bwMode="auto">
          <a:xfrm rot="5400000">
            <a:off x="6375400" y="56261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9" name="AutoShape 168"/>
          <p:cNvSpPr>
            <a:spLocks noChangeArrowheads="1"/>
          </p:cNvSpPr>
          <p:nvPr/>
        </p:nvSpPr>
        <p:spPr bwMode="auto">
          <a:xfrm rot="5400000">
            <a:off x="6375400" y="6121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70" name="AutoShape 169"/>
          <p:cNvSpPr>
            <a:spLocks noChangeArrowheads="1"/>
          </p:cNvSpPr>
          <p:nvPr/>
        </p:nvSpPr>
        <p:spPr bwMode="auto">
          <a:xfrm rot="5400000">
            <a:off x="1317625" y="4470401"/>
            <a:ext cx="257175" cy="171450"/>
          </a:xfrm>
          <a:prstGeom prst="triangle">
            <a:avLst>
              <a:gd name="adj" fmla="val 50000"/>
            </a:avLst>
          </a:prstGeom>
          <a:solidFill>
            <a:schemeClr val="bg2"/>
          </a:solidFill>
          <a:ln w="9525" algn="ctr">
            <a:solidFill>
              <a:srgbClr val="000000"/>
            </a:solidFill>
            <a:miter lim="800000"/>
            <a:headEnd/>
            <a:tailEnd/>
          </a:ln>
          <a:effectLst/>
        </p:spPr>
        <p:txBody>
          <a:bodyPr lIns="0" tIns="0" rIns="0" bIns="0" anchor="ctr">
            <a:spAutoFit/>
          </a:bodyPr>
          <a:lstStyle/>
          <a:p>
            <a:endParaRPr lang="en-US"/>
          </a:p>
        </p:txBody>
      </p:sp>
      <p:sp>
        <p:nvSpPr>
          <p:cNvPr id="171" name="AutoShape 170"/>
          <p:cNvSpPr>
            <a:spLocks noChangeArrowheads="1"/>
          </p:cNvSpPr>
          <p:nvPr/>
        </p:nvSpPr>
        <p:spPr bwMode="auto">
          <a:xfrm rot="5400000">
            <a:off x="1298575" y="3222626"/>
            <a:ext cx="257175" cy="171450"/>
          </a:xfrm>
          <a:prstGeom prst="triangle">
            <a:avLst>
              <a:gd name="adj" fmla="val 50000"/>
            </a:avLst>
          </a:prstGeom>
          <a:solidFill>
            <a:schemeClr val="bg2"/>
          </a:solidFill>
          <a:ln w="9525" algn="ctr">
            <a:solidFill>
              <a:srgbClr val="000000"/>
            </a:solidFill>
            <a:miter lim="800000"/>
            <a:headEnd/>
            <a:tailEnd/>
          </a:ln>
          <a:effectLst/>
        </p:spPr>
        <p:txBody>
          <a:bodyPr lIns="0" tIns="0" rIns="0" bIns="0" anchor="ctr">
            <a:spAutoFit/>
          </a:bodyPr>
          <a:lstStyle/>
          <a:p>
            <a:endParaRPr lang="en-US"/>
          </a:p>
        </p:txBody>
      </p:sp>
      <p:sp>
        <p:nvSpPr>
          <p:cNvPr id="172" name="AutoShape 171"/>
          <p:cNvSpPr>
            <a:spLocks noChangeArrowheads="1"/>
          </p:cNvSpPr>
          <p:nvPr/>
        </p:nvSpPr>
        <p:spPr bwMode="auto">
          <a:xfrm rot="5400000">
            <a:off x="2432050" y="3213101"/>
            <a:ext cx="257175" cy="171450"/>
          </a:xfrm>
          <a:prstGeom prst="triangle">
            <a:avLst>
              <a:gd name="adj" fmla="val 50000"/>
            </a:avLst>
          </a:prstGeom>
          <a:solidFill>
            <a:schemeClr val="bg2"/>
          </a:solidFill>
          <a:ln w="9525" algn="ctr">
            <a:solidFill>
              <a:srgbClr val="000000"/>
            </a:solidFill>
            <a:miter lim="800000"/>
            <a:headEnd/>
            <a:tailEnd/>
          </a:ln>
          <a:effectLst/>
        </p:spPr>
        <p:txBody>
          <a:bodyPr lIns="0" tIns="0" rIns="0" bIns="0" anchor="ctr">
            <a:spAutoFit/>
          </a:bodyPr>
          <a:lstStyle/>
          <a:p>
            <a:endParaRPr lang="en-US"/>
          </a:p>
        </p:txBody>
      </p:sp>
      <p:sp>
        <p:nvSpPr>
          <p:cNvPr id="173" name="AutoShape 172"/>
          <p:cNvSpPr>
            <a:spLocks noChangeArrowheads="1"/>
          </p:cNvSpPr>
          <p:nvPr/>
        </p:nvSpPr>
        <p:spPr bwMode="auto">
          <a:xfrm rot="5400000">
            <a:off x="4911725" y="44450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74" name="AutoShape 173"/>
          <p:cNvSpPr>
            <a:spLocks noChangeArrowheads="1"/>
          </p:cNvSpPr>
          <p:nvPr/>
        </p:nvSpPr>
        <p:spPr bwMode="auto">
          <a:xfrm rot="5400000">
            <a:off x="4873625" y="32258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75" name="AutoShape 174"/>
          <p:cNvSpPr>
            <a:spLocks noChangeArrowheads="1"/>
          </p:cNvSpPr>
          <p:nvPr/>
        </p:nvSpPr>
        <p:spPr bwMode="auto">
          <a:xfrm rot="5400000">
            <a:off x="2936875" y="4724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76" name="TextBox 175"/>
          <p:cNvSpPr txBox="1"/>
          <p:nvPr/>
        </p:nvSpPr>
        <p:spPr>
          <a:xfrm>
            <a:off x="3995738" y="6388100"/>
            <a:ext cx="1980094" cy="369332"/>
          </a:xfrm>
          <a:prstGeom prst="rect">
            <a:avLst/>
          </a:prstGeom>
          <a:noFill/>
        </p:spPr>
        <p:txBody>
          <a:bodyPr wrap="none" rtlCol="0">
            <a:spAutoFit/>
          </a:bodyPr>
          <a:lstStyle/>
          <a:p>
            <a:r>
              <a:rPr lang="en-US" dirty="0" smtClean="0"/>
              <a:t>www.sei.cmu.edu</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Footer Placeholder 2"/>
          <p:cNvSpPr>
            <a:spLocks noGrp="1"/>
          </p:cNvSpPr>
          <p:nvPr>
            <p:ph type="ftr" sz="quarter" idx="10"/>
          </p:nvPr>
        </p:nvSpPr>
        <p:spPr/>
        <p:txBody>
          <a:bodyPr/>
          <a:lstStyle/>
          <a:p>
            <a:pPr>
              <a:defRPr/>
            </a:pPr>
            <a:r>
              <a:rPr lang="en-US"/>
              <a:t>AADL Tutorial</a:t>
            </a:r>
          </a:p>
        </p:txBody>
      </p:sp>
      <p:sp>
        <p:nvSpPr>
          <p:cNvPr id="30723" name="Slide Number Placeholder 3"/>
          <p:cNvSpPr>
            <a:spLocks noGrp="1"/>
          </p:cNvSpPr>
          <p:nvPr>
            <p:ph type="sldNum" sz="quarter" idx="11"/>
          </p:nvPr>
        </p:nvSpPr>
        <p:spPr>
          <a:noFill/>
        </p:spPr>
        <p:txBody>
          <a:bodyPr/>
          <a:lstStyle/>
          <a:p>
            <a:r>
              <a:rPr lang="en-US"/>
              <a:t>I-</a:t>
            </a:r>
            <a:fld id="{8EF64EB2-4EE4-4E85-8CCB-8B0FFFADF27F}" type="slidenum">
              <a:rPr lang="en-US"/>
              <a:pPr/>
              <a:t>16</a:t>
            </a:fld>
            <a:endParaRPr lang="en-US"/>
          </a:p>
        </p:txBody>
      </p:sp>
      <p:sp>
        <p:nvSpPr>
          <p:cNvPr id="1412098" name="Rectangle 2"/>
          <p:cNvSpPr>
            <a:spLocks noChangeArrowheads="1"/>
          </p:cNvSpPr>
          <p:nvPr/>
        </p:nvSpPr>
        <p:spPr bwMode="auto">
          <a:xfrm>
            <a:off x="1851025" y="4419600"/>
            <a:ext cx="2786063" cy="1481138"/>
          </a:xfrm>
          <a:prstGeom prst="rect">
            <a:avLst/>
          </a:prstGeom>
          <a:solidFill>
            <a:srgbClr val="CCFFFF"/>
          </a:solidFill>
          <a:ln w="12700">
            <a:solidFill>
              <a:schemeClr val="tx1"/>
            </a:solidFill>
            <a:miter lim="800000"/>
            <a:headEnd/>
            <a:tailEnd/>
          </a:ln>
          <a:effectLst>
            <a:outerShdw dist="107763" dir="18900000" algn="ctr" rotWithShape="0">
              <a:schemeClr val="bg2"/>
            </a:outerShdw>
          </a:effectLst>
        </p:spPr>
        <p:txBody>
          <a:bodyPr lIns="0" tIns="0" rIns="0" bIns="0" anchor="ctr">
            <a:spAutoFit/>
          </a:bodyPr>
          <a:lstStyle/>
          <a:p>
            <a:pPr>
              <a:defRPr/>
            </a:pPr>
            <a:endParaRPr lang="en-US"/>
          </a:p>
        </p:txBody>
      </p:sp>
      <p:sp>
        <p:nvSpPr>
          <p:cNvPr id="1412099" name="Rectangle 3"/>
          <p:cNvSpPr>
            <a:spLocks noChangeArrowheads="1"/>
          </p:cNvSpPr>
          <p:nvPr/>
        </p:nvSpPr>
        <p:spPr bwMode="auto">
          <a:xfrm>
            <a:off x="1560513" y="1690688"/>
            <a:ext cx="3192462" cy="2206625"/>
          </a:xfrm>
          <a:prstGeom prst="rect">
            <a:avLst/>
          </a:prstGeom>
          <a:solidFill>
            <a:srgbClr val="CCFFFF"/>
          </a:solidFill>
          <a:ln w="12700">
            <a:solidFill>
              <a:schemeClr val="tx1"/>
            </a:solidFill>
            <a:miter lim="800000"/>
            <a:headEnd/>
            <a:tailEnd/>
          </a:ln>
          <a:effectLst>
            <a:outerShdw dist="107763" dir="18900000" algn="ctr" rotWithShape="0">
              <a:schemeClr val="bg2"/>
            </a:outerShdw>
          </a:effectLst>
        </p:spPr>
        <p:txBody>
          <a:bodyPr lIns="0" tIns="0" rIns="0" bIns="0" anchor="ctr">
            <a:spAutoFit/>
          </a:bodyPr>
          <a:lstStyle/>
          <a:p>
            <a:pPr>
              <a:defRPr/>
            </a:pPr>
            <a:endParaRPr lang="en-US"/>
          </a:p>
        </p:txBody>
      </p:sp>
      <p:sp>
        <p:nvSpPr>
          <p:cNvPr id="30726" name="Rectangle 4"/>
          <p:cNvSpPr>
            <a:spLocks noGrp="1" noChangeArrowheads="1"/>
          </p:cNvSpPr>
          <p:nvPr>
            <p:ph type="title"/>
          </p:nvPr>
        </p:nvSpPr>
        <p:spPr>
          <a:xfrm>
            <a:off x="685800" y="304800"/>
            <a:ext cx="7772400" cy="1143000"/>
          </a:xfrm>
        </p:spPr>
        <p:txBody>
          <a:bodyPr/>
          <a:lstStyle/>
          <a:p>
            <a:r>
              <a:rPr lang="en-US" sz="2400" smtClean="0"/>
              <a:t>AADL Components</a:t>
            </a:r>
            <a:r>
              <a:rPr lang="en-US" smtClean="0"/>
              <a:t> - </a:t>
            </a:r>
            <a:r>
              <a:rPr lang="en-US" sz="2400" smtClean="0"/>
              <a:t>Graphical</a:t>
            </a:r>
            <a:endParaRPr lang="en-US" smtClean="0"/>
          </a:p>
        </p:txBody>
      </p:sp>
      <p:sp>
        <p:nvSpPr>
          <p:cNvPr id="30727" name="AutoShape 5"/>
          <p:cNvSpPr>
            <a:spLocks noChangeArrowheads="1"/>
          </p:cNvSpPr>
          <p:nvPr/>
        </p:nvSpPr>
        <p:spPr bwMode="auto">
          <a:xfrm>
            <a:off x="3170238" y="3222625"/>
            <a:ext cx="1495425" cy="511175"/>
          </a:xfrm>
          <a:prstGeom prst="parallelogram">
            <a:avLst>
              <a:gd name="adj" fmla="val 73137"/>
            </a:avLst>
          </a:prstGeom>
          <a:solidFill>
            <a:schemeClr val="accent1"/>
          </a:solidFill>
          <a:ln w="57150" algn="ctr">
            <a:solidFill>
              <a:srgbClr val="000000"/>
            </a:solidFill>
            <a:miter lim="800000"/>
            <a:headEnd/>
            <a:tailEnd/>
          </a:ln>
        </p:spPr>
        <p:txBody>
          <a:bodyPr wrap="none" lIns="0" tIns="0" rIns="0" bIns="0" anchor="ctr">
            <a:spAutoFit/>
          </a:bodyPr>
          <a:lstStyle/>
          <a:p>
            <a:pPr algn="ctr" defTabSz="1027113" eaLnBrk="1" hangingPunct="1">
              <a:spcBef>
                <a:spcPct val="50000"/>
              </a:spcBef>
            </a:pPr>
            <a:r>
              <a:rPr lang="en-US"/>
              <a:t>process</a:t>
            </a:r>
          </a:p>
        </p:txBody>
      </p:sp>
      <p:sp>
        <p:nvSpPr>
          <p:cNvPr id="30728" name="Text Box 6"/>
          <p:cNvSpPr txBox="1">
            <a:spLocks noChangeArrowheads="1"/>
          </p:cNvSpPr>
          <p:nvPr/>
        </p:nvSpPr>
        <p:spPr bwMode="auto">
          <a:xfrm>
            <a:off x="1900238" y="1841500"/>
            <a:ext cx="2524125" cy="304800"/>
          </a:xfrm>
          <a:prstGeom prst="rect">
            <a:avLst/>
          </a:prstGeom>
          <a:noFill/>
          <a:ln w="28575">
            <a:noFill/>
            <a:prstDash val="sysDot"/>
            <a:miter lim="800000"/>
            <a:headEnd/>
            <a:tailEnd/>
          </a:ln>
        </p:spPr>
        <p:txBody>
          <a:bodyPr wrap="none" lIns="0" tIns="0" rIns="0" bIns="0">
            <a:spAutoFit/>
          </a:bodyPr>
          <a:lstStyle/>
          <a:p>
            <a:pPr algn="ctr" eaLnBrk="1" hangingPunct="1"/>
            <a:r>
              <a:rPr lang="en-US" sz="2000"/>
              <a:t>Application Software</a:t>
            </a:r>
          </a:p>
        </p:txBody>
      </p:sp>
      <p:sp>
        <p:nvSpPr>
          <p:cNvPr id="30729" name="Text Box 7"/>
          <p:cNvSpPr txBox="1">
            <a:spLocks noChangeArrowheads="1"/>
          </p:cNvSpPr>
          <p:nvPr/>
        </p:nvSpPr>
        <p:spPr bwMode="auto">
          <a:xfrm>
            <a:off x="1966913" y="4578350"/>
            <a:ext cx="2525712" cy="304800"/>
          </a:xfrm>
          <a:prstGeom prst="rect">
            <a:avLst/>
          </a:prstGeom>
          <a:noFill/>
          <a:ln w="12700">
            <a:noFill/>
            <a:miter lim="800000"/>
            <a:headEnd/>
            <a:tailEnd/>
          </a:ln>
        </p:spPr>
        <p:txBody>
          <a:bodyPr wrap="none" lIns="0" tIns="0" rIns="0" bIns="0">
            <a:spAutoFit/>
          </a:bodyPr>
          <a:lstStyle/>
          <a:p>
            <a:pPr algn="ctr" eaLnBrk="1" hangingPunct="1"/>
            <a:r>
              <a:rPr lang="en-US" sz="2000"/>
              <a:t>System Composition</a:t>
            </a:r>
          </a:p>
        </p:txBody>
      </p:sp>
      <p:sp>
        <p:nvSpPr>
          <p:cNvPr id="30730" name="AutoShape 8"/>
          <p:cNvSpPr>
            <a:spLocks noChangeArrowheads="1"/>
          </p:cNvSpPr>
          <p:nvPr/>
        </p:nvSpPr>
        <p:spPr bwMode="auto">
          <a:xfrm>
            <a:off x="1685925" y="3321050"/>
            <a:ext cx="1471613" cy="355600"/>
          </a:xfrm>
          <a:prstGeom prst="parallelogram">
            <a:avLst>
              <a:gd name="adj" fmla="val 103460"/>
            </a:avLst>
          </a:prstGeom>
          <a:solidFill>
            <a:schemeClr val="accent1"/>
          </a:solidFill>
          <a:ln w="38100">
            <a:solidFill>
              <a:schemeClr val="tx1"/>
            </a:solidFill>
            <a:prstDash val="dash"/>
            <a:miter lim="800000"/>
            <a:headEnd/>
            <a:tailEnd/>
          </a:ln>
        </p:spPr>
        <p:txBody>
          <a:bodyPr lIns="0" tIns="0" rIns="0" bIns="0" anchor="ctr">
            <a:spAutoFit/>
          </a:bodyPr>
          <a:lstStyle/>
          <a:p>
            <a:pPr algn="ctr" eaLnBrk="1" hangingPunct="1">
              <a:lnSpc>
                <a:spcPct val="70000"/>
              </a:lnSpc>
              <a:spcBef>
                <a:spcPct val="50000"/>
              </a:spcBef>
              <a:spcAft>
                <a:spcPct val="50000"/>
              </a:spcAft>
            </a:pPr>
            <a:r>
              <a:rPr lang="en-US"/>
              <a:t>Thread</a:t>
            </a:r>
            <a:endParaRPr lang="en-US" sz="1400"/>
          </a:p>
        </p:txBody>
      </p:sp>
      <p:sp>
        <p:nvSpPr>
          <p:cNvPr id="1412105" name="Rectangle 9"/>
          <p:cNvSpPr>
            <a:spLocks noChangeArrowheads="1"/>
          </p:cNvSpPr>
          <p:nvPr/>
        </p:nvSpPr>
        <p:spPr bwMode="auto">
          <a:xfrm>
            <a:off x="5384800" y="2082800"/>
            <a:ext cx="2901950" cy="3425825"/>
          </a:xfrm>
          <a:prstGeom prst="rect">
            <a:avLst/>
          </a:prstGeom>
          <a:solidFill>
            <a:srgbClr val="CCFFFF"/>
          </a:solidFill>
          <a:ln w="12700">
            <a:solidFill>
              <a:schemeClr val="tx1"/>
            </a:solidFill>
            <a:miter lim="800000"/>
            <a:headEnd/>
            <a:tailEnd/>
          </a:ln>
          <a:effectLst>
            <a:outerShdw dist="107763" dir="18900000" algn="ctr" rotWithShape="0">
              <a:schemeClr val="bg2"/>
            </a:outerShdw>
          </a:effectLst>
        </p:spPr>
        <p:txBody>
          <a:bodyPr wrap="none" lIns="0" tIns="0" rIns="0" bIns="0" anchor="ctr">
            <a:spAutoFit/>
          </a:bodyPr>
          <a:lstStyle/>
          <a:p>
            <a:pPr>
              <a:defRPr/>
            </a:pPr>
            <a:endParaRPr lang="en-US"/>
          </a:p>
        </p:txBody>
      </p:sp>
      <p:sp>
        <p:nvSpPr>
          <p:cNvPr id="30732" name="Text Box 10"/>
          <p:cNvSpPr txBox="1">
            <a:spLocks noChangeArrowheads="1"/>
          </p:cNvSpPr>
          <p:nvPr/>
        </p:nvSpPr>
        <p:spPr bwMode="auto">
          <a:xfrm>
            <a:off x="5684838" y="2211388"/>
            <a:ext cx="2312987" cy="304800"/>
          </a:xfrm>
          <a:prstGeom prst="rect">
            <a:avLst/>
          </a:prstGeom>
          <a:noFill/>
          <a:ln w="12700">
            <a:noFill/>
            <a:miter lim="800000"/>
            <a:headEnd/>
            <a:tailEnd/>
          </a:ln>
        </p:spPr>
        <p:txBody>
          <a:bodyPr wrap="none" lIns="0" tIns="0" rIns="0" bIns="0">
            <a:spAutoFit/>
          </a:bodyPr>
          <a:lstStyle/>
          <a:p>
            <a:pPr algn="ctr" eaLnBrk="1" hangingPunct="1"/>
            <a:r>
              <a:rPr lang="en-US" sz="2000"/>
              <a:t>Execution Platform</a:t>
            </a:r>
          </a:p>
        </p:txBody>
      </p:sp>
      <p:sp>
        <p:nvSpPr>
          <p:cNvPr id="30733" name="AutoShape 11"/>
          <p:cNvSpPr>
            <a:spLocks noChangeArrowheads="1"/>
          </p:cNvSpPr>
          <p:nvPr/>
        </p:nvSpPr>
        <p:spPr bwMode="auto">
          <a:xfrm>
            <a:off x="6067425" y="4699000"/>
            <a:ext cx="1662113" cy="615950"/>
          </a:xfrm>
          <a:prstGeom prst="cube">
            <a:avLst>
              <a:gd name="adj" fmla="val 25000"/>
            </a:avLst>
          </a:prstGeom>
          <a:solidFill>
            <a:schemeClr val="accent1"/>
          </a:solidFill>
          <a:ln w="12700">
            <a:solidFill>
              <a:schemeClr val="tx1"/>
            </a:solidFill>
            <a:miter lim="800000"/>
            <a:headEnd/>
            <a:tailEnd/>
          </a:ln>
        </p:spPr>
        <p:txBody>
          <a:bodyPr lIns="0" tIns="0" rIns="0" bIns="0" anchor="ctr">
            <a:spAutoFit/>
          </a:bodyPr>
          <a:lstStyle/>
          <a:p>
            <a:endParaRPr lang="en-US"/>
          </a:p>
        </p:txBody>
      </p:sp>
      <p:sp>
        <p:nvSpPr>
          <p:cNvPr id="30734" name="Text Box 12"/>
          <p:cNvSpPr txBox="1">
            <a:spLocks noChangeArrowheads="1"/>
          </p:cNvSpPr>
          <p:nvPr/>
        </p:nvSpPr>
        <p:spPr bwMode="auto">
          <a:xfrm>
            <a:off x="6345238" y="4959350"/>
            <a:ext cx="981075" cy="244475"/>
          </a:xfrm>
          <a:prstGeom prst="rect">
            <a:avLst/>
          </a:prstGeom>
          <a:noFill/>
          <a:ln w="12700">
            <a:noFill/>
            <a:miter lim="800000"/>
            <a:headEnd/>
            <a:tailEnd/>
          </a:ln>
        </p:spPr>
        <p:txBody>
          <a:bodyPr wrap="none" lIns="0" tIns="0" rIns="0" bIns="0">
            <a:spAutoFit/>
          </a:bodyPr>
          <a:lstStyle/>
          <a:p>
            <a:pPr algn="ctr" eaLnBrk="1" hangingPunct="1"/>
            <a:r>
              <a:rPr lang="en-US"/>
              <a:t>processor</a:t>
            </a:r>
          </a:p>
        </p:txBody>
      </p:sp>
      <p:sp>
        <p:nvSpPr>
          <p:cNvPr id="30735" name="AutoShape 13"/>
          <p:cNvSpPr>
            <a:spLocks noChangeArrowheads="1"/>
          </p:cNvSpPr>
          <p:nvPr/>
        </p:nvSpPr>
        <p:spPr bwMode="auto">
          <a:xfrm>
            <a:off x="6372225" y="3367088"/>
            <a:ext cx="927100" cy="460375"/>
          </a:xfrm>
          <a:prstGeom prst="can">
            <a:avLst>
              <a:gd name="adj" fmla="val 25000"/>
            </a:avLst>
          </a:prstGeom>
          <a:solidFill>
            <a:schemeClr val="accent1"/>
          </a:solidFill>
          <a:ln w="19050">
            <a:solidFill>
              <a:schemeClr val="tx1"/>
            </a:solidFill>
            <a:round/>
            <a:headEnd/>
            <a:tailEnd/>
          </a:ln>
        </p:spPr>
        <p:txBody>
          <a:bodyPr lIns="0" tIns="0" rIns="0" bIns="0" anchor="ctr">
            <a:spAutoFit/>
          </a:bodyPr>
          <a:lstStyle/>
          <a:p>
            <a:endParaRPr lang="en-US"/>
          </a:p>
        </p:txBody>
      </p:sp>
      <p:sp>
        <p:nvSpPr>
          <p:cNvPr id="30736" name="Text Box 14"/>
          <p:cNvSpPr txBox="1">
            <a:spLocks noChangeArrowheads="1"/>
          </p:cNvSpPr>
          <p:nvPr/>
        </p:nvSpPr>
        <p:spPr bwMode="auto">
          <a:xfrm>
            <a:off x="6440488" y="3502025"/>
            <a:ext cx="790575" cy="244475"/>
          </a:xfrm>
          <a:prstGeom prst="rect">
            <a:avLst/>
          </a:prstGeom>
          <a:noFill/>
          <a:ln w="19050">
            <a:noFill/>
            <a:miter lim="800000"/>
            <a:headEnd/>
            <a:tailEnd/>
          </a:ln>
        </p:spPr>
        <p:txBody>
          <a:bodyPr wrap="none" lIns="0" tIns="0" rIns="0" bIns="0">
            <a:spAutoFit/>
          </a:bodyPr>
          <a:lstStyle/>
          <a:p>
            <a:pPr algn="ctr" eaLnBrk="1" hangingPunct="1"/>
            <a:r>
              <a:rPr lang="en-US"/>
              <a:t>memory</a:t>
            </a:r>
          </a:p>
        </p:txBody>
      </p:sp>
      <p:grpSp>
        <p:nvGrpSpPr>
          <p:cNvPr id="2" name="Group 15"/>
          <p:cNvGrpSpPr>
            <a:grpSpLocks/>
          </p:cNvGrpSpPr>
          <p:nvPr/>
        </p:nvGrpSpPr>
        <p:grpSpPr bwMode="auto">
          <a:xfrm>
            <a:off x="2519363" y="4941888"/>
            <a:ext cx="1435100" cy="842962"/>
            <a:chOff x="1623" y="3132"/>
            <a:chExt cx="904" cy="531"/>
          </a:xfrm>
        </p:grpSpPr>
        <p:sp>
          <p:nvSpPr>
            <p:cNvPr id="30750" name="AutoShape 16"/>
            <p:cNvSpPr>
              <a:spLocks noChangeArrowheads="1"/>
            </p:cNvSpPr>
            <p:nvPr/>
          </p:nvSpPr>
          <p:spPr bwMode="auto">
            <a:xfrm>
              <a:off x="1623" y="3132"/>
              <a:ext cx="904" cy="531"/>
            </a:xfrm>
            <a:prstGeom prst="roundRect">
              <a:avLst>
                <a:gd name="adj" fmla="val 16667"/>
              </a:avLst>
            </a:prstGeom>
            <a:solidFill>
              <a:schemeClr val="accent1"/>
            </a:solidFill>
            <a:ln w="28575">
              <a:solidFill>
                <a:schemeClr val="tx1"/>
              </a:solidFill>
              <a:round/>
              <a:headEnd/>
              <a:tailEnd/>
            </a:ln>
          </p:spPr>
          <p:txBody>
            <a:bodyPr wrap="none" anchor="ctr">
              <a:spAutoFit/>
            </a:bodyPr>
            <a:lstStyle/>
            <a:p>
              <a:endParaRPr lang="en-US"/>
            </a:p>
          </p:txBody>
        </p:sp>
        <p:sp>
          <p:nvSpPr>
            <p:cNvPr id="30751" name="AutoShape 17"/>
            <p:cNvSpPr>
              <a:spLocks noChangeArrowheads="1"/>
            </p:cNvSpPr>
            <p:nvPr/>
          </p:nvSpPr>
          <p:spPr bwMode="auto">
            <a:xfrm>
              <a:off x="1839" y="3312"/>
              <a:ext cx="471" cy="172"/>
            </a:xfrm>
            <a:prstGeom prst="roundRect">
              <a:avLst>
                <a:gd name="adj" fmla="val 16667"/>
              </a:avLst>
            </a:prstGeom>
            <a:solidFill>
              <a:schemeClr val="accent1"/>
            </a:solidFill>
            <a:ln w="12700">
              <a:noFill/>
              <a:round/>
              <a:headEnd/>
              <a:tailEnd/>
            </a:ln>
          </p:spPr>
          <p:txBody>
            <a:bodyPr wrap="none" lIns="0" tIns="0" rIns="0" bIns="0">
              <a:spAutoFit/>
            </a:bodyPr>
            <a:lstStyle/>
            <a:p>
              <a:pPr algn="ctr" eaLnBrk="1" hangingPunct="1"/>
              <a:r>
                <a:rPr lang="en-US"/>
                <a:t>System</a:t>
              </a:r>
            </a:p>
          </p:txBody>
        </p:sp>
        <p:grpSp>
          <p:nvGrpSpPr>
            <p:cNvPr id="3" name="Group 18"/>
            <p:cNvGrpSpPr>
              <a:grpSpLocks/>
            </p:cNvGrpSpPr>
            <p:nvPr/>
          </p:nvGrpSpPr>
          <p:grpSpPr bwMode="auto">
            <a:xfrm>
              <a:off x="1667" y="3154"/>
              <a:ext cx="128" cy="141"/>
              <a:chOff x="1658" y="3145"/>
              <a:chExt cx="484" cy="589"/>
            </a:xfrm>
          </p:grpSpPr>
          <p:sp>
            <p:nvSpPr>
              <p:cNvPr id="30753" name="WordArt 19"/>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pPr algn="ctr"/>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30754" name="WordArt 20"/>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pPr algn="ctr"/>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30755" name="Line 21"/>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30756" name="Line 22"/>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30757" name="AutoShape 23"/>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grpSp>
        <p:nvGrpSpPr>
          <p:cNvPr id="4" name="Group 24"/>
          <p:cNvGrpSpPr>
            <a:grpSpLocks/>
          </p:cNvGrpSpPr>
          <p:nvPr/>
        </p:nvGrpSpPr>
        <p:grpSpPr bwMode="auto">
          <a:xfrm>
            <a:off x="3697288" y="2459038"/>
            <a:ext cx="876300" cy="387350"/>
            <a:chOff x="2329" y="1549"/>
            <a:chExt cx="552" cy="244"/>
          </a:xfrm>
        </p:grpSpPr>
        <p:sp>
          <p:nvSpPr>
            <p:cNvPr id="30743" name="Text Box 25"/>
            <p:cNvSpPr txBox="1">
              <a:spLocks noChangeArrowheads="1"/>
            </p:cNvSpPr>
            <p:nvPr/>
          </p:nvSpPr>
          <p:spPr bwMode="auto">
            <a:xfrm>
              <a:off x="2329" y="1563"/>
              <a:ext cx="552" cy="230"/>
            </a:xfrm>
            <a:prstGeom prst="rect">
              <a:avLst/>
            </a:prstGeom>
            <a:solidFill>
              <a:schemeClr val="accent1"/>
            </a:solidFill>
            <a:ln w="28575">
              <a:solidFill>
                <a:schemeClr val="tx1"/>
              </a:solidFill>
              <a:miter lim="800000"/>
              <a:headEnd/>
              <a:tailEnd/>
            </a:ln>
          </p:spPr>
          <p:txBody>
            <a:bodyPr>
              <a:spAutoFit/>
            </a:bodyPr>
            <a:lstStyle/>
            <a:p>
              <a:pPr algn="ctr"/>
              <a:r>
                <a:rPr lang="en-US"/>
                <a:t>data</a:t>
              </a:r>
            </a:p>
          </p:txBody>
        </p:sp>
        <p:grpSp>
          <p:nvGrpSpPr>
            <p:cNvPr id="5" name="Group 26"/>
            <p:cNvGrpSpPr>
              <a:grpSpLocks/>
            </p:cNvGrpSpPr>
            <p:nvPr/>
          </p:nvGrpSpPr>
          <p:grpSpPr bwMode="auto">
            <a:xfrm>
              <a:off x="2348" y="1549"/>
              <a:ext cx="128" cy="141"/>
              <a:chOff x="1658" y="3145"/>
              <a:chExt cx="484" cy="589"/>
            </a:xfrm>
          </p:grpSpPr>
          <p:sp>
            <p:nvSpPr>
              <p:cNvPr id="30745" name="WordArt 2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pPr algn="ctr"/>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30746" name="WordArt 2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pPr algn="ctr"/>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30747" name="Line 29"/>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30748" name="Line 30"/>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30749" name="AutoShape 31"/>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grpSp>
        <p:nvGrpSpPr>
          <p:cNvPr id="6" name="Group 32"/>
          <p:cNvGrpSpPr>
            <a:grpSpLocks/>
          </p:cNvGrpSpPr>
          <p:nvPr/>
        </p:nvGrpSpPr>
        <p:grpSpPr bwMode="auto">
          <a:xfrm>
            <a:off x="6319838" y="2713038"/>
            <a:ext cx="1030287" cy="522287"/>
            <a:chOff x="4046" y="3648"/>
            <a:chExt cx="649" cy="329"/>
          </a:xfrm>
        </p:grpSpPr>
        <p:sp>
          <p:nvSpPr>
            <p:cNvPr id="30741" name="AutoShape 33"/>
            <p:cNvSpPr>
              <a:spLocks noChangeArrowheads="1"/>
            </p:cNvSpPr>
            <p:nvPr/>
          </p:nvSpPr>
          <p:spPr bwMode="auto">
            <a:xfrm>
              <a:off x="4046" y="3648"/>
              <a:ext cx="649" cy="329"/>
            </a:xfrm>
            <a:prstGeom prst="bevel">
              <a:avLst>
                <a:gd name="adj" fmla="val 12500"/>
              </a:avLst>
            </a:prstGeom>
            <a:solidFill>
              <a:schemeClr val="accent1"/>
            </a:solidFill>
            <a:ln w="19050">
              <a:solidFill>
                <a:schemeClr val="tx1"/>
              </a:solidFill>
              <a:miter lim="800000"/>
              <a:headEnd/>
              <a:tailEnd/>
            </a:ln>
          </p:spPr>
          <p:txBody>
            <a:bodyPr lIns="0" tIns="0" rIns="0" bIns="0" anchor="ctr">
              <a:spAutoFit/>
            </a:bodyPr>
            <a:lstStyle/>
            <a:p>
              <a:endParaRPr lang="en-US"/>
            </a:p>
          </p:txBody>
        </p:sp>
        <p:sp>
          <p:nvSpPr>
            <p:cNvPr id="30742" name="AutoShape 34"/>
            <p:cNvSpPr>
              <a:spLocks noChangeArrowheads="1"/>
            </p:cNvSpPr>
            <p:nvPr/>
          </p:nvSpPr>
          <p:spPr bwMode="auto">
            <a:xfrm>
              <a:off x="4144" y="3710"/>
              <a:ext cx="452" cy="206"/>
            </a:xfrm>
            <a:prstGeom prst="bevel">
              <a:avLst>
                <a:gd name="adj" fmla="val 12500"/>
              </a:avLst>
            </a:prstGeom>
            <a:noFill/>
            <a:ln w="19050">
              <a:noFill/>
              <a:miter lim="800000"/>
              <a:headEnd/>
              <a:tailEnd/>
            </a:ln>
          </p:spPr>
          <p:txBody>
            <a:bodyPr wrap="none" lIns="0" tIns="0" rIns="0" bIns="0">
              <a:spAutoFit/>
            </a:bodyPr>
            <a:lstStyle/>
            <a:p>
              <a:pPr algn="ctr" eaLnBrk="1" hangingPunct="1"/>
              <a:r>
                <a:rPr lang="en-US"/>
                <a:t>device</a:t>
              </a:r>
            </a:p>
          </p:txBody>
        </p:sp>
      </p:grpSp>
      <p:sp>
        <p:nvSpPr>
          <p:cNvPr id="30740" name="AutoShape 35"/>
          <p:cNvSpPr>
            <a:spLocks noChangeArrowheads="1"/>
          </p:cNvSpPr>
          <p:nvPr/>
        </p:nvSpPr>
        <p:spPr bwMode="auto">
          <a:xfrm>
            <a:off x="5654675" y="4059238"/>
            <a:ext cx="2362200" cy="560387"/>
          </a:xfrm>
          <a:prstGeom prst="leftRightArrow">
            <a:avLst>
              <a:gd name="adj1" fmla="val 50000"/>
              <a:gd name="adj2" fmla="val 84306"/>
            </a:avLst>
          </a:prstGeom>
          <a:solidFill>
            <a:schemeClr val="bg1"/>
          </a:solidFill>
          <a:ln w="9525" algn="ctr">
            <a:solidFill>
              <a:srgbClr val="000000"/>
            </a:solidFill>
            <a:miter lim="800000"/>
            <a:headEnd/>
            <a:tailEnd/>
          </a:ln>
        </p:spPr>
        <p:txBody>
          <a:bodyPr lIns="0" tIns="0" rIns="0" bIns="0" anchor="ctr">
            <a:spAutoFit/>
          </a:bodyPr>
          <a:lstStyle/>
          <a:p>
            <a:pPr algn="ctr" eaLnBrk="1" hangingPunct="1">
              <a:spcBef>
                <a:spcPct val="50000"/>
              </a:spcBef>
            </a:pPr>
            <a:r>
              <a:rPr lang="en-US" sz="1800"/>
              <a:t>bus</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system</a:t>
            </a:r>
            <a:endParaRPr lang="en-US" dirty="0"/>
          </a:p>
        </p:txBody>
      </p:sp>
      <p:sp>
        <p:nvSpPr>
          <p:cNvPr id="3" name="Content Placeholder 2"/>
          <p:cNvSpPr>
            <a:spLocks noGrp="1"/>
          </p:cNvSpPr>
          <p:nvPr>
            <p:ph idx="1"/>
          </p:nvPr>
        </p:nvSpPr>
        <p:spPr/>
        <p:txBody>
          <a:bodyPr/>
          <a:lstStyle/>
          <a:p>
            <a:r>
              <a:rPr lang="en-US" sz="1100" b="1" dirty="0" smtClean="0">
                <a:latin typeface="Courier New" pitchFamily="49" charset="0"/>
              </a:rPr>
              <a:t>SYSTEM</a:t>
            </a:r>
            <a:r>
              <a:rPr lang="en-US" sz="1100" dirty="0" smtClean="0">
                <a:latin typeface="Courier New" pitchFamily="49" charset="0"/>
              </a:rPr>
              <a:t> </a:t>
            </a:r>
            <a:r>
              <a:rPr lang="en-US" sz="1100" dirty="0" err="1" smtClean="0">
                <a:latin typeface="Courier New" pitchFamily="49" charset="0"/>
              </a:rPr>
              <a:t>Control_System</a:t>
            </a:r>
            <a:endParaRPr lang="en-US" sz="1100" dirty="0" smtClean="0">
              <a:latin typeface="Courier New" pitchFamily="49" charset="0"/>
            </a:endParaRPr>
          </a:p>
          <a:p>
            <a:r>
              <a:rPr lang="en-US" sz="1100" b="1" dirty="0" smtClean="0">
                <a:latin typeface="Courier New" pitchFamily="49" charset="0"/>
              </a:rPr>
              <a:t>END</a:t>
            </a:r>
            <a:r>
              <a:rPr lang="en-US" sz="1100" dirty="0" smtClean="0">
                <a:latin typeface="Courier New" pitchFamily="49" charset="0"/>
              </a:rPr>
              <a:t> </a:t>
            </a:r>
            <a:r>
              <a:rPr lang="en-US" sz="1100" dirty="0" err="1" smtClean="0">
                <a:latin typeface="Courier New" pitchFamily="49" charset="0"/>
              </a:rPr>
              <a:t>Control_System</a:t>
            </a:r>
            <a:r>
              <a:rPr lang="en-US" sz="1100" dirty="0" smtClean="0">
                <a:latin typeface="Courier New" pitchFamily="49" charset="0"/>
              </a:rPr>
              <a:t>;</a:t>
            </a:r>
          </a:p>
          <a:p>
            <a:endParaRPr lang="en-US" sz="1100" dirty="0" smtClean="0">
              <a:latin typeface="Courier New" pitchFamily="49" charset="0"/>
            </a:endParaRPr>
          </a:p>
          <a:p>
            <a:r>
              <a:rPr lang="en-US" sz="1100" b="1" dirty="0" smtClean="0">
                <a:latin typeface="Courier New" pitchFamily="49" charset="0"/>
              </a:rPr>
              <a:t>SYSTEM IMPLEMENTATION</a:t>
            </a:r>
            <a:r>
              <a:rPr lang="en-US" sz="1100" dirty="0" smtClean="0">
                <a:latin typeface="Courier New" pitchFamily="49" charset="0"/>
              </a:rPr>
              <a:t> </a:t>
            </a:r>
            <a:r>
              <a:rPr lang="en-US" sz="1100" dirty="0" err="1" smtClean="0">
                <a:latin typeface="Courier New" pitchFamily="49" charset="0"/>
              </a:rPr>
              <a:t>Control_System.others</a:t>
            </a:r>
            <a:endParaRPr lang="en-US" sz="1100" dirty="0" smtClean="0">
              <a:latin typeface="Courier New" pitchFamily="49" charset="0"/>
            </a:endParaRPr>
          </a:p>
          <a:p>
            <a:r>
              <a:rPr lang="en-US" sz="1100" b="1" dirty="0" smtClean="0">
                <a:latin typeface="Courier New" pitchFamily="49" charset="0"/>
              </a:rPr>
              <a:t>SUBCOMPONENTS</a:t>
            </a:r>
          </a:p>
          <a:p>
            <a:r>
              <a:rPr lang="en-US" sz="1100" dirty="0" smtClean="0">
                <a:latin typeface="Courier New" pitchFamily="49" charset="0"/>
              </a:rPr>
              <a:t>  CPU : </a:t>
            </a:r>
            <a:r>
              <a:rPr lang="en-US" sz="1100" b="1" dirty="0" smtClean="0">
                <a:latin typeface="Courier New" pitchFamily="49" charset="0"/>
              </a:rPr>
              <a:t>PROCESSOR</a:t>
            </a:r>
            <a:r>
              <a:rPr lang="en-US" sz="1100" dirty="0" smtClean="0">
                <a:latin typeface="Courier New" pitchFamily="49" charset="0"/>
              </a:rPr>
              <a:t> CPU;</a:t>
            </a:r>
          </a:p>
          <a:p>
            <a:r>
              <a:rPr lang="en-US" sz="1100" dirty="0" smtClean="0">
                <a:latin typeface="Courier New" pitchFamily="49" charset="0"/>
              </a:rPr>
              <a:t>  </a:t>
            </a:r>
            <a:r>
              <a:rPr lang="en-US" sz="1100" dirty="0" err="1" smtClean="0">
                <a:latin typeface="Courier New" pitchFamily="49" charset="0"/>
              </a:rPr>
              <a:t>Memory_Bus</a:t>
            </a:r>
            <a:r>
              <a:rPr lang="en-US" sz="1100" dirty="0" smtClean="0">
                <a:latin typeface="Courier New" pitchFamily="49" charset="0"/>
              </a:rPr>
              <a:t> : </a:t>
            </a:r>
            <a:r>
              <a:rPr lang="en-US" sz="1100" b="1" dirty="0" smtClean="0">
                <a:latin typeface="Courier New" pitchFamily="49" charset="0"/>
              </a:rPr>
              <a:t>BUS</a:t>
            </a:r>
            <a:r>
              <a:rPr lang="en-US" sz="1100" dirty="0" smtClean="0">
                <a:latin typeface="Courier New" pitchFamily="49" charset="0"/>
              </a:rPr>
              <a:t> </a:t>
            </a:r>
            <a:r>
              <a:rPr lang="en-US" sz="1100" dirty="0" err="1" smtClean="0">
                <a:latin typeface="Courier New" pitchFamily="49" charset="0"/>
              </a:rPr>
              <a:t>Memory_Bus</a:t>
            </a:r>
            <a:r>
              <a:rPr lang="en-US" sz="1100" dirty="0" smtClean="0">
                <a:latin typeface="Courier New" pitchFamily="49" charset="0"/>
              </a:rPr>
              <a:t>;</a:t>
            </a:r>
          </a:p>
          <a:p>
            <a:r>
              <a:rPr lang="en-US" sz="1100" dirty="0" smtClean="0">
                <a:latin typeface="Courier New" pitchFamily="49" charset="0"/>
              </a:rPr>
              <a:t>  RAM : </a:t>
            </a:r>
            <a:r>
              <a:rPr lang="en-US" sz="1100" b="1" dirty="0" smtClean="0">
                <a:latin typeface="Courier New" pitchFamily="49" charset="0"/>
              </a:rPr>
              <a:t>MEMORY</a:t>
            </a:r>
            <a:r>
              <a:rPr lang="en-US" sz="1100" dirty="0" smtClean="0">
                <a:latin typeface="Courier New" pitchFamily="49" charset="0"/>
              </a:rPr>
              <a:t> RAM;</a:t>
            </a:r>
          </a:p>
          <a:p>
            <a:r>
              <a:rPr lang="en-US" sz="1100" dirty="0" smtClean="0">
                <a:latin typeface="Courier New" pitchFamily="49" charset="0"/>
              </a:rPr>
              <a:t>  ROM : </a:t>
            </a:r>
            <a:r>
              <a:rPr lang="en-US" sz="1100" b="1" dirty="0" smtClean="0">
                <a:latin typeface="Courier New" pitchFamily="49" charset="0"/>
              </a:rPr>
              <a:t>MEMORY</a:t>
            </a:r>
            <a:r>
              <a:rPr lang="en-US" sz="1100" dirty="0" smtClean="0">
                <a:latin typeface="Courier New" pitchFamily="49" charset="0"/>
              </a:rPr>
              <a:t> ROM;</a:t>
            </a:r>
          </a:p>
          <a:p>
            <a:r>
              <a:rPr lang="en-US" sz="1100" dirty="0" smtClean="0">
                <a:latin typeface="Courier New" pitchFamily="49" charset="0"/>
              </a:rPr>
              <a:t>  </a:t>
            </a:r>
            <a:r>
              <a:rPr lang="en-US" sz="1100" dirty="0" err="1" smtClean="0">
                <a:latin typeface="Courier New" pitchFamily="49" charset="0"/>
              </a:rPr>
              <a:t>Control_SW</a:t>
            </a:r>
            <a:r>
              <a:rPr lang="en-US" sz="1100" dirty="0" smtClean="0">
                <a:latin typeface="Courier New" pitchFamily="49" charset="0"/>
              </a:rPr>
              <a:t> : </a:t>
            </a:r>
            <a:r>
              <a:rPr lang="en-US" sz="1100" b="1" dirty="0" smtClean="0">
                <a:latin typeface="Courier New" pitchFamily="49" charset="0"/>
              </a:rPr>
              <a:t>PROCESS</a:t>
            </a:r>
            <a:r>
              <a:rPr lang="en-US" sz="1100" dirty="0" smtClean="0">
                <a:latin typeface="Courier New" pitchFamily="49" charset="0"/>
              </a:rPr>
              <a:t> </a:t>
            </a:r>
            <a:r>
              <a:rPr lang="en-US" sz="1100" dirty="0" err="1" smtClean="0">
                <a:latin typeface="Courier New" pitchFamily="49" charset="0"/>
              </a:rPr>
              <a:t>Control_SW</a:t>
            </a:r>
            <a:r>
              <a:rPr lang="en-US" sz="1100" dirty="0" smtClean="0">
                <a:latin typeface="Courier New" pitchFamily="49" charset="0"/>
              </a:rPr>
              <a:t>;</a:t>
            </a:r>
          </a:p>
          <a:p>
            <a:r>
              <a:rPr lang="en-US" sz="1100" dirty="0" smtClean="0">
                <a:latin typeface="Courier New" pitchFamily="49" charset="0"/>
              </a:rPr>
              <a:t>  IO : </a:t>
            </a:r>
            <a:r>
              <a:rPr lang="en-US" sz="1100" b="1" dirty="0" smtClean="0">
                <a:latin typeface="Courier New" pitchFamily="49" charset="0"/>
              </a:rPr>
              <a:t>DEVICE</a:t>
            </a:r>
            <a:r>
              <a:rPr lang="en-US" sz="1100" dirty="0" smtClean="0">
                <a:latin typeface="Courier New" pitchFamily="49" charset="0"/>
              </a:rPr>
              <a:t> IO;</a:t>
            </a:r>
          </a:p>
          <a:p>
            <a:r>
              <a:rPr lang="en-US" sz="1100" dirty="0" smtClean="0">
                <a:latin typeface="Courier New" pitchFamily="49" charset="0"/>
              </a:rPr>
              <a:t>  </a:t>
            </a:r>
            <a:r>
              <a:rPr lang="en-US" sz="1100" dirty="0" err="1" smtClean="0">
                <a:latin typeface="Courier New" pitchFamily="49" charset="0"/>
              </a:rPr>
              <a:t>IO_Bus</a:t>
            </a:r>
            <a:r>
              <a:rPr lang="en-US" sz="1100" dirty="0" smtClean="0">
                <a:latin typeface="Courier New" pitchFamily="49" charset="0"/>
              </a:rPr>
              <a:t> : </a:t>
            </a:r>
            <a:r>
              <a:rPr lang="en-US" sz="1100" b="1" dirty="0" smtClean="0">
                <a:latin typeface="Courier New" pitchFamily="49" charset="0"/>
              </a:rPr>
              <a:t>BUS</a:t>
            </a:r>
            <a:r>
              <a:rPr lang="en-US" sz="1100" dirty="0" smtClean="0">
                <a:latin typeface="Courier New" pitchFamily="49" charset="0"/>
              </a:rPr>
              <a:t> </a:t>
            </a:r>
            <a:r>
              <a:rPr lang="en-US" sz="1100" dirty="0" err="1" smtClean="0">
                <a:latin typeface="Courier New" pitchFamily="49" charset="0"/>
              </a:rPr>
              <a:t>IO_Bus</a:t>
            </a:r>
            <a:r>
              <a:rPr lang="en-US" sz="1100" dirty="0" smtClean="0">
                <a:latin typeface="Courier New" pitchFamily="49" charset="0"/>
              </a:rPr>
              <a:t>;</a:t>
            </a:r>
          </a:p>
          <a:p>
            <a:r>
              <a:rPr lang="en-US" sz="1100" dirty="0" smtClean="0">
                <a:latin typeface="Courier New" pitchFamily="49" charset="0"/>
              </a:rPr>
              <a:t>  Sensor : </a:t>
            </a:r>
            <a:r>
              <a:rPr lang="en-US" sz="1100" b="1" dirty="0" smtClean="0">
                <a:latin typeface="Courier New" pitchFamily="49" charset="0"/>
              </a:rPr>
              <a:t>DEVICE</a:t>
            </a:r>
            <a:r>
              <a:rPr lang="en-US" sz="1100" dirty="0" smtClean="0">
                <a:latin typeface="Courier New" pitchFamily="49" charset="0"/>
              </a:rPr>
              <a:t> Sensor;</a:t>
            </a:r>
          </a:p>
          <a:p>
            <a:r>
              <a:rPr lang="en-US" sz="1100" dirty="0" smtClean="0">
                <a:latin typeface="Courier New" pitchFamily="49" charset="0"/>
              </a:rPr>
              <a:t>  Actuator : </a:t>
            </a:r>
            <a:r>
              <a:rPr lang="en-US" sz="1100" b="1" dirty="0" smtClean="0">
                <a:latin typeface="Courier New" pitchFamily="49" charset="0"/>
              </a:rPr>
              <a:t>DEVICE</a:t>
            </a:r>
            <a:r>
              <a:rPr lang="en-US" sz="1100" dirty="0" smtClean="0">
                <a:latin typeface="Courier New" pitchFamily="49" charset="0"/>
              </a:rPr>
              <a:t> Actuator;</a:t>
            </a:r>
          </a:p>
          <a:p>
            <a:r>
              <a:rPr lang="en-US" sz="1100" b="1" dirty="0" smtClean="0">
                <a:latin typeface="Courier New" pitchFamily="49" charset="0"/>
              </a:rPr>
              <a:t>CONNECTIONS</a:t>
            </a:r>
          </a:p>
          <a:p>
            <a:r>
              <a:rPr lang="en-US" sz="1100" dirty="0" smtClean="0">
                <a:latin typeface="Courier New" pitchFamily="49" charset="0"/>
              </a:rPr>
              <a:t>  </a:t>
            </a:r>
            <a:r>
              <a:rPr lang="en-US" sz="1100" b="1" dirty="0" smtClean="0">
                <a:latin typeface="Courier New" pitchFamily="49" charset="0"/>
              </a:rPr>
              <a:t>EVENT DATA PORT</a:t>
            </a:r>
            <a:r>
              <a:rPr lang="en-US" sz="1100" dirty="0" smtClean="0">
                <a:latin typeface="Courier New" pitchFamily="49" charset="0"/>
              </a:rPr>
              <a:t> </a:t>
            </a:r>
            <a:r>
              <a:rPr lang="en-US" sz="1100" dirty="0" err="1" smtClean="0">
                <a:latin typeface="Courier New" pitchFamily="49" charset="0"/>
              </a:rPr>
              <a:t>Control_SW.Actuator</a:t>
            </a:r>
            <a:r>
              <a:rPr lang="en-US" sz="1100" dirty="0" smtClean="0">
                <a:latin typeface="Courier New" pitchFamily="49" charset="0"/>
              </a:rPr>
              <a:t> -&gt; </a:t>
            </a:r>
            <a:r>
              <a:rPr lang="en-US" sz="1100" dirty="0" err="1" smtClean="0">
                <a:latin typeface="Courier New" pitchFamily="49" charset="0"/>
              </a:rPr>
              <a:t>IO.Actuator</a:t>
            </a:r>
            <a:r>
              <a:rPr lang="en-US" sz="1100" dirty="0" smtClean="0">
                <a:latin typeface="Courier New" pitchFamily="49" charset="0"/>
              </a:rPr>
              <a:t>;</a:t>
            </a:r>
          </a:p>
          <a:p>
            <a:r>
              <a:rPr lang="en-US" sz="1100" dirty="0" smtClean="0">
                <a:latin typeface="Courier New" pitchFamily="49" charset="0"/>
              </a:rPr>
              <a:t>  </a:t>
            </a:r>
            <a:r>
              <a:rPr lang="en-US" sz="1100" b="1" dirty="0" smtClean="0">
                <a:latin typeface="Courier New" pitchFamily="49" charset="0"/>
              </a:rPr>
              <a:t>EVENT DATA PORT</a:t>
            </a:r>
            <a:r>
              <a:rPr lang="en-US" sz="1100" dirty="0" smtClean="0">
                <a:latin typeface="Courier New" pitchFamily="49" charset="0"/>
              </a:rPr>
              <a:t> </a:t>
            </a:r>
            <a:r>
              <a:rPr lang="en-US" sz="1100" dirty="0" err="1" smtClean="0">
                <a:latin typeface="Courier New" pitchFamily="49" charset="0"/>
              </a:rPr>
              <a:t>IO.Sensor</a:t>
            </a:r>
            <a:r>
              <a:rPr lang="en-US" sz="1100" dirty="0" smtClean="0">
                <a:latin typeface="Courier New" pitchFamily="49" charset="0"/>
              </a:rPr>
              <a:t> -&gt; </a:t>
            </a:r>
            <a:r>
              <a:rPr lang="en-US" sz="1100" dirty="0" err="1" smtClean="0">
                <a:latin typeface="Courier New" pitchFamily="49" charset="0"/>
              </a:rPr>
              <a:t>Control_SW.Sensor</a:t>
            </a:r>
            <a:r>
              <a:rPr lang="en-US" sz="1100" dirty="0" smtClean="0">
                <a:latin typeface="Courier New" pitchFamily="49" charset="0"/>
              </a:rPr>
              <a:t>;</a:t>
            </a:r>
          </a:p>
          <a:p>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Memory_Bus</a:t>
            </a:r>
            <a:r>
              <a:rPr lang="en-US" sz="1100" dirty="0" smtClean="0">
                <a:latin typeface="Courier New" pitchFamily="49" charset="0"/>
              </a:rPr>
              <a:t> -&gt; </a:t>
            </a:r>
            <a:r>
              <a:rPr lang="en-US" sz="1100" dirty="0" err="1" smtClean="0">
                <a:latin typeface="Courier New" pitchFamily="49" charset="0"/>
              </a:rPr>
              <a:t>CPU.Memory_Bus</a:t>
            </a:r>
            <a:r>
              <a:rPr lang="en-US" sz="1100" dirty="0" smtClean="0">
                <a:latin typeface="Courier New" pitchFamily="49" charset="0"/>
              </a:rPr>
              <a:t>;</a:t>
            </a:r>
          </a:p>
          <a:p>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Memory_Bus</a:t>
            </a:r>
            <a:r>
              <a:rPr lang="en-US" sz="1100" dirty="0" smtClean="0">
                <a:latin typeface="Courier New" pitchFamily="49" charset="0"/>
              </a:rPr>
              <a:t> -&gt; </a:t>
            </a:r>
            <a:r>
              <a:rPr lang="en-US" sz="1100" dirty="0" err="1" smtClean="0">
                <a:latin typeface="Courier New" pitchFamily="49" charset="0"/>
              </a:rPr>
              <a:t>RAM.Memory_Bus</a:t>
            </a:r>
            <a:r>
              <a:rPr lang="en-US" sz="1100" dirty="0" smtClean="0">
                <a:latin typeface="Courier New" pitchFamily="49" charset="0"/>
              </a:rPr>
              <a:t>;</a:t>
            </a:r>
          </a:p>
          <a:p>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Memory_Bus</a:t>
            </a:r>
            <a:r>
              <a:rPr lang="en-US" sz="1100" dirty="0" smtClean="0">
                <a:latin typeface="Courier New" pitchFamily="49" charset="0"/>
              </a:rPr>
              <a:t> -&gt; </a:t>
            </a:r>
            <a:r>
              <a:rPr lang="en-US" sz="1100" dirty="0" err="1" smtClean="0">
                <a:latin typeface="Courier New" pitchFamily="49" charset="0"/>
              </a:rPr>
              <a:t>ROM.Memory_Bus</a:t>
            </a:r>
            <a:r>
              <a:rPr lang="en-US" sz="1100" dirty="0" smtClean="0">
                <a:latin typeface="Courier New" pitchFamily="49" charset="0"/>
              </a:rPr>
              <a:t>;</a:t>
            </a:r>
          </a:p>
          <a:p>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IO_Bus</a:t>
            </a:r>
            <a:r>
              <a:rPr lang="en-US" sz="1100" dirty="0" smtClean="0">
                <a:latin typeface="Courier New" pitchFamily="49" charset="0"/>
              </a:rPr>
              <a:t> -&gt; </a:t>
            </a:r>
            <a:r>
              <a:rPr lang="en-US" sz="1100" dirty="0" err="1" smtClean="0">
                <a:latin typeface="Courier New" pitchFamily="49" charset="0"/>
              </a:rPr>
              <a:t>IO.IO_Bus</a:t>
            </a:r>
            <a:r>
              <a:rPr lang="en-US" sz="1100" dirty="0" smtClean="0">
                <a:latin typeface="Courier New" pitchFamily="49" charset="0"/>
              </a:rPr>
              <a:t>;</a:t>
            </a:r>
          </a:p>
          <a:p>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IO_Bus</a:t>
            </a:r>
            <a:r>
              <a:rPr lang="en-US" sz="1100" dirty="0" smtClean="0">
                <a:latin typeface="Courier New" pitchFamily="49" charset="0"/>
              </a:rPr>
              <a:t> -&gt; </a:t>
            </a:r>
            <a:r>
              <a:rPr lang="en-US" sz="1100" dirty="0" err="1" smtClean="0">
                <a:latin typeface="Courier New" pitchFamily="49" charset="0"/>
              </a:rPr>
              <a:t>Sensor.IO_Bus</a:t>
            </a:r>
            <a:r>
              <a:rPr lang="en-US" sz="1100" dirty="0" smtClean="0">
                <a:latin typeface="Courier New" pitchFamily="49" charset="0"/>
              </a:rPr>
              <a:t>;</a:t>
            </a:r>
          </a:p>
          <a:p>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IO_Bus</a:t>
            </a:r>
            <a:r>
              <a:rPr lang="en-US" sz="1100" dirty="0" smtClean="0">
                <a:latin typeface="Courier New" pitchFamily="49" charset="0"/>
              </a:rPr>
              <a:t> -&gt; </a:t>
            </a:r>
            <a:r>
              <a:rPr lang="en-US" sz="1100" dirty="0" err="1" smtClean="0">
                <a:latin typeface="Courier New" pitchFamily="49" charset="0"/>
              </a:rPr>
              <a:t>Actuator.IO_Bus</a:t>
            </a:r>
            <a:r>
              <a:rPr lang="en-US" sz="1100" dirty="0" smtClean="0">
                <a:latin typeface="Courier New" pitchFamily="49" charset="0"/>
              </a:rPr>
              <a:t>;</a:t>
            </a:r>
          </a:p>
          <a:p>
            <a:r>
              <a:rPr lang="en-US" sz="1100" b="1" dirty="0" smtClean="0">
                <a:latin typeface="Courier New" pitchFamily="49" charset="0"/>
              </a:rPr>
              <a:t>END</a:t>
            </a:r>
            <a:r>
              <a:rPr lang="en-US" sz="1100" dirty="0" smtClean="0">
                <a:latin typeface="Courier New" pitchFamily="49" charset="0"/>
              </a:rPr>
              <a:t> </a:t>
            </a:r>
            <a:r>
              <a:rPr lang="en-US" sz="1100" dirty="0" err="1" smtClean="0">
                <a:latin typeface="Courier New" pitchFamily="49" charset="0"/>
              </a:rPr>
              <a:t>Control_System.others</a:t>
            </a:r>
            <a:r>
              <a:rPr lang="en-US" sz="1100" dirty="0" smtClean="0">
                <a:latin typeface="Courier New" pitchFamily="49" charset="0"/>
              </a:rPr>
              <a:t>;</a:t>
            </a:r>
            <a:endParaRPr lang="fr-FR" sz="1100" dirty="0" smtClean="0">
              <a:latin typeface="Courier New" pitchFamily="49" charset="0"/>
            </a:endParaRPr>
          </a:p>
          <a:p>
            <a:endParaRPr lang="en-US" dirty="0"/>
          </a:p>
        </p:txBody>
      </p:sp>
      <p:pic>
        <p:nvPicPr>
          <p:cNvPr id="4" name="Picture 11"/>
          <p:cNvPicPr>
            <a:picLocks noChangeAspect="1" noChangeArrowheads="1"/>
          </p:cNvPicPr>
          <p:nvPr/>
        </p:nvPicPr>
        <p:blipFill>
          <a:blip r:embed="rId2"/>
          <a:srcRect/>
          <a:stretch>
            <a:fillRect/>
          </a:stretch>
        </p:blipFill>
        <p:spPr bwMode="auto">
          <a:xfrm>
            <a:off x="4572000" y="1219200"/>
            <a:ext cx="4419600" cy="3169488"/>
          </a:xfrm>
          <a:prstGeom prst="rect">
            <a:avLst/>
          </a:prstGeom>
          <a:noFill/>
        </p:spPr>
      </p:pic>
      <p:sp>
        <p:nvSpPr>
          <p:cNvPr id="5" name="TextBox 4"/>
          <p:cNvSpPr txBox="1"/>
          <p:nvPr/>
        </p:nvSpPr>
        <p:spPr>
          <a:xfrm>
            <a:off x="5715000" y="6368534"/>
            <a:ext cx="1928798" cy="369332"/>
          </a:xfrm>
          <a:prstGeom prst="rect">
            <a:avLst/>
          </a:prstGeom>
          <a:noFill/>
        </p:spPr>
        <p:txBody>
          <a:bodyPr wrap="none" rtlCol="0">
            <a:spAutoFit/>
          </a:bodyPr>
          <a:lstStyle/>
          <a:p>
            <a:r>
              <a:rPr lang="en-US" dirty="0" smtClean="0"/>
              <a:t>www.ellidiss.com</a:t>
            </a:r>
            <a:endParaRPr lang="en-US" dirty="0"/>
          </a:p>
        </p:txBody>
      </p:sp>
      <p:sp>
        <p:nvSpPr>
          <p:cNvPr id="6" name="TextBox 5"/>
          <p:cNvSpPr txBox="1"/>
          <p:nvPr/>
        </p:nvSpPr>
        <p:spPr>
          <a:xfrm>
            <a:off x="4572000" y="5941497"/>
            <a:ext cx="4429418" cy="369332"/>
          </a:xfrm>
          <a:prstGeom prst="rect">
            <a:avLst/>
          </a:prstGeom>
          <a:noFill/>
        </p:spPr>
        <p:txBody>
          <a:bodyPr wrap="none" rtlCol="0">
            <a:spAutoFit/>
          </a:bodyPr>
          <a:lstStyle/>
          <a:p>
            <a:r>
              <a:rPr lang="en-US" dirty="0" smtClean="0"/>
              <a:t>Prespolei_r_04dec07_ellidiss_1J1kz7.ppt</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Connections</a:t>
            </a:r>
            <a:endParaRPr lang="en-US" dirty="0"/>
          </a:p>
        </p:txBody>
      </p:sp>
      <p:sp>
        <p:nvSpPr>
          <p:cNvPr id="3" name="Content Placeholder 2"/>
          <p:cNvSpPr>
            <a:spLocks noGrp="1"/>
          </p:cNvSpPr>
          <p:nvPr>
            <p:ph idx="1"/>
          </p:nvPr>
        </p:nvSpPr>
        <p:spPr/>
        <p:txBody>
          <a:bodyPr/>
          <a:lstStyle/>
          <a:p>
            <a:pPr>
              <a:buClr>
                <a:srgbClr val="000000"/>
              </a:buClr>
              <a:buSzPct val="100000"/>
              <a:buFont typeface="Times New Roman" pitchFamily="18" charset="0"/>
              <a:buNone/>
            </a:pPr>
            <a:r>
              <a:rPr lang="fr-FR" sz="2000" b="1" dirty="0" err="1" smtClean="0">
                <a:solidFill>
                  <a:srgbClr val="008080"/>
                </a:solidFill>
                <a:latin typeface="Courier New" pitchFamily="49" charset="0"/>
                <a:cs typeface="Lucida Sans Unicode" pitchFamily="34" charset="0"/>
              </a:rPr>
              <a:t>process</a:t>
            </a:r>
            <a:r>
              <a:rPr lang="fr-FR" sz="2000" dirty="0" smtClean="0">
                <a:solidFill>
                  <a:srgbClr val="000000"/>
                </a:solidFill>
                <a:latin typeface="Courier New" pitchFamily="49" charset="0"/>
                <a:cs typeface="Lucida Sans Unicode" pitchFamily="34" charset="0"/>
              </a:rPr>
              <a:t> </a:t>
            </a:r>
            <a:r>
              <a:rPr lang="fr-FR" sz="2000" b="1" dirty="0" err="1" smtClean="0">
                <a:solidFill>
                  <a:srgbClr val="008080"/>
                </a:solidFill>
                <a:latin typeface="Courier New" pitchFamily="49" charset="0"/>
                <a:cs typeface="Lucida Sans Unicode" pitchFamily="34" charset="0"/>
              </a:rPr>
              <a:t>implementation</a:t>
            </a: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ProdCons.default</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a:t>
            </a:r>
            <a:r>
              <a:rPr lang="fr-FR" sz="2000" b="1" dirty="0" err="1" smtClean="0">
                <a:solidFill>
                  <a:srgbClr val="000080"/>
                </a:solidFill>
                <a:latin typeface="Courier New" pitchFamily="49" charset="0"/>
                <a:cs typeface="Lucida Sans Unicode" pitchFamily="34" charset="0"/>
              </a:rPr>
              <a:t>subcomponents</a:t>
            </a:r>
            <a:endParaRPr lang="fr-FR" sz="2000" dirty="0" smtClean="0">
              <a:solidFill>
                <a:srgbClr val="000080"/>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theProd</a:t>
            </a:r>
            <a:r>
              <a:rPr lang="fr-FR" sz="2000" dirty="0" smtClean="0">
                <a:solidFill>
                  <a:srgbClr val="000000"/>
                </a:solidFill>
                <a:latin typeface="Courier New" pitchFamily="49" charset="0"/>
                <a:cs typeface="Lucida Sans Unicode" pitchFamily="34" charset="0"/>
              </a:rPr>
              <a:t>: </a:t>
            </a:r>
            <a:r>
              <a:rPr lang="fr-FR" sz="2000" b="1" dirty="0" smtClean="0">
                <a:solidFill>
                  <a:srgbClr val="008080"/>
                </a:solidFill>
                <a:latin typeface="Courier New" pitchFamily="49" charset="0"/>
                <a:cs typeface="Lucida Sans Unicode" pitchFamily="34" charset="0"/>
              </a:rPr>
              <a:t>thread</a:t>
            </a: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Prod.Impl</a:t>
            </a:r>
            <a:r>
              <a:rPr lang="fr-FR" sz="2000" dirty="0" smtClean="0">
                <a:solidFill>
                  <a:srgbClr val="000000"/>
                </a:solidFill>
                <a:latin typeface="Courier New" pitchFamily="49" charset="0"/>
                <a:cs typeface="Lucida Sans Unicode" pitchFamily="34" charset="0"/>
              </a:rPr>
              <a:t>;</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theCons</a:t>
            </a:r>
            <a:r>
              <a:rPr lang="fr-FR" sz="2000" dirty="0" smtClean="0">
                <a:solidFill>
                  <a:srgbClr val="000000"/>
                </a:solidFill>
                <a:latin typeface="Courier New" pitchFamily="49" charset="0"/>
                <a:cs typeface="Lucida Sans Unicode" pitchFamily="34" charset="0"/>
              </a:rPr>
              <a:t>: </a:t>
            </a:r>
            <a:r>
              <a:rPr lang="fr-FR" sz="2000" b="1" dirty="0" smtClean="0">
                <a:solidFill>
                  <a:srgbClr val="008080"/>
                </a:solidFill>
                <a:latin typeface="Courier New" pitchFamily="49" charset="0"/>
                <a:cs typeface="Lucida Sans Unicode" pitchFamily="34" charset="0"/>
              </a:rPr>
              <a:t>thread</a:t>
            </a: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Cons.Impl</a:t>
            </a:r>
            <a:r>
              <a:rPr lang="fr-FR" sz="2000" dirty="0" smtClean="0">
                <a:solidFill>
                  <a:srgbClr val="000000"/>
                </a:solidFill>
                <a:latin typeface="Courier New" pitchFamily="49" charset="0"/>
                <a:cs typeface="Lucida Sans Unicode" pitchFamily="34" charset="0"/>
              </a:rPr>
              <a:t>;</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a:t>
            </a:r>
            <a:r>
              <a:rPr lang="fr-FR" sz="2000" b="1" dirty="0" smtClean="0">
                <a:solidFill>
                  <a:srgbClr val="000080"/>
                </a:solidFill>
                <a:latin typeface="Courier New" pitchFamily="49" charset="0"/>
                <a:cs typeface="Lucida Sans Unicode" pitchFamily="34" charset="0"/>
              </a:rPr>
              <a:t>connections</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EventConnection1: </a:t>
            </a:r>
            <a:r>
              <a:rPr lang="fr-FR" sz="2000" b="1" dirty="0" err="1" smtClean="0">
                <a:solidFill>
                  <a:srgbClr val="008080"/>
                </a:solidFill>
                <a:latin typeface="Courier New" pitchFamily="49" charset="0"/>
                <a:cs typeface="Lucida Sans Unicode" pitchFamily="34" charset="0"/>
              </a:rPr>
              <a:t>event</a:t>
            </a:r>
            <a:r>
              <a:rPr lang="fr-FR" sz="2000" dirty="0" smtClean="0">
                <a:solidFill>
                  <a:srgbClr val="000000"/>
                </a:solidFill>
                <a:latin typeface="Courier New" pitchFamily="49" charset="0"/>
                <a:cs typeface="Lucida Sans Unicode" pitchFamily="34" charset="0"/>
              </a:rPr>
              <a:t> </a:t>
            </a:r>
            <a:r>
              <a:rPr lang="fr-FR" sz="2000" b="1" dirty="0" smtClean="0">
                <a:solidFill>
                  <a:srgbClr val="008080"/>
                </a:solidFill>
                <a:latin typeface="Courier New" pitchFamily="49" charset="0"/>
                <a:cs typeface="Lucida Sans Unicode" pitchFamily="34" charset="0"/>
              </a:rPr>
              <a:t>port</a:t>
            </a: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start</a:t>
            </a:r>
            <a:r>
              <a:rPr lang="fr-FR" sz="2000" dirty="0" smtClean="0">
                <a:solidFill>
                  <a:srgbClr val="000000"/>
                </a:solidFill>
                <a:latin typeface="Courier New" pitchFamily="49" charset="0"/>
                <a:cs typeface="Lucida Sans Unicode" pitchFamily="34" charset="0"/>
              </a:rPr>
              <a:t> -&gt; </a:t>
            </a:r>
            <a:r>
              <a:rPr lang="fr-FR" sz="2000" dirty="0" err="1" smtClean="0">
                <a:solidFill>
                  <a:srgbClr val="000000"/>
                </a:solidFill>
                <a:latin typeface="Courier New" pitchFamily="49" charset="0"/>
                <a:cs typeface="Lucida Sans Unicode" pitchFamily="34" charset="0"/>
              </a:rPr>
              <a:t>theProd.start</a:t>
            </a:r>
            <a:r>
              <a:rPr lang="fr-FR" sz="2000" dirty="0" smtClean="0">
                <a:solidFill>
                  <a:srgbClr val="000000"/>
                </a:solidFill>
                <a:latin typeface="Courier New" pitchFamily="49" charset="0"/>
                <a:cs typeface="Lucida Sans Unicode" pitchFamily="34" charset="0"/>
              </a:rPr>
              <a:t>;</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DataConnection1: </a:t>
            </a:r>
            <a:r>
              <a:rPr lang="fr-FR" sz="2000" b="1" dirty="0" smtClean="0">
                <a:solidFill>
                  <a:srgbClr val="008080"/>
                </a:solidFill>
                <a:latin typeface="Courier New" pitchFamily="49" charset="0"/>
                <a:cs typeface="Lucida Sans Unicode" pitchFamily="34" charset="0"/>
              </a:rPr>
              <a:t>data</a:t>
            </a:r>
            <a:r>
              <a:rPr lang="fr-FR" sz="2000" dirty="0" smtClean="0">
                <a:solidFill>
                  <a:srgbClr val="000000"/>
                </a:solidFill>
                <a:latin typeface="Courier New" pitchFamily="49" charset="0"/>
                <a:cs typeface="Lucida Sans Unicode" pitchFamily="34" charset="0"/>
              </a:rPr>
              <a:t> </a:t>
            </a:r>
            <a:r>
              <a:rPr lang="fr-FR" sz="2000" b="1" dirty="0" smtClean="0">
                <a:solidFill>
                  <a:srgbClr val="008080"/>
                </a:solidFill>
                <a:latin typeface="Courier New" pitchFamily="49" charset="0"/>
                <a:cs typeface="Lucida Sans Unicode" pitchFamily="34" charset="0"/>
              </a:rPr>
              <a:t>port</a:t>
            </a:r>
            <a:r>
              <a:rPr lang="fr-FR" sz="2000" dirty="0" smtClean="0">
                <a:solidFill>
                  <a:srgbClr val="000000"/>
                </a:solidFill>
                <a:latin typeface="Courier New" pitchFamily="49" charset="0"/>
                <a:cs typeface="Lucida Sans Unicode" pitchFamily="34" charset="0"/>
              </a:rPr>
              <a:t> theProd.val -&gt; theCons.val;</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b="1" dirty="0" smtClean="0">
                <a:solidFill>
                  <a:srgbClr val="008080"/>
                </a:solidFill>
                <a:latin typeface="Courier New" pitchFamily="49" charset="0"/>
                <a:cs typeface="Lucida Sans Unicode" pitchFamily="34" charset="0"/>
              </a:rPr>
              <a:t>end</a:t>
            </a: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ProdCons.default</a:t>
            </a:r>
            <a:r>
              <a:rPr lang="fr-FR" sz="2000" dirty="0" smtClean="0">
                <a:solidFill>
                  <a:srgbClr val="000000"/>
                </a:solidFill>
                <a:latin typeface="Courier New" pitchFamily="49" charset="0"/>
                <a:cs typeface="Lucida Sans Unicode" pitchFamily="34" charset="0"/>
              </a:rPr>
              <a:t>;</a:t>
            </a:r>
          </a:p>
          <a:p>
            <a:endParaRPr lang="en-US" dirty="0"/>
          </a:p>
        </p:txBody>
      </p:sp>
      <p:pic>
        <p:nvPicPr>
          <p:cNvPr id="4" name="Picture 2"/>
          <p:cNvPicPr>
            <a:picLocks noChangeAspect="1" noChangeArrowheads="1"/>
          </p:cNvPicPr>
          <p:nvPr/>
        </p:nvPicPr>
        <p:blipFill>
          <a:blip r:embed="rId2"/>
          <a:srcRect/>
          <a:stretch>
            <a:fillRect/>
          </a:stretch>
        </p:blipFill>
        <p:spPr bwMode="auto">
          <a:xfrm>
            <a:off x="4786312" y="4449277"/>
            <a:ext cx="3748088" cy="2408723"/>
          </a:xfrm>
          <a:prstGeom prst="rect">
            <a:avLst/>
          </a:prstGeom>
          <a:noFill/>
        </p:spPr>
      </p:pic>
      <p:sp>
        <p:nvSpPr>
          <p:cNvPr id="5" name="TextBox 4"/>
          <p:cNvSpPr txBox="1"/>
          <p:nvPr/>
        </p:nvSpPr>
        <p:spPr>
          <a:xfrm>
            <a:off x="272469" y="6260068"/>
            <a:ext cx="4429418" cy="369332"/>
          </a:xfrm>
          <a:prstGeom prst="rect">
            <a:avLst/>
          </a:prstGeom>
          <a:noFill/>
        </p:spPr>
        <p:txBody>
          <a:bodyPr wrap="none" rtlCol="0">
            <a:spAutoFit/>
          </a:bodyPr>
          <a:lstStyle/>
          <a:p>
            <a:r>
              <a:rPr lang="en-US" dirty="0" smtClean="0"/>
              <a:t>Prespolei_r_04dec07_ellidiss_1J1kz7.ppt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set</a:t>
            </a:r>
            <a:endParaRPr lang="en-US" dirty="0"/>
          </a:p>
        </p:txBody>
      </p:sp>
      <p:sp>
        <p:nvSpPr>
          <p:cNvPr id="3" name="Content Placeholder 2"/>
          <p:cNvSpPr>
            <a:spLocks noGrp="1"/>
          </p:cNvSpPr>
          <p:nvPr>
            <p:ph idx="1"/>
          </p:nvPr>
        </p:nvSpPr>
        <p:spPr/>
        <p:txBody>
          <a:bodyPr/>
          <a:lstStyle/>
          <a:p>
            <a:pPr>
              <a:buNone/>
            </a:pPr>
            <a:r>
              <a:rPr lang="en-US" sz="1800" b="1" dirty="0" smtClean="0"/>
              <a:t>property set Clemson is</a:t>
            </a:r>
          </a:p>
          <a:p>
            <a:pPr>
              <a:buNone/>
            </a:pPr>
            <a:r>
              <a:rPr lang="fr-FR" sz="1800" dirty="0" smtClean="0"/>
              <a:t>	</a:t>
            </a:r>
            <a:r>
              <a:rPr lang="fr-FR" sz="1800" dirty="0" err="1" smtClean="0"/>
              <a:t>MbitPerSec</a:t>
            </a:r>
            <a:r>
              <a:rPr lang="fr-FR" sz="1800" dirty="0" smtClean="0"/>
              <a:t> : </a:t>
            </a:r>
            <a:r>
              <a:rPr lang="fr-FR" sz="1800" b="1" dirty="0" smtClean="0"/>
              <a:t>type </a:t>
            </a:r>
            <a:r>
              <a:rPr lang="fr-FR" sz="1800" b="1" dirty="0" err="1" smtClean="0"/>
              <a:t>units</a:t>
            </a:r>
            <a:r>
              <a:rPr lang="fr-FR" sz="1800" b="1" dirty="0" smtClean="0"/>
              <a:t> (MPS, GPS =&gt; MPS*1000);</a:t>
            </a:r>
          </a:p>
          <a:p>
            <a:pPr>
              <a:buNone/>
            </a:pPr>
            <a:r>
              <a:rPr lang="en-US" sz="1800" dirty="0" smtClean="0"/>
              <a:t> </a:t>
            </a:r>
          </a:p>
          <a:p>
            <a:pPr>
              <a:buNone/>
            </a:pPr>
            <a:r>
              <a:rPr lang="en-US" sz="1800" dirty="0" smtClean="0"/>
              <a:t>	</a:t>
            </a:r>
            <a:r>
              <a:rPr lang="en-US" sz="1800" dirty="0" err="1" smtClean="0"/>
              <a:t>Band_width</a:t>
            </a:r>
            <a:r>
              <a:rPr lang="en-US" sz="1800" dirty="0" smtClean="0"/>
              <a:t>: </a:t>
            </a:r>
            <a:r>
              <a:rPr lang="en-US" sz="1800" b="1" dirty="0" smtClean="0"/>
              <a:t>type </a:t>
            </a:r>
            <a:r>
              <a:rPr lang="en-US" sz="1800" b="1" dirty="0" err="1" smtClean="0"/>
              <a:t>aadlinteger</a:t>
            </a:r>
            <a:r>
              <a:rPr lang="en-US" sz="1800" b="1" dirty="0" smtClean="0"/>
              <a:t> units Clemson::</a:t>
            </a:r>
            <a:r>
              <a:rPr lang="en-US" sz="1800" b="1" dirty="0" err="1" smtClean="0"/>
              <a:t>MbitPerSec</a:t>
            </a:r>
            <a:r>
              <a:rPr lang="en-US" sz="1800" b="1" dirty="0" smtClean="0"/>
              <a:t>;</a:t>
            </a:r>
          </a:p>
          <a:p>
            <a:pPr>
              <a:buNone/>
            </a:pPr>
            <a:endParaRPr lang="en-US" sz="1800" dirty="0" smtClean="0"/>
          </a:p>
          <a:p>
            <a:pPr>
              <a:buNone/>
            </a:pPr>
            <a:r>
              <a:rPr lang="en-US" sz="1800" dirty="0" smtClean="0"/>
              <a:t>	</a:t>
            </a:r>
            <a:r>
              <a:rPr lang="en-US" sz="1800" dirty="0" err="1" smtClean="0"/>
              <a:t>Radio_band_width</a:t>
            </a:r>
            <a:r>
              <a:rPr lang="en-US" sz="1800" dirty="0" smtClean="0"/>
              <a:t>: Clemson::</a:t>
            </a:r>
            <a:r>
              <a:rPr lang="en-US" sz="1800" dirty="0" err="1" smtClean="0"/>
              <a:t>Band_width</a:t>
            </a:r>
            <a:r>
              <a:rPr lang="en-US" sz="1800" dirty="0" smtClean="0"/>
              <a:t> </a:t>
            </a:r>
            <a:r>
              <a:rPr lang="en-US" sz="1800" b="1" dirty="0" smtClean="0"/>
              <a:t>applies to (all);</a:t>
            </a:r>
          </a:p>
          <a:p>
            <a:pPr>
              <a:buNone/>
            </a:pPr>
            <a:endParaRPr lang="en-US" sz="1800" dirty="0" smtClean="0"/>
          </a:p>
          <a:p>
            <a:pPr>
              <a:buNone/>
            </a:pPr>
            <a:r>
              <a:rPr lang="en-US" sz="1800" dirty="0" smtClean="0"/>
              <a:t>	Band_width_802_11g: </a:t>
            </a:r>
            <a:r>
              <a:rPr lang="en-US" sz="1800" b="1" dirty="0" smtClean="0"/>
              <a:t>constant Clemson::</a:t>
            </a:r>
            <a:r>
              <a:rPr lang="en-US" sz="1800" b="1" dirty="0" err="1" smtClean="0"/>
              <a:t>Band_width</a:t>
            </a:r>
            <a:r>
              <a:rPr lang="en-US" sz="1800" b="1" dirty="0" smtClean="0"/>
              <a:t> =&gt; 54 MPS; </a:t>
            </a:r>
          </a:p>
          <a:p>
            <a:pPr>
              <a:buNone/>
            </a:pPr>
            <a:r>
              <a:rPr lang="en-US" sz="1800" dirty="0" smtClean="0"/>
              <a:t>                                           </a:t>
            </a:r>
          </a:p>
          <a:p>
            <a:pPr>
              <a:buNone/>
            </a:pPr>
            <a:r>
              <a:rPr lang="en-US" sz="1800" dirty="0" smtClean="0"/>
              <a:t>   	Band_width_802_11n: </a:t>
            </a:r>
            <a:r>
              <a:rPr lang="en-US" sz="1800" b="1" dirty="0" smtClean="0"/>
              <a:t>constant Clemson::</a:t>
            </a:r>
            <a:r>
              <a:rPr lang="en-US" sz="1800" b="1" dirty="0" err="1" smtClean="0"/>
              <a:t>Band_width</a:t>
            </a:r>
            <a:r>
              <a:rPr lang="en-US" sz="1800" b="1" dirty="0" smtClean="0"/>
              <a:t> =&gt; 300 MPS; </a:t>
            </a:r>
          </a:p>
          <a:p>
            <a:pPr>
              <a:buNone/>
            </a:pPr>
            <a:r>
              <a:rPr lang="en-US" sz="1800" dirty="0" smtClean="0"/>
              <a:t>                                           </a:t>
            </a:r>
          </a:p>
          <a:p>
            <a:pPr>
              <a:buNone/>
            </a:pPr>
            <a:r>
              <a:rPr lang="en-US" sz="1800" dirty="0" smtClean="0"/>
              <a:t>    	</a:t>
            </a:r>
            <a:r>
              <a:rPr lang="en-US" sz="1800" dirty="0" err="1" smtClean="0"/>
              <a:t>Band_width_fast_ethernet</a:t>
            </a:r>
            <a:r>
              <a:rPr lang="en-US" sz="1800" dirty="0" smtClean="0"/>
              <a:t>: </a:t>
            </a:r>
            <a:r>
              <a:rPr lang="en-US" sz="1800" b="1" dirty="0" smtClean="0"/>
              <a:t>constant Clemson::</a:t>
            </a:r>
            <a:r>
              <a:rPr lang="en-US" sz="1800" b="1" dirty="0" err="1" smtClean="0"/>
              <a:t>Band_width</a:t>
            </a:r>
            <a:r>
              <a:rPr lang="en-US" sz="1800" b="1" dirty="0" smtClean="0"/>
              <a:t> =&gt; 100 MPS; </a:t>
            </a:r>
          </a:p>
          <a:p>
            <a:pPr>
              <a:buNone/>
            </a:pPr>
            <a:r>
              <a:rPr lang="en-US" sz="1800" dirty="0" smtClean="0"/>
              <a:t>                                             </a:t>
            </a:r>
          </a:p>
          <a:p>
            <a:pPr>
              <a:buNone/>
            </a:pPr>
            <a:r>
              <a:rPr lang="en-US" sz="1800" b="1" dirty="0" smtClean="0"/>
              <a:t>end Clemson;</a:t>
            </a: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a:t>
            </a:r>
            <a:endParaRPr lang="en-US" dirty="0"/>
          </a:p>
        </p:txBody>
      </p:sp>
      <p:sp>
        <p:nvSpPr>
          <p:cNvPr id="3" name="Content Placeholder 2"/>
          <p:cNvSpPr>
            <a:spLocks noGrp="1"/>
          </p:cNvSpPr>
          <p:nvPr>
            <p:ph idx="1"/>
          </p:nvPr>
        </p:nvSpPr>
        <p:spPr/>
        <p:txBody>
          <a:bodyPr/>
          <a:lstStyle/>
          <a:p>
            <a:r>
              <a:rPr lang="en-US" dirty="0" smtClean="0"/>
              <a:t>The Architecture Analysis and Design Language (AADL) is a systems architecture description language</a:t>
            </a:r>
          </a:p>
          <a:p>
            <a:r>
              <a:rPr lang="en-US" dirty="0" smtClean="0"/>
              <a:t>AADL is a standard of the Society of Automotive Engineers</a:t>
            </a:r>
          </a:p>
          <a:p>
            <a:r>
              <a:rPr lang="en-US" dirty="0" smtClean="0"/>
              <a:t>We will use this language as representative of architecture description languages. </a:t>
            </a:r>
          </a:p>
          <a:p>
            <a:r>
              <a:rPr lang="en-US" dirty="0" smtClean="0"/>
              <a:t>I have used this on projects such as a set of helicopters for the Army.</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Property Set</a:t>
            </a:r>
            <a:endParaRPr lang="en-US" dirty="0"/>
          </a:p>
        </p:txBody>
      </p:sp>
      <p:sp>
        <p:nvSpPr>
          <p:cNvPr id="3" name="Content Placeholder 2"/>
          <p:cNvSpPr>
            <a:spLocks noGrp="1"/>
          </p:cNvSpPr>
          <p:nvPr>
            <p:ph idx="1"/>
          </p:nvPr>
        </p:nvSpPr>
        <p:spPr/>
        <p:txBody>
          <a:bodyPr/>
          <a:lstStyle/>
          <a:p>
            <a:pPr>
              <a:buNone/>
            </a:pPr>
            <a:r>
              <a:rPr lang="en-US" sz="1600" b="1" dirty="0" smtClean="0"/>
              <a:t>package </a:t>
            </a:r>
            <a:r>
              <a:rPr lang="en-US" sz="1600" b="1" dirty="0" err="1" smtClean="0"/>
              <a:t>infoSys</a:t>
            </a:r>
            <a:endParaRPr lang="en-US" sz="1600" b="1" dirty="0" smtClean="0"/>
          </a:p>
          <a:p>
            <a:pPr>
              <a:buNone/>
            </a:pPr>
            <a:r>
              <a:rPr lang="en-US" sz="1600" b="1" dirty="0" smtClean="0"/>
              <a:t>public</a:t>
            </a:r>
          </a:p>
          <a:p>
            <a:pPr>
              <a:buNone/>
            </a:pPr>
            <a:endParaRPr lang="en-US" sz="1600" dirty="0" smtClean="0"/>
          </a:p>
          <a:p>
            <a:pPr>
              <a:buNone/>
            </a:pPr>
            <a:r>
              <a:rPr lang="en-US" sz="1600" dirty="0" smtClean="0"/>
              <a:t>  </a:t>
            </a:r>
            <a:r>
              <a:rPr lang="en-US" sz="1600" b="1" dirty="0" smtClean="0"/>
              <a:t>system Infotainment</a:t>
            </a:r>
          </a:p>
          <a:p>
            <a:pPr>
              <a:buNone/>
            </a:pPr>
            <a:r>
              <a:rPr lang="en-US" sz="1600" dirty="0" smtClean="0"/>
              <a:t>    	</a:t>
            </a:r>
            <a:r>
              <a:rPr lang="en-US" sz="1600" b="1" dirty="0" smtClean="0"/>
              <a:t>features</a:t>
            </a:r>
          </a:p>
          <a:p>
            <a:pPr>
              <a:buNone/>
            </a:pPr>
            <a:r>
              <a:rPr lang="en-US" sz="1600" dirty="0" smtClean="0"/>
              <a:t>      		radio : </a:t>
            </a:r>
            <a:r>
              <a:rPr lang="en-US" sz="1600" b="1" dirty="0" smtClean="0"/>
              <a:t>requires bus access; </a:t>
            </a:r>
          </a:p>
          <a:p>
            <a:pPr>
              <a:buNone/>
            </a:pPr>
            <a:r>
              <a:rPr lang="en-US" sz="1600" dirty="0" smtClean="0"/>
              <a:t>  </a:t>
            </a:r>
            <a:r>
              <a:rPr lang="en-US" sz="1600" b="1" dirty="0" smtClean="0"/>
              <a:t>end Infotainment;</a:t>
            </a:r>
          </a:p>
          <a:p>
            <a:pPr>
              <a:buNone/>
            </a:pPr>
            <a:r>
              <a:rPr lang="en-US" sz="1600" dirty="0" smtClean="0"/>
              <a:t>  </a:t>
            </a:r>
          </a:p>
          <a:p>
            <a:pPr>
              <a:buNone/>
            </a:pPr>
            <a:r>
              <a:rPr lang="en-US" sz="1600" dirty="0" smtClean="0"/>
              <a:t>  </a:t>
            </a:r>
            <a:r>
              <a:rPr lang="en-US" sz="1600" b="1" dirty="0" smtClean="0"/>
              <a:t>system implementation </a:t>
            </a:r>
            <a:r>
              <a:rPr lang="en-US" sz="1600" b="1" dirty="0" err="1" smtClean="0"/>
              <a:t>Infotainment.basic</a:t>
            </a:r>
            <a:endParaRPr lang="en-US" sz="1600" b="1" dirty="0" smtClean="0"/>
          </a:p>
          <a:p>
            <a:pPr>
              <a:buNone/>
            </a:pPr>
            <a:r>
              <a:rPr lang="en-US" sz="1600" dirty="0" smtClean="0"/>
              <a:t>  	</a:t>
            </a:r>
            <a:r>
              <a:rPr lang="en-US" sz="1600" b="1" dirty="0" smtClean="0"/>
              <a:t>properties</a:t>
            </a:r>
            <a:endParaRPr lang="en-US" sz="1600" dirty="0" smtClean="0"/>
          </a:p>
          <a:p>
            <a:pPr>
              <a:buNone/>
            </a:pPr>
            <a:r>
              <a:rPr lang="en-US" sz="1600" dirty="0" smtClean="0"/>
              <a:t> 		Clemson::</a:t>
            </a:r>
            <a:r>
              <a:rPr lang="en-US" sz="1600" dirty="0" err="1" smtClean="0"/>
              <a:t>Radio_band_width</a:t>
            </a:r>
            <a:r>
              <a:rPr lang="en-US" sz="1600" dirty="0" smtClean="0"/>
              <a:t> =&gt; </a:t>
            </a:r>
            <a:r>
              <a:rPr lang="en-US" sz="1600" b="1" dirty="0" smtClean="0"/>
              <a:t>value (Clemson::Band_width_802_11g) applies to radio;</a:t>
            </a:r>
          </a:p>
          <a:p>
            <a:pPr>
              <a:buNone/>
            </a:pPr>
            <a:r>
              <a:rPr lang="en-US" sz="1600" dirty="0" smtClean="0"/>
              <a:t>  </a:t>
            </a:r>
            <a:r>
              <a:rPr lang="en-US" sz="1600" b="1" dirty="0" smtClean="0"/>
              <a:t>end </a:t>
            </a:r>
            <a:r>
              <a:rPr lang="en-US" sz="1600" b="1" dirty="0" err="1" smtClean="0"/>
              <a:t>Infotainment.basic</a:t>
            </a:r>
            <a:r>
              <a:rPr lang="en-US" sz="1600" b="1" dirty="0" smtClean="0"/>
              <a:t>;</a:t>
            </a:r>
          </a:p>
          <a:p>
            <a:pPr>
              <a:buNone/>
            </a:pPr>
            <a:endParaRPr lang="en-US" sz="1600" dirty="0" smtClean="0"/>
          </a:p>
          <a:p>
            <a:pPr>
              <a:buNone/>
            </a:pPr>
            <a:r>
              <a:rPr lang="en-US" sz="1600" b="1" dirty="0" smtClean="0"/>
              <a:t>end </a:t>
            </a:r>
            <a:r>
              <a:rPr lang="en-US" sz="1600" b="1" dirty="0" err="1" smtClean="0"/>
              <a:t>infoSys</a:t>
            </a:r>
            <a:r>
              <a:rPr lang="en-US" sz="1600" b="1" dirty="0" smtClean="0"/>
              <a:t>;</a:t>
            </a:r>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time</a:t>
            </a:r>
            <a:endParaRPr lang="en-US" dirty="0"/>
          </a:p>
        </p:txBody>
      </p:sp>
      <p:sp>
        <p:nvSpPr>
          <p:cNvPr id="3" name="Content Placeholder 2"/>
          <p:cNvSpPr>
            <a:spLocks noGrp="1"/>
          </p:cNvSpPr>
          <p:nvPr>
            <p:ph idx="1"/>
          </p:nvPr>
        </p:nvSpPr>
        <p:spPr/>
        <p:txBody>
          <a:bodyPr/>
          <a:lstStyle/>
          <a:p>
            <a:endParaRPr lang="en-US" dirty="0"/>
          </a:p>
        </p:txBody>
      </p:sp>
      <p:sp>
        <p:nvSpPr>
          <p:cNvPr id="4" name="Text Box 5"/>
          <p:cNvSpPr txBox="1">
            <a:spLocks noChangeArrowheads="1"/>
          </p:cNvSpPr>
          <p:nvPr/>
        </p:nvSpPr>
        <p:spPr bwMode="auto">
          <a:xfrm>
            <a:off x="152400" y="1600200"/>
            <a:ext cx="4914900" cy="2997200"/>
          </a:xfrm>
          <a:prstGeom prst="rect">
            <a:avLst/>
          </a:prstGeom>
          <a:solidFill>
            <a:srgbClr val="FFFFCC"/>
          </a:solidFill>
          <a:ln w="9525">
            <a:solidFill>
              <a:schemeClr val="tx1"/>
            </a:solidFill>
            <a:miter lim="800000"/>
            <a:headEnd/>
            <a:tailEnd/>
          </a:ln>
          <a:effectLst/>
        </p:spPr>
        <p:txBody>
          <a:bodyPr wrap="none" lIns="90000" tIns="46800" rIns="90000" bIns="46800">
            <a:spAutoFit/>
          </a:bodyPr>
          <a:lstStyle/>
          <a:p>
            <a:r>
              <a:rPr lang="en-US" sz="1000" b="1">
                <a:latin typeface="Courier New" pitchFamily="49" charset="0"/>
              </a:rPr>
              <a:t>PROCESS</a:t>
            </a:r>
            <a:r>
              <a:rPr lang="en-US" sz="1000">
                <a:latin typeface="Courier New" pitchFamily="49" charset="0"/>
              </a:rPr>
              <a:t> Control_SW</a:t>
            </a:r>
          </a:p>
          <a:p>
            <a:r>
              <a:rPr lang="en-US" sz="1000" b="1">
                <a:latin typeface="Courier New" pitchFamily="49" charset="0"/>
              </a:rPr>
              <a:t>FEATURES</a:t>
            </a:r>
          </a:p>
          <a:p>
            <a:r>
              <a:rPr lang="en-US" sz="1000">
                <a:latin typeface="Courier New" pitchFamily="49" charset="0"/>
              </a:rPr>
              <a:t>  Sensor : </a:t>
            </a:r>
            <a:r>
              <a:rPr lang="en-US" sz="1000" b="1">
                <a:latin typeface="Courier New" pitchFamily="49" charset="0"/>
              </a:rPr>
              <a:t>IN EVENT DATA PORT</a:t>
            </a:r>
            <a:r>
              <a:rPr lang="en-US" sz="1000">
                <a:latin typeface="Courier New" pitchFamily="49" charset="0"/>
              </a:rPr>
              <a:t> T_Flow;</a:t>
            </a:r>
          </a:p>
          <a:p>
            <a:r>
              <a:rPr lang="en-US" sz="1000">
                <a:latin typeface="Courier New" pitchFamily="49" charset="0"/>
              </a:rPr>
              <a:t>  Actuator : </a:t>
            </a:r>
            <a:r>
              <a:rPr lang="en-US" sz="1000" b="1">
                <a:latin typeface="Courier New" pitchFamily="49" charset="0"/>
              </a:rPr>
              <a:t>OUT EVENT DATA PORT</a:t>
            </a:r>
            <a:r>
              <a:rPr lang="en-US" sz="1000">
                <a:latin typeface="Courier New" pitchFamily="49" charset="0"/>
              </a:rPr>
              <a:t> T_Flow;</a:t>
            </a:r>
          </a:p>
          <a:p>
            <a:r>
              <a:rPr lang="en-US" sz="1000" b="1">
                <a:latin typeface="Courier New" pitchFamily="49" charset="0"/>
              </a:rPr>
              <a:t>END</a:t>
            </a:r>
            <a:r>
              <a:rPr lang="en-US" sz="1000">
                <a:latin typeface="Courier New" pitchFamily="49" charset="0"/>
              </a:rPr>
              <a:t> Control_SW;</a:t>
            </a:r>
          </a:p>
          <a:p>
            <a:endParaRPr lang="en-US" sz="1000">
              <a:latin typeface="Courier New" pitchFamily="49" charset="0"/>
            </a:endParaRPr>
          </a:p>
          <a:p>
            <a:r>
              <a:rPr lang="en-US" sz="1000" b="1">
                <a:latin typeface="Courier New" pitchFamily="49" charset="0"/>
              </a:rPr>
              <a:t>PROCESS IMPLEMENTATION</a:t>
            </a:r>
            <a:r>
              <a:rPr lang="en-US" sz="1000">
                <a:latin typeface="Courier New" pitchFamily="49" charset="0"/>
              </a:rPr>
              <a:t> Control_SW.others</a:t>
            </a:r>
          </a:p>
          <a:p>
            <a:r>
              <a:rPr lang="en-US" sz="1000" b="1">
                <a:latin typeface="Courier New" pitchFamily="49" charset="0"/>
              </a:rPr>
              <a:t>SUBCOMPONENTS</a:t>
            </a:r>
          </a:p>
          <a:p>
            <a:r>
              <a:rPr lang="en-US" sz="1000">
                <a:latin typeface="Courier New" pitchFamily="49" charset="0"/>
              </a:rPr>
              <a:t>  Sensor_Input : </a:t>
            </a:r>
            <a:r>
              <a:rPr lang="en-US" sz="1000" b="1">
                <a:latin typeface="Courier New" pitchFamily="49" charset="0"/>
              </a:rPr>
              <a:t>THREAD</a:t>
            </a:r>
            <a:r>
              <a:rPr lang="en-US" sz="1000">
                <a:latin typeface="Courier New" pitchFamily="49" charset="0"/>
              </a:rPr>
              <a:t> Init;</a:t>
            </a:r>
          </a:p>
          <a:p>
            <a:r>
              <a:rPr lang="en-US" sz="1000">
                <a:latin typeface="Courier New" pitchFamily="49" charset="0"/>
              </a:rPr>
              <a:t>  Low_Pass_Filter : </a:t>
            </a:r>
            <a:r>
              <a:rPr lang="en-US" sz="1000" b="1">
                <a:latin typeface="Courier New" pitchFamily="49" charset="0"/>
              </a:rPr>
              <a:t>THREAD</a:t>
            </a:r>
            <a:r>
              <a:rPr lang="en-US" sz="1000">
                <a:latin typeface="Courier New" pitchFamily="49" charset="0"/>
              </a:rPr>
              <a:t> Low_Pass_Filter;</a:t>
            </a:r>
          </a:p>
          <a:p>
            <a:r>
              <a:rPr lang="en-US" sz="1000">
                <a:latin typeface="Courier New" pitchFamily="49" charset="0"/>
              </a:rPr>
              <a:t>  Actuator_Command : </a:t>
            </a:r>
            <a:r>
              <a:rPr lang="en-US" sz="1000" b="1">
                <a:latin typeface="Courier New" pitchFamily="49" charset="0"/>
              </a:rPr>
              <a:t>THREAD</a:t>
            </a:r>
            <a:r>
              <a:rPr lang="en-US" sz="1000">
                <a:latin typeface="Courier New" pitchFamily="49" charset="0"/>
              </a:rPr>
              <a:t> Actuator_Command;</a:t>
            </a:r>
          </a:p>
          <a:p>
            <a:r>
              <a:rPr lang="en-US" sz="1000">
                <a:latin typeface="Courier New" pitchFamily="49" charset="0"/>
              </a:rPr>
              <a:t>  Samples : </a:t>
            </a:r>
            <a:r>
              <a:rPr lang="en-US" sz="1000" b="1">
                <a:latin typeface="Courier New" pitchFamily="49" charset="0"/>
              </a:rPr>
              <a:t>DATA</a:t>
            </a:r>
            <a:r>
              <a:rPr lang="en-US" sz="1000">
                <a:latin typeface="Courier New" pitchFamily="49" charset="0"/>
              </a:rPr>
              <a:t> Samples;</a:t>
            </a:r>
          </a:p>
          <a:p>
            <a:r>
              <a:rPr lang="en-US" sz="1000" b="1">
                <a:latin typeface="Courier New" pitchFamily="49" charset="0"/>
              </a:rPr>
              <a:t>CONNECTIONS</a:t>
            </a:r>
          </a:p>
          <a:p>
            <a:r>
              <a:rPr lang="en-US" sz="1000">
                <a:latin typeface="Courier New" pitchFamily="49" charset="0"/>
              </a:rPr>
              <a:t>  </a:t>
            </a:r>
            <a:r>
              <a:rPr lang="en-US" sz="1000" b="1">
                <a:latin typeface="Courier New" pitchFamily="49" charset="0"/>
              </a:rPr>
              <a:t>EVENT DATA PORT</a:t>
            </a:r>
            <a:r>
              <a:rPr lang="en-US" sz="1000">
                <a:latin typeface="Courier New" pitchFamily="49" charset="0"/>
              </a:rPr>
              <a:t> Sensor -&gt; Sensor_Input.Input;</a:t>
            </a:r>
          </a:p>
          <a:p>
            <a:r>
              <a:rPr lang="en-US" sz="1000">
                <a:latin typeface="Courier New" pitchFamily="49" charset="0"/>
              </a:rPr>
              <a:t>  </a:t>
            </a:r>
            <a:r>
              <a:rPr lang="en-US" sz="1000" b="1">
                <a:latin typeface="Courier New" pitchFamily="49" charset="0"/>
              </a:rPr>
              <a:t>EVENT DATA PORT</a:t>
            </a:r>
            <a:r>
              <a:rPr lang="en-US" sz="1000">
                <a:latin typeface="Courier New" pitchFamily="49" charset="0"/>
              </a:rPr>
              <a:t> Actuator_Command.Output -&gt; Actuator;</a:t>
            </a:r>
          </a:p>
          <a:p>
            <a:r>
              <a:rPr lang="en-US" sz="1000">
                <a:latin typeface="Courier New" pitchFamily="49" charset="0"/>
              </a:rPr>
              <a:t>  </a:t>
            </a:r>
            <a:r>
              <a:rPr lang="en-US" sz="1000" b="1">
                <a:latin typeface="Courier New" pitchFamily="49" charset="0"/>
              </a:rPr>
              <a:t>DATA PORT</a:t>
            </a:r>
            <a:r>
              <a:rPr lang="en-US" sz="1000">
                <a:latin typeface="Courier New" pitchFamily="49" charset="0"/>
              </a:rPr>
              <a:t> Sensor_Input.Raw_Data -&gt; Low_Pass_Filter.Raw_Data;</a:t>
            </a:r>
          </a:p>
          <a:p>
            <a:r>
              <a:rPr lang="en-US" sz="1000">
                <a:latin typeface="Courier New" pitchFamily="49" charset="0"/>
              </a:rPr>
              <a:t>  </a:t>
            </a:r>
            <a:r>
              <a:rPr lang="en-US" sz="1000" b="1">
                <a:latin typeface="Courier New" pitchFamily="49" charset="0"/>
              </a:rPr>
              <a:t>DATA ACCESS</a:t>
            </a:r>
            <a:r>
              <a:rPr lang="en-US" sz="1000">
                <a:latin typeface="Courier New" pitchFamily="49" charset="0"/>
              </a:rPr>
              <a:t> Samples -&gt; Low_Pass_Filter.Samples;</a:t>
            </a:r>
          </a:p>
          <a:p>
            <a:r>
              <a:rPr lang="en-US" sz="1000">
                <a:latin typeface="Courier New" pitchFamily="49" charset="0"/>
              </a:rPr>
              <a:t>  </a:t>
            </a:r>
            <a:r>
              <a:rPr lang="en-US" sz="1000" b="1">
                <a:latin typeface="Courier New" pitchFamily="49" charset="0"/>
              </a:rPr>
              <a:t>DATA ACCESS</a:t>
            </a:r>
            <a:r>
              <a:rPr lang="en-US" sz="1000">
                <a:latin typeface="Courier New" pitchFamily="49" charset="0"/>
              </a:rPr>
              <a:t> Samples -&gt; Actuator_Command.Samples;</a:t>
            </a:r>
          </a:p>
          <a:p>
            <a:r>
              <a:rPr lang="en-US" sz="1000" b="1">
                <a:latin typeface="Courier New" pitchFamily="49" charset="0"/>
              </a:rPr>
              <a:t>END</a:t>
            </a:r>
            <a:r>
              <a:rPr lang="en-US" sz="1000">
                <a:latin typeface="Courier New" pitchFamily="49" charset="0"/>
              </a:rPr>
              <a:t> Control_SW.others;</a:t>
            </a:r>
          </a:p>
        </p:txBody>
      </p:sp>
      <p:sp>
        <p:nvSpPr>
          <p:cNvPr id="5" name="Text Box 8"/>
          <p:cNvSpPr txBox="1">
            <a:spLocks noChangeArrowheads="1"/>
          </p:cNvSpPr>
          <p:nvPr/>
        </p:nvSpPr>
        <p:spPr bwMode="auto">
          <a:xfrm>
            <a:off x="5435600" y="1844675"/>
            <a:ext cx="3314700" cy="1320800"/>
          </a:xfrm>
          <a:prstGeom prst="rect">
            <a:avLst/>
          </a:prstGeom>
          <a:solidFill>
            <a:srgbClr val="FFFFCC"/>
          </a:solidFill>
          <a:ln w="9525">
            <a:solidFill>
              <a:schemeClr val="tx1"/>
            </a:solidFill>
            <a:miter lim="800000"/>
            <a:headEnd/>
            <a:tailEnd/>
          </a:ln>
          <a:effectLst/>
        </p:spPr>
        <p:txBody>
          <a:bodyPr wrap="none" lIns="90000" tIns="46800" rIns="90000" bIns="46800">
            <a:spAutoFit/>
          </a:bodyPr>
          <a:lstStyle/>
          <a:p>
            <a:r>
              <a:rPr lang="en-US" sz="1000" b="1">
                <a:latin typeface="Courier New" pitchFamily="49" charset="0"/>
              </a:rPr>
              <a:t>THREAD</a:t>
            </a:r>
            <a:r>
              <a:rPr lang="en-US" sz="1000">
                <a:latin typeface="Courier New" pitchFamily="49" charset="0"/>
              </a:rPr>
              <a:t> Actuator_Command</a:t>
            </a:r>
          </a:p>
          <a:p>
            <a:r>
              <a:rPr lang="en-US" sz="1000" b="1">
                <a:latin typeface="Courier New" pitchFamily="49" charset="0"/>
              </a:rPr>
              <a:t>FEATURES</a:t>
            </a:r>
          </a:p>
          <a:p>
            <a:r>
              <a:rPr lang="en-US" sz="1000">
                <a:latin typeface="Courier New" pitchFamily="49" charset="0"/>
              </a:rPr>
              <a:t>  Output : </a:t>
            </a:r>
            <a:r>
              <a:rPr lang="en-US" sz="1000" b="1">
                <a:latin typeface="Courier New" pitchFamily="49" charset="0"/>
              </a:rPr>
              <a:t>OUT EVENT DATA PORT</a:t>
            </a:r>
            <a:r>
              <a:rPr lang="en-US" sz="1000">
                <a:latin typeface="Courier New" pitchFamily="49" charset="0"/>
              </a:rPr>
              <a:t> T_Flow;</a:t>
            </a:r>
          </a:p>
          <a:p>
            <a:r>
              <a:rPr lang="en-US" sz="1000">
                <a:latin typeface="Courier New" pitchFamily="49" charset="0"/>
              </a:rPr>
              <a:t>  Samples : </a:t>
            </a:r>
            <a:r>
              <a:rPr lang="en-US" sz="1000" b="1">
                <a:latin typeface="Courier New" pitchFamily="49" charset="0"/>
              </a:rPr>
              <a:t>REQUIRES DATA ACCESS</a:t>
            </a:r>
            <a:r>
              <a:rPr lang="en-US" sz="1000">
                <a:latin typeface="Courier New" pitchFamily="49" charset="0"/>
              </a:rPr>
              <a:t> Samples;</a:t>
            </a:r>
          </a:p>
          <a:p>
            <a:r>
              <a:rPr lang="en-US" sz="1000" b="1">
                <a:latin typeface="Courier New" pitchFamily="49" charset="0"/>
              </a:rPr>
              <a:t>PROPERTIES</a:t>
            </a:r>
          </a:p>
          <a:p>
            <a:r>
              <a:rPr lang="en-US" sz="1000">
                <a:latin typeface="Courier New" pitchFamily="49" charset="0"/>
              </a:rPr>
              <a:t>  Dispatch_Protocol =&gt; Periodic;</a:t>
            </a:r>
          </a:p>
          <a:p>
            <a:r>
              <a:rPr lang="en-US" sz="1000">
                <a:latin typeface="Courier New" pitchFamily="49" charset="0"/>
              </a:rPr>
              <a:t>  Period =&gt; 100 ms;</a:t>
            </a:r>
          </a:p>
          <a:p>
            <a:r>
              <a:rPr lang="en-US" sz="1000" b="1">
                <a:latin typeface="Courier New" pitchFamily="49" charset="0"/>
              </a:rPr>
              <a:t>END</a:t>
            </a:r>
            <a:r>
              <a:rPr lang="en-US" sz="1000">
                <a:latin typeface="Courier New" pitchFamily="49" charset="0"/>
              </a:rPr>
              <a:t> Actuator_Command;</a:t>
            </a:r>
            <a:endParaRPr lang="fr-FR" sz="1000">
              <a:latin typeface="Courier New" pitchFamily="49" charset="0"/>
            </a:endParaRPr>
          </a:p>
        </p:txBody>
      </p:sp>
      <p:pic>
        <p:nvPicPr>
          <p:cNvPr id="6" name="Picture 7"/>
          <p:cNvPicPr>
            <a:picLocks noChangeAspect="1" noChangeArrowheads="1"/>
          </p:cNvPicPr>
          <p:nvPr/>
        </p:nvPicPr>
        <p:blipFill>
          <a:blip r:embed="rId2"/>
          <a:srcRect/>
          <a:stretch>
            <a:fillRect/>
          </a:stretch>
        </p:blipFill>
        <p:spPr bwMode="auto">
          <a:xfrm>
            <a:off x="5067300" y="4240302"/>
            <a:ext cx="4076700" cy="2617698"/>
          </a:xfrm>
          <a:prstGeom prst="rect">
            <a:avLst/>
          </a:prstGeom>
          <a:noFill/>
        </p:spPr>
      </p:pic>
      <p:sp>
        <p:nvSpPr>
          <p:cNvPr id="7" name="TextBox 6"/>
          <p:cNvSpPr txBox="1"/>
          <p:nvPr/>
        </p:nvSpPr>
        <p:spPr>
          <a:xfrm>
            <a:off x="272469" y="6260068"/>
            <a:ext cx="4429418" cy="369332"/>
          </a:xfrm>
          <a:prstGeom prst="rect">
            <a:avLst/>
          </a:prstGeom>
          <a:noFill/>
        </p:spPr>
        <p:txBody>
          <a:bodyPr wrap="none" rtlCol="0">
            <a:spAutoFit/>
          </a:bodyPr>
          <a:lstStyle/>
          <a:p>
            <a:r>
              <a:rPr lang="en-US" dirty="0" smtClean="0"/>
              <a:t>Prespolei_r_04dec07_ellidiss_1J1kz7.ppt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0-#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a:t>
            </a:r>
            <a:endParaRPr lang="en-US" dirty="0"/>
          </a:p>
        </p:txBody>
      </p:sp>
      <p:sp>
        <p:nvSpPr>
          <p:cNvPr id="3" name="Content Placeholder 2"/>
          <p:cNvSpPr>
            <a:spLocks noGrp="1"/>
          </p:cNvSpPr>
          <p:nvPr>
            <p:ph idx="1"/>
          </p:nvPr>
        </p:nvSpPr>
        <p:spPr/>
        <p:txBody>
          <a:bodyPr/>
          <a:lstStyle/>
          <a:p>
            <a:r>
              <a:rPr lang="en-US" dirty="0" smtClean="0"/>
              <a:t>AADL can describe a completely bound system</a:t>
            </a:r>
          </a:p>
          <a:p>
            <a:r>
              <a:rPr lang="en-US" dirty="0" smtClean="0"/>
              <a:t>One that has a complete hardware description as well as software so that a system can be “executed” to the degree of accuracy of the architectural design.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a:t>
            </a:r>
            <a:endParaRPr lang="en-US" dirty="0"/>
          </a:p>
        </p:txBody>
      </p:sp>
      <p:sp>
        <p:nvSpPr>
          <p:cNvPr id="3" name="Content Placeholder 2"/>
          <p:cNvSpPr>
            <a:spLocks noGrp="1"/>
          </p:cNvSpPr>
          <p:nvPr>
            <p:ph idx="1"/>
          </p:nvPr>
        </p:nvSpPr>
        <p:spPr>
          <a:xfrm>
            <a:off x="457200" y="1600200"/>
            <a:ext cx="3448050" cy="4525963"/>
          </a:xfrm>
        </p:spPr>
        <p:txBody>
          <a:bodyPr/>
          <a:lstStyle/>
          <a:p>
            <a:r>
              <a:rPr lang="en-US" sz="2000" dirty="0" smtClean="0"/>
              <a:t>Ocarina, a set of plug-ins for Eclipse converts AADL code into timed </a:t>
            </a:r>
            <a:r>
              <a:rPr lang="en-US" sz="2000" dirty="0" err="1" smtClean="0"/>
              <a:t>petri</a:t>
            </a:r>
            <a:r>
              <a:rPr lang="en-US" sz="2000" dirty="0" smtClean="0"/>
              <a:t> nets.</a:t>
            </a:r>
          </a:p>
          <a:p>
            <a:r>
              <a:rPr lang="en-US" sz="2000" dirty="0" smtClean="0"/>
              <a:t>Existing </a:t>
            </a:r>
            <a:r>
              <a:rPr lang="en-US" sz="2000" dirty="0" err="1" smtClean="0"/>
              <a:t>petri</a:t>
            </a:r>
            <a:r>
              <a:rPr lang="en-US" sz="2000" dirty="0" smtClean="0"/>
              <a:t> net simulators execute the net by firing tokens and traversing all places in the net.</a:t>
            </a:r>
          </a:p>
          <a:p>
            <a:r>
              <a:rPr lang="en-US" sz="2000" dirty="0" smtClean="0"/>
              <a:t>These executions determine whether the system defined by the AADL code could achieve live lock or dead lock.</a:t>
            </a:r>
          </a:p>
          <a:p>
            <a:endParaRPr lang="en-US" dirty="0"/>
          </a:p>
        </p:txBody>
      </p:sp>
      <p:sp>
        <p:nvSpPr>
          <p:cNvPr id="4" name="TextBox 3"/>
          <p:cNvSpPr txBox="1"/>
          <p:nvPr/>
        </p:nvSpPr>
        <p:spPr>
          <a:xfrm>
            <a:off x="6096000" y="6368534"/>
            <a:ext cx="1980094" cy="369332"/>
          </a:xfrm>
          <a:prstGeom prst="rect">
            <a:avLst/>
          </a:prstGeom>
          <a:noFill/>
        </p:spPr>
        <p:txBody>
          <a:bodyPr wrap="none" rtlCol="0">
            <a:spAutoFit/>
          </a:bodyPr>
          <a:lstStyle/>
          <a:p>
            <a:r>
              <a:rPr lang="en-US" dirty="0" smtClean="0"/>
              <a:t>www.sei.cmu.edu</a:t>
            </a:r>
            <a:endParaRPr lang="en-US" dirty="0"/>
          </a:p>
        </p:txBody>
      </p:sp>
      <p:pic>
        <p:nvPicPr>
          <p:cNvPr id="1026" name="Picture 2"/>
          <p:cNvPicPr>
            <a:picLocks noChangeAspect="1" noChangeArrowheads="1"/>
          </p:cNvPicPr>
          <p:nvPr/>
        </p:nvPicPr>
        <p:blipFill>
          <a:blip r:embed="rId2"/>
          <a:srcRect/>
          <a:stretch>
            <a:fillRect/>
          </a:stretch>
        </p:blipFill>
        <p:spPr bwMode="auto">
          <a:xfrm>
            <a:off x="3905250" y="1600200"/>
            <a:ext cx="5238750" cy="46107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 Tutorials</a:t>
            </a:r>
            <a:endParaRPr lang="en-US" dirty="0"/>
          </a:p>
        </p:txBody>
      </p:sp>
      <p:sp>
        <p:nvSpPr>
          <p:cNvPr id="3" name="Content Placeholder 2"/>
          <p:cNvSpPr>
            <a:spLocks noGrp="1"/>
          </p:cNvSpPr>
          <p:nvPr>
            <p:ph idx="1"/>
          </p:nvPr>
        </p:nvSpPr>
        <p:spPr/>
        <p:txBody>
          <a:bodyPr/>
          <a:lstStyle/>
          <a:p>
            <a:r>
              <a:rPr lang="en-US" sz="2800" u="sng" dirty="0" smtClean="0">
                <a:hlinkClick r:id="rId2"/>
              </a:rPr>
              <a:t>http://ebooks-online24.com/download/AADL-ppt-38.html</a:t>
            </a:r>
          </a:p>
          <a:p>
            <a:r>
              <a:rPr lang="en-US" sz="2800" u="sng" dirty="0" smtClean="0">
                <a:hlinkClick r:id="rId3"/>
              </a:rPr>
              <a:t>http://www.aadl.info/aadl/documents/AADLpattern82004.pdf</a:t>
            </a:r>
          </a:p>
          <a:p>
            <a:r>
              <a:rPr lang="en-US" sz="2800" u="sng" dirty="0" smtClean="0">
                <a:hlinkClick r:id="rId4"/>
              </a:rPr>
              <a:t>http://people.cs.kuleuven.be/~stefan.vanbaelen/public_html/deptcw/ACES-MB/2009/ACES-MB11.pdf</a:t>
            </a:r>
          </a:p>
          <a:p>
            <a:r>
              <a:rPr lang="en-US" sz="2800" u="sng" dirty="0" smtClean="0">
                <a:hlinkClick r:id="rId5"/>
              </a:rPr>
              <a:t>https://wiki.sei.cmu.edu/aadl/images/7/78/Vogl_Hecht_Lam_Aerotech_09.pdf</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 - 2</a:t>
            </a:r>
            <a:endParaRPr lang="en-US" dirty="0"/>
          </a:p>
        </p:txBody>
      </p:sp>
      <p:sp>
        <p:nvSpPr>
          <p:cNvPr id="3" name="Content Placeholder 2"/>
          <p:cNvSpPr>
            <a:spLocks noGrp="1"/>
          </p:cNvSpPr>
          <p:nvPr>
            <p:ph idx="1"/>
          </p:nvPr>
        </p:nvSpPr>
        <p:spPr/>
        <p:txBody>
          <a:bodyPr/>
          <a:lstStyle/>
          <a:p>
            <a:r>
              <a:rPr lang="en-US" dirty="0" smtClean="0"/>
              <a:t>The Software Engineering Institute (SEI) has done much to support the development and use of AADL.</a:t>
            </a:r>
          </a:p>
          <a:p>
            <a:r>
              <a:rPr lang="en-US" dirty="0" smtClean="0"/>
              <a:t>The SEI has developed a toolset, OSATE, that supports developing architectural models using AADL. OSATE ships with </a:t>
            </a:r>
            <a:r>
              <a:rPr lang="en-US" dirty="0" err="1" smtClean="0"/>
              <a:t>Topcased</a:t>
            </a:r>
            <a:r>
              <a:rPr lang="en-US" dirty="0" smtClean="0"/>
              <a:t>.</a:t>
            </a:r>
          </a:p>
          <a:p>
            <a:r>
              <a:rPr lang="en-US" dirty="0" smtClean="0"/>
              <a:t>Much information can be found on </a:t>
            </a:r>
            <a:r>
              <a:rPr lang="en-US" dirty="0" smtClean="0">
                <a:hlinkClick r:id="rId2"/>
              </a:rPr>
              <a:t>www.aadl.info</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 intro</a:t>
            </a:r>
            <a:endParaRPr lang="en-US" dirty="0"/>
          </a:p>
        </p:txBody>
      </p:sp>
      <p:sp>
        <p:nvSpPr>
          <p:cNvPr id="3" name="Content Placeholder 2"/>
          <p:cNvSpPr>
            <a:spLocks noGrp="1"/>
          </p:cNvSpPr>
          <p:nvPr>
            <p:ph idx="1"/>
          </p:nvPr>
        </p:nvSpPr>
        <p:spPr/>
        <p:txBody>
          <a:bodyPr/>
          <a:lstStyle/>
          <a:p>
            <a:r>
              <a:rPr lang="en-US" dirty="0" smtClean="0"/>
              <a:t>I suggest you read at least chapters 2, 3, and 4 in the tech report at this </a:t>
            </a:r>
            <a:r>
              <a:rPr lang="en-US" dirty="0" err="1" smtClean="0"/>
              <a:t>url</a:t>
            </a:r>
            <a:r>
              <a:rPr lang="en-US" dirty="0" smtClean="0"/>
              <a:t> to get an overview:</a:t>
            </a:r>
          </a:p>
          <a:p>
            <a:pPr>
              <a:buNone/>
            </a:pPr>
            <a:r>
              <a:rPr lang="en-US" sz="2400" dirty="0" smtClean="0"/>
              <a:t>http://www.sei.cmu.edu/library/abstracts/reports/06tn011.cfm</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classes of elements in AADL</a:t>
            </a:r>
            <a:endParaRPr lang="en-US" dirty="0"/>
          </a:p>
        </p:txBody>
      </p:sp>
      <p:sp>
        <p:nvSpPr>
          <p:cNvPr id="3" name="Content Placeholder 2"/>
          <p:cNvSpPr>
            <a:spLocks noGrp="1"/>
          </p:cNvSpPr>
          <p:nvPr>
            <p:ph idx="1"/>
          </p:nvPr>
        </p:nvSpPr>
        <p:spPr/>
        <p:txBody>
          <a:bodyPr/>
          <a:lstStyle/>
          <a:p>
            <a:r>
              <a:rPr lang="en-US" sz="1800" dirty="0" smtClean="0"/>
              <a:t>1. application software</a:t>
            </a:r>
          </a:p>
          <a:p>
            <a:pPr lvl="1"/>
            <a:r>
              <a:rPr lang="en-US" sz="1800" dirty="0" smtClean="0"/>
              <a:t>a. thread: a schedulable unit of concurrent execution</a:t>
            </a:r>
          </a:p>
          <a:p>
            <a:pPr lvl="1"/>
            <a:r>
              <a:rPr lang="en-US" sz="1800" dirty="0" smtClean="0"/>
              <a:t>b. thread group: a compositional unit for organizing threads</a:t>
            </a:r>
          </a:p>
          <a:p>
            <a:pPr lvl="1"/>
            <a:r>
              <a:rPr lang="en-US" sz="1800" dirty="0" smtClean="0"/>
              <a:t>c. process: a protected address space</a:t>
            </a:r>
          </a:p>
          <a:p>
            <a:pPr lvl="1"/>
            <a:r>
              <a:rPr lang="en-US" sz="1800" dirty="0" smtClean="0"/>
              <a:t>d. data: data types and static data in source text</a:t>
            </a:r>
          </a:p>
          <a:p>
            <a:pPr lvl="1"/>
            <a:r>
              <a:rPr lang="en-US" sz="1800" dirty="0" smtClean="0"/>
              <a:t>e. subprogram: callable sequentially executable code</a:t>
            </a:r>
          </a:p>
          <a:p>
            <a:r>
              <a:rPr lang="en-US" sz="1800" dirty="0" smtClean="0"/>
              <a:t>2. execution platform</a:t>
            </a:r>
          </a:p>
          <a:p>
            <a:pPr lvl="1"/>
            <a:r>
              <a:rPr lang="en-US" sz="1800" dirty="0" smtClean="0"/>
              <a:t>a. processor: components that execute threads</a:t>
            </a:r>
          </a:p>
          <a:p>
            <a:pPr lvl="1"/>
            <a:r>
              <a:rPr lang="en-US" sz="1800" dirty="0" smtClean="0"/>
              <a:t>b. memory: components that store data and code</a:t>
            </a:r>
          </a:p>
          <a:p>
            <a:pPr lvl="1"/>
            <a:r>
              <a:rPr lang="en-US" sz="1800" dirty="0" smtClean="0"/>
              <a:t>c. device: components that interface with and represent the external environment</a:t>
            </a:r>
          </a:p>
          <a:p>
            <a:pPr lvl="1"/>
            <a:r>
              <a:rPr lang="en-US" sz="1800" dirty="0" smtClean="0"/>
              <a:t>d. bus: components that provide access among execution platform components</a:t>
            </a:r>
          </a:p>
          <a:p>
            <a:r>
              <a:rPr lang="en-US" sz="1800" dirty="0" smtClean="0"/>
              <a:t>3. composite</a:t>
            </a:r>
          </a:p>
          <a:p>
            <a:pPr lvl="1"/>
            <a:r>
              <a:rPr lang="en-US" sz="1800" dirty="0" smtClean="0"/>
              <a:t>a. system: a composite of software, execution platform, or system components</a:t>
            </a:r>
            <a:endParaRPr lang="en-US"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pieces</a:t>
            </a:r>
            <a:endParaRPr lang="en-US" dirty="0"/>
          </a:p>
        </p:txBody>
      </p:sp>
      <p:sp>
        <p:nvSpPr>
          <p:cNvPr id="3" name="Content Placeholder 2"/>
          <p:cNvSpPr>
            <a:spLocks noGrp="1"/>
          </p:cNvSpPr>
          <p:nvPr>
            <p:ph idx="1"/>
          </p:nvPr>
        </p:nvSpPr>
        <p:spPr>
          <a:xfrm>
            <a:off x="457200" y="1534318"/>
            <a:ext cx="8229600" cy="4525963"/>
          </a:xfrm>
        </p:spPr>
        <p:txBody>
          <a:bodyPr/>
          <a:lstStyle/>
          <a:p>
            <a:r>
              <a:rPr lang="en-US" dirty="0" smtClean="0"/>
              <a:t>Control and data flow through ports at the interface of each module (system in AADL syntax)</a:t>
            </a:r>
          </a:p>
          <a:p>
            <a:r>
              <a:rPr lang="en-US" dirty="0" smtClean="0"/>
              <a:t>Determined by port type: event port, event data port, data port</a:t>
            </a:r>
            <a:endParaRPr lang="en-US" dirty="0"/>
          </a:p>
        </p:txBody>
      </p:sp>
      <p:sp>
        <p:nvSpPr>
          <p:cNvPr id="4" name="AutoShape 22"/>
          <p:cNvSpPr>
            <a:spLocks noChangeArrowheads="1"/>
          </p:cNvSpPr>
          <p:nvPr/>
        </p:nvSpPr>
        <p:spPr bwMode="auto">
          <a:xfrm>
            <a:off x="4648200" y="3644900"/>
            <a:ext cx="4038600" cy="2747963"/>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5" name="AutoShape 23"/>
          <p:cNvSpPr>
            <a:spLocks noChangeArrowheads="1"/>
          </p:cNvSpPr>
          <p:nvPr/>
        </p:nvSpPr>
        <p:spPr bwMode="auto">
          <a:xfrm>
            <a:off x="5334000" y="5473700"/>
            <a:ext cx="2714625" cy="685800"/>
          </a:xfrm>
          <a:prstGeom prst="parallelogram">
            <a:avLst>
              <a:gd name="adj" fmla="val 18252"/>
            </a:avLst>
          </a:prstGeom>
          <a:solidFill>
            <a:schemeClr val="accent1"/>
          </a:solidFill>
          <a:ln w="57150" algn="ctr">
            <a:solidFill>
              <a:srgbClr val="000000"/>
            </a:solidFill>
            <a:miter lim="800000"/>
            <a:headEnd/>
            <a:tailEnd/>
          </a:ln>
          <a:effectLst/>
        </p:spPr>
        <p:txBody>
          <a:bodyPr lIns="0" tIns="0" rIns="0" bIns="0" anchor="ctr">
            <a:spAutoFit/>
          </a:bodyPr>
          <a:lstStyle/>
          <a:p>
            <a:pPr defTabSz="1027113" eaLnBrk="1" hangingPunct="1"/>
            <a:endParaRPr lang="en-US" b="1"/>
          </a:p>
          <a:p>
            <a:pPr defTabSz="1027113" eaLnBrk="1" hangingPunct="1"/>
            <a:r>
              <a:rPr lang="en-US" b="1"/>
              <a:t>Process P1</a:t>
            </a:r>
          </a:p>
        </p:txBody>
      </p:sp>
      <p:sp>
        <p:nvSpPr>
          <p:cNvPr id="6" name="AutoShape 24"/>
          <p:cNvSpPr>
            <a:spLocks noChangeArrowheads="1"/>
          </p:cNvSpPr>
          <p:nvPr/>
        </p:nvSpPr>
        <p:spPr bwMode="auto">
          <a:xfrm>
            <a:off x="5346700" y="3694113"/>
            <a:ext cx="3092450" cy="273050"/>
          </a:xfrm>
          <a:prstGeom prst="roundRect">
            <a:avLst>
              <a:gd name="adj" fmla="val 16667"/>
            </a:avLst>
          </a:prstGeom>
          <a:solidFill>
            <a:schemeClr val="accent1"/>
          </a:solidFill>
          <a:ln w="12700">
            <a:noFill/>
            <a:round/>
            <a:headEnd/>
            <a:tailEnd/>
          </a:ln>
          <a:effectLst/>
        </p:spPr>
        <p:txBody>
          <a:bodyPr wrap="none" lIns="0" tIns="0" rIns="0" bIns="0">
            <a:spAutoFit/>
          </a:bodyPr>
          <a:lstStyle/>
          <a:p>
            <a:pPr eaLnBrk="1" hangingPunct="1"/>
            <a:r>
              <a:rPr lang="en-US" b="1"/>
              <a:t>System implementation S1.impl</a:t>
            </a:r>
          </a:p>
        </p:txBody>
      </p:sp>
      <p:grpSp>
        <p:nvGrpSpPr>
          <p:cNvPr id="7" name="Group 25"/>
          <p:cNvGrpSpPr>
            <a:grpSpLocks/>
          </p:cNvGrpSpPr>
          <p:nvPr/>
        </p:nvGrpSpPr>
        <p:grpSpPr bwMode="auto">
          <a:xfrm>
            <a:off x="4864100" y="3725863"/>
            <a:ext cx="203200" cy="223837"/>
            <a:chOff x="1658" y="3145"/>
            <a:chExt cx="484" cy="589"/>
          </a:xfrm>
        </p:grpSpPr>
        <p:sp>
          <p:nvSpPr>
            <p:cNvPr id="8" name="WordArt 26"/>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9" name="WordArt 27"/>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0" name="Line 28"/>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1" name="Line 29"/>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2" name="AutoShape 30"/>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13" name="AutoShape 31"/>
          <p:cNvSpPr>
            <a:spLocks noChangeArrowheads="1"/>
          </p:cNvSpPr>
          <p:nvPr/>
        </p:nvSpPr>
        <p:spPr bwMode="auto">
          <a:xfrm>
            <a:off x="5410200" y="4178300"/>
            <a:ext cx="2689225" cy="685800"/>
          </a:xfrm>
          <a:prstGeom prst="parallelogram">
            <a:avLst>
              <a:gd name="adj" fmla="val 18082"/>
            </a:avLst>
          </a:prstGeom>
          <a:solidFill>
            <a:schemeClr val="accent1"/>
          </a:solidFill>
          <a:ln w="57150" algn="ctr">
            <a:solidFill>
              <a:srgbClr val="000000"/>
            </a:solidFill>
            <a:miter lim="800000"/>
            <a:headEnd/>
            <a:tailEnd/>
          </a:ln>
          <a:effectLst/>
        </p:spPr>
        <p:txBody>
          <a:bodyPr lIns="0" tIns="0" rIns="0" bIns="0" anchor="ctr">
            <a:spAutoFit/>
          </a:bodyPr>
          <a:lstStyle/>
          <a:p>
            <a:pPr defTabSz="1027113" eaLnBrk="1" hangingPunct="1"/>
            <a:endParaRPr lang="en-US" b="1"/>
          </a:p>
          <a:p>
            <a:pPr defTabSz="1027113" eaLnBrk="1" hangingPunct="1"/>
            <a:r>
              <a:rPr lang="en-US" b="1"/>
              <a:t>Process P2</a:t>
            </a:r>
          </a:p>
        </p:txBody>
      </p:sp>
      <p:sp>
        <p:nvSpPr>
          <p:cNvPr id="14" name="AutoShape 32"/>
          <p:cNvSpPr>
            <a:spLocks noChangeArrowheads="1"/>
          </p:cNvSpPr>
          <p:nvPr/>
        </p:nvSpPr>
        <p:spPr bwMode="auto">
          <a:xfrm rot="5400000">
            <a:off x="4648200" y="3873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 name="AutoShape 33"/>
          <p:cNvSpPr>
            <a:spLocks noChangeArrowheads="1"/>
          </p:cNvSpPr>
          <p:nvPr/>
        </p:nvSpPr>
        <p:spPr bwMode="auto">
          <a:xfrm rot="5400000">
            <a:off x="8686800" y="4787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 name="AutoShape 34"/>
          <p:cNvSpPr>
            <a:spLocks noChangeArrowheads="1"/>
          </p:cNvSpPr>
          <p:nvPr/>
        </p:nvSpPr>
        <p:spPr bwMode="auto">
          <a:xfrm rot="5400000">
            <a:off x="8686800" y="53213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cxnSp>
        <p:nvCxnSpPr>
          <p:cNvPr id="17" name="AutoShape 35"/>
          <p:cNvCxnSpPr>
            <a:cxnSpLocks noChangeShapeType="1"/>
            <a:stCxn id="14" idx="0"/>
            <a:endCxn id="18" idx="3"/>
          </p:cNvCxnSpPr>
          <p:nvPr/>
        </p:nvCxnSpPr>
        <p:spPr bwMode="auto">
          <a:xfrm>
            <a:off x="4800600" y="3949700"/>
            <a:ext cx="609600" cy="457200"/>
          </a:xfrm>
          <a:prstGeom prst="straightConnector1">
            <a:avLst/>
          </a:prstGeom>
          <a:noFill/>
          <a:ln w="38100">
            <a:solidFill>
              <a:srgbClr val="A50021"/>
            </a:solidFill>
            <a:round/>
            <a:headEnd/>
            <a:tailEnd/>
          </a:ln>
          <a:effectLst/>
        </p:spPr>
      </p:cxnSp>
      <p:sp>
        <p:nvSpPr>
          <p:cNvPr id="18" name="AutoShape 36"/>
          <p:cNvSpPr>
            <a:spLocks noChangeArrowheads="1"/>
          </p:cNvSpPr>
          <p:nvPr/>
        </p:nvSpPr>
        <p:spPr bwMode="auto">
          <a:xfrm rot="5400000">
            <a:off x="5410200" y="43307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9" name="AutoShape 37"/>
          <p:cNvSpPr>
            <a:spLocks noChangeArrowheads="1"/>
          </p:cNvSpPr>
          <p:nvPr/>
        </p:nvSpPr>
        <p:spPr bwMode="auto">
          <a:xfrm rot="5400000">
            <a:off x="8001000" y="4406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20" name="AutoShape 38"/>
          <p:cNvSpPr>
            <a:spLocks noChangeArrowheads="1"/>
          </p:cNvSpPr>
          <p:nvPr/>
        </p:nvSpPr>
        <p:spPr bwMode="auto">
          <a:xfrm rot="5400000">
            <a:off x="5334000" y="56261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21" name="AutoShape 39"/>
          <p:cNvSpPr>
            <a:spLocks noChangeArrowheads="1"/>
          </p:cNvSpPr>
          <p:nvPr/>
        </p:nvSpPr>
        <p:spPr bwMode="auto">
          <a:xfrm rot="5400000">
            <a:off x="8001000" y="57023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cxnSp>
        <p:nvCxnSpPr>
          <p:cNvPr id="22" name="AutoShape 40"/>
          <p:cNvCxnSpPr>
            <a:cxnSpLocks noChangeShapeType="1"/>
            <a:stCxn id="19" idx="0"/>
            <a:endCxn id="20" idx="3"/>
          </p:cNvCxnSpPr>
          <p:nvPr/>
        </p:nvCxnSpPr>
        <p:spPr bwMode="auto">
          <a:xfrm flipH="1">
            <a:off x="5334000" y="4483100"/>
            <a:ext cx="2819400" cy="1219200"/>
          </a:xfrm>
          <a:prstGeom prst="bentConnector5">
            <a:avLst>
              <a:gd name="adj1" fmla="val -8106"/>
              <a:gd name="adj2" fmla="val 50000"/>
              <a:gd name="adj3" fmla="val 108106"/>
            </a:avLst>
          </a:prstGeom>
          <a:noFill/>
          <a:ln w="28575">
            <a:solidFill>
              <a:srgbClr val="A50021"/>
            </a:solidFill>
            <a:miter lim="800000"/>
            <a:headEnd/>
            <a:tailEnd/>
          </a:ln>
          <a:effectLst/>
        </p:spPr>
      </p:cxnSp>
      <p:cxnSp>
        <p:nvCxnSpPr>
          <p:cNvPr id="23" name="AutoShape 41"/>
          <p:cNvCxnSpPr>
            <a:cxnSpLocks noChangeShapeType="1"/>
            <a:stCxn id="21" idx="0"/>
            <a:endCxn id="15" idx="3"/>
          </p:cNvCxnSpPr>
          <p:nvPr/>
        </p:nvCxnSpPr>
        <p:spPr bwMode="auto">
          <a:xfrm flipV="1">
            <a:off x="8153400" y="4864100"/>
            <a:ext cx="533400" cy="914400"/>
          </a:xfrm>
          <a:prstGeom prst="straightConnector1">
            <a:avLst/>
          </a:prstGeom>
          <a:noFill/>
          <a:ln w="28575">
            <a:solidFill>
              <a:srgbClr val="A50021"/>
            </a:solidFill>
            <a:round/>
            <a:headEnd/>
            <a:tailEnd/>
          </a:ln>
          <a:effectLst/>
        </p:spPr>
      </p:cxnSp>
      <p:cxnSp>
        <p:nvCxnSpPr>
          <p:cNvPr id="24" name="AutoShape 42"/>
          <p:cNvCxnSpPr>
            <a:cxnSpLocks noChangeShapeType="1"/>
            <a:stCxn id="18" idx="0"/>
            <a:endCxn id="19" idx="3"/>
          </p:cNvCxnSpPr>
          <p:nvPr/>
        </p:nvCxnSpPr>
        <p:spPr bwMode="auto">
          <a:xfrm>
            <a:off x="5562600" y="4406900"/>
            <a:ext cx="2438400" cy="76200"/>
          </a:xfrm>
          <a:prstGeom prst="straightConnector1">
            <a:avLst/>
          </a:prstGeom>
          <a:noFill/>
          <a:ln w="38100">
            <a:solidFill>
              <a:srgbClr val="A50021"/>
            </a:solidFill>
            <a:round/>
            <a:headEnd/>
            <a:tailEnd type="triangle" w="lg" len="med"/>
          </a:ln>
          <a:effectLst/>
        </p:spPr>
      </p:cxnSp>
      <p:sp>
        <p:nvSpPr>
          <p:cNvPr id="25" name="AutoShape 44"/>
          <p:cNvSpPr>
            <a:spLocks noChangeArrowheads="1"/>
          </p:cNvSpPr>
          <p:nvPr/>
        </p:nvSpPr>
        <p:spPr bwMode="auto">
          <a:xfrm>
            <a:off x="4953000" y="4254500"/>
            <a:ext cx="287338" cy="273050"/>
          </a:xfrm>
          <a:prstGeom prst="roundRect">
            <a:avLst>
              <a:gd name="adj" fmla="val 16667"/>
            </a:avLst>
          </a:prstGeom>
          <a:noFill/>
          <a:ln w="12700">
            <a:noFill/>
            <a:round/>
            <a:headEnd/>
            <a:tailEnd/>
          </a:ln>
          <a:effectLst/>
        </p:spPr>
        <p:txBody>
          <a:bodyPr wrap="none" lIns="0" tIns="0" rIns="0" bIns="0">
            <a:spAutoFit/>
          </a:bodyPr>
          <a:lstStyle/>
          <a:p>
            <a:pPr eaLnBrk="1" hangingPunct="1"/>
            <a:r>
              <a:rPr lang="en-US" b="1">
                <a:solidFill>
                  <a:srgbClr val="A50021"/>
                </a:solidFill>
              </a:rPr>
              <a:t>C1</a:t>
            </a:r>
          </a:p>
        </p:txBody>
      </p:sp>
      <p:sp>
        <p:nvSpPr>
          <p:cNvPr id="26" name="AutoShape 45"/>
          <p:cNvSpPr>
            <a:spLocks noChangeArrowheads="1"/>
          </p:cNvSpPr>
          <p:nvPr/>
        </p:nvSpPr>
        <p:spPr bwMode="auto">
          <a:xfrm>
            <a:off x="8382000" y="5321300"/>
            <a:ext cx="287338" cy="273050"/>
          </a:xfrm>
          <a:prstGeom prst="roundRect">
            <a:avLst>
              <a:gd name="adj" fmla="val 16667"/>
            </a:avLst>
          </a:prstGeom>
          <a:noFill/>
          <a:ln w="12700">
            <a:noFill/>
            <a:round/>
            <a:headEnd/>
            <a:tailEnd/>
          </a:ln>
          <a:effectLst/>
        </p:spPr>
        <p:txBody>
          <a:bodyPr wrap="none" lIns="0" tIns="0" rIns="0" bIns="0">
            <a:spAutoFit/>
          </a:bodyPr>
          <a:lstStyle/>
          <a:p>
            <a:pPr eaLnBrk="1" hangingPunct="1"/>
            <a:r>
              <a:rPr lang="en-US" b="1">
                <a:solidFill>
                  <a:srgbClr val="A50021"/>
                </a:solidFill>
              </a:rPr>
              <a:t>C5</a:t>
            </a:r>
          </a:p>
        </p:txBody>
      </p:sp>
      <p:sp>
        <p:nvSpPr>
          <p:cNvPr id="27" name="AutoShape 46"/>
          <p:cNvSpPr>
            <a:spLocks noChangeArrowheads="1"/>
          </p:cNvSpPr>
          <p:nvPr/>
        </p:nvSpPr>
        <p:spPr bwMode="auto">
          <a:xfrm>
            <a:off x="5181600" y="5092700"/>
            <a:ext cx="287338" cy="273050"/>
          </a:xfrm>
          <a:prstGeom prst="roundRect">
            <a:avLst>
              <a:gd name="adj" fmla="val 16667"/>
            </a:avLst>
          </a:prstGeom>
          <a:noFill/>
          <a:ln w="12700">
            <a:noFill/>
            <a:round/>
            <a:headEnd/>
            <a:tailEnd/>
          </a:ln>
          <a:effectLst/>
        </p:spPr>
        <p:txBody>
          <a:bodyPr wrap="none" lIns="0" tIns="0" rIns="0" bIns="0">
            <a:spAutoFit/>
          </a:bodyPr>
          <a:lstStyle/>
          <a:p>
            <a:pPr eaLnBrk="1" hangingPunct="1"/>
            <a:r>
              <a:rPr lang="en-US" b="1">
                <a:solidFill>
                  <a:srgbClr val="A50021"/>
                </a:solidFill>
              </a:rPr>
              <a:t>C3</a:t>
            </a:r>
          </a:p>
        </p:txBody>
      </p:sp>
      <p:sp>
        <p:nvSpPr>
          <p:cNvPr id="28" name="AutoShape 47"/>
          <p:cNvSpPr>
            <a:spLocks noChangeArrowheads="1"/>
          </p:cNvSpPr>
          <p:nvPr/>
        </p:nvSpPr>
        <p:spPr bwMode="auto">
          <a:xfrm>
            <a:off x="6623050" y="4184650"/>
            <a:ext cx="1216025" cy="273050"/>
          </a:xfrm>
          <a:prstGeom prst="roundRect">
            <a:avLst>
              <a:gd name="adj" fmla="val 16667"/>
            </a:avLst>
          </a:prstGeom>
          <a:noFill/>
          <a:ln w="12700">
            <a:noFill/>
            <a:round/>
            <a:headEnd/>
            <a:tailEnd/>
          </a:ln>
          <a:effectLst/>
        </p:spPr>
        <p:txBody>
          <a:bodyPr wrap="none" lIns="0" tIns="0" rIns="0" bIns="0">
            <a:spAutoFit/>
          </a:bodyPr>
          <a:lstStyle/>
          <a:p>
            <a:pPr eaLnBrk="1" hangingPunct="1"/>
            <a:r>
              <a:rPr lang="en-US" b="1">
                <a:solidFill>
                  <a:srgbClr val="A50021"/>
                </a:solidFill>
              </a:rPr>
              <a:t>flow path </a:t>
            </a:r>
            <a:r>
              <a:rPr lang="en-US">
                <a:solidFill>
                  <a:srgbClr val="A50021"/>
                </a:solidFill>
              </a:rPr>
              <a:t>F5</a:t>
            </a:r>
          </a:p>
        </p:txBody>
      </p:sp>
      <p:cxnSp>
        <p:nvCxnSpPr>
          <p:cNvPr id="29" name="AutoShape 48"/>
          <p:cNvCxnSpPr>
            <a:cxnSpLocks noChangeShapeType="1"/>
            <a:stCxn id="20" idx="0"/>
            <a:endCxn id="21" idx="3"/>
          </p:cNvCxnSpPr>
          <p:nvPr/>
        </p:nvCxnSpPr>
        <p:spPr bwMode="auto">
          <a:xfrm>
            <a:off x="5486400" y="5702300"/>
            <a:ext cx="2514600" cy="76200"/>
          </a:xfrm>
          <a:prstGeom prst="straightConnector1">
            <a:avLst/>
          </a:prstGeom>
          <a:noFill/>
          <a:ln w="38100">
            <a:solidFill>
              <a:srgbClr val="A50021"/>
            </a:solidFill>
            <a:round/>
            <a:headEnd/>
            <a:tailEnd type="triangle" w="lg" len="med"/>
          </a:ln>
          <a:effectLst/>
        </p:spPr>
      </p:cxnSp>
      <p:sp>
        <p:nvSpPr>
          <p:cNvPr id="30" name="AutoShape 49"/>
          <p:cNvSpPr>
            <a:spLocks noChangeArrowheads="1"/>
          </p:cNvSpPr>
          <p:nvPr/>
        </p:nvSpPr>
        <p:spPr bwMode="auto">
          <a:xfrm>
            <a:off x="6645275" y="5473700"/>
            <a:ext cx="1216025" cy="273050"/>
          </a:xfrm>
          <a:prstGeom prst="roundRect">
            <a:avLst>
              <a:gd name="adj" fmla="val 16667"/>
            </a:avLst>
          </a:prstGeom>
          <a:noFill/>
          <a:ln w="12700">
            <a:noFill/>
            <a:round/>
            <a:headEnd/>
            <a:tailEnd/>
          </a:ln>
          <a:effectLst/>
        </p:spPr>
        <p:txBody>
          <a:bodyPr wrap="none" lIns="0" tIns="0" rIns="0" bIns="0">
            <a:spAutoFit/>
          </a:bodyPr>
          <a:lstStyle/>
          <a:p>
            <a:pPr eaLnBrk="1" hangingPunct="1"/>
            <a:r>
              <a:rPr lang="en-US" b="1">
                <a:solidFill>
                  <a:srgbClr val="A50021"/>
                </a:solidFill>
              </a:rPr>
              <a:t>flow path </a:t>
            </a:r>
            <a:r>
              <a:rPr lang="en-US">
                <a:solidFill>
                  <a:srgbClr val="A50021"/>
                </a:solidFill>
              </a:rPr>
              <a:t>F7</a:t>
            </a:r>
          </a:p>
        </p:txBody>
      </p:sp>
      <p:sp>
        <p:nvSpPr>
          <p:cNvPr id="31" name="Text Box 50"/>
          <p:cNvSpPr txBox="1">
            <a:spLocks noChangeArrowheads="1"/>
          </p:cNvSpPr>
          <p:nvPr/>
        </p:nvSpPr>
        <p:spPr bwMode="auto">
          <a:xfrm>
            <a:off x="4191000" y="3797300"/>
            <a:ext cx="412750" cy="274638"/>
          </a:xfrm>
          <a:prstGeom prst="rect">
            <a:avLst/>
          </a:prstGeom>
          <a:noFill/>
          <a:ln w="9525">
            <a:noFill/>
            <a:miter lim="800000"/>
            <a:headEnd/>
            <a:tailEnd/>
          </a:ln>
          <a:effectLst/>
        </p:spPr>
        <p:txBody>
          <a:bodyPr wrap="none">
            <a:spAutoFit/>
          </a:bodyPr>
          <a:lstStyle/>
          <a:p>
            <a:pPr algn="l" eaLnBrk="1" hangingPunct="1"/>
            <a:r>
              <a:rPr lang="en-US" sz="1200" b="1"/>
              <a:t>pt1</a:t>
            </a:r>
          </a:p>
        </p:txBody>
      </p:sp>
      <p:sp>
        <p:nvSpPr>
          <p:cNvPr id="32" name="Text Box 53"/>
          <p:cNvSpPr txBox="1">
            <a:spLocks noChangeArrowheads="1"/>
          </p:cNvSpPr>
          <p:nvPr/>
        </p:nvSpPr>
        <p:spPr bwMode="auto">
          <a:xfrm>
            <a:off x="2867025" y="5286375"/>
            <a:ext cx="1339850" cy="366713"/>
          </a:xfrm>
          <a:prstGeom prst="rect">
            <a:avLst/>
          </a:prstGeom>
          <a:noFill/>
          <a:ln w="9525">
            <a:noFill/>
            <a:miter lim="800000"/>
            <a:headEnd/>
            <a:tailEnd/>
          </a:ln>
          <a:effectLst/>
        </p:spPr>
        <p:txBody>
          <a:bodyPr wrap="none">
            <a:spAutoFit/>
          </a:bodyPr>
          <a:lstStyle/>
          <a:p>
            <a:pPr algn="l" eaLnBrk="1" hangingPunct="1"/>
            <a:r>
              <a:rPr lang="en-US" sz="1800"/>
              <a:t>Connection</a:t>
            </a:r>
          </a:p>
        </p:txBody>
      </p:sp>
      <p:sp>
        <p:nvSpPr>
          <p:cNvPr id="33" name="Line 54"/>
          <p:cNvSpPr>
            <a:spLocks noChangeShapeType="1"/>
          </p:cNvSpPr>
          <p:nvPr/>
        </p:nvSpPr>
        <p:spPr bwMode="auto">
          <a:xfrm flipV="1">
            <a:off x="4203700" y="4192588"/>
            <a:ext cx="749300" cy="1173162"/>
          </a:xfrm>
          <a:prstGeom prst="line">
            <a:avLst/>
          </a:prstGeom>
          <a:noFill/>
          <a:ln w="9525">
            <a:solidFill>
              <a:schemeClr val="tx1"/>
            </a:solidFill>
            <a:round/>
            <a:headEnd/>
            <a:tailEnd/>
          </a:ln>
          <a:effectLst/>
        </p:spPr>
        <p:txBody>
          <a:bodyPr/>
          <a:lstStyle/>
          <a:p>
            <a:endParaRPr lang="en-US"/>
          </a:p>
        </p:txBody>
      </p:sp>
      <p:sp>
        <p:nvSpPr>
          <p:cNvPr id="34" name="Line 55"/>
          <p:cNvSpPr>
            <a:spLocks noChangeShapeType="1"/>
          </p:cNvSpPr>
          <p:nvPr/>
        </p:nvSpPr>
        <p:spPr bwMode="auto">
          <a:xfrm flipV="1">
            <a:off x="4279900" y="5092700"/>
            <a:ext cx="811213" cy="373063"/>
          </a:xfrm>
          <a:prstGeom prst="line">
            <a:avLst/>
          </a:prstGeom>
          <a:noFill/>
          <a:ln w="9525">
            <a:solidFill>
              <a:schemeClr val="tx1"/>
            </a:solidFill>
            <a:round/>
            <a:headEnd/>
            <a:tailEnd/>
          </a:ln>
          <a:effectLst/>
        </p:spPr>
        <p:txBody>
          <a:bodyPr/>
          <a:lstStyle/>
          <a:p>
            <a:endParaRPr lang="en-US"/>
          </a:p>
        </p:txBody>
      </p:sp>
      <p:sp>
        <p:nvSpPr>
          <p:cNvPr id="35" name="TextBox 34"/>
          <p:cNvSpPr txBox="1"/>
          <p:nvPr/>
        </p:nvSpPr>
        <p:spPr>
          <a:xfrm>
            <a:off x="6068531" y="6392863"/>
            <a:ext cx="1980094" cy="369332"/>
          </a:xfrm>
          <a:prstGeom prst="rect">
            <a:avLst/>
          </a:prstGeom>
          <a:noFill/>
        </p:spPr>
        <p:txBody>
          <a:bodyPr wrap="none" rtlCol="0">
            <a:spAutoFit/>
          </a:bodyPr>
          <a:lstStyle/>
          <a:p>
            <a:r>
              <a:rPr lang="en-US" dirty="0" smtClean="0"/>
              <a:t>www.sei.cmu.edu</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AADL Tutorial</a:t>
            </a:r>
          </a:p>
        </p:txBody>
      </p:sp>
      <p:sp>
        <p:nvSpPr>
          <p:cNvPr id="39939" name="Slide Number Placeholder 4"/>
          <p:cNvSpPr>
            <a:spLocks noGrp="1"/>
          </p:cNvSpPr>
          <p:nvPr>
            <p:ph type="sldNum" sz="quarter" idx="11"/>
          </p:nvPr>
        </p:nvSpPr>
        <p:spPr>
          <a:noFill/>
        </p:spPr>
        <p:txBody>
          <a:bodyPr/>
          <a:lstStyle/>
          <a:p>
            <a:fld id="{EBC7AB2D-0492-4193-BCF7-F31693B7D199}" type="slidenum">
              <a:rPr lang="en-US"/>
              <a:pPr/>
              <a:t>7</a:t>
            </a:fld>
            <a:endParaRPr lang="en-US"/>
          </a:p>
        </p:txBody>
      </p:sp>
      <p:sp>
        <p:nvSpPr>
          <p:cNvPr id="39940" name="Rectangle 2"/>
          <p:cNvSpPr>
            <a:spLocks noGrp="1" noChangeArrowheads="1"/>
          </p:cNvSpPr>
          <p:nvPr>
            <p:ph type="title"/>
          </p:nvPr>
        </p:nvSpPr>
        <p:spPr/>
        <p:txBody>
          <a:bodyPr/>
          <a:lstStyle/>
          <a:p>
            <a:r>
              <a:rPr lang="en-US" smtClean="0"/>
              <a:t>System Type</a:t>
            </a:r>
          </a:p>
        </p:txBody>
      </p:sp>
      <p:sp>
        <p:nvSpPr>
          <p:cNvPr id="39941" name="Rectangle 3"/>
          <p:cNvSpPr>
            <a:spLocks noGrp="1" noChangeArrowheads="1"/>
          </p:cNvSpPr>
          <p:nvPr>
            <p:ph type="body" idx="1"/>
          </p:nvPr>
        </p:nvSpPr>
        <p:spPr/>
        <p:txBody>
          <a:bodyPr/>
          <a:lstStyle/>
          <a:p>
            <a:pPr marL="0" indent="0">
              <a:lnSpc>
                <a:spcPct val="90000"/>
              </a:lnSpc>
              <a:spcBef>
                <a:spcPct val="0"/>
              </a:spcBef>
              <a:spcAft>
                <a:spcPct val="10000"/>
              </a:spcAft>
              <a:buFontTx/>
              <a:buNone/>
            </a:pPr>
            <a:r>
              <a:rPr lang="en-US" sz="2000" b="1" dirty="0" smtClean="0">
                <a:latin typeface="Courier New" pitchFamily="49" charset="0"/>
                <a:cs typeface="Courier New" pitchFamily="49" charset="0"/>
              </a:rPr>
              <a:t>system </a:t>
            </a:r>
            <a:r>
              <a:rPr lang="en-US" sz="2000" dirty="0" smtClean="0">
                <a:latin typeface="Courier New" pitchFamily="49" charset="0"/>
                <a:cs typeface="Courier New" pitchFamily="49" charset="0"/>
              </a:rPr>
              <a:t>GPS</a:t>
            </a:r>
          </a:p>
          <a:p>
            <a:pPr marL="0" indent="0">
              <a:lnSpc>
                <a:spcPct val="90000"/>
              </a:lnSpc>
              <a:spcBef>
                <a:spcPct val="0"/>
              </a:spcBef>
              <a:spcAft>
                <a:spcPct val="10000"/>
              </a:spcAft>
              <a:buFontTx/>
              <a:buNone/>
            </a:pPr>
            <a:r>
              <a:rPr lang="en-US" sz="2000" b="1" dirty="0" smtClean="0">
                <a:latin typeface="Courier New" pitchFamily="49" charset="0"/>
                <a:cs typeface="Courier New" pitchFamily="49" charset="0"/>
              </a:rPr>
              <a:t>features</a:t>
            </a:r>
            <a:r>
              <a:rPr lang="en-US" sz="2000" dirty="0" smtClean="0">
                <a:latin typeface="Courier New" pitchFamily="49" charset="0"/>
                <a:cs typeface="Courier New" pitchFamily="49" charset="0"/>
              </a:rPr>
              <a:t> </a:t>
            </a:r>
          </a:p>
          <a:p>
            <a:pPr marL="0" indent="0">
              <a:lnSpc>
                <a:spcPct val="90000"/>
              </a:lnSpc>
              <a:spcBef>
                <a:spcPct val="10000"/>
              </a:spcBef>
              <a:buFontTx/>
              <a:buNone/>
            </a:pP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speed_data</a:t>
            </a:r>
            <a:r>
              <a:rPr lang="en-US" sz="2000" dirty="0" smtClean="0">
                <a:latin typeface="Courier New" pitchFamily="49" charset="0"/>
                <a:cs typeface="Courier New" pitchFamily="49" charset="0"/>
              </a:rPr>
              <a:t>: </a:t>
            </a:r>
            <a:r>
              <a:rPr lang="en-US" sz="2000" b="1" dirty="0" smtClean="0">
                <a:latin typeface="Courier New" pitchFamily="49" charset="0"/>
                <a:cs typeface="Courier New" pitchFamily="49" charset="0"/>
              </a:rPr>
              <a:t>in data port </a:t>
            </a:r>
            <a:r>
              <a:rPr lang="en-US" sz="2000" dirty="0" err="1" smtClean="0">
                <a:latin typeface="Courier New" pitchFamily="49" charset="0"/>
                <a:cs typeface="Courier New" pitchFamily="49" charset="0"/>
              </a:rPr>
              <a:t>metric_speed</a:t>
            </a:r>
            <a:r>
              <a:rPr lang="en-US" sz="2000" dirty="0" smtClean="0">
                <a:latin typeface="Courier New" pitchFamily="49" charset="0"/>
                <a:cs typeface="Courier New" pitchFamily="49" charset="0"/>
              </a:rPr>
              <a:t> </a:t>
            </a:r>
          </a:p>
          <a:p>
            <a:pPr marL="0" indent="0">
              <a:lnSpc>
                <a:spcPct val="90000"/>
              </a:lnSpc>
              <a:spcBef>
                <a:spcPct val="10000"/>
              </a:spcBef>
              <a:buFontTx/>
              <a:buNone/>
            </a:pPr>
            <a:r>
              <a:rPr lang="en-US" sz="2000" dirty="0" smtClean="0">
                <a:latin typeface="Courier New" pitchFamily="49" charset="0"/>
                <a:cs typeface="Courier New" pitchFamily="49" charset="0"/>
              </a:rPr>
              <a:t>     {arch::</a:t>
            </a:r>
            <a:r>
              <a:rPr lang="en-US" sz="2000" dirty="0" err="1" smtClean="0">
                <a:latin typeface="Courier New" pitchFamily="49" charset="0"/>
                <a:cs typeface="Courier New" pitchFamily="49" charset="0"/>
              </a:rPr>
              <a:t>miss_rate</a:t>
            </a:r>
            <a:r>
              <a:rPr lang="en-US" sz="2000" dirty="0" smtClean="0">
                <a:latin typeface="Courier New" pitchFamily="49" charset="0"/>
                <a:cs typeface="Courier New" pitchFamily="49" charset="0"/>
              </a:rPr>
              <a:t> =&gt; 0.001 mps;}</a:t>
            </a:r>
            <a:r>
              <a:rPr lang="en-US" sz="2000" b="1" dirty="0" smtClean="0">
                <a:latin typeface="Courier New" pitchFamily="49" charset="0"/>
                <a:cs typeface="Courier New" pitchFamily="49" charset="0"/>
              </a:rPr>
              <a:t>;</a:t>
            </a:r>
            <a:r>
              <a:rPr lang="en-US" sz="2000" dirty="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geo_db</a:t>
            </a:r>
            <a:r>
              <a:rPr lang="en-US" sz="2000" dirty="0" smtClean="0">
                <a:latin typeface="Courier New" pitchFamily="49" charset="0"/>
                <a:cs typeface="Courier New" pitchFamily="49" charset="0"/>
              </a:rPr>
              <a:t>: </a:t>
            </a:r>
            <a:r>
              <a:rPr lang="en-US" sz="2000" b="1" dirty="0" smtClean="0">
                <a:latin typeface="Courier New" pitchFamily="49" charset="0"/>
                <a:cs typeface="Courier New" pitchFamily="49" charset="0"/>
              </a:rPr>
              <a:t>requires data access</a:t>
            </a: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real_time_geoDB</a:t>
            </a:r>
            <a:r>
              <a:rPr lang="en-US" sz="2000" dirty="0" smtClean="0">
                <a:latin typeface="Courier New" pitchFamily="49" charset="0"/>
                <a:cs typeface="Courier New" pitchFamily="49" charset="0"/>
              </a:rPr>
              <a:t>;</a:t>
            </a:r>
          </a:p>
          <a:p>
            <a:pPr marL="0" indent="0">
              <a:lnSpc>
                <a:spcPct val="90000"/>
              </a:lnSpc>
              <a:spcBef>
                <a:spcPct val="10000"/>
              </a:spcBef>
              <a:buFontTx/>
              <a:buNone/>
            </a:pPr>
            <a:r>
              <a:rPr lang="en-US" sz="18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s_control_data</a:t>
            </a:r>
            <a:r>
              <a:rPr lang="en-US" sz="2000" dirty="0" smtClean="0">
                <a:latin typeface="Courier New" pitchFamily="49" charset="0"/>
                <a:cs typeface="Courier New" pitchFamily="49" charset="0"/>
              </a:rPr>
              <a:t>: </a:t>
            </a:r>
            <a:r>
              <a:rPr lang="en-US" sz="2000" b="1" dirty="0" smtClean="0">
                <a:latin typeface="Courier New" pitchFamily="49" charset="0"/>
                <a:cs typeface="Courier New" pitchFamily="49" charset="0"/>
              </a:rPr>
              <a:t>out data port </a:t>
            </a:r>
            <a:r>
              <a:rPr lang="en-US" sz="2000" dirty="0" err="1" smtClean="0">
                <a:latin typeface="Courier New" pitchFamily="49" charset="0"/>
                <a:cs typeface="Courier New" pitchFamily="49" charset="0"/>
              </a:rPr>
              <a:t>state_control</a:t>
            </a:r>
            <a:r>
              <a:rPr lang="en-US" sz="2000" dirty="0" smtClean="0">
                <a:latin typeface="Courier New" pitchFamily="49" charset="0"/>
                <a:cs typeface="Courier New" pitchFamily="49" charset="0"/>
              </a:rPr>
              <a:t>;</a:t>
            </a:r>
          </a:p>
          <a:p>
            <a:pPr marL="0" indent="0">
              <a:lnSpc>
                <a:spcPct val="90000"/>
              </a:lnSpc>
              <a:spcBef>
                <a:spcPct val="0"/>
              </a:spcBef>
              <a:spcAft>
                <a:spcPct val="10000"/>
              </a:spcAft>
              <a:buFontTx/>
              <a:buNone/>
            </a:pPr>
            <a:r>
              <a:rPr lang="en-US" sz="2000" b="1" dirty="0" smtClean="0">
                <a:latin typeface="Courier New" pitchFamily="49" charset="0"/>
                <a:cs typeface="Courier New" pitchFamily="49" charset="0"/>
              </a:rPr>
              <a:t>flows</a:t>
            </a:r>
            <a:r>
              <a:rPr lang="en-US" sz="2000" dirty="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speed_control</a:t>
            </a:r>
            <a:r>
              <a:rPr lang="en-US" sz="2000" dirty="0" smtClean="0">
                <a:latin typeface="Courier New" pitchFamily="49" charset="0"/>
                <a:cs typeface="Courier New" pitchFamily="49" charset="0"/>
              </a:rPr>
              <a:t>: </a:t>
            </a:r>
            <a:r>
              <a:rPr lang="en-US" sz="2000" b="1" dirty="0" smtClean="0">
                <a:latin typeface="Courier New" pitchFamily="49" charset="0"/>
                <a:cs typeface="Courier New" pitchFamily="49" charset="0"/>
              </a:rPr>
              <a:t>flow path</a:t>
            </a:r>
            <a:r>
              <a:rPr lang="en-US" sz="2000" dirty="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speed_data</a:t>
            </a:r>
            <a:r>
              <a:rPr lang="en-US" sz="2000" dirty="0" smtClean="0">
                <a:latin typeface="Courier New" pitchFamily="49" charset="0"/>
                <a:cs typeface="Courier New" pitchFamily="49" charset="0"/>
              </a:rPr>
              <a:t> -&gt; </a:t>
            </a:r>
            <a:r>
              <a:rPr lang="en-US" sz="2000" dirty="0" err="1" smtClean="0">
                <a:latin typeface="Courier New" pitchFamily="49" charset="0"/>
                <a:cs typeface="Courier New" pitchFamily="49" charset="0"/>
              </a:rPr>
              <a:t>s_control_data</a:t>
            </a:r>
            <a:endParaRPr lang="en-US" sz="2000" b="1" dirty="0" smtClean="0">
              <a:latin typeface="Courier New" pitchFamily="49" charset="0"/>
              <a:cs typeface="Courier New" pitchFamily="49" charset="0"/>
            </a:endParaRPr>
          </a:p>
          <a:p>
            <a:pPr marL="0" indent="0">
              <a:lnSpc>
                <a:spcPct val="90000"/>
              </a:lnSpc>
              <a:spcBef>
                <a:spcPct val="0"/>
              </a:spcBef>
              <a:spcAft>
                <a:spcPct val="10000"/>
              </a:spcAft>
              <a:buFontTx/>
              <a:buNone/>
            </a:pPr>
            <a:r>
              <a:rPr lang="en-US" sz="2000" b="1" dirty="0" smtClean="0">
                <a:latin typeface="Courier New" pitchFamily="49" charset="0"/>
                <a:cs typeface="Courier New" pitchFamily="49" charset="0"/>
              </a:rPr>
              <a:t>properties</a:t>
            </a:r>
            <a:r>
              <a:rPr lang="en-US" sz="2000" dirty="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2000" dirty="0" smtClean="0">
                <a:latin typeface="Courier New" pitchFamily="49" charset="0"/>
                <a:cs typeface="Courier New" pitchFamily="49" charset="0"/>
              </a:rPr>
              <a:t>  arch::redundancy =&gt; 2 X; </a:t>
            </a:r>
          </a:p>
          <a:p>
            <a:pPr marL="0" indent="0">
              <a:lnSpc>
                <a:spcPct val="90000"/>
              </a:lnSpc>
              <a:spcBef>
                <a:spcPct val="0"/>
              </a:spcBef>
              <a:spcAft>
                <a:spcPct val="10000"/>
              </a:spcAft>
              <a:buFontTx/>
              <a:buNone/>
            </a:pPr>
            <a:r>
              <a:rPr lang="en-US" sz="2000" b="1" dirty="0" smtClean="0">
                <a:latin typeface="Courier New" pitchFamily="49" charset="0"/>
                <a:cs typeface="Courier New" pitchFamily="49" charset="0"/>
              </a:rPr>
              <a:t>end</a:t>
            </a:r>
            <a:r>
              <a:rPr lang="en-US" sz="2000" dirty="0" smtClean="0">
                <a:latin typeface="Courier New" pitchFamily="49" charset="0"/>
                <a:cs typeface="Courier New" pitchFamily="49" charset="0"/>
              </a:rPr>
              <a:t> GPS;   </a:t>
            </a:r>
          </a:p>
          <a:p>
            <a:pPr marL="0" indent="0">
              <a:lnSpc>
                <a:spcPct val="90000"/>
              </a:lnSpc>
              <a:spcAft>
                <a:spcPct val="30000"/>
              </a:spcAft>
              <a:buFontTx/>
              <a:buNone/>
            </a:pPr>
            <a:endParaRPr lang="en-US" dirty="0" smtClean="0">
              <a:latin typeface="Arial Unicode MS" pitchFamily="34" charset="-128"/>
              <a:cs typeface="Courier New" pitchFamily="49" charset="0"/>
            </a:endParaRPr>
          </a:p>
        </p:txBody>
      </p:sp>
      <p:sp>
        <p:nvSpPr>
          <p:cNvPr id="6" name="TextBox 5"/>
          <p:cNvSpPr txBox="1"/>
          <p:nvPr/>
        </p:nvSpPr>
        <p:spPr>
          <a:xfrm>
            <a:off x="1981200" y="6148601"/>
            <a:ext cx="6449201" cy="415498"/>
          </a:xfrm>
          <a:prstGeom prst="rect">
            <a:avLst/>
          </a:prstGeom>
          <a:noFill/>
        </p:spPr>
        <p:txBody>
          <a:bodyPr wrap="none" rtlCol="0">
            <a:spAutoFit/>
          </a:bodyPr>
          <a:lstStyle/>
          <a:p>
            <a:r>
              <a:rPr lang="en-US" sz="1050" b="1" dirty="0" smtClean="0"/>
              <a:t>The SAE AADL Standard: An Architecture Analysis &amp; Design Language for Developing Embedded</a:t>
            </a:r>
          </a:p>
          <a:p>
            <a:r>
              <a:rPr lang="en-US" sz="1050" b="1" dirty="0" smtClean="0"/>
              <a:t>Real-Time </a:t>
            </a:r>
            <a:r>
              <a:rPr lang="en-US" sz="1050" b="1" dirty="0" smtClean="0"/>
              <a:t>Systems by Lewis and Feiler</a:t>
            </a:r>
            <a:endParaRPr lang="en-US" sz="1050" b="1"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AADL Tutorial</a:t>
            </a:r>
          </a:p>
        </p:txBody>
      </p:sp>
      <p:sp>
        <p:nvSpPr>
          <p:cNvPr id="40963" name="Slide Number Placeholder 4"/>
          <p:cNvSpPr>
            <a:spLocks noGrp="1"/>
          </p:cNvSpPr>
          <p:nvPr>
            <p:ph type="sldNum" sz="quarter" idx="11"/>
          </p:nvPr>
        </p:nvSpPr>
        <p:spPr>
          <a:noFill/>
        </p:spPr>
        <p:txBody>
          <a:bodyPr/>
          <a:lstStyle/>
          <a:p>
            <a:fld id="{C9C16FB5-7E1A-4438-A4F1-C05CDB50720A}" type="slidenum">
              <a:rPr lang="en-US"/>
              <a:pPr/>
              <a:t>8</a:t>
            </a:fld>
            <a:endParaRPr lang="en-US"/>
          </a:p>
        </p:txBody>
      </p:sp>
      <p:sp>
        <p:nvSpPr>
          <p:cNvPr id="40964" name="Rectangle 2"/>
          <p:cNvSpPr>
            <a:spLocks noGrp="1" noChangeArrowheads="1"/>
          </p:cNvSpPr>
          <p:nvPr>
            <p:ph type="title"/>
          </p:nvPr>
        </p:nvSpPr>
        <p:spPr/>
        <p:txBody>
          <a:bodyPr/>
          <a:lstStyle/>
          <a:p>
            <a:r>
              <a:rPr lang="en-US" smtClean="0"/>
              <a:t>System Implementation </a:t>
            </a:r>
          </a:p>
        </p:txBody>
      </p:sp>
      <p:sp>
        <p:nvSpPr>
          <p:cNvPr id="40965" name="Rectangle 3"/>
          <p:cNvSpPr>
            <a:spLocks noGrp="1" noChangeArrowheads="1"/>
          </p:cNvSpPr>
          <p:nvPr>
            <p:ph type="body" idx="1"/>
          </p:nvPr>
        </p:nvSpPr>
        <p:spPr>
          <a:xfrm>
            <a:off x="687388" y="1263650"/>
            <a:ext cx="8088312" cy="4984750"/>
          </a:xfrm>
        </p:spPr>
        <p:txBody>
          <a:bodyPr/>
          <a:lstStyle/>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system implementation </a:t>
            </a:r>
            <a:r>
              <a:rPr lang="en-US" sz="1800" smtClean="0">
                <a:latin typeface="Courier New" pitchFamily="49" charset="0"/>
                <a:cs typeface="Courier New" pitchFamily="49" charset="0"/>
              </a:rPr>
              <a:t>GPS.secure</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subcomponents</a:t>
            </a:r>
            <a:r>
              <a:rPr lang="en-US" sz="1800" smtClean="0">
                <a:latin typeface="Courier New" pitchFamily="49" charset="0"/>
                <a:cs typeface="Courier New" pitchFamily="49" charset="0"/>
              </a:rPr>
              <a:t> </a:t>
            </a:r>
          </a:p>
          <a:p>
            <a:pPr marL="0" indent="0">
              <a:lnSpc>
                <a:spcPct val="90000"/>
              </a:lnSpc>
              <a:spcBef>
                <a:spcPct val="0"/>
              </a:spcBef>
              <a:buFontTx/>
              <a:buNone/>
            </a:pPr>
            <a:r>
              <a:rPr lang="en-US" sz="1800" smtClean="0">
                <a:latin typeface="Courier New" pitchFamily="49" charset="0"/>
                <a:cs typeface="Courier New" pitchFamily="49" charset="0"/>
              </a:rPr>
              <a:t>  decoder: </a:t>
            </a:r>
            <a:r>
              <a:rPr lang="en-US" sz="1800" b="1" smtClean="0">
                <a:latin typeface="Courier New" pitchFamily="49" charset="0"/>
                <a:cs typeface="Courier New" pitchFamily="49" charset="0"/>
              </a:rPr>
              <a:t>system </a:t>
            </a:r>
            <a:r>
              <a:rPr lang="en-US" sz="1800" smtClean="0">
                <a:latin typeface="Courier New" pitchFamily="49" charset="0"/>
                <a:cs typeface="Courier New" pitchFamily="49" charset="0"/>
              </a:rPr>
              <a:t>PGP_decoder.basic</a:t>
            </a:r>
            <a:r>
              <a:rPr lang="en-US" sz="1800" b="1" smtClean="0">
                <a:latin typeface="Courier New" pitchFamily="49" charset="0"/>
                <a:cs typeface="Courier New" pitchFamily="49" charset="0"/>
              </a:rPr>
              <a:t>;</a:t>
            </a:r>
            <a:r>
              <a:rPr lang="en-US" sz="180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encoder: </a:t>
            </a:r>
            <a:r>
              <a:rPr lang="en-US" sz="1800" b="1" smtClean="0">
                <a:latin typeface="Courier New" pitchFamily="49" charset="0"/>
                <a:cs typeface="Courier New" pitchFamily="49" charset="0"/>
              </a:rPr>
              <a:t>system</a:t>
            </a:r>
            <a:r>
              <a:rPr lang="en-US" sz="1800" smtClean="0">
                <a:latin typeface="Courier New" pitchFamily="49" charset="0"/>
                <a:cs typeface="Courier New" pitchFamily="49" charset="0"/>
              </a:rPr>
              <a:t> PGP_encoder.basic;</a:t>
            </a:r>
          </a:p>
          <a:p>
            <a:pPr marL="0" indent="0">
              <a:lnSpc>
                <a:spcPct val="90000"/>
              </a:lnSpc>
              <a:spcBef>
                <a:spcPct val="0"/>
              </a:spcBef>
              <a:buFontTx/>
              <a:buNone/>
            </a:pPr>
            <a:r>
              <a:rPr lang="en-US" sz="1800" smtClean="0">
                <a:latin typeface="Courier New" pitchFamily="49" charset="0"/>
                <a:cs typeface="Courier New" pitchFamily="49" charset="0"/>
              </a:rPr>
              <a:t>  receiver: </a:t>
            </a:r>
            <a:r>
              <a:rPr lang="en-US" sz="1800" b="1" smtClean="0">
                <a:latin typeface="Courier New" pitchFamily="49" charset="0"/>
                <a:cs typeface="Courier New" pitchFamily="49" charset="0"/>
              </a:rPr>
              <a:t>system </a:t>
            </a:r>
            <a:r>
              <a:rPr lang="en-US" sz="1800" smtClean="0">
                <a:latin typeface="Courier New" pitchFamily="49" charset="0"/>
                <a:cs typeface="Courier New" pitchFamily="49" charset="0"/>
              </a:rPr>
              <a:t>GPS_receiver.basic;</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connections</a:t>
            </a:r>
            <a:r>
              <a:rPr lang="en-US" sz="180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c1: </a:t>
            </a:r>
            <a:r>
              <a:rPr lang="en-US" sz="1800" b="1" smtClean="0">
                <a:latin typeface="Courier New" pitchFamily="49" charset="0"/>
                <a:cs typeface="Courier New" pitchFamily="49" charset="0"/>
              </a:rPr>
              <a:t>data port </a:t>
            </a:r>
            <a:r>
              <a:rPr lang="en-US" sz="1800" smtClean="0">
                <a:latin typeface="Courier New" pitchFamily="49" charset="0"/>
                <a:cs typeface="Courier New" pitchFamily="49" charset="0"/>
              </a:rPr>
              <a:t>speed_data -&gt; decoder.in;</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c2: </a:t>
            </a:r>
            <a:r>
              <a:rPr lang="en-US" sz="1800" b="1" smtClean="0">
                <a:latin typeface="Courier New" pitchFamily="49" charset="0"/>
                <a:cs typeface="Courier New" pitchFamily="49" charset="0"/>
              </a:rPr>
              <a:t>data port </a:t>
            </a:r>
            <a:r>
              <a:rPr lang="en-US" sz="1800" smtClean="0">
                <a:latin typeface="Courier New" pitchFamily="49" charset="0"/>
                <a:cs typeface="Courier New" pitchFamily="49" charset="0"/>
              </a:rPr>
              <a:t>decoder.out -&gt; receiver.in;</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c3: </a:t>
            </a:r>
            <a:r>
              <a:rPr lang="en-US" sz="1800" b="1" smtClean="0">
                <a:latin typeface="Courier New" pitchFamily="49" charset="0"/>
                <a:cs typeface="Courier New" pitchFamily="49" charset="0"/>
              </a:rPr>
              <a:t>data port</a:t>
            </a:r>
            <a:r>
              <a:rPr lang="en-US" sz="1800" smtClean="0">
                <a:latin typeface="Courier New" pitchFamily="49" charset="0"/>
                <a:cs typeface="Courier New" pitchFamily="49" charset="0"/>
              </a:rPr>
              <a:t> receiver.out -&gt; encoder.in;</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c4: </a:t>
            </a:r>
            <a:r>
              <a:rPr lang="en-US" sz="1800" b="1" smtClean="0">
                <a:latin typeface="Courier New" pitchFamily="49" charset="0"/>
                <a:cs typeface="Courier New" pitchFamily="49" charset="0"/>
              </a:rPr>
              <a:t>data port</a:t>
            </a:r>
            <a:r>
              <a:rPr lang="en-US" sz="1800" smtClean="0">
                <a:latin typeface="Courier New" pitchFamily="49" charset="0"/>
                <a:cs typeface="Courier New" pitchFamily="49" charset="0"/>
              </a:rPr>
              <a:t> encoder.out -&gt; s_control_data;</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flows</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 </a:t>
            </a:r>
            <a:r>
              <a:rPr lang="en-US" sz="1800" smtClean="0">
                <a:latin typeface="Courier New" pitchFamily="49" charset="0"/>
                <a:cs typeface="Courier New" pitchFamily="49" charset="0"/>
              </a:rPr>
              <a:t>speed_control: </a:t>
            </a:r>
            <a:r>
              <a:rPr lang="en-US" sz="1800" b="1" smtClean="0">
                <a:latin typeface="Courier New" pitchFamily="49" charset="0"/>
                <a:cs typeface="Courier New" pitchFamily="49" charset="0"/>
              </a:rPr>
              <a:t>flow path</a:t>
            </a:r>
            <a:r>
              <a:rPr lang="en-US" sz="1800" smtClean="0">
                <a:latin typeface="Courier New" pitchFamily="49" charset="0"/>
                <a:cs typeface="Courier New" pitchFamily="49" charset="0"/>
              </a:rPr>
              <a:t> speed_data -&gt; c1 -&gt; decoder.fs1</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-&gt; c2 -&gt; receiver.fs1 -&gt; c3 -&gt; decoder.fs1 </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-&gt; c4 -&gt; s_control_data;</a:t>
            </a:r>
            <a:endParaRPr lang="en-US" sz="1800" b="1" smtClean="0">
              <a:latin typeface="Courier New" pitchFamily="49" charset="0"/>
              <a:cs typeface="Courier New" pitchFamily="49" charset="0"/>
            </a:endParaRP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modes none;</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properties</a:t>
            </a:r>
            <a:r>
              <a:rPr lang="en-US" sz="1800" smtClean="0">
                <a:latin typeface="Courier New" pitchFamily="49" charset="0"/>
                <a:cs typeface="Courier New" pitchFamily="49" charset="0"/>
              </a:rPr>
              <a:t> arch::redundancy_scheme =&gt; Primary_Backup; </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end</a:t>
            </a:r>
            <a:r>
              <a:rPr lang="en-US" sz="1800" smtClean="0">
                <a:latin typeface="Courier New" pitchFamily="49" charset="0"/>
                <a:cs typeface="Courier New" pitchFamily="49" charset="0"/>
              </a:rPr>
              <a:t> GPS;   </a:t>
            </a:r>
          </a:p>
          <a:p>
            <a:pPr marL="0" indent="0">
              <a:lnSpc>
                <a:spcPct val="90000"/>
              </a:lnSpc>
              <a:spcAft>
                <a:spcPct val="30000"/>
              </a:spcAft>
              <a:buFontTx/>
              <a:buNone/>
            </a:pPr>
            <a:endParaRPr lang="en-US" sz="1800" smtClean="0">
              <a:latin typeface="Arial Unicode MS" pitchFamily="34" charset="-128"/>
              <a:cs typeface="Courier New" pitchFamily="49"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ooter Placeholder 4"/>
          <p:cNvSpPr>
            <a:spLocks noGrp="1"/>
          </p:cNvSpPr>
          <p:nvPr>
            <p:ph type="ftr" sz="quarter" idx="10"/>
          </p:nvPr>
        </p:nvSpPr>
        <p:spPr/>
        <p:txBody>
          <a:bodyPr/>
          <a:lstStyle/>
          <a:p>
            <a:pPr>
              <a:defRPr/>
            </a:pPr>
            <a:r>
              <a:rPr lang="en-US"/>
              <a:t>AADL Tutorial</a:t>
            </a:r>
          </a:p>
        </p:txBody>
      </p:sp>
      <p:sp>
        <p:nvSpPr>
          <p:cNvPr id="43011" name="Slide Number Placeholder 5"/>
          <p:cNvSpPr>
            <a:spLocks noGrp="1"/>
          </p:cNvSpPr>
          <p:nvPr>
            <p:ph type="sldNum" sz="quarter" idx="11"/>
          </p:nvPr>
        </p:nvSpPr>
        <p:spPr>
          <a:noFill/>
        </p:spPr>
        <p:txBody>
          <a:bodyPr/>
          <a:lstStyle/>
          <a:p>
            <a:fld id="{C86F697A-DE20-43ED-AB32-835335A245B4}" type="slidenum">
              <a:rPr lang="en-US"/>
              <a:pPr/>
              <a:t>9</a:t>
            </a:fld>
            <a:endParaRPr lang="en-US"/>
          </a:p>
        </p:txBody>
      </p:sp>
      <p:sp>
        <p:nvSpPr>
          <p:cNvPr id="43012" name="Rectangle 2"/>
          <p:cNvSpPr>
            <a:spLocks noGrp="1" noChangeArrowheads="1"/>
          </p:cNvSpPr>
          <p:nvPr>
            <p:ph type="title"/>
          </p:nvPr>
        </p:nvSpPr>
        <p:spPr/>
        <p:txBody>
          <a:bodyPr/>
          <a:lstStyle/>
          <a:p>
            <a:r>
              <a:rPr lang="en-US" smtClean="0"/>
              <a:t>Thread</a:t>
            </a:r>
          </a:p>
        </p:txBody>
      </p:sp>
      <p:sp>
        <p:nvSpPr>
          <p:cNvPr id="43013" name="Rectangle 3"/>
          <p:cNvSpPr>
            <a:spLocks noGrp="1" noChangeArrowheads="1"/>
          </p:cNvSpPr>
          <p:nvPr>
            <p:ph type="body" sz="half" idx="1"/>
          </p:nvPr>
        </p:nvSpPr>
        <p:spPr>
          <a:xfrm>
            <a:off x="788988" y="1263650"/>
            <a:ext cx="7789862" cy="2927350"/>
          </a:xfrm>
        </p:spPr>
        <p:txBody>
          <a:bodyPr/>
          <a:lstStyle/>
          <a:p>
            <a:r>
              <a:rPr lang="en-US" sz="2400" dirty="0" smtClean="0"/>
              <a:t>Is a schedulable unit dispatched based on time or arrival of events </a:t>
            </a:r>
          </a:p>
          <a:p>
            <a:r>
              <a:rPr lang="en-US" sz="2400" dirty="0" smtClean="0"/>
              <a:t>Executes on a processor under a specified scheduling protocol</a:t>
            </a:r>
          </a:p>
          <a:p>
            <a:r>
              <a:rPr lang="en-US" sz="2400" dirty="0" smtClean="0"/>
              <a:t>Executes within a protected address space</a:t>
            </a:r>
          </a:p>
          <a:p>
            <a:r>
              <a:rPr lang="en-US" sz="2400" dirty="0" smtClean="0"/>
              <a:t>Interacts with other threads through port connections,  server subprogram calls, and shared data access</a:t>
            </a:r>
          </a:p>
        </p:txBody>
      </p:sp>
      <p:sp>
        <p:nvSpPr>
          <p:cNvPr id="43014" name="AutoShape 4"/>
          <p:cNvSpPr>
            <a:spLocks noChangeArrowheads="1"/>
          </p:cNvSpPr>
          <p:nvPr/>
        </p:nvSpPr>
        <p:spPr bwMode="auto">
          <a:xfrm>
            <a:off x="6264275" y="646113"/>
            <a:ext cx="1471613" cy="355600"/>
          </a:xfrm>
          <a:prstGeom prst="parallelogram">
            <a:avLst>
              <a:gd name="adj" fmla="val 103460"/>
            </a:avLst>
          </a:prstGeom>
          <a:solidFill>
            <a:schemeClr val="accent1"/>
          </a:solidFill>
          <a:ln w="38100">
            <a:solidFill>
              <a:schemeClr val="tx1"/>
            </a:solidFill>
            <a:prstDash val="dash"/>
            <a:miter lim="800000"/>
            <a:headEnd/>
            <a:tailEnd/>
          </a:ln>
        </p:spPr>
        <p:txBody>
          <a:bodyPr lIns="0" tIns="0" rIns="0" bIns="0" anchor="ctr">
            <a:spAutoFit/>
          </a:bodyPr>
          <a:lstStyle/>
          <a:p>
            <a:pPr eaLnBrk="1" hangingPunct="1">
              <a:lnSpc>
                <a:spcPct val="70000"/>
              </a:lnSpc>
              <a:spcBef>
                <a:spcPct val="50000"/>
              </a:spcBef>
              <a:spcAft>
                <a:spcPct val="50000"/>
              </a:spcAft>
            </a:pPr>
            <a:r>
              <a:rPr lang="en-US" b="1"/>
              <a:t>Thread</a:t>
            </a:r>
            <a:endParaRPr lang="en-US" sz="1400" b="1"/>
          </a:p>
        </p:txBody>
      </p:sp>
      <p:graphicFrame>
        <p:nvGraphicFramePr>
          <p:cNvPr id="2331667" name="Group 19"/>
          <p:cNvGraphicFramePr>
            <a:graphicFrameLocks noGrp="1"/>
          </p:cNvGraphicFramePr>
          <p:nvPr>
            <p:ph sz="half" idx="2"/>
          </p:nvPr>
        </p:nvGraphicFramePr>
        <p:xfrm>
          <a:off x="1225550" y="4502150"/>
          <a:ext cx="7091363" cy="1615440"/>
        </p:xfrm>
        <a:graphic>
          <a:graphicData uri="http://schemas.openxmlformats.org/drawingml/2006/table">
            <a:tbl>
              <a:tblPr/>
              <a:tblGrid>
                <a:gridCol w="3181350"/>
                <a:gridCol w="3910013"/>
              </a:tblGrid>
              <a:tr h="11350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Features: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port, server subprogram, requires data access,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provides data access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Flow specs, Properties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Subcomponents: Data</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Call sequences, Connections, Flow implementations, End-to-end flows, Modes, Properties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3023" name="AutoShape 13"/>
          <p:cNvSpPr>
            <a:spLocks noChangeArrowheads="1"/>
          </p:cNvSpPr>
          <p:nvPr/>
        </p:nvSpPr>
        <p:spPr bwMode="auto">
          <a:xfrm>
            <a:off x="2401888" y="4230688"/>
            <a:ext cx="2371725" cy="327025"/>
          </a:xfrm>
          <a:prstGeom prst="wedgeRoundRectCallout">
            <a:avLst>
              <a:gd name="adj1" fmla="val -11046"/>
              <a:gd name="adj2" fmla="val 140292"/>
              <a:gd name="adj3" fmla="val 16667"/>
            </a:avLst>
          </a:prstGeom>
          <a:solidFill>
            <a:srgbClr val="CEC8AE"/>
          </a:solidFill>
          <a:ln w="9525" algn="ctr">
            <a:solidFill>
              <a:srgbClr val="000000"/>
            </a:solidFill>
            <a:miter lim="800000"/>
            <a:headEnd/>
            <a:tailEnd/>
          </a:ln>
        </p:spPr>
        <p:txBody>
          <a:bodyPr lIns="0" tIns="0" rIns="0" bIns="0"/>
          <a:lstStyle/>
          <a:p>
            <a:pPr defTabSz="1027113" eaLnBrk="1" hangingPunct="1">
              <a:spcBef>
                <a:spcPct val="50000"/>
              </a:spcBef>
            </a:pPr>
            <a:r>
              <a:rPr lang="en-US" b="1"/>
              <a:t>Remote service calls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12035</TotalTime>
  <Words>1835</Words>
  <Application>Microsoft Office PowerPoint</Application>
  <PresentationFormat>On-screen Show (4:3)</PresentationFormat>
  <Paragraphs>471</Paragraphs>
  <Slides>24</Slides>
  <Notes>8</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syse802Template</vt:lpstr>
      <vt:lpstr>CPSC 871</vt:lpstr>
      <vt:lpstr>AADL</vt:lpstr>
      <vt:lpstr>AADL - 2</vt:lpstr>
      <vt:lpstr>AADL intro</vt:lpstr>
      <vt:lpstr>Three classes of elements in AADL</vt:lpstr>
      <vt:lpstr>Basic pieces</vt:lpstr>
      <vt:lpstr>System Type</vt:lpstr>
      <vt:lpstr>System Implementation </vt:lpstr>
      <vt:lpstr>Thread</vt:lpstr>
      <vt:lpstr>Thread Dispatch Protocols</vt:lpstr>
      <vt:lpstr>Thread Execution Semantics</vt:lpstr>
      <vt:lpstr>Flows in AADL</vt:lpstr>
      <vt:lpstr>Port groups</vt:lpstr>
      <vt:lpstr>Primary Backup Synchronization</vt:lpstr>
      <vt:lpstr>Redundancy schemes</vt:lpstr>
      <vt:lpstr>AADL Components - Graphical</vt:lpstr>
      <vt:lpstr>Operational system</vt:lpstr>
      <vt:lpstr>Connections</vt:lpstr>
      <vt:lpstr>Property set</vt:lpstr>
      <vt:lpstr>Use of Property Set</vt:lpstr>
      <vt:lpstr>Real time</vt:lpstr>
      <vt:lpstr>Simulation</vt:lpstr>
      <vt:lpstr>Simulation</vt:lpstr>
      <vt:lpstr>AADL Tutorials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28</cp:revision>
  <dcterms:created xsi:type="dcterms:W3CDTF">2010-09-04T01:16:45Z</dcterms:created>
  <dcterms:modified xsi:type="dcterms:W3CDTF">2011-09-12T17:53:19Z</dcterms:modified>
</cp:coreProperties>
</file>