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60" r:id="rId2"/>
    <p:sldId id="263" r:id="rId3"/>
    <p:sldId id="264" r:id="rId4"/>
    <p:sldId id="265" r:id="rId5"/>
    <p:sldId id="266" r:id="rId6"/>
    <p:sldId id="267" r:id="rId7"/>
    <p:sldId id="268" r:id="rId8"/>
    <p:sldId id="261" r:id="rId9"/>
    <p:sldId id="269" r:id="rId10"/>
    <p:sldId id="271" r:id="rId11"/>
    <p:sldId id="270" r:id="rId12"/>
    <p:sldId id="272" r:id="rId13"/>
    <p:sldId id="273" r:id="rId14"/>
    <p:sldId id="274" r:id="rId15"/>
    <p:sldId id="275" r:id="rId16"/>
    <p:sldId id="287" r:id="rId17"/>
    <p:sldId id="288" r:id="rId18"/>
    <p:sldId id="276" r:id="rId19"/>
    <p:sldId id="277" r:id="rId20"/>
    <p:sldId id="278" r:id="rId21"/>
    <p:sldId id="279" r:id="rId22"/>
    <p:sldId id="280" r:id="rId23"/>
    <p:sldId id="283" r:id="rId24"/>
    <p:sldId id="284" r:id="rId25"/>
    <p:sldId id="286" r:id="rId2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ssier-andreas.net/software_architecture/pac.html" TargetMode="External"/><Relationship Id="rId2" Type="http://schemas.openxmlformats.org/officeDocument/2006/relationships/hyperlink" Target="http://www.vico.org/pages/PatronsDisseny/Pattern%20Presentation%20Abstr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novatingtomorrow.net/2008/04/04/pac-software-architecture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i.cmu.edu/reports/00tr004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4 </a:t>
            </a:r>
            <a:r>
              <a:rPr lang="en-US" smtClean="0">
                <a:solidFill>
                  <a:schemeClr val="tx1"/>
                </a:solidFill>
              </a:rPr>
              <a:t>Session 3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Architecture Evaluation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Logistics are agreed to</a:t>
            </a:r>
          </a:p>
          <a:p>
            <a:pPr lvl="1"/>
            <a:r>
              <a:rPr lang="en-US" dirty="0" smtClean="0"/>
              <a:t>Meeting dates</a:t>
            </a:r>
          </a:p>
          <a:p>
            <a:pPr lvl="1"/>
            <a:r>
              <a:rPr lang="en-US" dirty="0" smtClean="0"/>
              <a:t>Who must attend</a:t>
            </a:r>
          </a:p>
          <a:p>
            <a:pPr lvl="1"/>
            <a:r>
              <a:rPr lang="en-US" dirty="0" smtClean="0"/>
              <a:t>Team membership</a:t>
            </a:r>
          </a:p>
          <a:p>
            <a:r>
              <a:rPr lang="en-US" dirty="0" smtClean="0"/>
              <a:t>Agenda is agreed to</a:t>
            </a:r>
          </a:p>
          <a:p>
            <a:r>
              <a:rPr lang="en-US" dirty="0" smtClean="0"/>
              <a:t>Collect initial information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Step 1</a:t>
            </a:r>
          </a:p>
          <a:p>
            <a:pPr lvl="1"/>
            <a:r>
              <a:rPr lang="en-US" sz="2000" dirty="0" smtClean="0"/>
              <a:t>Present the ATAM</a:t>
            </a:r>
          </a:p>
          <a:p>
            <a:r>
              <a:rPr lang="en-US" sz="2000" dirty="0" smtClean="0"/>
              <a:t>Step 2</a:t>
            </a:r>
          </a:p>
          <a:p>
            <a:pPr lvl="1"/>
            <a:r>
              <a:rPr lang="en-US" sz="2000" dirty="0" smtClean="0"/>
              <a:t>Present business drivers</a:t>
            </a:r>
          </a:p>
          <a:p>
            <a:r>
              <a:rPr lang="en-US" sz="2000" dirty="0" smtClean="0"/>
              <a:t>Step 3</a:t>
            </a:r>
          </a:p>
          <a:p>
            <a:pPr lvl="1"/>
            <a:r>
              <a:rPr lang="en-US" sz="2000" dirty="0" smtClean="0"/>
              <a:t>Present architecture</a:t>
            </a:r>
          </a:p>
          <a:p>
            <a:r>
              <a:rPr lang="en-US" sz="2000" dirty="0" smtClean="0"/>
              <a:t>Step 4</a:t>
            </a:r>
          </a:p>
          <a:p>
            <a:pPr lvl="1"/>
            <a:r>
              <a:rPr lang="en-US" sz="2000" dirty="0" smtClean="0"/>
              <a:t>Identify architectural approaches</a:t>
            </a:r>
          </a:p>
          <a:p>
            <a:r>
              <a:rPr lang="en-US" sz="2000" dirty="0" smtClean="0"/>
              <a:t>Step 5</a:t>
            </a:r>
          </a:p>
          <a:p>
            <a:pPr lvl="1"/>
            <a:r>
              <a:rPr lang="en-US" sz="2000" dirty="0" smtClean="0"/>
              <a:t>Generate quality attribute utility tree</a:t>
            </a:r>
          </a:p>
          <a:p>
            <a:r>
              <a:rPr lang="en-US" sz="2000" dirty="0" smtClean="0"/>
              <a:t>Step 6</a:t>
            </a:r>
          </a:p>
          <a:p>
            <a:pPr lvl="1"/>
            <a:r>
              <a:rPr lang="en-US" sz="2000" dirty="0" err="1" smtClean="0"/>
              <a:t>Analyse</a:t>
            </a:r>
            <a:r>
              <a:rPr lang="en-US" sz="2000" dirty="0" smtClean="0"/>
              <a:t> architectural approaches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Business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Describe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system’s most important functions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Any relevant technical, managerial, economic, or political constraints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business goals and context as they relate to the project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major stakeholders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architectural drivers (the major quality attribute goals)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Driving architectural requirements, measurable quantities associated with these, standards/models/approaches for meeting these</a:t>
            </a:r>
          </a:p>
          <a:p>
            <a:r>
              <a:rPr lang="en-US" sz="2800" dirty="0" smtClean="0"/>
              <a:t>Important architectural information</a:t>
            </a:r>
          </a:p>
          <a:p>
            <a:pPr lvl="1"/>
            <a:r>
              <a:rPr lang="en-US" sz="2400" dirty="0" smtClean="0"/>
              <a:t>Context diagram</a:t>
            </a:r>
          </a:p>
          <a:p>
            <a:pPr lvl="1"/>
            <a:r>
              <a:rPr lang="en-US" sz="2400" dirty="0" smtClean="0"/>
              <a:t>Module or layer view</a:t>
            </a:r>
          </a:p>
          <a:p>
            <a:pPr lvl="1"/>
            <a:r>
              <a:rPr lang="en-US" sz="2400" dirty="0" smtClean="0"/>
              <a:t>Component and connector view</a:t>
            </a:r>
          </a:p>
          <a:p>
            <a:pPr lvl="1"/>
            <a:r>
              <a:rPr lang="en-US" sz="2400" dirty="0" smtClean="0"/>
              <a:t>Deployment view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Architecture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Architectural approaches, patterns, tactics employed, what quality attributes they address and how they address those attributes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Use of COTS and their integration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Most important use case scenarios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Most important change scenarios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Issues/risk </a:t>
            </a:r>
            <a:r>
              <a:rPr lang="en-US" dirty="0" err="1" smtClean="0"/>
              <a:t>w.r.t</a:t>
            </a:r>
            <a:r>
              <a:rPr lang="en-US" dirty="0" smtClean="0"/>
              <a:t>. meeting the diving requirements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4: identify architectural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Catalog the evident patterns and approaches</a:t>
            </a:r>
          </a:p>
          <a:p>
            <a:pPr lvl="1"/>
            <a:r>
              <a:rPr lang="en-US" dirty="0" smtClean="0"/>
              <a:t>Based on step 3</a:t>
            </a:r>
          </a:p>
          <a:p>
            <a:pPr lvl="1"/>
            <a:r>
              <a:rPr lang="en-US" dirty="0" smtClean="0"/>
              <a:t>Serves as the basis for later analysis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Attribute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Stimulus</a:t>
            </a:r>
          </a:p>
          <a:p>
            <a:pPr>
              <a:buNone/>
            </a:pPr>
            <a:r>
              <a:rPr lang="en-US" dirty="0" smtClean="0"/>
              <a:t>Stimulus source</a:t>
            </a:r>
          </a:p>
          <a:p>
            <a:pPr>
              <a:buNone/>
            </a:pPr>
            <a:r>
              <a:rPr lang="en-US" dirty="0" smtClean="0"/>
              <a:t>Environment</a:t>
            </a:r>
          </a:p>
          <a:p>
            <a:pPr>
              <a:buNone/>
            </a:pPr>
            <a:r>
              <a:rPr lang="en-US" dirty="0" smtClean="0"/>
              <a:t>Artifact</a:t>
            </a:r>
          </a:p>
          <a:p>
            <a:pPr>
              <a:buNone/>
            </a:pPr>
            <a:r>
              <a:rPr lang="en-US" dirty="0" smtClean="0"/>
              <a:t>Response</a:t>
            </a:r>
          </a:p>
          <a:p>
            <a:pPr>
              <a:buNone/>
            </a:pPr>
            <a:r>
              <a:rPr lang="en-US" dirty="0" smtClean="0"/>
              <a:t>Response measure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Attribute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Stimulus – requests computation of a data set</a:t>
            </a:r>
          </a:p>
          <a:p>
            <a:pPr>
              <a:buNone/>
            </a:pPr>
            <a:r>
              <a:rPr lang="en-US" dirty="0" smtClean="0"/>
              <a:t>Stimulus source – software architect</a:t>
            </a:r>
          </a:p>
          <a:p>
            <a:pPr>
              <a:buNone/>
            </a:pPr>
            <a:r>
              <a:rPr lang="en-US" dirty="0" smtClean="0"/>
              <a:t>Environment – desktop machine with 4 G memory and dual core processor</a:t>
            </a:r>
          </a:p>
          <a:p>
            <a:pPr>
              <a:buNone/>
            </a:pPr>
            <a:r>
              <a:rPr lang="en-US" dirty="0" smtClean="0"/>
              <a:t>Artifact – data for a set of products</a:t>
            </a:r>
          </a:p>
          <a:p>
            <a:pPr>
              <a:buNone/>
            </a:pPr>
            <a:r>
              <a:rPr lang="en-US" dirty="0" smtClean="0"/>
              <a:t>Response – the vector of values is created</a:t>
            </a:r>
          </a:p>
          <a:p>
            <a:pPr>
              <a:buNone/>
            </a:pPr>
            <a:r>
              <a:rPr lang="en-US" dirty="0" smtClean="0"/>
              <a:t>Response measure – the vector is calculated in less than 30 milliseconds per value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5: Generate quality attribute utility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Utility tree</a:t>
            </a:r>
          </a:p>
          <a:p>
            <a:pPr lvl="1"/>
            <a:r>
              <a:rPr lang="en-US" sz="2400" dirty="0" smtClean="0"/>
              <a:t>Present the quality attribute goals in detail</a:t>
            </a:r>
          </a:p>
          <a:p>
            <a:r>
              <a:rPr lang="en-US" sz="2800" dirty="0" smtClean="0"/>
              <a:t>Quality attribute goals are</a:t>
            </a:r>
          </a:p>
          <a:p>
            <a:pPr lvl="1"/>
            <a:r>
              <a:rPr lang="en-US" sz="2400" dirty="0" smtClean="0"/>
              <a:t>Identified, </a:t>
            </a:r>
            <a:r>
              <a:rPr lang="en-US" sz="2400" dirty="0" err="1" smtClean="0"/>
              <a:t>prioritised</a:t>
            </a:r>
            <a:r>
              <a:rPr lang="en-US" sz="2400" dirty="0" smtClean="0"/>
              <a:t>, refined</a:t>
            </a:r>
          </a:p>
          <a:p>
            <a:pPr lvl="1"/>
            <a:r>
              <a:rPr lang="en-US" sz="2400" dirty="0" smtClean="0"/>
              <a:t>Expressed as scenarios</a:t>
            </a:r>
          </a:p>
          <a:p>
            <a:r>
              <a:rPr lang="en-US" sz="2800" dirty="0" smtClean="0"/>
              <a:t>Utility is an expression of the overall goodness of the system</a:t>
            </a:r>
          </a:p>
          <a:p>
            <a:pPr lvl="1"/>
            <a:r>
              <a:rPr lang="en-US" sz="2400" dirty="0" smtClean="0"/>
              <a:t>Quality attributes form the second level being components of utility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5: Generate quality attribute utility tree 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Scenarios are </a:t>
            </a:r>
            <a:r>
              <a:rPr lang="en-US" dirty="0" err="1" smtClean="0"/>
              <a:t>prioritised</a:t>
            </a:r>
            <a:endParaRPr lang="en-US" dirty="0" smtClean="0"/>
          </a:p>
          <a:p>
            <a:pPr lvl="1"/>
            <a:r>
              <a:rPr lang="en-US" dirty="0" smtClean="0"/>
              <a:t>Depending on how important they are and</a:t>
            </a:r>
          </a:p>
          <a:p>
            <a:pPr lvl="1"/>
            <a:r>
              <a:rPr lang="en-US" dirty="0" smtClean="0"/>
              <a:t>Depending on how difficult it will be for the architecture to satisfy a scenario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adds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Value is a synonym for desirableness</a:t>
            </a:r>
          </a:p>
          <a:p>
            <a:r>
              <a:rPr lang="en-US" dirty="0" smtClean="0"/>
              <a:t>If the value of something increases it is because it has become more desirable for some reason</a:t>
            </a:r>
          </a:p>
          <a:p>
            <a:r>
              <a:rPr lang="en-US" dirty="0" smtClean="0"/>
              <a:t>A “value chain” represents a sequence of stages, each of which makes the “thing”, for which this is the value chain,  more desirable.</a:t>
            </a:r>
          </a:p>
          <a:p>
            <a:r>
              <a:rPr lang="en-US" dirty="0" smtClean="0"/>
              <a:t>The value chain for a software product is the series of activities that craft a solution.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6: </a:t>
            </a:r>
            <a:r>
              <a:rPr lang="en-US" dirty="0" err="1" smtClean="0"/>
              <a:t>Analyse</a:t>
            </a:r>
            <a:r>
              <a:rPr lang="en-US" dirty="0" smtClean="0"/>
              <a:t> architectural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Examine the highest ranked scenarios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The goal is for the evaluation team to be convinced that the approach is appropriate for meeting the attribute-specific requirements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Scenario walkthroughs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Identify and record a set of sensitivity points and tradeoff points, risks and non-risks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Sensitivity and tradeoff points are candidate risks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7</a:t>
            </a:r>
          </a:p>
          <a:p>
            <a:pPr lvl="1"/>
            <a:r>
              <a:rPr lang="en-US" dirty="0" smtClean="0"/>
              <a:t>Brainstorm and </a:t>
            </a:r>
            <a:r>
              <a:rPr lang="en-US" dirty="0" err="1" smtClean="0"/>
              <a:t>prioritise</a:t>
            </a:r>
            <a:r>
              <a:rPr lang="en-US" dirty="0" smtClean="0"/>
              <a:t> scenarios</a:t>
            </a:r>
          </a:p>
          <a:p>
            <a:r>
              <a:rPr lang="en-US" dirty="0" smtClean="0"/>
              <a:t>Step 8</a:t>
            </a:r>
          </a:p>
          <a:p>
            <a:pPr lvl="1"/>
            <a:r>
              <a:rPr lang="en-US" dirty="0" err="1" smtClean="0"/>
              <a:t>Analyse</a:t>
            </a:r>
            <a:r>
              <a:rPr lang="en-US" dirty="0" smtClean="0"/>
              <a:t> architectural approaches</a:t>
            </a:r>
          </a:p>
          <a:p>
            <a:r>
              <a:rPr lang="en-US" dirty="0" smtClean="0"/>
              <a:t>Step 9</a:t>
            </a:r>
          </a:p>
          <a:p>
            <a:pPr lvl="1"/>
            <a:r>
              <a:rPr lang="en-US" dirty="0" smtClean="0"/>
              <a:t>Present results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7: Brainstorm and </a:t>
            </a:r>
            <a:r>
              <a:rPr lang="en-US" dirty="0" err="1" smtClean="0"/>
              <a:t>prioritise</a:t>
            </a:r>
            <a:r>
              <a:rPr lang="en-US" dirty="0" smtClean="0"/>
              <a:t>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Utility tree shows architects view on the quality attributes</a:t>
            </a:r>
          </a:p>
          <a:p>
            <a:r>
              <a:rPr lang="en-US" dirty="0" smtClean="0"/>
              <a:t>Here the focus is on the other stakeholders view on the quality attributes and scenarios based on these</a:t>
            </a:r>
          </a:p>
          <a:p>
            <a:pPr lvl="1"/>
            <a:r>
              <a:rPr lang="en-US" dirty="0" smtClean="0"/>
              <a:t>Which are the mot meaningful and important scenarios </a:t>
            </a:r>
            <a:r>
              <a:rPr lang="en-US" dirty="0" err="1" smtClean="0"/>
              <a:t>w.r.t</a:t>
            </a:r>
            <a:r>
              <a:rPr lang="en-US" dirty="0" smtClean="0"/>
              <a:t>. users etc.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8: </a:t>
            </a:r>
            <a:r>
              <a:rPr lang="en-US" dirty="0" err="1" smtClean="0"/>
              <a:t>Analyse</a:t>
            </a:r>
            <a:r>
              <a:rPr lang="en-US" dirty="0" smtClean="0"/>
              <a:t> architectural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Highest ranked scenarios from step 7 are presented to the architect</a:t>
            </a:r>
          </a:p>
          <a:p>
            <a:pPr lvl="1"/>
            <a:r>
              <a:rPr lang="en-US" dirty="0" smtClean="0"/>
              <a:t>Explain how relevant architectural decisions contribute to </a:t>
            </a:r>
            <a:r>
              <a:rPr lang="en-US" dirty="0" err="1" smtClean="0"/>
              <a:t>realising</a:t>
            </a:r>
            <a:r>
              <a:rPr lang="en-US" dirty="0" smtClean="0"/>
              <a:t> each one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9: Present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Outputs:</a:t>
            </a:r>
          </a:p>
          <a:p>
            <a:pPr lvl="1"/>
            <a:r>
              <a:rPr lang="en-US" sz="2400" dirty="0" smtClean="0"/>
              <a:t>The architectural approaches documented</a:t>
            </a:r>
          </a:p>
          <a:p>
            <a:pPr lvl="1"/>
            <a:r>
              <a:rPr lang="en-US" sz="2400" dirty="0" smtClean="0"/>
              <a:t>The set of scenarios and their </a:t>
            </a:r>
            <a:r>
              <a:rPr lang="en-US" sz="2400" dirty="0" err="1" smtClean="0"/>
              <a:t>prioritisation</a:t>
            </a:r>
            <a:r>
              <a:rPr lang="en-US" sz="2400" dirty="0" smtClean="0"/>
              <a:t> from the brainstorming</a:t>
            </a:r>
          </a:p>
          <a:p>
            <a:pPr lvl="1"/>
            <a:r>
              <a:rPr lang="en-US" sz="2400" dirty="0" smtClean="0"/>
              <a:t>The utility tree</a:t>
            </a:r>
          </a:p>
          <a:p>
            <a:pPr lvl="1"/>
            <a:r>
              <a:rPr lang="en-US" sz="2400" dirty="0" smtClean="0"/>
              <a:t>The risks discovered</a:t>
            </a:r>
          </a:p>
          <a:p>
            <a:pPr lvl="1"/>
            <a:r>
              <a:rPr lang="en-US" sz="2400" dirty="0" smtClean="0"/>
              <a:t>The non-risks documented</a:t>
            </a:r>
          </a:p>
          <a:p>
            <a:pPr lvl="1"/>
            <a:r>
              <a:rPr lang="en-US" sz="2400" dirty="0" smtClean="0"/>
              <a:t>The sensitivity points and tradeoff points found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2"/>
                </a:solidFill>
              </a:rPr>
              <a:t>Conceptual Flow of ATAM</a:t>
            </a:r>
            <a:endParaRPr lang="en-US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800850" y="2240757"/>
            <a:ext cx="406400" cy="1227137"/>
            <a:chOff x="4176" y="1199"/>
            <a:chExt cx="288" cy="866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4176" y="1873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4176" y="1199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070725" y="2107407"/>
            <a:ext cx="1446212" cy="1495425"/>
          </a:xfrm>
          <a:prstGeom prst="ellipse">
            <a:avLst/>
          </a:prstGeom>
          <a:solidFill>
            <a:srgbClr val="666699"/>
          </a:solidFill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Analysis</a:t>
            </a:r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972050" y="1970882"/>
            <a:ext cx="1862137" cy="1698625"/>
            <a:chOff x="2561" y="899"/>
            <a:chExt cx="1173" cy="1070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2561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2561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95" y="1498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Decisions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795" y="899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Scenarios</a:t>
              </a: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3074987" y="1970882"/>
            <a:ext cx="1930400" cy="1698625"/>
            <a:chOff x="1366" y="899"/>
            <a:chExt cx="1216" cy="1070"/>
          </a:xfrm>
        </p:grpSpPr>
        <p:sp>
          <p:nvSpPr>
            <p:cNvPr id="14" name="AutoShape 12"/>
            <p:cNvSpPr>
              <a:spLocks noChangeArrowheads="1"/>
            </p:cNvSpPr>
            <p:nvPr/>
          </p:nvSpPr>
          <p:spPr bwMode="auto">
            <a:xfrm>
              <a:off x="1366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1366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643" y="899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Quality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Attributes</a:t>
              </a: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643" y="1498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Approaches</a:t>
              </a:r>
            </a:p>
          </p:txBody>
        </p:sp>
      </p:grpSp>
      <p:sp>
        <p:nvSpPr>
          <p:cNvPr id="18" name="Rectangle 16"/>
          <p:cNvSpPr txBox="1">
            <a:spLocks noChangeArrowheads="1"/>
          </p:cNvSpPr>
          <p:nvPr/>
        </p:nvSpPr>
        <p:spPr bwMode="auto">
          <a:xfrm>
            <a:off x="1639887" y="1337469"/>
            <a:ext cx="65976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3000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MS PGothic" pitchFamily="34" charset="-128"/>
              <a:cs typeface="ＭＳ Ｐゴシック" pitchFamily="-65" charset="-128"/>
            </a:endParaRPr>
          </a:p>
        </p:txBody>
      </p:sp>
      <p:grpSp>
        <p:nvGrpSpPr>
          <p:cNvPr id="13" name="Group 17"/>
          <p:cNvGrpSpPr>
            <a:grpSpLocks/>
          </p:cNvGrpSpPr>
          <p:nvPr/>
        </p:nvGrpSpPr>
        <p:grpSpPr bwMode="auto">
          <a:xfrm>
            <a:off x="1617662" y="1970882"/>
            <a:ext cx="1490663" cy="1698625"/>
            <a:chOff x="448" y="899"/>
            <a:chExt cx="939" cy="1070"/>
          </a:xfrm>
        </p:grpSpPr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48" y="899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Business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Drivers</a:t>
              </a: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48" y="1498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Software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Architecture</a:t>
              </a:r>
            </a:p>
          </p:txBody>
        </p:sp>
      </p:grpSp>
      <p:grpSp>
        <p:nvGrpSpPr>
          <p:cNvPr id="19" name="Group 20"/>
          <p:cNvGrpSpPr>
            <a:grpSpLocks/>
          </p:cNvGrpSpPr>
          <p:nvPr/>
        </p:nvGrpSpPr>
        <p:grpSpPr bwMode="auto">
          <a:xfrm>
            <a:off x="5241925" y="4009232"/>
            <a:ext cx="2100262" cy="2039937"/>
            <a:chOff x="2731" y="2183"/>
            <a:chExt cx="1323" cy="1285"/>
          </a:xfrm>
        </p:grpSpPr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731" y="3211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Risks</a:t>
              </a: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731" y="2526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Sensitivity Points</a:t>
              </a: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731" y="2183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Tradeoffs</a:t>
              </a: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731" y="2868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Non-Risks</a:t>
              </a:r>
            </a:p>
          </p:txBody>
        </p:sp>
      </p:grpSp>
      <p:grpSp>
        <p:nvGrpSpPr>
          <p:cNvPr id="22" name="Group 25"/>
          <p:cNvGrpSpPr>
            <a:grpSpLocks/>
          </p:cNvGrpSpPr>
          <p:nvPr/>
        </p:nvGrpSpPr>
        <p:grpSpPr bwMode="auto">
          <a:xfrm>
            <a:off x="1244600" y="2174082"/>
            <a:ext cx="1230312" cy="3670300"/>
            <a:chOff x="213" y="1027"/>
            <a:chExt cx="776" cy="2312"/>
          </a:xfrm>
        </p:grpSpPr>
        <p:sp>
          <p:nvSpPr>
            <p:cNvPr id="28" name="AutoShape 26"/>
            <p:cNvSpPr>
              <a:spLocks noChangeArrowheads="1"/>
            </p:cNvSpPr>
            <p:nvPr/>
          </p:nvSpPr>
          <p:spPr bwMode="auto">
            <a:xfrm>
              <a:off x="213" y="1027"/>
              <a:ext cx="235" cy="171"/>
            </a:xfrm>
            <a:prstGeom prst="rightArrow">
              <a:avLst>
                <a:gd name="adj1" fmla="val 50000"/>
                <a:gd name="adj2" fmla="val 3435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AutoShape 27"/>
            <p:cNvSpPr>
              <a:spLocks noChangeArrowheads="1"/>
            </p:cNvSpPr>
            <p:nvPr/>
          </p:nvSpPr>
          <p:spPr bwMode="auto">
            <a:xfrm>
              <a:off x="213" y="1627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13" y="1070"/>
              <a:ext cx="85" cy="2269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335" y="2352"/>
              <a:ext cx="65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impacts</a:t>
              </a:r>
            </a:p>
          </p:txBody>
        </p:sp>
      </p:grp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2125662" y="5436394"/>
            <a:ext cx="1762125" cy="747713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Risk Themes</a:t>
            </a:r>
          </a:p>
        </p:txBody>
      </p:sp>
      <p:grpSp>
        <p:nvGrpSpPr>
          <p:cNvPr id="27" name="Group 31"/>
          <p:cNvGrpSpPr>
            <a:grpSpLocks/>
          </p:cNvGrpSpPr>
          <p:nvPr/>
        </p:nvGrpSpPr>
        <p:grpSpPr bwMode="auto">
          <a:xfrm>
            <a:off x="3887787" y="5090319"/>
            <a:ext cx="1354138" cy="889000"/>
            <a:chOff x="1878" y="2865"/>
            <a:chExt cx="853" cy="559"/>
          </a:xfrm>
        </p:grpSpPr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957" y="2865"/>
              <a:ext cx="637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distilled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into</a:t>
              </a:r>
            </a:p>
          </p:txBody>
        </p:sp>
        <p:grpSp>
          <p:nvGrpSpPr>
            <p:cNvPr id="33" name="Group 33"/>
            <p:cNvGrpSpPr>
              <a:grpSpLocks/>
            </p:cNvGrpSpPr>
            <p:nvPr/>
          </p:nvGrpSpPr>
          <p:grpSpPr bwMode="auto">
            <a:xfrm>
              <a:off x="1878" y="3253"/>
              <a:ext cx="853" cy="171"/>
              <a:chOff x="1878" y="3253"/>
              <a:chExt cx="853" cy="171"/>
            </a:xfrm>
          </p:grpSpPr>
          <p:sp>
            <p:nvSpPr>
              <p:cNvPr id="36" name="AutoShape 34"/>
              <p:cNvSpPr>
                <a:spLocks noChangeArrowheads="1"/>
              </p:cNvSpPr>
              <p:nvPr/>
            </p:nvSpPr>
            <p:spPr bwMode="auto">
              <a:xfrm flipH="1">
                <a:off x="1878" y="3253"/>
                <a:ext cx="256" cy="171"/>
              </a:xfrm>
              <a:prstGeom prst="rightArrow">
                <a:avLst>
                  <a:gd name="adj1" fmla="val 50000"/>
                  <a:gd name="adj2" fmla="val 37427"/>
                </a:avLst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35"/>
              <p:cNvSpPr>
                <a:spLocks noChangeArrowheads="1"/>
              </p:cNvSpPr>
              <p:nvPr/>
            </p:nvSpPr>
            <p:spPr bwMode="auto">
              <a:xfrm rot="5400000" flipV="1">
                <a:off x="2368" y="3019"/>
                <a:ext cx="86" cy="640"/>
              </a:xfrm>
              <a:prstGeom prst="rect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8" name="Rectangle 36"/>
          <p:cNvSpPr>
            <a:spLocks noChangeArrowheads="1"/>
          </p:cNvSpPr>
          <p:nvPr/>
        </p:nvSpPr>
        <p:spPr bwMode="auto">
          <a:xfrm rot="5400000" flipV="1">
            <a:off x="1616868" y="5403851"/>
            <a:ext cx="136525" cy="88106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" name="Group 37"/>
          <p:cNvGrpSpPr>
            <a:grpSpLocks/>
          </p:cNvGrpSpPr>
          <p:nvPr/>
        </p:nvGrpSpPr>
        <p:grpSpPr bwMode="auto">
          <a:xfrm>
            <a:off x="7342187" y="3602832"/>
            <a:ext cx="541338" cy="2378075"/>
            <a:chOff x="4054" y="1927"/>
            <a:chExt cx="341" cy="1498"/>
          </a:xfrm>
        </p:grpSpPr>
        <p:sp>
          <p:nvSpPr>
            <p:cNvPr id="40" name="AutoShape 38"/>
            <p:cNvSpPr>
              <a:spLocks noChangeArrowheads="1"/>
            </p:cNvSpPr>
            <p:nvPr/>
          </p:nvSpPr>
          <p:spPr bwMode="auto">
            <a:xfrm flipH="1">
              <a:off x="4054" y="2226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AutoShape 39"/>
            <p:cNvSpPr>
              <a:spLocks noChangeArrowheads="1"/>
            </p:cNvSpPr>
            <p:nvPr/>
          </p:nvSpPr>
          <p:spPr bwMode="auto">
            <a:xfrm flipH="1">
              <a:off x="4054" y="2569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AutoShape 40"/>
            <p:cNvSpPr>
              <a:spLocks noChangeArrowheads="1"/>
            </p:cNvSpPr>
            <p:nvPr/>
          </p:nvSpPr>
          <p:spPr bwMode="auto">
            <a:xfrm flipH="1">
              <a:off x="4054" y="2911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AutoShape 41"/>
            <p:cNvSpPr>
              <a:spLocks noChangeArrowheads="1"/>
            </p:cNvSpPr>
            <p:nvPr/>
          </p:nvSpPr>
          <p:spPr bwMode="auto">
            <a:xfrm flipH="1">
              <a:off x="4054" y="3254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4310" y="1927"/>
              <a:ext cx="85" cy="145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32" grpId="0" animBg="1" autoUpdateAnimBg="0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Porter’s Value 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26660"/>
            <a:ext cx="9144000" cy="5231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architecture add value? (How does it make the product more desirable?)</a:t>
            </a:r>
          </a:p>
          <a:p>
            <a:pPr lvl="1"/>
            <a:r>
              <a:rPr lang="en-US" dirty="0" smtClean="0"/>
              <a:t>Increased probability that customers like the product</a:t>
            </a:r>
          </a:p>
          <a:p>
            <a:pPr lvl="1"/>
            <a:r>
              <a:rPr lang="en-US" dirty="0" smtClean="0"/>
              <a:t>Increased probability of highly reliable operation</a:t>
            </a:r>
          </a:p>
          <a:p>
            <a:pPr lvl="1"/>
            <a:r>
              <a:rPr lang="en-US" dirty="0" smtClean="0"/>
              <a:t>Increased probability that the product will have the qualities desired</a:t>
            </a:r>
          </a:p>
          <a:p>
            <a:pPr lvl="1"/>
            <a:r>
              <a:rPr lang="en-US" dirty="0" smtClean="0"/>
              <a:t>Increased predictability of implementation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value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architecture evaluation adds value</a:t>
            </a:r>
          </a:p>
          <a:p>
            <a:r>
              <a:rPr lang="en-US" dirty="0" smtClean="0"/>
              <a:t>It removes defects making the architecture more desirable as a basis for building a product</a:t>
            </a:r>
          </a:p>
          <a:p>
            <a:r>
              <a:rPr lang="en-US" dirty="0" smtClean="0"/>
              <a:t>Question: How do we measure these increases in value?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http://www.vico.org/pages/PatronsDisseny/Pattern%20Presentation%20Abstra/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http://www.dossier-andreas.net/software_architecture/pac.html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http://www.innovatingtomorrow.net/2008/04/04/pac-software-architecture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</a:t>
            </a:r>
            <a:r>
              <a:rPr lang="en-US" dirty="0" err="1" smtClean="0"/>
              <a:t>TradeOff</a:t>
            </a:r>
            <a:r>
              <a:rPr lang="en-US" dirty="0" smtClean="0"/>
              <a:t> Analysis Method (ATAM)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purpose of the ATAM is to assess the consequences of architectural decisions in light of quality attribute requirements.</a:t>
            </a:r>
          </a:p>
          <a:p>
            <a:r>
              <a:rPr lang="en-US" dirty="0" smtClean="0">
                <a:hlinkClick r:id="rId2"/>
              </a:rPr>
              <a:t>http://www.sei.cmu.edu/reports/00tr004.pdf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2"/>
                </a:solidFill>
              </a:rPr>
              <a:t>Conceptual Flow of ATAM</a:t>
            </a:r>
            <a:endParaRPr lang="en-US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6800850" y="2240757"/>
            <a:ext cx="406400" cy="1227137"/>
            <a:chOff x="4176" y="1199"/>
            <a:chExt cx="288" cy="866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4176" y="1873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4176" y="1199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070725" y="2107407"/>
            <a:ext cx="1446212" cy="1495425"/>
          </a:xfrm>
          <a:prstGeom prst="ellipse">
            <a:avLst/>
          </a:prstGeom>
          <a:solidFill>
            <a:srgbClr val="666699"/>
          </a:solidFill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Analysis</a:t>
            </a: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4972050" y="1970882"/>
            <a:ext cx="1862137" cy="1698625"/>
            <a:chOff x="2561" y="899"/>
            <a:chExt cx="1173" cy="1070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2561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2561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95" y="1498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Decisions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795" y="899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Scenarios</a:t>
              </a:r>
            </a:p>
          </p:txBody>
        </p:sp>
      </p:grpSp>
      <p:grpSp>
        <p:nvGrpSpPr>
          <p:cNvPr id="13" name="Group 11"/>
          <p:cNvGrpSpPr>
            <a:grpSpLocks/>
          </p:cNvGrpSpPr>
          <p:nvPr/>
        </p:nvGrpSpPr>
        <p:grpSpPr bwMode="auto">
          <a:xfrm>
            <a:off x="3074987" y="1970882"/>
            <a:ext cx="1930400" cy="1698625"/>
            <a:chOff x="1366" y="899"/>
            <a:chExt cx="1216" cy="1070"/>
          </a:xfrm>
        </p:grpSpPr>
        <p:sp>
          <p:nvSpPr>
            <p:cNvPr id="14" name="AutoShape 12"/>
            <p:cNvSpPr>
              <a:spLocks noChangeArrowheads="1"/>
            </p:cNvSpPr>
            <p:nvPr/>
          </p:nvSpPr>
          <p:spPr bwMode="auto">
            <a:xfrm>
              <a:off x="1366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1366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643" y="899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Quality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Attributes</a:t>
              </a: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643" y="1498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Approaches</a:t>
              </a:r>
            </a:p>
          </p:txBody>
        </p:sp>
      </p:grpSp>
      <p:sp>
        <p:nvSpPr>
          <p:cNvPr id="18" name="Rectangle 16"/>
          <p:cNvSpPr txBox="1">
            <a:spLocks noChangeArrowheads="1"/>
          </p:cNvSpPr>
          <p:nvPr/>
        </p:nvSpPr>
        <p:spPr bwMode="auto">
          <a:xfrm>
            <a:off x="1639887" y="1337469"/>
            <a:ext cx="65976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3000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MS PGothic" pitchFamily="34" charset="-128"/>
              <a:cs typeface="ＭＳ Ｐゴシック" pitchFamily="-65" charset="-128"/>
            </a:endParaRPr>
          </a:p>
        </p:txBody>
      </p: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1617662" y="1970882"/>
            <a:ext cx="1490663" cy="1698625"/>
            <a:chOff x="448" y="899"/>
            <a:chExt cx="939" cy="1070"/>
          </a:xfrm>
        </p:grpSpPr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48" y="899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Business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Drivers</a:t>
              </a: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48" y="1498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Software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Architecture</a:t>
              </a:r>
            </a:p>
          </p:txBody>
        </p:sp>
      </p:grpSp>
      <p:grpSp>
        <p:nvGrpSpPr>
          <p:cNvPr id="22" name="Group 20"/>
          <p:cNvGrpSpPr>
            <a:grpSpLocks/>
          </p:cNvGrpSpPr>
          <p:nvPr/>
        </p:nvGrpSpPr>
        <p:grpSpPr bwMode="auto">
          <a:xfrm>
            <a:off x="5241925" y="4009232"/>
            <a:ext cx="2100262" cy="2039937"/>
            <a:chOff x="2731" y="2183"/>
            <a:chExt cx="1323" cy="1285"/>
          </a:xfrm>
        </p:grpSpPr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731" y="3211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Risks</a:t>
              </a: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731" y="2526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Sensitivity Points</a:t>
              </a: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731" y="2183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Tradeoffs</a:t>
              </a: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731" y="2868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Non-Risks</a:t>
              </a:r>
            </a:p>
          </p:txBody>
        </p:sp>
      </p:grpSp>
      <p:grpSp>
        <p:nvGrpSpPr>
          <p:cNvPr id="27" name="Group 25"/>
          <p:cNvGrpSpPr>
            <a:grpSpLocks/>
          </p:cNvGrpSpPr>
          <p:nvPr/>
        </p:nvGrpSpPr>
        <p:grpSpPr bwMode="auto">
          <a:xfrm>
            <a:off x="1244600" y="2174082"/>
            <a:ext cx="1230312" cy="3670300"/>
            <a:chOff x="213" y="1027"/>
            <a:chExt cx="776" cy="2312"/>
          </a:xfrm>
        </p:grpSpPr>
        <p:sp>
          <p:nvSpPr>
            <p:cNvPr id="28" name="AutoShape 26"/>
            <p:cNvSpPr>
              <a:spLocks noChangeArrowheads="1"/>
            </p:cNvSpPr>
            <p:nvPr/>
          </p:nvSpPr>
          <p:spPr bwMode="auto">
            <a:xfrm>
              <a:off x="213" y="1027"/>
              <a:ext cx="235" cy="171"/>
            </a:xfrm>
            <a:prstGeom prst="rightArrow">
              <a:avLst>
                <a:gd name="adj1" fmla="val 50000"/>
                <a:gd name="adj2" fmla="val 3435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AutoShape 27"/>
            <p:cNvSpPr>
              <a:spLocks noChangeArrowheads="1"/>
            </p:cNvSpPr>
            <p:nvPr/>
          </p:nvSpPr>
          <p:spPr bwMode="auto">
            <a:xfrm>
              <a:off x="213" y="1627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13" y="1070"/>
              <a:ext cx="85" cy="2269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335" y="2352"/>
              <a:ext cx="65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impacts</a:t>
              </a:r>
            </a:p>
          </p:txBody>
        </p:sp>
      </p:grp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2125662" y="5436394"/>
            <a:ext cx="1762125" cy="747713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Risk Themes</a:t>
            </a:r>
          </a:p>
        </p:txBody>
      </p:sp>
      <p:grpSp>
        <p:nvGrpSpPr>
          <p:cNvPr id="33" name="Group 31"/>
          <p:cNvGrpSpPr>
            <a:grpSpLocks/>
          </p:cNvGrpSpPr>
          <p:nvPr/>
        </p:nvGrpSpPr>
        <p:grpSpPr bwMode="auto">
          <a:xfrm>
            <a:off x="3887787" y="5090319"/>
            <a:ext cx="1354138" cy="889000"/>
            <a:chOff x="1878" y="2865"/>
            <a:chExt cx="853" cy="559"/>
          </a:xfrm>
        </p:grpSpPr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957" y="2865"/>
              <a:ext cx="637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distilled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into</a:t>
              </a:r>
            </a:p>
          </p:txBody>
        </p:sp>
        <p:grpSp>
          <p:nvGrpSpPr>
            <p:cNvPr id="35" name="Group 33"/>
            <p:cNvGrpSpPr>
              <a:grpSpLocks/>
            </p:cNvGrpSpPr>
            <p:nvPr/>
          </p:nvGrpSpPr>
          <p:grpSpPr bwMode="auto">
            <a:xfrm>
              <a:off x="1878" y="3253"/>
              <a:ext cx="853" cy="171"/>
              <a:chOff x="1878" y="3253"/>
              <a:chExt cx="853" cy="171"/>
            </a:xfrm>
          </p:grpSpPr>
          <p:sp>
            <p:nvSpPr>
              <p:cNvPr id="36" name="AutoShape 34"/>
              <p:cNvSpPr>
                <a:spLocks noChangeArrowheads="1"/>
              </p:cNvSpPr>
              <p:nvPr/>
            </p:nvSpPr>
            <p:spPr bwMode="auto">
              <a:xfrm flipH="1">
                <a:off x="1878" y="3253"/>
                <a:ext cx="256" cy="171"/>
              </a:xfrm>
              <a:prstGeom prst="rightArrow">
                <a:avLst>
                  <a:gd name="adj1" fmla="val 50000"/>
                  <a:gd name="adj2" fmla="val 37427"/>
                </a:avLst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35"/>
              <p:cNvSpPr>
                <a:spLocks noChangeArrowheads="1"/>
              </p:cNvSpPr>
              <p:nvPr/>
            </p:nvSpPr>
            <p:spPr bwMode="auto">
              <a:xfrm rot="5400000" flipV="1">
                <a:off x="2368" y="3019"/>
                <a:ext cx="86" cy="640"/>
              </a:xfrm>
              <a:prstGeom prst="rect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8" name="Rectangle 36"/>
          <p:cNvSpPr>
            <a:spLocks noChangeArrowheads="1"/>
          </p:cNvSpPr>
          <p:nvPr/>
        </p:nvSpPr>
        <p:spPr bwMode="auto">
          <a:xfrm rot="5400000" flipV="1">
            <a:off x="1616868" y="5403851"/>
            <a:ext cx="136525" cy="88106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9" name="Group 37"/>
          <p:cNvGrpSpPr>
            <a:grpSpLocks/>
          </p:cNvGrpSpPr>
          <p:nvPr/>
        </p:nvGrpSpPr>
        <p:grpSpPr bwMode="auto">
          <a:xfrm>
            <a:off x="7342187" y="3602832"/>
            <a:ext cx="541338" cy="2378075"/>
            <a:chOff x="4054" y="1927"/>
            <a:chExt cx="341" cy="1498"/>
          </a:xfrm>
        </p:grpSpPr>
        <p:sp>
          <p:nvSpPr>
            <p:cNvPr id="40" name="AutoShape 38"/>
            <p:cNvSpPr>
              <a:spLocks noChangeArrowheads="1"/>
            </p:cNvSpPr>
            <p:nvPr/>
          </p:nvSpPr>
          <p:spPr bwMode="auto">
            <a:xfrm flipH="1">
              <a:off x="4054" y="2226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AutoShape 39"/>
            <p:cNvSpPr>
              <a:spLocks noChangeArrowheads="1"/>
            </p:cNvSpPr>
            <p:nvPr/>
          </p:nvSpPr>
          <p:spPr bwMode="auto">
            <a:xfrm flipH="1">
              <a:off x="4054" y="2569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AutoShape 40"/>
            <p:cNvSpPr>
              <a:spLocks noChangeArrowheads="1"/>
            </p:cNvSpPr>
            <p:nvPr/>
          </p:nvSpPr>
          <p:spPr bwMode="auto">
            <a:xfrm flipH="1">
              <a:off x="4054" y="2911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AutoShape 41"/>
            <p:cNvSpPr>
              <a:spLocks noChangeArrowheads="1"/>
            </p:cNvSpPr>
            <p:nvPr/>
          </p:nvSpPr>
          <p:spPr bwMode="auto">
            <a:xfrm flipH="1">
              <a:off x="4054" y="3254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4310" y="1927"/>
              <a:ext cx="85" cy="145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32" grpId="0" animBg="1" autoUpdateAnimBg="0"/>
      <p:bldP spid="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Phase 0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Partnership and preparation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Phase 1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Evaluation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Phase 2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Evaluation continued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Phase 3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Follow-up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2198</TotalTime>
  <Words>809</Words>
  <Application>Microsoft Office PowerPoint</Application>
  <PresentationFormat>On-screen Show (4:3)</PresentationFormat>
  <Paragraphs>178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syse802Template</vt:lpstr>
      <vt:lpstr>CPSC 871</vt:lpstr>
      <vt:lpstr>Architecture adds value</vt:lpstr>
      <vt:lpstr>Porter’s Value Chain</vt:lpstr>
      <vt:lpstr>Adding value</vt:lpstr>
      <vt:lpstr>Adding value - 2</vt:lpstr>
      <vt:lpstr>Slide 6</vt:lpstr>
      <vt:lpstr>Architecture TradeOff Analysis Method (ATAM)</vt:lpstr>
      <vt:lpstr>Conceptual Flow of ATAM</vt:lpstr>
      <vt:lpstr>Slide 9</vt:lpstr>
      <vt:lpstr>Phase 0</vt:lpstr>
      <vt:lpstr>Overview of Phase 1</vt:lpstr>
      <vt:lpstr>Present Business Drivers</vt:lpstr>
      <vt:lpstr>Present Architecture</vt:lpstr>
      <vt:lpstr>Present Architecture - 2</vt:lpstr>
      <vt:lpstr>Step 4: identify architectural approaches</vt:lpstr>
      <vt:lpstr>Quality Attribute Scenario</vt:lpstr>
      <vt:lpstr>Quality Attribute Scenario</vt:lpstr>
      <vt:lpstr>Step 5: Generate quality attribute utility tree</vt:lpstr>
      <vt:lpstr>Step 5: Generate quality attribute utility tree con’t</vt:lpstr>
      <vt:lpstr>Step 6: Analyse architectural approaches</vt:lpstr>
      <vt:lpstr>Phase 2</vt:lpstr>
      <vt:lpstr>Step 7: Brainstorm and prioritise scenarios</vt:lpstr>
      <vt:lpstr>Step 8: Analyse architectural approaches</vt:lpstr>
      <vt:lpstr>Step 9: Present results</vt:lpstr>
      <vt:lpstr>Conceptual Flow of ATAM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11</cp:revision>
  <dcterms:created xsi:type="dcterms:W3CDTF">2011-09-13T10:56:38Z</dcterms:created>
  <dcterms:modified xsi:type="dcterms:W3CDTF">2011-09-22T11:34:46Z</dcterms:modified>
</cp:coreProperties>
</file>