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60" r:id="rId2"/>
    <p:sldId id="287" r:id="rId3"/>
    <p:sldId id="278" r:id="rId4"/>
    <p:sldId id="286" r:id="rId5"/>
    <p:sldId id="280" r:id="rId6"/>
    <p:sldId id="281" r:id="rId7"/>
    <p:sldId id="275" r:id="rId8"/>
    <p:sldId id="276" r:id="rId9"/>
    <p:sldId id="261" r:id="rId10"/>
    <p:sldId id="267" r:id="rId11"/>
    <p:sldId id="263" r:id="rId12"/>
    <p:sldId id="288" r:id="rId13"/>
    <p:sldId id="262" r:id="rId14"/>
    <p:sldId id="264" r:id="rId15"/>
    <p:sldId id="265" r:id="rId16"/>
    <p:sldId id="266" r:id="rId17"/>
    <p:sldId id="269" r:id="rId18"/>
    <p:sldId id="268" r:id="rId19"/>
    <p:sldId id="270" r:id="rId20"/>
    <p:sldId id="271" r:id="rId21"/>
    <p:sldId id="272" r:id="rId22"/>
    <p:sldId id="289" r:id="rId23"/>
    <p:sldId id="273" r:id="rId24"/>
    <p:sldId id="282" r:id="rId25"/>
    <p:sldId id="283" r:id="rId26"/>
    <p:sldId id="274" r:id="rId27"/>
    <p:sldId id="284" r:id="rId28"/>
    <p:sldId id="285" r:id="rId2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98" d="100"/>
          <a:sy n="98" d="100"/>
        </p:scale>
        <p:origin x="-118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9/22/2011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9/22/2011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9/22/2011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9/22/2011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9/22/2011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9/22/2011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9/22/2011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9/22/2011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9/22/2011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9/22/2011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9/22/2011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oodesign.com/liskov-s-substitution-principle.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a:t>
            </a:r>
            <a:r>
              <a:rPr lang="en-US" dirty="0" smtClean="0"/>
              <a:t> 871</a:t>
            </a:r>
            <a:endParaRPr lang="en-US" dirty="0" smtClean="0"/>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a:t>
            </a:r>
            <a:r>
              <a:rPr lang="en-US" dirty="0" smtClean="0">
                <a:solidFill>
                  <a:schemeClr val="tx1"/>
                </a:solidFill>
              </a:rPr>
              <a:t>McGregor</a:t>
            </a:r>
          </a:p>
          <a:p>
            <a:r>
              <a:rPr lang="en-US" dirty="0" smtClean="0">
                <a:solidFill>
                  <a:schemeClr val="tx1"/>
                </a:solidFill>
              </a:rPr>
              <a:t>Module 5 Session 1</a:t>
            </a:r>
          </a:p>
          <a:p>
            <a:r>
              <a:rPr lang="en-US" dirty="0" smtClean="0">
                <a:solidFill>
                  <a:schemeClr val="tx1"/>
                </a:solidFill>
              </a:rPr>
              <a:t>Design Patterns</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Alexander’s definition</a:t>
            </a:r>
            <a:endParaRPr lang="en-US" dirty="0"/>
          </a:p>
        </p:txBody>
      </p:sp>
      <p:sp>
        <p:nvSpPr>
          <p:cNvPr id="3" name="Content Placeholder 2"/>
          <p:cNvSpPr>
            <a:spLocks noGrp="1"/>
          </p:cNvSpPr>
          <p:nvPr>
            <p:ph idx="1"/>
          </p:nvPr>
        </p:nvSpPr>
        <p:spPr/>
        <p:txBody>
          <a:bodyPr/>
          <a:lstStyle/>
          <a:p>
            <a:r>
              <a:rPr lang="en-US" sz="2800" dirty="0" smtClean="0"/>
              <a:t>As an element in the world, each pattern is a relationship between a certain context, a certain system of forces which occurs repeatedly in that context, and a certain spatial configuration which allows these forces to resolve themselves.</a:t>
            </a:r>
          </a:p>
          <a:p>
            <a:r>
              <a:rPr lang="en-US" sz="2800" dirty="0" smtClean="0"/>
              <a:t>As an element of language, a pattern is an instruction, which shows how this spatial configuration can be used, over and over again, to resolve the given system of forces, wherever the context makes it relevant.</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 format</a:t>
            </a:r>
            <a:endParaRPr lang="en-US" dirty="0"/>
          </a:p>
        </p:txBody>
      </p:sp>
      <p:sp>
        <p:nvSpPr>
          <p:cNvPr id="3" name="Content Placeholder 2"/>
          <p:cNvSpPr>
            <a:spLocks noGrp="1"/>
          </p:cNvSpPr>
          <p:nvPr>
            <p:ph idx="1"/>
          </p:nvPr>
        </p:nvSpPr>
        <p:spPr/>
        <p:txBody>
          <a:bodyPr/>
          <a:lstStyle/>
          <a:p>
            <a:r>
              <a:rPr lang="en-US" dirty="0" smtClean="0"/>
              <a:t>Pattern Name</a:t>
            </a:r>
          </a:p>
          <a:p>
            <a:r>
              <a:rPr lang="en-US" dirty="0" smtClean="0"/>
              <a:t>Problem</a:t>
            </a:r>
          </a:p>
          <a:p>
            <a:r>
              <a:rPr lang="en-US" dirty="0" smtClean="0"/>
              <a:t>Context</a:t>
            </a:r>
          </a:p>
          <a:p>
            <a:r>
              <a:rPr lang="en-US" dirty="0" smtClean="0"/>
              <a:t>Forces</a:t>
            </a:r>
          </a:p>
          <a:p>
            <a:r>
              <a:rPr lang="en-US" dirty="0" smtClean="0"/>
              <a:t>Solution</a:t>
            </a:r>
          </a:p>
          <a:p>
            <a:r>
              <a:rPr lang="en-US" dirty="0" smtClean="0"/>
              <a:t>Resulting context</a:t>
            </a:r>
          </a:p>
          <a:p>
            <a:r>
              <a:rPr lang="en-US" dirty="0" smtClean="0"/>
              <a:t>Rationale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it fit?</a:t>
            </a:r>
            <a:endParaRPr lang="en-US" dirty="0"/>
          </a:p>
        </p:txBody>
      </p:sp>
      <p:sp>
        <p:nvSpPr>
          <p:cNvPr id="4" name="Cloud 3"/>
          <p:cNvSpPr/>
          <p:nvPr/>
        </p:nvSpPr>
        <p:spPr>
          <a:xfrm>
            <a:off x="1828800" y="1417638"/>
            <a:ext cx="4267200" cy="2468562"/>
          </a:xfrm>
          <a:prstGeom prst="cloud">
            <a:avLst/>
          </a:prstGeom>
          <a:gradFill>
            <a:gsLst>
              <a:gs pos="0">
                <a:srgbClr val="000082"/>
              </a:gs>
              <a:gs pos="30000">
                <a:srgbClr val="66008F"/>
              </a:gs>
              <a:gs pos="64999">
                <a:srgbClr val="BA0066"/>
              </a:gs>
              <a:gs pos="89999">
                <a:srgbClr val="FF0000"/>
              </a:gs>
              <a:gs pos="100000">
                <a:srgbClr val="FF8200"/>
              </a:gs>
            </a:gsLst>
            <a:lin ang="162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My problem</a:t>
            </a:r>
            <a:endParaRPr lang="en-US" dirty="0"/>
          </a:p>
        </p:txBody>
      </p:sp>
      <p:grpSp>
        <p:nvGrpSpPr>
          <p:cNvPr id="20" name="Group 19"/>
          <p:cNvGrpSpPr/>
          <p:nvPr/>
        </p:nvGrpSpPr>
        <p:grpSpPr>
          <a:xfrm>
            <a:off x="2258060" y="1828800"/>
            <a:ext cx="3124200" cy="1638300"/>
            <a:chOff x="1828800" y="4038600"/>
            <a:chExt cx="3429000" cy="1638300"/>
          </a:xfrm>
        </p:grpSpPr>
        <p:sp>
          <p:nvSpPr>
            <p:cNvPr id="6" name="Rectangle 5"/>
            <p:cNvSpPr/>
            <p:nvPr/>
          </p:nvSpPr>
          <p:spPr>
            <a:xfrm>
              <a:off x="3429000" y="4038600"/>
              <a:ext cx="1066800" cy="533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Model</a:t>
              </a:r>
              <a:endParaRPr lang="en-US" dirty="0"/>
            </a:p>
          </p:txBody>
        </p:sp>
        <p:sp>
          <p:nvSpPr>
            <p:cNvPr id="8" name="Rectangle 7"/>
            <p:cNvSpPr/>
            <p:nvPr/>
          </p:nvSpPr>
          <p:spPr>
            <a:xfrm>
              <a:off x="3962400" y="4953000"/>
              <a:ext cx="1295400" cy="533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Controller</a:t>
              </a:r>
              <a:endParaRPr lang="en-US" dirty="0"/>
            </a:p>
          </p:txBody>
        </p:sp>
        <p:sp>
          <p:nvSpPr>
            <p:cNvPr id="9" name="Rectangle 8"/>
            <p:cNvSpPr/>
            <p:nvPr/>
          </p:nvSpPr>
          <p:spPr>
            <a:xfrm>
              <a:off x="1828800" y="4686300"/>
              <a:ext cx="1066800" cy="533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1905000" y="4876800"/>
              <a:ext cx="1066800" cy="533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2133600" y="5143500"/>
              <a:ext cx="1066800" cy="533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View</a:t>
              </a:r>
              <a:endParaRPr lang="en-US" dirty="0"/>
            </a:p>
          </p:txBody>
        </p:sp>
        <p:cxnSp>
          <p:nvCxnSpPr>
            <p:cNvPr id="13" name="Straight Arrow Connector 12"/>
            <p:cNvCxnSpPr>
              <a:endCxn id="6" idx="2"/>
            </p:cNvCxnSpPr>
            <p:nvPr/>
          </p:nvCxnSpPr>
          <p:spPr>
            <a:xfrm flipH="1" flipV="1">
              <a:off x="3962400" y="4572000"/>
              <a:ext cx="533400" cy="381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10" idx="0"/>
              <a:endCxn id="6" idx="1"/>
            </p:cNvCxnSpPr>
            <p:nvPr/>
          </p:nvCxnSpPr>
          <p:spPr>
            <a:xfrm flipV="1">
              <a:off x="2667000" y="4305300"/>
              <a:ext cx="762000" cy="838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8" idx="1"/>
              <a:endCxn id="10" idx="3"/>
            </p:cNvCxnSpPr>
            <p:nvPr/>
          </p:nvCxnSpPr>
          <p:spPr>
            <a:xfrm flipH="1">
              <a:off x="3200400" y="5219700"/>
              <a:ext cx="762000" cy="1905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21" name="TextBox 20"/>
          <p:cNvSpPr txBox="1"/>
          <p:nvPr/>
        </p:nvSpPr>
        <p:spPr>
          <a:xfrm>
            <a:off x="914400" y="4800600"/>
            <a:ext cx="3018775" cy="646331"/>
          </a:xfrm>
          <a:prstGeom prst="rect">
            <a:avLst/>
          </a:prstGeom>
          <a:noFill/>
        </p:spPr>
        <p:txBody>
          <a:bodyPr wrap="none" rtlCol="0">
            <a:spAutoFit/>
          </a:bodyPr>
          <a:lstStyle/>
          <a:p>
            <a:r>
              <a:rPr lang="en-US" dirty="0" smtClean="0"/>
              <a:t>Are the pre-conditions met?</a:t>
            </a:r>
          </a:p>
          <a:p>
            <a:r>
              <a:rPr lang="en-US" dirty="0" smtClean="0"/>
              <a:t>What forces are resolved?</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Categories</a:t>
            </a:r>
            <a:endParaRPr lang="en-US" dirty="0"/>
          </a:p>
        </p:txBody>
      </p:sp>
      <p:sp>
        <p:nvSpPr>
          <p:cNvPr id="3" name="Content Placeholder 2"/>
          <p:cNvSpPr>
            <a:spLocks noGrp="1"/>
          </p:cNvSpPr>
          <p:nvPr>
            <p:ph idx="1"/>
          </p:nvPr>
        </p:nvSpPr>
        <p:spPr/>
        <p:txBody>
          <a:bodyPr/>
          <a:lstStyle/>
          <a:p>
            <a:r>
              <a:rPr lang="en-US" dirty="0" smtClean="0"/>
              <a:t>Creational</a:t>
            </a:r>
          </a:p>
          <a:p>
            <a:endParaRPr lang="en-US" dirty="0" smtClean="0"/>
          </a:p>
          <a:p>
            <a:r>
              <a:rPr lang="en-US" dirty="0" smtClean="0"/>
              <a:t>Structural</a:t>
            </a:r>
          </a:p>
          <a:p>
            <a:endParaRPr lang="en-US" dirty="0" smtClean="0"/>
          </a:p>
          <a:p>
            <a:r>
              <a:rPr lang="en-US" dirty="0" smtClean="0"/>
              <a:t>Behavioral</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Creational</a:t>
            </a:r>
            <a:endParaRPr lang="en-US" dirty="0"/>
          </a:p>
        </p:txBody>
      </p:sp>
      <p:sp>
        <p:nvSpPr>
          <p:cNvPr id="3" name="Content Placeholder 2"/>
          <p:cNvSpPr>
            <a:spLocks noGrp="1"/>
          </p:cNvSpPr>
          <p:nvPr>
            <p:ph idx="1"/>
          </p:nvPr>
        </p:nvSpPr>
        <p:spPr/>
        <p:txBody>
          <a:bodyPr/>
          <a:lstStyle/>
          <a:p>
            <a:r>
              <a:rPr lang="en-US" dirty="0" smtClean="0"/>
              <a:t>How does the static type definition get mapped to dynamic instantiations</a:t>
            </a:r>
          </a:p>
          <a:p>
            <a:r>
              <a:rPr lang="en-US" dirty="0" smtClean="0"/>
              <a:t>Forces constrain how the mapping happens</a:t>
            </a:r>
          </a:p>
          <a:p>
            <a:r>
              <a:rPr lang="en-US" dirty="0" smtClean="0"/>
              <a:t>Cardinality must be enforced</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Singleton</a:t>
            </a:r>
            <a:endParaRPr lang="en-US" dirty="0"/>
          </a:p>
        </p:txBody>
      </p:sp>
      <p:sp>
        <p:nvSpPr>
          <p:cNvPr id="3" name="Content Placeholder 2"/>
          <p:cNvSpPr>
            <a:spLocks noGrp="1"/>
          </p:cNvSpPr>
          <p:nvPr>
            <p:ph idx="1"/>
          </p:nvPr>
        </p:nvSpPr>
        <p:spPr/>
        <p:txBody>
          <a:bodyPr/>
          <a:lstStyle/>
          <a:p>
            <a:r>
              <a:rPr lang="en-US" dirty="0" smtClean="0"/>
              <a:t>Pattern </a:t>
            </a:r>
            <a:r>
              <a:rPr lang="en-US" dirty="0" smtClean="0"/>
              <a:t>Name - Singleton</a:t>
            </a:r>
            <a:endParaRPr lang="en-US" dirty="0" smtClean="0"/>
          </a:p>
          <a:p>
            <a:r>
              <a:rPr lang="en-US" dirty="0" smtClean="0"/>
              <a:t>Problem – The nature of the behavior of the class is such that it is important that there is a sole source for the behavior.</a:t>
            </a:r>
            <a:endParaRPr lang="en-US" dirty="0" smtClean="0"/>
          </a:p>
          <a:p>
            <a:r>
              <a:rPr lang="en-US" dirty="0" smtClean="0"/>
              <a:t>Context – In a program where the number of instances of a class is critical, such as a server.</a:t>
            </a:r>
            <a:endParaRPr lang="en-US" dirty="0" smtClean="0"/>
          </a:p>
          <a:p>
            <a:r>
              <a:rPr lang="en-US" dirty="0" smtClean="0"/>
              <a:t>Forces – The constraint needs to be enforced as locally as possible.</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Singleton</a:t>
            </a:r>
            <a:endParaRPr lang="en-US" dirty="0"/>
          </a:p>
        </p:txBody>
      </p:sp>
      <p:sp>
        <p:nvSpPr>
          <p:cNvPr id="3" name="Content Placeholder 2"/>
          <p:cNvSpPr>
            <a:spLocks noGrp="1"/>
          </p:cNvSpPr>
          <p:nvPr>
            <p:ph idx="1"/>
          </p:nvPr>
        </p:nvSpPr>
        <p:spPr/>
        <p:txBody>
          <a:bodyPr/>
          <a:lstStyle/>
          <a:p>
            <a:r>
              <a:rPr lang="en-US" dirty="0" smtClean="0"/>
              <a:t>Solution – Protect the constructor of the class so that it can only be accessed indirectly</a:t>
            </a:r>
            <a:endParaRPr lang="en-US" dirty="0" smtClean="0"/>
          </a:p>
          <a:p>
            <a:r>
              <a:rPr lang="en-US" dirty="0" smtClean="0"/>
              <a:t>Resulting </a:t>
            </a:r>
            <a:r>
              <a:rPr lang="en-US" dirty="0" smtClean="0"/>
              <a:t>context – the callers to this class do not have to check to determine if they get the correct object, e.g. server.</a:t>
            </a:r>
            <a:endParaRPr lang="en-US" dirty="0" smtClean="0"/>
          </a:p>
          <a:p>
            <a:r>
              <a:rPr lang="en-US" dirty="0" smtClean="0"/>
              <a:t>Rationale – Hiding the constraint inside the class improves the modularity of the design.</a:t>
            </a:r>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diagram</a:t>
            </a:r>
            <a:endParaRPr lang="en-US" dirty="0"/>
          </a:p>
        </p:txBody>
      </p:sp>
      <p:pic>
        <p:nvPicPr>
          <p:cNvPr id="4" name="Picture 3" descr="singleton.bmp"/>
          <p:cNvPicPr>
            <a:picLocks noChangeAspect="1"/>
          </p:cNvPicPr>
          <p:nvPr/>
        </p:nvPicPr>
        <p:blipFill>
          <a:blip r:embed="rId2"/>
          <a:stretch>
            <a:fillRect/>
          </a:stretch>
        </p:blipFill>
        <p:spPr>
          <a:xfrm>
            <a:off x="3069252" y="2728912"/>
            <a:ext cx="2564785" cy="1690688"/>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a:t>
            </a:r>
            <a:endParaRPr lang="en-US" dirty="0"/>
          </a:p>
        </p:txBody>
      </p:sp>
      <p:sp>
        <p:nvSpPr>
          <p:cNvPr id="3" name="Content Placeholder 2"/>
          <p:cNvSpPr>
            <a:spLocks noGrp="1"/>
          </p:cNvSpPr>
          <p:nvPr>
            <p:ph idx="1"/>
          </p:nvPr>
        </p:nvSpPr>
        <p:spPr/>
        <p:txBody>
          <a:bodyPr/>
          <a:lstStyle/>
          <a:p>
            <a:r>
              <a:rPr lang="en-US" sz="1600" dirty="0" smtClean="0"/>
              <a:t>class Singleton</a:t>
            </a:r>
            <a:br>
              <a:rPr lang="en-US" sz="1600" dirty="0" smtClean="0"/>
            </a:br>
            <a:r>
              <a:rPr lang="en-US" sz="1600" dirty="0" smtClean="0"/>
              <a:t>	{</a:t>
            </a:r>
            <a:r>
              <a:rPr lang="en-US" sz="1600" dirty="0" smtClean="0"/>
              <a:t/>
            </a:r>
            <a:br>
              <a:rPr lang="en-US" sz="1600" dirty="0" smtClean="0"/>
            </a:br>
            <a:r>
              <a:rPr lang="en-US" sz="1600" dirty="0" smtClean="0"/>
              <a:t>		private </a:t>
            </a:r>
            <a:r>
              <a:rPr lang="en-US" sz="1600" dirty="0" smtClean="0"/>
              <a:t>static Singleton instance;</a:t>
            </a:r>
            <a:br>
              <a:rPr lang="en-US" sz="1600" dirty="0" smtClean="0"/>
            </a:br>
            <a:r>
              <a:rPr lang="en-US" sz="1600" dirty="0" smtClean="0"/>
              <a:t>		private </a:t>
            </a:r>
            <a:r>
              <a:rPr lang="en-US" sz="1600" dirty="0" smtClean="0"/>
              <a:t>Singleton()</a:t>
            </a:r>
            <a:br>
              <a:rPr lang="en-US" sz="1600" dirty="0" smtClean="0"/>
            </a:br>
            <a:r>
              <a:rPr lang="en-US" sz="1600" dirty="0" smtClean="0"/>
              <a:t>	{</a:t>
            </a:r>
            <a:r>
              <a:rPr lang="en-US" sz="1600" dirty="0" smtClean="0"/>
              <a:t/>
            </a:r>
            <a:br>
              <a:rPr lang="en-US" sz="1600" dirty="0" smtClean="0"/>
            </a:br>
            <a:r>
              <a:rPr lang="en-US" sz="1600" dirty="0" smtClean="0"/>
              <a:t>...</a:t>
            </a:r>
            <a:br>
              <a:rPr lang="en-US" sz="1600" dirty="0" smtClean="0"/>
            </a:br>
            <a:r>
              <a:rPr lang="en-US" sz="1600" dirty="0" smtClean="0"/>
              <a:t>	}</a:t>
            </a:r>
            <a:r>
              <a:rPr lang="en-US" sz="1600" dirty="0" smtClean="0"/>
              <a:t/>
            </a:r>
            <a:br>
              <a:rPr lang="en-US" sz="1600" dirty="0" smtClean="0"/>
            </a:br>
            <a:r>
              <a:rPr lang="en-US" sz="1600" dirty="0" smtClean="0"/>
              <a:t/>
            </a:r>
            <a:br>
              <a:rPr lang="en-US" sz="1600" dirty="0" smtClean="0"/>
            </a:br>
            <a:r>
              <a:rPr lang="en-US" sz="1600" dirty="0" smtClean="0"/>
              <a:t>public static synchronized Singleton </a:t>
            </a:r>
            <a:r>
              <a:rPr lang="en-US" sz="1600" dirty="0" err="1" smtClean="0"/>
              <a:t>getInstance</a:t>
            </a:r>
            <a:r>
              <a:rPr lang="en-US" sz="1600" dirty="0" smtClean="0"/>
              <a:t>()</a:t>
            </a:r>
            <a:br>
              <a:rPr lang="en-US" sz="1600" dirty="0" smtClean="0"/>
            </a:br>
            <a:r>
              <a:rPr lang="en-US" sz="1600" dirty="0" smtClean="0"/>
              <a:t>	{</a:t>
            </a:r>
            <a:r>
              <a:rPr lang="en-US" sz="1600" dirty="0" smtClean="0"/>
              <a:t/>
            </a:r>
            <a:br>
              <a:rPr lang="en-US" sz="1600" dirty="0" smtClean="0"/>
            </a:br>
            <a:r>
              <a:rPr lang="en-US" sz="1600" dirty="0" smtClean="0"/>
              <a:t>		if </a:t>
            </a:r>
            <a:r>
              <a:rPr lang="en-US" sz="1600" dirty="0" smtClean="0"/>
              <a:t>(instance == null)</a:t>
            </a:r>
            <a:br>
              <a:rPr lang="en-US" sz="1600" dirty="0" smtClean="0"/>
            </a:br>
            <a:r>
              <a:rPr lang="en-US" sz="1600" dirty="0" smtClean="0"/>
              <a:t>		instance </a:t>
            </a:r>
            <a:r>
              <a:rPr lang="en-US" sz="1600" dirty="0" smtClean="0"/>
              <a:t>= new Singleton();</a:t>
            </a:r>
            <a:br>
              <a:rPr lang="en-US" sz="1600" dirty="0" smtClean="0"/>
            </a:br>
            <a:r>
              <a:rPr lang="en-US" sz="1600" dirty="0" smtClean="0"/>
              <a:t/>
            </a:r>
            <a:br>
              <a:rPr lang="en-US" sz="1600" dirty="0" smtClean="0"/>
            </a:br>
            <a:r>
              <a:rPr lang="en-US" sz="1600" dirty="0" smtClean="0"/>
              <a:t>		return </a:t>
            </a:r>
            <a:r>
              <a:rPr lang="en-US" sz="1600" dirty="0" smtClean="0"/>
              <a:t>instance;</a:t>
            </a:r>
            <a:br>
              <a:rPr lang="en-US" sz="1600" dirty="0" smtClean="0"/>
            </a:br>
            <a:r>
              <a:rPr lang="en-US" sz="1600" dirty="0" smtClean="0"/>
              <a:t>	}</a:t>
            </a:r>
            <a:r>
              <a:rPr lang="en-US" sz="1600" dirty="0" smtClean="0"/>
              <a:t/>
            </a:r>
            <a:br>
              <a:rPr lang="en-US" sz="1600" dirty="0" smtClean="0"/>
            </a:br>
            <a:r>
              <a:rPr lang="en-US" sz="1600" dirty="0" smtClean="0"/>
              <a:t>...</a:t>
            </a:r>
            <a:br>
              <a:rPr lang="en-US" sz="1600" dirty="0" smtClean="0"/>
            </a:br>
            <a:r>
              <a:rPr lang="en-US" sz="1600" dirty="0" smtClean="0"/>
              <a:t>public void </a:t>
            </a:r>
            <a:r>
              <a:rPr lang="en-US" sz="1600" dirty="0" err="1" smtClean="0"/>
              <a:t>doSomething</a:t>
            </a:r>
            <a:r>
              <a:rPr lang="en-US" sz="1600" dirty="0" smtClean="0"/>
              <a:t>()</a:t>
            </a:r>
            <a:br>
              <a:rPr lang="en-US" sz="1600" dirty="0" smtClean="0"/>
            </a:br>
            <a:r>
              <a:rPr lang="en-US" sz="1600" dirty="0" smtClean="0"/>
              <a:t>	{</a:t>
            </a:r>
            <a:r>
              <a:rPr lang="en-US" sz="1600" dirty="0" smtClean="0"/>
              <a:t/>
            </a:r>
            <a:br>
              <a:rPr lang="en-US" sz="1600" dirty="0" smtClean="0"/>
            </a:br>
            <a:r>
              <a:rPr lang="en-US" sz="1600" dirty="0" smtClean="0"/>
              <a:t>... </a:t>
            </a:r>
            <a:br>
              <a:rPr lang="en-US" sz="1600" dirty="0" smtClean="0"/>
            </a:br>
            <a:r>
              <a:rPr lang="en-US" sz="1600" dirty="0" smtClean="0"/>
              <a:t>	}</a:t>
            </a:r>
            <a:r>
              <a:rPr lang="en-US" sz="1600" dirty="0" smtClean="0"/>
              <a:t/>
            </a:r>
            <a:br>
              <a:rPr lang="en-US" sz="1600" dirty="0" smtClean="0"/>
            </a:br>
            <a:r>
              <a:rPr lang="en-US" sz="1600" dirty="0" smtClean="0"/>
              <a:t>}</a:t>
            </a:r>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Visitor - Behavioral</a:t>
            </a:r>
            <a:endParaRPr lang="en-US" dirty="0"/>
          </a:p>
        </p:txBody>
      </p:sp>
      <p:sp>
        <p:nvSpPr>
          <p:cNvPr id="3" name="Content Placeholder 2"/>
          <p:cNvSpPr>
            <a:spLocks noGrp="1"/>
          </p:cNvSpPr>
          <p:nvPr>
            <p:ph idx="1"/>
          </p:nvPr>
        </p:nvSpPr>
        <p:spPr/>
        <p:txBody>
          <a:bodyPr/>
          <a:lstStyle/>
          <a:p>
            <a:r>
              <a:rPr lang="en-US" dirty="0" smtClean="0"/>
              <a:t>Pattern </a:t>
            </a:r>
            <a:r>
              <a:rPr lang="en-US" dirty="0" smtClean="0"/>
              <a:t>Name - Visitor</a:t>
            </a:r>
            <a:endParaRPr lang="en-US" dirty="0" smtClean="0"/>
          </a:p>
          <a:p>
            <a:r>
              <a:rPr lang="en-US" dirty="0" smtClean="0"/>
              <a:t>Problem – How to apply a common operation to a set of objects in a data structure </a:t>
            </a:r>
            <a:endParaRPr lang="en-US" dirty="0" smtClean="0"/>
          </a:p>
          <a:p>
            <a:r>
              <a:rPr lang="en-US" dirty="0" smtClean="0"/>
              <a:t>Context – Which operations are needed changes over time; multiple types of objects in the structure</a:t>
            </a:r>
            <a:endParaRPr lang="en-US" dirty="0" smtClean="0"/>
          </a:p>
          <a:p>
            <a:r>
              <a:rPr lang="en-US" dirty="0" smtClean="0"/>
              <a:t>Forces – The more changes made, the worse the structure of the design.</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Architectural styles</a:t>
            </a:r>
          </a:p>
          <a:p>
            <a:pPr lvl="1"/>
            <a:r>
              <a:rPr lang="en-US" dirty="0" smtClean="0"/>
              <a:t>Event based</a:t>
            </a:r>
          </a:p>
          <a:p>
            <a:r>
              <a:rPr lang="en-US" dirty="0" smtClean="0"/>
              <a:t>Design patterns</a:t>
            </a:r>
          </a:p>
          <a:p>
            <a:pPr lvl="1"/>
            <a:r>
              <a:rPr lang="en-US" dirty="0" smtClean="0"/>
              <a:t>observer</a:t>
            </a:r>
          </a:p>
          <a:p>
            <a:r>
              <a:rPr lang="en-US" dirty="0" smtClean="0"/>
              <a:t>Language idioms</a:t>
            </a:r>
          </a:p>
          <a:p>
            <a:pPr lvl="1"/>
            <a:r>
              <a:rPr lang="en-US" dirty="0" smtClean="0"/>
              <a:t>J+= 1</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Visitor</a:t>
            </a:r>
            <a:endParaRPr lang="en-US" dirty="0"/>
          </a:p>
        </p:txBody>
      </p:sp>
      <p:sp>
        <p:nvSpPr>
          <p:cNvPr id="3" name="Content Placeholder 2"/>
          <p:cNvSpPr>
            <a:spLocks noGrp="1"/>
          </p:cNvSpPr>
          <p:nvPr>
            <p:ph idx="1"/>
          </p:nvPr>
        </p:nvSpPr>
        <p:spPr/>
        <p:txBody>
          <a:bodyPr/>
          <a:lstStyle/>
          <a:p>
            <a:r>
              <a:rPr lang="en-US" dirty="0" smtClean="0"/>
              <a:t>Solution: define a specialization hierarchy that has new algorithms </a:t>
            </a:r>
            <a:endParaRPr lang="en-US" dirty="0" smtClean="0"/>
          </a:p>
          <a:p>
            <a:r>
              <a:rPr lang="en-US" dirty="0" smtClean="0"/>
              <a:t>Resulting </a:t>
            </a:r>
            <a:r>
              <a:rPr lang="en-US" dirty="0" smtClean="0"/>
              <a:t>context – it is easy to add a new algorithm</a:t>
            </a:r>
            <a:endParaRPr lang="en-US" dirty="0" smtClean="0"/>
          </a:p>
          <a:p>
            <a:r>
              <a:rPr lang="en-US" dirty="0" smtClean="0"/>
              <a:t>Rationale – New implementations of algorithms can be used whenever a new operation is needed</a:t>
            </a: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UML:Visitor</a:t>
            </a:r>
            <a:endParaRPr lang="en-US" dirty="0"/>
          </a:p>
        </p:txBody>
      </p:sp>
      <p:pic>
        <p:nvPicPr>
          <p:cNvPr id="4" name="Picture 3" descr="visitor.bmp"/>
          <p:cNvPicPr>
            <a:picLocks noChangeAspect="1"/>
          </p:cNvPicPr>
          <p:nvPr/>
        </p:nvPicPr>
        <p:blipFill>
          <a:blip r:embed="rId2"/>
          <a:stretch>
            <a:fillRect/>
          </a:stretch>
        </p:blipFill>
        <p:spPr>
          <a:xfrm>
            <a:off x="1828800" y="1847850"/>
            <a:ext cx="5523238" cy="348615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Trade-off</a:t>
            </a:r>
            <a:endParaRPr lang="en-US" dirty="0"/>
          </a:p>
        </p:txBody>
      </p:sp>
      <p:sp>
        <p:nvSpPr>
          <p:cNvPr id="3" name="Content Placeholder 2"/>
          <p:cNvSpPr>
            <a:spLocks noGrp="1"/>
          </p:cNvSpPr>
          <p:nvPr>
            <p:ph idx="1"/>
          </p:nvPr>
        </p:nvSpPr>
        <p:spPr/>
        <p:txBody>
          <a:bodyPr/>
          <a:lstStyle/>
          <a:p>
            <a:r>
              <a:rPr lang="en-US" sz="2400" dirty="0" smtClean="0"/>
              <a:t>The Visitor pattern illustrates the typical trade off situation.</a:t>
            </a:r>
          </a:p>
          <a:p>
            <a:r>
              <a:rPr lang="en-US" sz="2400" dirty="0" smtClean="0"/>
              <a:t>One approach to implementation makes each </a:t>
            </a:r>
            <a:r>
              <a:rPr lang="en-US" sz="2400" dirty="0" err="1" smtClean="0"/>
              <a:t>Visitable</a:t>
            </a:r>
            <a:r>
              <a:rPr lang="en-US" sz="2400" dirty="0" smtClean="0"/>
              <a:t> Class easy to modify for a new Visitor (a new algorithm) compared to making each Visitor Class easy to modify for a new </a:t>
            </a:r>
            <a:r>
              <a:rPr lang="en-US" sz="2400" dirty="0" err="1" smtClean="0"/>
              <a:t>Vistable</a:t>
            </a:r>
            <a:r>
              <a:rPr lang="en-US" sz="2400" dirty="0" smtClean="0"/>
              <a:t> Class.</a:t>
            </a:r>
          </a:p>
          <a:p>
            <a:r>
              <a:rPr lang="en-US" sz="2400" dirty="0" smtClean="0"/>
              <a:t>The other approach is just the reverse</a:t>
            </a:r>
          </a:p>
          <a:p>
            <a:r>
              <a:rPr lang="en-US" sz="2400" dirty="0" smtClean="0"/>
              <a:t>The designer has to analyze the situation: </a:t>
            </a:r>
          </a:p>
          <a:p>
            <a:pPr lvl="1"/>
            <a:r>
              <a:rPr lang="en-US" sz="2000" dirty="0" smtClean="0"/>
              <a:t>W</a:t>
            </a:r>
            <a:r>
              <a:rPr lang="en-US" sz="2000" dirty="0" smtClean="0"/>
              <a:t>hich will happen most frequently – new Visitor or new </a:t>
            </a:r>
            <a:r>
              <a:rPr lang="en-US" sz="2000" dirty="0" err="1" smtClean="0"/>
              <a:t>Visitable</a:t>
            </a:r>
            <a:r>
              <a:rPr lang="en-US" sz="2000" dirty="0" smtClean="0"/>
              <a:t>?</a:t>
            </a:r>
          </a:p>
          <a:p>
            <a:pPr lvl="1"/>
            <a:r>
              <a:rPr lang="en-US" sz="2000" dirty="0" smtClean="0"/>
              <a:t>What is the effect on the quality attributes?</a:t>
            </a:r>
          </a:p>
          <a:p>
            <a:pPr lvl="1"/>
            <a:r>
              <a:rPr lang="en-US" sz="2000" dirty="0" smtClean="0"/>
              <a:t>What are the risks?</a:t>
            </a:r>
          </a:p>
          <a:p>
            <a:pPr lvl="1"/>
            <a:r>
              <a:rPr lang="en-US" sz="2000" dirty="0" smtClean="0"/>
              <a:t>What happens if I am wrong?</a:t>
            </a:r>
          </a:p>
          <a:p>
            <a:pPr lvl="1"/>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a:t>
            </a:r>
            <a:endParaRPr lang="en-US" dirty="0"/>
          </a:p>
        </p:txBody>
      </p:sp>
      <p:sp>
        <p:nvSpPr>
          <p:cNvPr id="1025" name="Rectangle 1"/>
          <p:cNvSpPr>
            <a:spLocks noChangeArrowheads="1"/>
          </p:cNvSpPr>
          <p:nvPr/>
        </p:nvSpPr>
        <p:spPr bwMode="auto">
          <a:xfrm>
            <a:off x="228600" y="1453277"/>
            <a:ext cx="3995004" cy="517064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public abstract class Visitor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public abstract void visit(Customer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customer</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public abstract void visit(Order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order</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public abstract void visit(Item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item</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public abstract void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defaultVisit</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(Object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object</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public void visit(Object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object</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dirty="0" smtClean="0">
                <a:ln>
                  <a:noFill/>
                </a:ln>
                <a:solidFill>
                  <a:schemeClr val="tx1"/>
                </a:solidFill>
                <a:effectLst/>
                <a:latin typeface="Arial Unicode MS" pitchFamily="34" charset="-128"/>
                <a:cs typeface="Arial" pitchFamily="34" charset="0"/>
              </a:rPr>
              <a:t>   </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try</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Method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downPolymorphic</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object.getClass</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getMethod</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("visit",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new Class[] {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object.getClass</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if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downPolymorphic</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 null) {</a:t>
            </a:r>
            <a:r>
              <a:rPr kumimoji="0" lang="en-US" sz="1000" b="0" i="0" u="none" strike="noStrike" cap="none" normalizeH="0" dirty="0" smtClean="0">
                <a:ln>
                  <a:noFill/>
                </a:ln>
                <a:solidFill>
                  <a:schemeClr val="tx1"/>
                </a:solidFill>
                <a:effectLst/>
                <a:latin typeface="Arial Unicode MS" pitchFamily="34" charset="-128"/>
                <a:cs typeface="Arial" pitchFamily="34" charset="0"/>
              </a:rPr>
              <a:t>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defaultVisit</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(object);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else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downPolymorphic.invoke</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(this, new Object[] {object});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catch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NoSuchMethodException</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e)</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this.defaultVisit</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(object);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catch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InvocationTargetException</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e)</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this.defaultVisit</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(object);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catch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IllegalAccessException</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e)</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r>
              <a:rPr kumimoji="0" lang="en-US" sz="1000" b="0" i="0" u="none" strike="noStrike" cap="none" normalizeH="0" baseline="0" dirty="0" err="1" smtClean="0">
                <a:ln>
                  <a:noFill/>
                </a:ln>
                <a:solidFill>
                  <a:schemeClr val="tx1"/>
                </a:solidFill>
                <a:effectLst/>
                <a:latin typeface="Arial Unicode MS" pitchFamily="34" charset="-128"/>
                <a:cs typeface="Arial" pitchFamily="34" charset="0"/>
              </a:rPr>
              <a:t>this.defaultVisit</a:t>
            </a: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(object);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 </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a:t>
            </a:r>
            <a:br>
              <a:rPr kumimoji="0" lang="en-US" sz="1000" b="0" i="0" u="none" strike="noStrike" cap="none" normalizeH="0" baseline="0" dirty="0" smtClean="0">
                <a:ln>
                  <a:noFill/>
                </a:ln>
                <a:solidFill>
                  <a:schemeClr val="tx1"/>
                </a:solidFill>
                <a:effectLst/>
                <a:latin typeface="Arial Unicode MS" pitchFamily="34" charset="-128"/>
                <a:cs typeface="Arial" pitchFamily="34" charset="0"/>
              </a:rPr>
            </a:br>
            <a:r>
              <a:rPr kumimoji="0" lang="en-US" sz="1000" b="0" i="0" u="none" strike="noStrike" cap="none" normalizeH="0" baseline="0" dirty="0" smtClean="0">
                <a:ln>
                  <a:noFill/>
                </a:ln>
                <a:solidFill>
                  <a:schemeClr val="tx1"/>
                </a:solidFill>
                <a:effectLst/>
                <a:latin typeface="Arial Unicode MS" pitchFamily="34" charset="-128"/>
                <a:cs typeface="Arial" pitchFamily="34" charset="0"/>
              </a:rPr>
              <a:t>}</a:t>
            </a:r>
            <a:r>
              <a:rPr kumimoji="0" lang="en-US" sz="8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Adapter: Structural</a:t>
            </a:r>
            <a:endParaRPr lang="en-US" dirty="0"/>
          </a:p>
        </p:txBody>
      </p:sp>
      <p:sp>
        <p:nvSpPr>
          <p:cNvPr id="3" name="Content Placeholder 2"/>
          <p:cNvSpPr>
            <a:spLocks noGrp="1"/>
          </p:cNvSpPr>
          <p:nvPr>
            <p:ph idx="1"/>
          </p:nvPr>
        </p:nvSpPr>
        <p:spPr/>
        <p:txBody>
          <a:bodyPr/>
          <a:lstStyle/>
          <a:p>
            <a:r>
              <a:rPr lang="en-US" dirty="0" smtClean="0"/>
              <a:t>Pattern </a:t>
            </a:r>
            <a:r>
              <a:rPr lang="en-US" dirty="0" smtClean="0"/>
              <a:t>Name - Adapter</a:t>
            </a:r>
            <a:endParaRPr lang="en-US" dirty="0" smtClean="0"/>
          </a:p>
          <a:p>
            <a:r>
              <a:rPr lang="en-US" dirty="0" smtClean="0"/>
              <a:t>Problem – Two objects need to communicate but their provides/requires interfaces do not match </a:t>
            </a:r>
            <a:endParaRPr lang="en-US" dirty="0" smtClean="0"/>
          </a:p>
          <a:p>
            <a:r>
              <a:rPr lang="en-US" dirty="0" smtClean="0"/>
              <a:t>Context – we may not have source code for one or both of the implementations</a:t>
            </a:r>
            <a:endParaRPr lang="en-US" dirty="0" smtClean="0"/>
          </a:p>
          <a:p>
            <a:r>
              <a:rPr lang="en-US" dirty="0" smtClean="0"/>
              <a:t>Forces – re-implementing one class with a new interface is expensive </a:t>
            </a:r>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Adapter</a:t>
            </a:r>
            <a:endParaRPr lang="en-US" dirty="0"/>
          </a:p>
        </p:txBody>
      </p:sp>
      <p:sp>
        <p:nvSpPr>
          <p:cNvPr id="3" name="Content Placeholder 2"/>
          <p:cNvSpPr>
            <a:spLocks noGrp="1"/>
          </p:cNvSpPr>
          <p:nvPr>
            <p:ph idx="1"/>
          </p:nvPr>
        </p:nvSpPr>
        <p:spPr/>
        <p:txBody>
          <a:bodyPr/>
          <a:lstStyle/>
          <a:p>
            <a:r>
              <a:rPr lang="en-US" dirty="0" smtClean="0"/>
              <a:t>Solution - Convert the interface of a class into another interface clients expect. </a:t>
            </a:r>
          </a:p>
          <a:p>
            <a:pPr lvl="1"/>
            <a:r>
              <a:rPr lang="en-US" dirty="0" smtClean="0"/>
              <a:t>Adapter lets classes work together, that could not otherwise because of incompatible interfaces</a:t>
            </a:r>
            <a:r>
              <a:rPr lang="en-US" dirty="0" smtClean="0"/>
              <a:t>.</a:t>
            </a:r>
            <a:endParaRPr lang="en-US" dirty="0" smtClean="0"/>
          </a:p>
          <a:p>
            <a:r>
              <a:rPr lang="en-US" dirty="0" smtClean="0"/>
              <a:t>Resulting </a:t>
            </a:r>
            <a:r>
              <a:rPr lang="en-US" dirty="0" smtClean="0"/>
              <a:t>context – the two classes work together and any places where one of the original classes worked, it still does</a:t>
            </a:r>
            <a:endParaRPr lang="en-US" dirty="0" smtClean="0"/>
          </a:p>
          <a:p>
            <a:r>
              <a:rPr lang="en-US" dirty="0" smtClean="0"/>
              <a:t>Rationale – the two classes are needed but there is no money/time to redesign</a:t>
            </a: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pic>
        <p:nvPicPr>
          <p:cNvPr id="4" name="Content Placeholder 3" descr="adapter.bmp"/>
          <p:cNvPicPr>
            <a:picLocks noGrp="1" noChangeAspect="1"/>
          </p:cNvPicPr>
          <p:nvPr>
            <p:ph idx="1"/>
          </p:nvPr>
        </p:nvPicPr>
        <p:blipFill>
          <a:blip r:embed="rId2"/>
          <a:stretch>
            <a:fillRect/>
          </a:stretch>
        </p:blipFill>
        <p:spPr>
          <a:xfrm>
            <a:off x="1843087" y="2853531"/>
            <a:ext cx="5457825" cy="2019300"/>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a big design space</a:t>
            </a:r>
            <a:endParaRPr lang="en-US" dirty="0"/>
          </a:p>
        </p:txBody>
      </p:sp>
      <p:sp>
        <p:nvSpPr>
          <p:cNvPr id="3" name="Content Placeholder 2"/>
          <p:cNvSpPr>
            <a:spLocks noGrp="1"/>
          </p:cNvSpPr>
          <p:nvPr>
            <p:ph idx="1"/>
          </p:nvPr>
        </p:nvSpPr>
        <p:spPr/>
        <p:txBody>
          <a:bodyPr/>
          <a:lstStyle/>
          <a:p>
            <a:r>
              <a:rPr lang="en-US" dirty="0" smtClean="0"/>
              <a:t>There are many, many design patterns.</a:t>
            </a:r>
          </a:p>
          <a:p>
            <a:r>
              <a:rPr lang="en-US" dirty="0" smtClean="0"/>
              <a:t>Some better than others</a:t>
            </a:r>
          </a:p>
          <a:p>
            <a:r>
              <a:rPr lang="en-US" dirty="0" smtClean="0"/>
              <a:t>Learn: </a:t>
            </a:r>
          </a:p>
          <a:p>
            <a:pPr lvl="1"/>
            <a:r>
              <a:rPr lang="en-US" dirty="0" smtClean="0"/>
              <a:t>how to find them, </a:t>
            </a:r>
          </a:p>
          <a:p>
            <a:pPr lvl="1"/>
            <a:r>
              <a:rPr lang="en-US" dirty="0" smtClean="0"/>
              <a:t>recognize what will be useful and </a:t>
            </a:r>
          </a:p>
          <a:p>
            <a:pPr lvl="1"/>
            <a:r>
              <a:rPr lang="en-US" dirty="0" smtClean="0"/>
              <a:t>h</a:t>
            </a:r>
            <a:r>
              <a:rPr lang="en-US" dirty="0" smtClean="0"/>
              <a:t>ow to apply them</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Here’s what you are going to do</a:t>
            </a:r>
            <a:endParaRPr lang="en-US" dirty="0"/>
          </a:p>
        </p:txBody>
      </p:sp>
      <p:sp>
        <p:nvSpPr>
          <p:cNvPr id="3" name="Content Placeholder 2"/>
          <p:cNvSpPr>
            <a:spLocks noGrp="1"/>
          </p:cNvSpPr>
          <p:nvPr>
            <p:ph idx="1"/>
          </p:nvPr>
        </p:nvSpPr>
        <p:spPr/>
        <p:txBody>
          <a:bodyPr/>
          <a:lstStyle/>
          <a:p>
            <a:r>
              <a:rPr lang="en-US" sz="2400" dirty="0" smtClean="0"/>
              <a:t>Consider the last decomposition of our computational system</a:t>
            </a:r>
          </a:p>
          <a:p>
            <a:r>
              <a:rPr lang="en-US" sz="2400" dirty="0" smtClean="0"/>
              <a:t>Identify a section you want to design (GUI?  Error framework?). </a:t>
            </a:r>
          </a:p>
          <a:p>
            <a:r>
              <a:rPr lang="en-US" sz="2400" dirty="0" smtClean="0"/>
              <a:t>Identify at least two design patterns that would fit that part of the design and that enhance one or more of the qualities. Don’t limit yourself to the gang of four patterns. There are many patterns available in the world.</a:t>
            </a:r>
          </a:p>
          <a:p>
            <a:r>
              <a:rPr lang="en-US" sz="2400" dirty="0" smtClean="0"/>
              <a:t>Determine the best pattern to choose. Describe why it is best and show the resulting design.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Open/Closed Principle</a:t>
            </a:r>
            <a:endParaRPr lang="en-US" dirty="0"/>
          </a:p>
        </p:txBody>
      </p:sp>
      <p:sp>
        <p:nvSpPr>
          <p:cNvPr id="3" name="Content Placeholder 2"/>
          <p:cNvSpPr>
            <a:spLocks noGrp="1"/>
          </p:cNvSpPr>
          <p:nvPr>
            <p:ph idx="1"/>
          </p:nvPr>
        </p:nvSpPr>
        <p:spPr/>
        <p:txBody>
          <a:bodyPr/>
          <a:lstStyle/>
          <a:p>
            <a:r>
              <a:rPr lang="fr-FR" b="1" i="1" dirty="0" smtClean="0"/>
              <a:t>SOFTWARE ENTITIES (CLASSES, MODULES, FUNCTIONS, ETC</a:t>
            </a:r>
            <a:r>
              <a:rPr lang="fr-FR" b="1" i="1" dirty="0" smtClean="0"/>
              <a:t>.)</a:t>
            </a:r>
            <a:r>
              <a:rPr lang="en-US" b="1" i="1" dirty="0" smtClean="0"/>
              <a:t>SHOULD </a:t>
            </a:r>
            <a:r>
              <a:rPr lang="en-US" b="1" i="1" dirty="0" smtClean="0"/>
              <a:t>BE OPEN FOR EXTENSION, BUT CLOSED </a:t>
            </a:r>
            <a:r>
              <a:rPr lang="en-US" b="1" i="1" dirty="0" smtClean="0"/>
              <a:t>FOR MODIFICATION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Open/closed – not a solution</a:t>
            </a:r>
            <a:endParaRPr lang="en-US" dirty="0"/>
          </a:p>
        </p:txBody>
      </p:sp>
      <p:sp>
        <p:nvSpPr>
          <p:cNvPr id="3" name="Content Placeholder 2"/>
          <p:cNvSpPr>
            <a:spLocks noGrp="1"/>
          </p:cNvSpPr>
          <p:nvPr>
            <p:ph sz="half" idx="1"/>
          </p:nvPr>
        </p:nvSpPr>
        <p:spPr/>
        <p:txBody>
          <a:bodyPr/>
          <a:lstStyle/>
          <a:p>
            <a:pPr>
              <a:buNone/>
            </a:pPr>
            <a:r>
              <a:rPr lang="en-US" sz="1400" dirty="0" err="1" smtClean="0"/>
              <a:t>struct</a:t>
            </a:r>
            <a:r>
              <a:rPr lang="en-US" sz="1400" dirty="0" smtClean="0"/>
              <a:t> Square</a:t>
            </a:r>
          </a:p>
          <a:p>
            <a:pPr>
              <a:buNone/>
            </a:pPr>
            <a:r>
              <a:rPr lang="en-US" sz="1400" dirty="0" smtClean="0"/>
              <a:t>{</a:t>
            </a:r>
          </a:p>
          <a:p>
            <a:pPr>
              <a:buNone/>
            </a:pPr>
            <a:r>
              <a:rPr lang="en-US" sz="1400" dirty="0" err="1" smtClean="0"/>
              <a:t>ShapeType</a:t>
            </a:r>
            <a:r>
              <a:rPr lang="en-US" sz="1400" dirty="0" smtClean="0"/>
              <a:t> </a:t>
            </a:r>
            <a:r>
              <a:rPr lang="en-US" sz="1400" dirty="0" err="1" smtClean="0"/>
              <a:t>itsType</a:t>
            </a:r>
            <a:r>
              <a:rPr lang="en-US" sz="1400" dirty="0" smtClean="0"/>
              <a:t>;</a:t>
            </a:r>
          </a:p>
          <a:p>
            <a:pPr>
              <a:buNone/>
            </a:pPr>
            <a:r>
              <a:rPr lang="en-US" sz="1400" dirty="0" smtClean="0"/>
              <a:t>double </a:t>
            </a:r>
            <a:r>
              <a:rPr lang="en-US" sz="1400" dirty="0" err="1" smtClean="0"/>
              <a:t>itsSide</a:t>
            </a:r>
            <a:r>
              <a:rPr lang="en-US" sz="1400" dirty="0" smtClean="0"/>
              <a:t>;</a:t>
            </a:r>
          </a:p>
          <a:p>
            <a:pPr>
              <a:buNone/>
            </a:pPr>
            <a:r>
              <a:rPr lang="en-US" sz="1400" dirty="0" smtClean="0"/>
              <a:t>Point </a:t>
            </a:r>
            <a:r>
              <a:rPr lang="en-US" sz="1400" dirty="0" err="1" smtClean="0"/>
              <a:t>itsTopLeft</a:t>
            </a:r>
            <a:r>
              <a:rPr lang="en-US" sz="1400" dirty="0" smtClean="0"/>
              <a:t>;</a:t>
            </a:r>
          </a:p>
          <a:p>
            <a:pPr>
              <a:buNone/>
            </a:pPr>
            <a:r>
              <a:rPr lang="en-US" sz="1400" dirty="0" smtClean="0"/>
              <a:t>};</a:t>
            </a:r>
          </a:p>
          <a:p>
            <a:pPr>
              <a:buNone/>
            </a:pPr>
            <a:r>
              <a:rPr lang="en-US" sz="1400" dirty="0" smtClean="0"/>
              <a:t>//</a:t>
            </a:r>
          </a:p>
          <a:p>
            <a:pPr>
              <a:buNone/>
            </a:pPr>
            <a:r>
              <a:rPr lang="en-US" sz="1400" dirty="0" smtClean="0"/>
              <a:t>// These functions are implemented elsewhere</a:t>
            </a:r>
          </a:p>
          <a:p>
            <a:pPr>
              <a:buNone/>
            </a:pPr>
            <a:r>
              <a:rPr lang="en-US" sz="1400" dirty="0" smtClean="0"/>
              <a:t>//</a:t>
            </a:r>
          </a:p>
          <a:p>
            <a:pPr>
              <a:buNone/>
            </a:pPr>
            <a:r>
              <a:rPr lang="en-US" sz="1400" dirty="0" smtClean="0"/>
              <a:t>void </a:t>
            </a:r>
            <a:r>
              <a:rPr lang="en-US" sz="1400" dirty="0" err="1" smtClean="0"/>
              <a:t>DrawSquare</a:t>
            </a:r>
            <a:r>
              <a:rPr lang="en-US" sz="1400" dirty="0" smtClean="0"/>
              <a:t>(</a:t>
            </a:r>
            <a:r>
              <a:rPr lang="en-US" sz="1400" dirty="0" err="1" smtClean="0"/>
              <a:t>struct</a:t>
            </a:r>
            <a:r>
              <a:rPr lang="en-US" sz="1400" dirty="0" smtClean="0"/>
              <a:t> Square*)</a:t>
            </a:r>
          </a:p>
          <a:p>
            <a:pPr>
              <a:buNone/>
            </a:pPr>
            <a:r>
              <a:rPr lang="en-US" sz="1400" dirty="0" smtClean="0"/>
              <a:t>void </a:t>
            </a:r>
            <a:r>
              <a:rPr lang="en-US" sz="1400" dirty="0" err="1" smtClean="0"/>
              <a:t>DrawCircle</a:t>
            </a:r>
            <a:r>
              <a:rPr lang="en-US" sz="1400" dirty="0" smtClean="0"/>
              <a:t>(</a:t>
            </a:r>
            <a:r>
              <a:rPr lang="en-US" sz="1400" dirty="0" err="1" smtClean="0"/>
              <a:t>struct</a:t>
            </a:r>
            <a:r>
              <a:rPr lang="en-US" sz="1400" dirty="0" smtClean="0"/>
              <a:t> Circle*);</a:t>
            </a:r>
          </a:p>
          <a:p>
            <a:pPr>
              <a:buNone/>
            </a:pPr>
            <a:r>
              <a:rPr lang="en-US" sz="1400" dirty="0" err="1" smtClean="0"/>
              <a:t>typedef</a:t>
            </a:r>
            <a:r>
              <a:rPr lang="en-US" sz="1400" dirty="0" smtClean="0"/>
              <a:t> </a:t>
            </a:r>
            <a:r>
              <a:rPr lang="en-US" sz="1400" dirty="0" err="1" smtClean="0"/>
              <a:t>struct</a:t>
            </a:r>
            <a:r>
              <a:rPr lang="en-US" sz="1400" dirty="0" smtClean="0"/>
              <a:t> Shape *</a:t>
            </a:r>
            <a:r>
              <a:rPr lang="en-US" sz="1400" dirty="0" err="1" smtClean="0"/>
              <a:t>ShapePointer</a:t>
            </a:r>
            <a:r>
              <a:rPr lang="en-US" sz="1400" dirty="0" smtClean="0"/>
              <a:t>;</a:t>
            </a:r>
          </a:p>
          <a:p>
            <a:pPr>
              <a:buNone/>
            </a:pPr>
            <a:r>
              <a:rPr lang="en-US" sz="1400" dirty="0" smtClean="0"/>
              <a:t>void </a:t>
            </a:r>
            <a:r>
              <a:rPr lang="en-US" sz="1400" dirty="0" err="1" smtClean="0"/>
              <a:t>DrawAllShapes</a:t>
            </a:r>
            <a:r>
              <a:rPr lang="en-US" sz="1400" dirty="0" smtClean="0"/>
              <a:t>(</a:t>
            </a:r>
            <a:r>
              <a:rPr lang="en-US" sz="1400" dirty="0" err="1" smtClean="0"/>
              <a:t>ShapePointer</a:t>
            </a:r>
            <a:r>
              <a:rPr lang="en-US" sz="1400" dirty="0" smtClean="0"/>
              <a:t> list[], </a:t>
            </a:r>
            <a:r>
              <a:rPr lang="en-US" sz="1400" dirty="0" err="1" smtClean="0"/>
              <a:t>int</a:t>
            </a:r>
            <a:r>
              <a:rPr lang="en-US" sz="1400" dirty="0" smtClean="0"/>
              <a:t> n)</a:t>
            </a:r>
          </a:p>
          <a:p>
            <a:pPr>
              <a:buNone/>
            </a:pPr>
            <a:r>
              <a:rPr lang="en-US" sz="1400" dirty="0" smtClean="0"/>
              <a:t>{</a:t>
            </a:r>
          </a:p>
          <a:p>
            <a:pPr>
              <a:buNone/>
            </a:pPr>
            <a:r>
              <a:rPr lang="en-US" sz="1400" dirty="0" err="1" smtClean="0"/>
              <a:t>int</a:t>
            </a:r>
            <a:r>
              <a:rPr lang="en-US" sz="1400" dirty="0" smtClean="0"/>
              <a:t> </a:t>
            </a:r>
            <a:r>
              <a:rPr lang="en-US" sz="1400" dirty="0" err="1" smtClean="0"/>
              <a:t>i</a:t>
            </a:r>
            <a:r>
              <a:rPr lang="en-US" sz="1400" dirty="0" smtClean="0"/>
              <a:t>;</a:t>
            </a:r>
          </a:p>
          <a:p>
            <a:pPr>
              <a:buNone/>
            </a:pPr>
            <a:r>
              <a:rPr lang="en-US" sz="1400" dirty="0" smtClean="0"/>
              <a:t>for (</a:t>
            </a:r>
            <a:r>
              <a:rPr lang="en-US" sz="1400" dirty="0" err="1" smtClean="0"/>
              <a:t>i</a:t>
            </a:r>
            <a:r>
              <a:rPr lang="en-US" sz="1400" dirty="0" smtClean="0"/>
              <a:t>=0; </a:t>
            </a:r>
            <a:r>
              <a:rPr lang="en-US" sz="1400" dirty="0" err="1" smtClean="0"/>
              <a:t>i</a:t>
            </a:r>
            <a:r>
              <a:rPr lang="en-US" sz="1400" dirty="0" smtClean="0"/>
              <a:t>&lt;n; </a:t>
            </a:r>
            <a:r>
              <a:rPr lang="en-US" sz="1400" dirty="0" err="1" smtClean="0"/>
              <a:t>i</a:t>
            </a:r>
            <a:r>
              <a:rPr lang="en-US" sz="1400" dirty="0" smtClean="0"/>
              <a:t>++)</a:t>
            </a:r>
          </a:p>
          <a:p>
            <a:pPr>
              <a:buNone/>
            </a:pPr>
            <a:r>
              <a:rPr lang="en-US" sz="1400" dirty="0" smtClean="0"/>
              <a:t>{</a:t>
            </a:r>
          </a:p>
          <a:p>
            <a:pPr>
              <a:buNone/>
            </a:pPr>
            <a:r>
              <a:rPr lang="en-US" sz="1400" dirty="0" err="1" smtClean="0"/>
              <a:t>struct</a:t>
            </a:r>
            <a:r>
              <a:rPr lang="en-US" sz="1400" dirty="0" smtClean="0"/>
              <a:t> Shape* s = list[</a:t>
            </a:r>
            <a:r>
              <a:rPr lang="en-US" sz="1400" dirty="0" err="1" smtClean="0"/>
              <a:t>i</a:t>
            </a:r>
            <a:r>
              <a:rPr lang="en-US" sz="1400" dirty="0" smtClean="0"/>
              <a:t>];</a:t>
            </a:r>
          </a:p>
          <a:p>
            <a:endParaRPr lang="en-US" dirty="0"/>
          </a:p>
        </p:txBody>
      </p:sp>
      <p:sp>
        <p:nvSpPr>
          <p:cNvPr id="4" name="Content Placeholder 3"/>
          <p:cNvSpPr>
            <a:spLocks noGrp="1"/>
          </p:cNvSpPr>
          <p:nvPr>
            <p:ph sz="half" idx="2"/>
          </p:nvPr>
        </p:nvSpPr>
        <p:spPr/>
        <p:txBody>
          <a:bodyPr/>
          <a:lstStyle/>
          <a:p>
            <a:pPr>
              <a:buNone/>
            </a:pPr>
            <a:r>
              <a:rPr lang="en-US" sz="1600" dirty="0" smtClean="0"/>
              <a:t>switch (s-&gt;</a:t>
            </a:r>
            <a:r>
              <a:rPr lang="en-US" sz="1600" dirty="0" err="1" smtClean="0"/>
              <a:t>itsType</a:t>
            </a:r>
            <a:r>
              <a:rPr lang="en-US" sz="1600" dirty="0" smtClean="0"/>
              <a:t>)</a:t>
            </a:r>
          </a:p>
          <a:p>
            <a:pPr>
              <a:buNone/>
            </a:pPr>
            <a:r>
              <a:rPr lang="en-US" sz="1600" dirty="0" smtClean="0"/>
              <a:t>{</a:t>
            </a:r>
          </a:p>
          <a:p>
            <a:pPr>
              <a:buNone/>
            </a:pPr>
            <a:r>
              <a:rPr lang="en-US" sz="1600" dirty="0" smtClean="0"/>
              <a:t>case square:</a:t>
            </a:r>
          </a:p>
          <a:p>
            <a:pPr>
              <a:buNone/>
            </a:pPr>
            <a:r>
              <a:rPr lang="en-US" sz="1600" dirty="0" err="1" smtClean="0"/>
              <a:t>DrawSquare</a:t>
            </a:r>
            <a:r>
              <a:rPr lang="en-US" sz="1600" dirty="0" smtClean="0"/>
              <a:t>((</a:t>
            </a:r>
            <a:r>
              <a:rPr lang="en-US" sz="1600" dirty="0" err="1" smtClean="0"/>
              <a:t>struct</a:t>
            </a:r>
            <a:r>
              <a:rPr lang="en-US" sz="1600" dirty="0" smtClean="0"/>
              <a:t> Square*)s);</a:t>
            </a:r>
          </a:p>
          <a:p>
            <a:pPr>
              <a:buNone/>
            </a:pPr>
            <a:r>
              <a:rPr lang="en-US" sz="1600" dirty="0" smtClean="0"/>
              <a:t>break;</a:t>
            </a:r>
          </a:p>
          <a:p>
            <a:pPr>
              <a:buNone/>
            </a:pPr>
            <a:r>
              <a:rPr lang="en-US" sz="1600" dirty="0" smtClean="0"/>
              <a:t>case circle:</a:t>
            </a:r>
          </a:p>
          <a:p>
            <a:pPr>
              <a:buNone/>
            </a:pPr>
            <a:r>
              <a:rPr lang="en-US" sz="1600" dirty="0" err="1" smtClean="0"/>
              <a:t>DrawCircle</a:t>
            </a:r>
            <a:r>
              <a:rPr lang="en-US" sz="1600" dirty="0" smtClean="0"/>
              <a:t>((</a:t>
            </a:r>
            <a:r>
              <a:rPr lang="en-US" sz="1600" dirty="0" err="1" smtClean="0"/>
              <a:t>struct</a:t>
            </a:r>
            <a:r>
              <a:rPr lang="en-US" sz="1600" dirty="0" smtClean="0"/>
              <a:t> Circle*)s);</a:t>
            </a:r>
          </a:p>
          <a:p>
            <a:pPr>
              <a:buNone/>
            </a:pPr>
            <a:r>
              <a:rPr lang="en-US" sz="1600" dirty="0" smtClean="0"/>
              <a:t>break;</a:t>
            </a:r>
          </a:p>
          <a:p>
            <a:pPr>
              <a:buNone/>
            </a:pPr>
            <a:r>
              <a:rPr lang="en-US" sz="1600" dirty="0" smtClean="0"/>
              <a:t>}</a:t>
            </a:r>
          </a:p>
          <a:p>
            <a:pPr>
              <a:buNone/>
            </a:pPr>
            <a:r>
              <a:rPr lang="en-US" sz="1600" dirty="0" smtClean="0"/>
              <a:t>}</a:t>
            </a:r>
          </a:p>
          <a:p>
            <a:pPr>
              <a:buNone/>
            </a:pPr>
            <a:r>
              <a:rPr lang="en-US" sz="1600" dirty="0" smtClean="0"/>
              <a:t>}</a:t>
            </a:r>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Open/closed – not a solution</a:t>
            </a:r>
            <a:endParaRPr lang="en-US" dirty="0"/>
          </a:p>
        </p:txBody>
      </p:sp>
      <p:sp>
        <p:nvSpPr>
          <p:cNvPr id="3" name="Content Placeholder 2"/>
          <p:cNvSpPr>
            <a:spLocks noGrp="1"/>
          </p:cNvSpPr>
          <p:nvPr>
            <p:ph idx="1"/>
          </p:nvPr>
        </p:nvSpPr>
        <p:spPr/>
        <p:txBody>
          <a:bodyPr/>
          <a:lstStyle/>
          <a:p>
            <a:pPr>
              <a:buNone/>
            </a:pPr>
            <a:r>
              <a:rPr lang="en-US" sz="1400" dirty="0" smtClean="0"/>
              <a:t>void </a:t>
            </a:r>
            <a:r>
              <a:rPr lang="en-US" sz="1400" dirty="0" err="1" smtClean="0"/>
              <a:t>DrawAllShapes</a:t>
            </a:r>
            <a:r>
              <a:rPr lang="en-US" sz="1400" dirty="0" smtClean="0"/>
              <a:t>(</a:t>
            </a:r>
            <a:r>
              <a:rPr lang="en-US" sz="1400" dirty="0" err="1" smtClean="0"/>
              <a:t>ShapePointer</a:t>
            </a:r>
            <a:r>
              <a:rPr lang="en-US" sz="1400" dirty="0" smtClean="0"/>
              <a:t> list[], </a:t>
            </a:r>
            <a:r>
              <a:rPr lang="en-US" sz="1400" dirty="0" err="1" smtClean="0"/>
              <a:t>int</a:t>
            </a:r>
            <a:r>
              <a:rPr lang="en-US" sz="1400" dirty="0" smtClean="0"/>
              <a:t> n)</a:t>
            </a:r>
          </a:p>
          <a:p>
            <a:pPr>
              <a:buNone/>
            </a:pPr>
            <a:r>
              <a:rPr lang="en-US" sz="1400" dirty="0" smtClean="0"/>
              <a:t>{</a:t>
            </a:r>
          </a:p>
          <a:p>
            <a:pPr>
              <a:buNone/>
            </a:pPr>
            <a:r>
              <a:rPr lang="en-US" sz="1400" dirty="0" err="1" smtClean="0"/>
              <a:t>int</a:t>
            </a:r>
            <a:r>
              <a:rPr lang="en-US" sz="1400" dirty="0" smtClean="0"/>
              <a:t> </a:t>
            </a:r>
            <a:r>
              <a:rPr lang="en-US" sz="1400" dirty="0" err="1" smtClean="0"/>
              <a:t>i</a:t>
            </a:r>
            <a:r>
              <a:rPr lang="en-US" sz="1400" dirty="0" smtClean="0"/>
              <a:t>;</a:t>
            </a:r>
          </a:p>
          <a:p>
            <a:pPr>
              <a:buNone/>
            </a:pPr>
            <a:r>
              <a:rPr lang="en-US" sz="1400" dirty="0" smtClean="0"/>
              <a:t>for (</a:t>
            </a:r>
            <a:r>
              <a:rPr lang="en-US" sz="1400" dirty="0" err="1" smtClean="0"/>
              <a:t>i</a:t>
            </a:r>
            <a:r>
              <a:rPr lang="en-US" sz="1400" dirty="0" smtClean="0"/>
              <a:t>=0; </a:t>
            </a:r>
            <a:r>
              <a:rPr lang="en-US" sz="1400" dirty="0" err="1" smtClean="0"/>
              <a:t>i</a:t>
            </a:r>
            <a:r>
              <a:rPr lang="en-US" sz="1400" dirty="0" smtClean="0"/>
              <a:t>&lt;n; </a:t>
            </a:r>
            <a:r>
              <a:rPr lang="en-US" sz="1400" dirty="0" err="1" smtClean="0"/>
              <a:t>i</a:t>
            </a:r>
            <a:r>
              <a:rPr lang="en-US" sz="1400" dirty="0" smtClean="0"/>
              <a:t>++)</a:t>
            </a:r>
          </a:p>
          <a:p>
            <a:pPr>
              <a:buNone/>
            </a:pPr>
            <a:r>
              <a:rPr lang="en-US" sz="1400" dirty="0" smtClean="0"/>
              <a:t>{</a:t>
            </a:r>
          </a:p>
          <a:p>
            <a:pPr>
              <a:buNone/>
            </a:pPr>
            <a:r>
              <a:rPr lang="en-US" sz="1400" dirty="0" err="1" smtClean="0"/>
              <a:t>struct</a:t>
            </a:r>
            <a:r>
              <a:rPr lang="en-US" sz="1400" dirty="0" smtClean="0"/>
              <a:t> Shape* s = list[</a:t>
            </a:r>
            <a:r>
              <a:rPr lang="en-US" sz="1400" dirty="0" err="1" smtClean="0"/>
              <a:t>i</a:t>
            </a:r>
            <a:r>
              <a:rPr lang="en-US" sz="1400" dirty="0" smtClean="0"/>
              <a:t>];</a:t>
            </a:r>
          </a:p>
          <a:p>
            <a:pPr>
              <a:buNone/>
            </a:pPr>
            <a:r>
              <a:rPr lang="en-US" sz="1400" dirty="0" smtClean="0"/>
              <a:t>switch (s-&gt;</a:t>
            </a:r>
            <a:r>
              <a:rPr lang="en-US" sz="1400" dirty="0" err="1" smtClean="0"/>
              <a:t>itsType</a:t>
            </a:r>
            <a:r>
              <a:rPr lang="en-US" sz="1400" dirty="0" smtClean="0"/>
              <a:t>)</a:t>
            </a:r>
          </a:p>
          <a:p>
            <a:pPr>
              <a:buNone/>
            </a:pPr>
            <a:r>
              <a:rPr lang="en-US" sz="1400" dirty="0" smtClean="0"/>
              <a:t>{</a:t>
            </a:r>
          </a:p>
          <a:p>
            <a:pPr>
              <a:buNone/>
            </a:pPr>
            <a:r>
              <a:rPr lang="en-US" sz="1400" dirty="0" smtClean="0"/>
              <a:t>case square:</a:t>
            </a:r>
          </a:p>
          <a:p>
            <a:pPr>
              <a:buNone/>
            </a:pPr>
            <a:r>
              <a:rPr lang="en-US" sz="1400" dirty="0" err="1" smtClean="0"/>
              <a:t>DrawSquare</a:t>
            </a:r>
            <a:r>
              <a:rPr lang="en-US" sz="1400" dirty="0" smtClean="0"/>
              <a:t>((</a:t>
            </a:r>
            <a:r>
              <a:rPr lang="en-US" sz="1400" dirty="0" err="1" smtClean="0"/>
              <a:t>struct</a:t>
            </a:r>
            <a:r>
              <a:rPr lang="en-US" sz="1400" dirty="0" smtClean="0"/>
              <a:t> Square*)s);</a:t>
            </a:r>
          </a:p>
          <a:p>
            <a:pPr>
              <a:buNone/>
            </a:pPr>
            <a:r>
              <a:rPr lang="en-US" sz="1400" dirty="0" smtClean="0"/>
              <a:t>break;</a:t>
            </a:r>
          </a:p>
          <a:p>
            <a:pPr>
              <a:buNone/>
            </a:pPr>
            <a:r>
              <a:rPr lang="en-US" sz="1400" dirty="0" smtClean="0"/>
              <a:t>case circle:</a:t>
            </a:r>
          </a:p>
          <a:p>
            <a:pPr>
              <a:buNone/>
            </a:pPr>
            <a:r>
              <a:rPr lang="en-US" sz="1400" dirty="0" err="1" smtClean="0"/>
              <a:t>DrawCircle</a:t>
            </a:r>
            <a:r>
              <a:rPr lang="en-US" sz="1400" dirty="0" smtClean="0"/>
              <a:t>((</a:t>
            </a:r>
            <a:r>
              <a:rPr lang="en-US" sz="1400" dirty="0" err="1" smtClean="0"/>
              <a:t>struct</a:t>
            </a:r>
            <a:r>
              <a:rPr lang="en-US" sz="1400" dirty="0" smtClean="0"/>
              <a:t> Circle*)s);</a:t>
            </a:r>
          </a:p>
          <a:p>
            <a:pPr>
              <a:buNone/>
            </a:pPr>
            <a:r>
              <a:rPr lang="en-US" sz="1400" dirty="0" smtClean="0"/>
              <a:t>break;</a:t>
            </a:r>
          </a:p>
          <a:p>
            <a:pPr>
              <a:buNone/>
            </a:pPr>
            <a:r>
              <a:rPr lang="en-US" sz="1400" dirty="0" smtClean="0"/>
              <a:t>}</a:t>
            </a:r>
          </a:p>
          <a:p>
            <a:pPr>
              <a:buNone/>
            </a:pPr>
            <a:r>
              <a:rPr lang="en-US" sz="1400" dirty="0" smtClean="0"/>
              <a:t>}</a:t>
            </a:r>
          </a:p>
          <a:p>
            <a:pPr>
              <a:buNone/>
            </a:pPr>
            <a:r>
              <a:rPr lang="en-US" sz="1400" dirty="0" smtClean="0"/>
              <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Open/Closed solution</a:t>
            </a:r>
            <a:endParaRPr lang="en-US" dirty="0"/>
          </a:p>
        </p:txBody>
      </p:sp>
      <p:sp>
        <p:nvSpPr>
          <p:cNvPr id="3" name="Content Placeholder 2"/>
          <p:cNvSpPr>
            <a:spLocks noGrp="1"/>
          </p:cNvSpPr>
          <p:nvPr>
            <p:ph idx="1"/>
          </p:nvPr>
        </p:nvSpPr>
        <p:spPr/>
        <p:txBody>
          <a:bodyPr/>
          <a:lstStyle/>
          <a:p>
            <a:pPr>
              <a:buNone/>
            </a:pPr>
            <a:r>
              <a:rPr lang="en-US" sz="1400" dirty="0" smtClean="0"/>
              <a:t>class Shape</a:t>
            </a:r>
          </a:p>
          <a:p>
            <a:pPr>
              <a:buNone/>
            </a:pPr>
            <a:r>
              <a:rPr lang="en-US" sz="1400" dirty="0" smtClean="0"/>
              <a:t>{</a:t>
            </a:r>
          </a:p>
          <a:p>
            <a:pPr>
              <a:buNone/>
            </a:pPr>
            <a:r>
              <a:rPr lang="en-US" sz="1400" dirty="0" smtClean="0"/>
              <a:t>public:</a:t>
            </a:r>
          </a:p>
          <a:p>
            <a:pPr>
              <a:buNone/>
            </a:pPr>
            <a:r>
              <a:rPr lang="en-US" sz="1400" dirty="0" smtClean="0"/>
              <a:t>virtual void Draw() const = 0;</a:t>
            </a:r>
          </a:p>
          <a:p>
            <a:pPr>
              <a:buNone/>
            </a:pPr>
            <a:r>
              <a:rPr lang="en-US" sz="1400" dirty="0" smtClean="0"/>
              <a:t>};</a:t>
            </a:r>
          </a:p>
          <a:p>
            <a:pPr>
              <a:buNone/>
            </a:pPr>
            <a:r>
              <a:rPr lang="en-US" sz="1400" dirty="0" smtClean="0"/>
              <a:t>class Square : public Shape</a:t>
            </a:r>
          </a:p>
          <a:p>
            <a:pPr>
              <a:buNone/>
            </a:pPr>
            <a:r>
              <a:rPr lang="en-US" sz="1400" dirty="0" smtClean="0"/>
              <a:t>{</a:t>
            </a:r>
          </a:p>
          <a:p>
            <a:pPr>
              <a:buNone/>
            </a:pPr>
            <a:r>
              <a:rPr lang="en-US" sz="1400" dirty="0" smtClean="0"/>
              <a:t>public:</a:t>
            </a:r>
          </a:p>
          <a:p>
            <a:pPr>
              <a:buNone/>
            </a:pPr>
            <a:r>
              <a:rPr lang="en-US" sz="1400" dirty="0" smtClean="0"/>
              <a:t>virtual void Draw() const;</a:t>
            </a:r>
          </a:p>
          <a:p>
            <a:pPr>
              <a:buNone/>
            </a:pPr>
            <a:r>
              <a:rPr lang="en-US" sz="1400" dirty="0" smtClean="0"/>
              <a:t>};</a:t>
            </a:r>
          </a:p>
          <a:p>
            <a:pPr>
              <a:buNone/>
            </a:pPr>
            <a:r>
              <a:rPr lang="en-US" sz="1400" dirty="0" smtClean="0"/>
              <a:t>class Circle : public Shape</a:t>
            </a:r>
          </a:p>
          <a:p>
            <a:pPr>
              <a:buNone/>
            </a:pPr>
            <a:r>
              <a:rPr lang="en-US" sz="1400" dirty="0" smtClean="0"/>
              <a:t>{</a:t>
            </a:r>
          </a:p>
          <a:p>
            <a:pPr>
              <a:buNone/>
            </a:pPr>
            <a:r>
              <a:rPr lang="en-US" sz="1400" dirty="0" smtClean="0"/>
              <a:t>public:</a:t>
            </a:r>
          </a:p>
          <a:p>
            <a:pPr>
              <a:buNone/>
            </a:pPr>
            <a:r>
              <a:rPr lang="en-US" sz="1400" dirty="0" smtClean="0"/>
              <a:t>virtual void Draw() const;</a:t>
            </a:r>
          </a:p>
          <a:p>
            <a:pPr>
              <a:buNone/>
            </a:pPr>
            <a:r>
              <a:rPr lang="en-US" sz="1400" dirty="0" smtClean="0"/>
              <a:t>};</a:t>
            </a:r>
          </a:p>
          <a:p>
            <a:pPr>
              <a:buNone/>
            </a:pPr>
            <a:r>
              <a:rPr lang="en-US" sz="1400" dirty="0" smtClean="0"/>
              <a:t>void </a:t>
            </a:r>
            <a:r>
              <a:rPr lang="en-US" sz="1400" dirty="0" err="1" smtClean="0"/>
              <a:t>DrawAllShapes</a:t>
            </a:r>
            <a:r>
              <a:rPr lang="en-US" sz="1400" dirty="0" smtClean="0"/>
              <a:t>(Set&lt;Shape*&gt;&amp; list)</a:t>
            </a:r>
          </a:p>
          <a:p>
            <a:pPr>
              <a:buNone/>
            </a:pPr>
            <a:r>
              <a:rPr lang="en-US" sz="1400" dirty="0" smtClean="0"/>
              <a:t>{</a:t>
            </a:r>
          </a:p>
          <a:p>
            <a:pPr>
              <a:buNone/>
            </a:pPr>
            <a:r>
              <a:rPr lang="nn-NO" sz="1400" dirty="0" smtClean="0"/>
              <a:t>for (Iterator&lt;Shape*&gt;i(list); i; i++)</a:t>
            </a:r>
          </a:p>
          <a:p>
            <a:pPr>
              <a:buNone/>
            </a:pPr>
            <a:r>
              <a:rPr lang="en-US" sz="1400" dirty="0" smtClean="0"/>
              <a:t>(*</a:t>
            </a:r>
            <a:r>
              <a:rPr lang="en-US" sz="1400" dirty="0" err="1" smtClean="0"/>
              <a:t>i</a:t>
            </a:r>
            <a:r>
              <a:rPr lang="en-US" sz="1400" dirty="0" smtClean="0"/>
              <a:t>)-&gt;Draw();</a:t>
            </a:r>
          </a:p>
          <a:p>
            <a:pPr>
              <a:buNone/>
            </a:pPr>
            <a:r>
              <a:rPr lang="en-US" sz="1400" dirty="0" smtClean="0"/>
              <a:t>}</a:t>
            </a:r>
            <a:endParaRPr lang="en-US"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hlinkClick r:id="rId2"/>
              </a:rPr>
              <a:t>Liskov's</a:t>
            </a:r>
            <a:r>
              <a:rPr lang="en-US" dirty="0" smtClean="0">
                <a:hlinkClick r:id="rId2"/>
              </a:rPr>
              <a:t> Substitution </a:t>
            </a:r>
            <a:r>
              <a:rPr lang="en-US" dirty="0" smtClean="0">
                <a:hlinkClick r:id="rId2"/>
              </a:rPr>
              <a:t>Principle</a:t>
            </a:r>
            <a:endParaRPr lang="en-US" dirty="0"/>
          </a:p>
        </p:txBody>
      </p:sp>
      <p:sp>
        <p:nvSpPr>
          <p:cNvPr id="3" name="Content Placeholder 2"/>
          <p:cNvSpPr>
            <a:spLocks noGrp="1"/>
          </p:cNvSpPr>
          <p:nvPr>
            <p:ph idx="1"/>
          </p:nvPr>
        </p:nvSpPr>
        <p:spPr/>
        <p:txBody>
          <a:bodyPr/>
          <a:lstStyle/>
          <a:p>
            <a:r>
              <a:rPr lang="en-US" i="1" dirty="0" smtClean="0"/>
              <a:t>If for </a:t>
            </a:r>
            <a:r>
              <a:rPr lang="en-US" i="1" dirty="0" smtClean="0"/>
              <a:t>each object o1 of type S there is an object o2 of type T such that for </a:t>
            </a:r>
            <a:r>
              <a:rPr lang="en-US" i="1" dirty="0" smtClean="0"/>
              <a:t>all programs P defined </a:t>
            </a:r>
            <a:r>
              <a:rPr lang="en-US" i="1" dirty="0" smtClean="0"/>
              <a:t>in terms of T, the behavior of P is unchanged when o1 </a:t>
            </a:r>
            <a:r>
              <a:rPr lang="en-US" i="1" dirty="0" smtClean="0"/>
              <a:t>is substituted </a:t>
            </a:r>
            <a:r>
              <a:rPr lang="en-US" i="1" dirty="0" smtClean="0"/>
              <a:t>for o2 then S is a subtype of 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possibilities</a:t>
            </a:r>
            <a:endParaRPr lang="en-US" dirty="0"/>
          </a:p>
        </p:txBody>
      </p:sp>
      <p:pic>
        <p:nvPicPr>
          <p:cNvPr id="29698" name="Picture 2"/>
          <p:cNvPicPr>
            <a:picLocks noChangeAspect="1" noChangeArrowheads="1"/>
          </p:cNvPicPr>
          <p:nvPr/>
        </p:nvPicPr>
        <p:blipFill>
          <a:blip r:embed="rId2"/>
          <a:srcRect/>
          <a:stretch>
            <a:fillRect/>
          </a:stretch>
        </p:blipFill>
        <p:spPr bwMode="auto">
          <a:xfrm>
            <a:off x="5257800" y="3361152"/>
            <a:ext cx="3695700" cy="3353974"/>
          </a:xfrm>
          <a:prstGeom prst="rect">
            <a:avLst/>
          </a:prstGeom>
          <a:noFill/>
          <a:ln w="9525">
            <a:noFill/>
            <a:miter lim="800000"/>
            <a:headEnd/>
            <a:tailEnd/>
          </a:ln>
        </p:spPr>
      </p:pic>
      <p:pic>
        <p:nvPicPr>
          <p:cNvPr id="29699" name="Picture 3"/>
          <p:cNvPicPr>
            <a:picLocks noGrp="1" noChangeAspect="1" noChangeArrowheads="1"/>
          </p:cNvPicPr>
          <p:nvPr>
            <p:ph idx="1"/>
          </p:nvPr>
        </p:nvPicPr>
        <p:blipFill>
          <a:blip r:embed="rId3"/>
          <a:srcRect/>
          <a:stretch>
            <a:fillRect/>
          </a:stretch>
        </p:blipFill>
        <p:spPr bwMode="auto">
          <a:xfrm>
            <a:off x="229340" y="1219201"/>
            <a:ext cx="3561610" cy="2495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Capture experience</a:t>
            </a:r>
            <a:endParaRPr lang="en-US" dirty="0"/>
          </a:p>
        </p:txBody>
      </p:sp>
      <p:sp>
        <p:nvSpPr>
          <p:cNvPr id="3" name="Content Placeholder 2"/>
          <p:cNvSpPr>
            <a:spLocks noGrp="1"/>
          </p:cNvSpPr>
          <p:nvPr>
            <p:ph idx="1"/>
          </p:nvPr>
        </p:nvSpPr>
        <p:spPr/>
        <p:txBody>
          <a:bodyPr/>
          <a:lstStyle/>
          <a:p>
            <a:r>
              <a:rPr lang="en-US" i="1" dirty="0" smtClean="0"/>
              <a:t>Design Patterns</a:t>
            </a:r>
            <a:r>
              <a:rPr lang="en-US" dirty="0" smtClean="0"/>
              <a:t> by Erich Gamma, Richard Helm, Ralph Johnson and John </a:t>
            </a:r>
            <a:r>
              <a:rPr lang="en-US" dirty="0" err="1" smtClean="0"/>
              <a:t>Vlissides</a:t>
            </a:r>
            <a:endParaRPr lang="en-US" dirty="0" smtClean="0"/>
          </a:p>
          <a:p>
            <a:r>
              <a:rPr lang="en-US" dirty="0" smtClean="0"/>
              <a:t>This is the initial effort at patterns</a:t>
            </a:r>
          </a:p>
          <a:p>
            <a:r>
              <a:rPr lang="en-US" dirty="0" smtClean="0"/>
              <a:t>Idea is to capture design experience</a:t>
            </a:r>
          </a:p>
          <a:p>
            <a:r>
              <a:rPr lang="en-US" dirty="0" smtClean="0"/>
              <a:t>It is not a pattern until it has appeared in practice multiple times</a:t>
            </a:r>
          </a:p>
          <a:p>
            <a:r>
              <a:rPr lang="en-US" dirty="0" smtClean="0"/>
              <a:t>Good source - http://www.oodesign.com/</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9255</TotalTime>
  <Words>1087</Words>
  <Application>Microsoft Office PowerPoint</Application>
  <PresentationFormat>On-screen Show (4:3)</PresentationFormat>
  <Paragraphs>178</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syse802Template</vt:lpstr>
      <vt:lpstr>CPSC 871</vt:lpstr>
      <vt:lpstr>Slide 2</vt:lpstr>
      <vt:lpstr>Open/Closed Principle</vt:lpstr>
      <vt:lpstr>Open/closed – not a solution</vt:lpstr>
      <vt:lpstr>Open/closed – not a solution</vt:lpstr>
      <vt:lpstr>The Open/Closed solution</vt:lpstr>
      <vt:lpstr>Liskov's Substitution Principle</vt:lpstr>
      <vt:lpstr>2 possibilities</vt:lpstr>
      <vt:lpstr>Capture experience</vt:lpstr>
      <vt:lpstr>Alexander’s definition</vt:lpstr>
      <vt:lpstr>Pattern format</vt:lpstr>
      <vt:lpstr>Does it fit?</vt:lpstr>
      <vt:lpstr>Categories</vt:lpstr>
      <vt:lpstr>Creational</vt:lpstr>
      <vt:lpstr>Singleton</vt:lpstr>
      <vt:lpstr>Singleton</vt:lpstr>
      <vt:lpstr>UML diagram</vt:lpstr>
      <vt:lpstr>Code</vt:lpstr>
      <vt:lpstr>Visitor - Behavioral</vt:lpstr>
      <vt:lpstr>Visitor</vt:lpstr>
      <vt:lpstr>UML:Visitor</vt:lpstr>
      <vt:lpstr>Trade-off</vt:lpstr>
      <vt:lpstr>code</vt:lpstr>
      <vt:lpstr>Adapter: Structural</vt:lpstr>
      <vt:lpstr>Adapter</vt:lpstr>
      <vt:lpstr>design</vt:lpstr>
      <vt:lpstr>It’s a big design space</vt:lpstr>
      <vt:lpstr>Here’s what you are going to do</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McGregor</cp:lastModifiedBy>
  <cp:revision>15</cp:revision>
  <dcterms:created xsi:type="dcterms:W3CDTF">2011-09-23T02:56:38Z</dcterms:created>
  <dcterms:modified xsi:type="dcterms:W3CDTF">2011-09-29T13:11:44Z</dcterms:modified>
</cp:coreProperties>
</file>