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Default Extension="vml" ContentType="application/vnd.openxmlformats-officedocument.vmlDrawing"/>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4"/>
  </p:notesMasterIdLst>
  <p:sldIdLst>
    <p:sldId id="260" r:id="rId2"/>
    <p:sldId id="261" r:id="rId3"/>
    <p:sldId id="262" r:id="rId4"/>
    <p:sldId id="263" r:id="rId5"/>
    <p:sldId id="264" r:id="rId6"/>
    <p:sldId id="265"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79" r:id="rId21"/>
    <p:sldId id="280" r:id="rId22"/>
    <p:sldId id="281" r:id="rId23"/>
    <p:sldId id="282" r:id="rId24"/>
    <p:sldId id="283" r:id="rId25"/>
    <p:sldId id="284" r:id="rId26"/>
    <p:sldId id="285" r:id="rId27"/>
    <p:sldId id="286" r:id="rId28"/>
    <p:sldId id="287" r:id="rId29"/>
    <p:sldId id="288" r:id="rId30"/>
    <p:sldId id="289" r:id="rId31"/>
    <p:sldId id="290" r:id="rId32"/>
    <p:sldId id="291" r:id="rId33"/>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78" d="100"/>
          <a:sy n="78" d="100"/>
        </p:scale>
        <p:origin x="-492"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10/3/2011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smtClean="0">
              <a:latin typeface="Arial" pitchFamily="34" charset="0"/>
              <a:ea typeface="ヒラギノ角ゴ Pro W3"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p:spPr>
      </p:sp>
      <p:sp>
        <p:nvSpPr>
          <p:cNvPr id="60419" name="Notes Placeholder 2"/>
          <p:cNvSpPr>
            <a:spLocks noGrp="1"/>
          </p:cNvSpPr>
          <p:nvPr>
            <p:ph type="body" idx="1"/>
          </p:nvPr>
        </p:nvSpPr>
        <p:spPr>
          <a:noFill/>
          <a:ln/>
        </p:spPr>
        <p:txBody>
          <a:bodyPr/>
          <a:lstStyle/>
          <a:p>
            <a:pPr eaLnBrk="1" hangingPunct="1">
              <a:spcBef>
                <a:spcPct val="0"/>
              </a:spcBef>
            </a:pPr>
            <a:endParaRPr lang="en-US" smtClean="0"/>
          </a:p>
        </p:txBody>
      </p:sp>
      <p:sp>
        <p:nvSpPr>
          <p:cNvPr id="60420" name="Slide Number Placeholder 3"/>
          <p:cNvSpPr>
            <a:spLocks noGrp="1"/>
          </p:cNvSpPr>
          <p:nvPr>
            <p:ph type="sldNum" sz="quarter" idx="5"/>
          </p:nvPr>
        </p:nvSpPr>
        <p:spPr>
          <a:noFill/>
        </p:spPr>
        <p:txBody>
          <a:bodyPr/>
          <a:lstStyle/>
          <a:p>
            <a:fld id="{69B5FC81-EED7-4F42-A63E-1A82B1AB9523}" type="slidenum">
              <a:rPr lang="en-US" smtClean="0"/>
              <a:pPr/>
              <a:t>3</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p:spPr>
      </p:sp>
      <p:sp>
        <p:nvSpPr>
          <p:cNvPr id="61443" name="Notes Placeholder 2"/>
          <p:cNvSpPr>
            <a:spLocks noGrp="1"/>
          </p:cNvSpPr>
          <p:nvPr>
            <p:ph type="body" idx="1"/>
          </p:nvPr>
        </p:nvSpPr>
        <p:spPr>
          <a:noFill/>
          <a:ln/>
        </p:spPr>
        <p:txBody>
          <a:bodyPr/>
          <a:lstStyle/>
          <a:p>
            <a:pPr eaLnBrk="1" hangingPunct="1">
              <a:spcBef>
                <a:spcPct val="0"/>
              </a:spcBef>
            </a:pPr>
            <a:endParaRPr lang="en-US" smtClean="0"/>
          </a:p>
        </p:txBody>
      </p:sp>
      <p:sp>
        <p:nvSpPr>
          <p:cNvPr id="61444" name="Slide Number Placeholder 3"/>
          <p:cNvSpPr>
            <a:spLocks noGrp="1"/>
          </p:cNvSpPr>
          <p:nvPr>
            <p:ph type="sldNum" sz="quarter" idx="5"/>
          </p:nvPr>
        </p:nvSpPr>
        <p:spPr>
          <a:noFill/>
        </p:spPr>
        <p:txBody>
          <a:bodyPr/>
          <a:lstStyle/>
          <a:p>
            <a:fld id="{8968B1AE-9767-4F2F-8F28-09F7A25207CD}" type="slidenum">
              <a:rPr lang="en-US" smtClean="0"/>
              <a:pPr/>
              <a:t>5</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p:spPr>
      </p:sp>
      <p:sp>
        <p:nvSpPr>
          <p:cNvPr id="62467" name="Notes Placeholder 2"/>
          <p:cNvSpPr>
            <a:spLocks noGrp="1"/>
          </p:cNvSpPr>
          <p:nvPr>
            <p:ph type="body" idx="1"/>
          </p:nvPr>
        </p:nvSpPr>
        <p:spPr>
          <a:noFill/>
          <a:ln/>
        </p:spPr>
        <p:txBody>
          <a:bodyPr/>
          <a:lstStyle/>
          <a:p>
            <a:pPr eaLnBrk="1" hangingPunct="1">
              <a:spcBef>
                <a:spcPct val="0"/>
              </a:spcBef>
            </a:pPr>
            <a:endParaRPr lang="en-US" smtClean="0"/>
          </a:p>
        </p:txBody>
      </p:sp>
      <p:sp>
        <p:nvSpPr>
          <p:cNvPr id="62468" name="Slide Number Placeholder 3"/>
          <p:cNvSpPr>
            <a:spLocks noGrp="1"/>
          </p:cNvSpPr>
          <p:nvPr>
            <p:ph type="sldNum" sz="quarter" idx="5"/>
          </p:nvPr>
        </p:nvSpPr>
        <p:spPr>
          <a:noFill/>
        </p:spPr>
        <p:txBody>
          <a:bodyPr/>
          <a:lstStyle/>
          <a:p>
            <a:fld id="{7CB03AC2-6D1C-464C-9B75-0AB52AF7D594}" type="slidenum">
              <a:rPr lang="en-US" smtClean="0"/>
              <a:pPr/>
              <a:t>6</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a:noFill/>
          <a:ln/>
        </p:spPr>
        <p:txBody>
          <a:bodyPr/>
          <a:lstStyle/>
          <a:p>
            <a:pPr eaLnBrk="1" hangingPunct="1">
              <a:spcBef>
                <a:spcPct val="0"/>
              </a:spcBef>
            </a:pPr>
            <a:endParaRPr lang="en-US" smtClean="0"/>
          </a:p>
        </p:txBody>
      </p:sp>
      <p:sp>
        <p:nvSpPr>
          <p:cNvPr id="63492" name="Slide Number Placeholder 3"/>
          <p:cNvSpPr>
            <a:spLocks noGrp="1"/>
          </p:cNvSpPr>
          <p:nvPr>
            <p:ph type="sldNum" sz="quarter" idx="5"/>
          </p:nvPr>
        </p:nvSpPr>
        <p:spPr>
          <a:noFill/>
        </p:spPr>
        <p:txBody>
          <a:bodyPr/>
          <a:lstStyle/>
          <a:p>
            <a:fld id="{E6AB3467-E03F-4FF8-B888-C2D7FDF39BD4}" type="slidenum">
              <a:rPr lang="en-US" smtClean="0"/>
              <a:pPr/>
              <a:t>7</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p:spPr>
      </p:sp>
      <p:sp>
        <p:nvSpPr>
          <p:cNvPr id="64515" name="Notes Placeholder 2"/>
          <p:cNvSpPr>
            <a:spLocks noGrp="1"/>
          </p:cNvSpPr>
          <p:nvPr>
            <p:ph type="body" idx="1"/>
          </p:nvPr>
        </p:nvSpPr>
        <p:spPr>
          <a:noFill/>
          <a:ln/>
        </p:spPr>
        <p:txBody>
          <a:bodyPr/>
          <a:lstStyle/>
          <a:p>
            <a:pPr eaLnBrk="1" hangingPunct="1">
              <a:spcBef>
                <a:spcPct val="0"/>
              </a:spcBef>
            </a:pPr>
            <a:endParaRPr lang="en-US" smtClean="0"/>
          </a:p>
        </p:txBody>
      </p:sp>
      <p:sp>
        <p:nvSpPr>
          <p:cNvPr id="64516" name="Slide Number Placeholder 3"/>
          <p:cNvSpPr>
            <a:spLocks noGrp="1"/>
          </p:cNvSpPr>
          <p:nvPr>
            <p:ph type="sldNum" sz="quarter" idx="5"/>
          </p:nvPr>
        </p:nvSpPr>
        <p:spPr>
          <a:noFill/>
        </p:spPr>
        <p:txBody>
          <a:bodyPr/>
          <a:lstStyle/>
          <a:p>
            <a:fld id="{1B8422A5-BD73-4C28-85E3-C1A12632A4E7}" type="slidenum">
              <a:rPr lang="en-US" smtClean="0"/>
              <a:pPr/>
              <a:t>8</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10/3/2011</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10/3/2011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10/3/2011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10/3/2011</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10/3/2011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10/3/2011</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10/3/2011</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10/3/2011</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10/3/2011</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10/3/2011</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10/3/2011</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10/3/2011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w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smtClean="0"/>
              <a:t>CPSC 871</a:t>
            </a:r>
            <a:endParaRPr lang="en-US" dirty="0" smtClean="0"/>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McGregor</a:t>
            </a:r>
          </a:p>
          <a:p>
            <a:r>
              <a:rPr lang="en-US" dirty="0" smtClean="0">
                <a:solidFill>
                  <a:schemeClr val="tx1"/>
                </a:solidFill>
              </a:rPr>
              <a:t>Module 5 Session 2</a:t>
            </a:r>
          </a:p>
          <a:p>
            <a:r>
              <a:rPr lang="en-US" dirty="0" smtClean="0">
                <a:solidFill>
                  <a:schemeClr val="tx1"/>
                </a:solidFill>
              </a:rPr>
              <a:t>Software Product Lines</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612775" y="228600"/>
            <a:ext cx="8153400" cy="990600"/>
          </a:xfrm>
        </p:spPr>
        <p:txBody>
          <a:bodyPr/>
          <a:lstStyle/>
          <a:p>
            <a:pPr eaLnBrk="1" hangingPunct="1"/>
            <a:r>
              <a:rPr lang="en-US" smtClean="0"/>
              <a:t>Strategic reuse</a:t>
            </a:r>
          </a:p>
        </p:txBody>
      </p:sp>
      <p:sp>
        <p:nvSpPr>
          <p:cNvPr id="31747" name="Content Placeholder 2"/>
          <p:cNvSpPr>
            <a:spLocks noGrp="1"/>
          </p:cNvSpPr>
          <p:nvPr>
            <p:ph sz="quarter" idx="1"/>
          </p:nvPr>
        </p:nvSpPr>
        <p:spPr>
          <a:xfrm>
            <a:off x="612775" y="1600200"/>
            <a:ext cx="8153400" cy="4495800"/>
          </a:xfrm>
        </p:spPr>
        <p:txBody>
          <a:bodyPr/>
          <a:lstStyle/>
          <a:p>
            <a:pPr eaLnBrk="1" hangingPunct="1"/>
            <a:r>
              <a:rPr lang="en-US" smtClean="0"/>
              <a:t>Reuse that will get the CEO’s attention</a:t>
            </a:r>
          </a:p>
          <a:p>
            <a:pPr eaLnBrk="1" hangingPunct="1"/>
            <a:endParaRPr lang="en-US" smtClean="0"/>
          </a:p>
          <a:p>
            <a:pPr eaLnBrk="1" hangingPunct="1"/>
            <a:r>
              <a:rPr lang="en-US" smtClean="0"/>
              <a:t>Reuse that changes the business model</a:t>
            </a:r>
          </a:p>
          <a:p>
            <a:pPr eaLnBrk="1" hangingPunct="1"/>
            <a:endParaRPr lang="en-US" smtClean="0"/>
          </a:p>
          <a:p>
            <a:pPr eaLnBrk="1" hangingPunct="1"/>
            <a:r>
              <a:rPr lang="en-US" smtClean="0"/>
              <a:t>Reuse that blends business strategy and technical strategy</a:t>
            </a:r>
          </a:p>
        </p:txBody>
      </p:sp>
      <p:pic>
        <p:nvPicPr>
          <p:cNvPr id="31748" name="Picture 6" descr="MPj04392750000[1]"/>
          <p:cNvPicPr>
            <a:picLocks noChangeAspect="1" noChangeArrowheads="1"/>
          </p:cNvPicPr>
          <p:nvPr/>
        </p:nvPicPr>
        <p:blipFill>
          <a:blip r:embed="rId2"/>
          <a:srcRect/>
          <a:stretch>
            <a:fillRect/>
          </a:stretch>
        </p:blipFill>
        <p:spPr bwMode="auto">
          <a:xfrm>
            <a:off x="5486400" y="4284663"/>
            <a:ext cx="3429000" cy="25733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612775" y="228600"/>
            <a:ext cx="8153400" cy="990600"/>
          </a:xfrm>
        </p:spPr>
        <p:txBody>
          <a:bodyPr/>
          <a:lstStyle/>
          <a:p>
            <a:r>
              <a:rPr lang="en-US" smtClean="0"/>
              <a:t>Strategic reuse</a:t>
            </a:r>
          </a:p>
        </p:txBody>
      </p:sp>
      <p:sp>
        <p:nvSpPr>
          <p:cNvPr id="32771" name="Content Placeholder 2"/>
          <p:cNvSpPr>
            <a:spLocks noGrp="1"/>
          </p:cNvSpPr>
          <p:nvPr>
            <p:ph sz="quarter" idx="1"/>
          </p:nvPr>
        </p:nvSpPr>
        <p:spPr>
          <a:xfrm>
            <a:off x="612775" y="1600200"/>
            <a:ext cx="8153400" cy="4495800"/>
          </a:xfrm>
        </p:spPr>
        <p:txBody>
          <a:bodyPr/>
          <a:lstStyle/>
          <a:p>
            <a:r>
              <a:rPr lang="en-US" smtClean="0"/>
              <a:t>Strategic reuse is an integral part of the development culture and embraces all of the actions of the organization.</a:t>
            </a:r>
          </a:p>
          <a:p>
            <a:r>
              <a:rPr lang="en-US" smtClean="0"/>
              <a:t>Reports from companies, such as Rolls Royce, show that less than 10% of the cost of a product is in the code.</a:t>
            </a:r>
          </a:p>
          <a:p>
            <a:r>
              <a:rPr lang="en-US" smtClean="0"/>
              <a:t>If reuse is limited to code then even 100% code reuse will have limited impact.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612775" y="228600"/>
            <a:ext cx="8153400" cy="990600"/>
          </a:xfrm>
        </p:spPr>
        <p:txBody>
          <a:bodyPr/>
          <a:lstStyle/>
          <a:p>
            <a:pPr eaLnBrk="1" hangingPunct="1"/>
            <a:r>
              <a:rPr lang="en-US" smtClean="0"/>
              <a:t>The payoff</a:t>
            </a:r>
          </a:p>
        </p:txBody>
      </p:sp>
      <p:sp>
        <p:nvSpPr>
          <p:cNvPr id="33795" name="Content Placeholder 2"/>
          <p:cNvSpPr>
            <a:spLocks noGrp="1"/>
          </p:cNvSpPr>
          <p:nvPr>
            <p:ph sz="quarter" idx="1"/>
          </p:nvPr>
        </p:nvSpPr>
        <p:spPr>
          <a:xfrm>
            <a:off x="612775" y="1600200"/>
            <a:ext cx="8153400" cy="4495800"/>
          </a:xfrm>
        </p:spPr>
        <p:txBody>
          <a:bodyPr/>
          <a:lstStyle/>
          <a:p>
            <a:pPr eaLnBrk="1" hangingPunct="1"/>
            <a:r>
              <a:rPr lang="en-US" sz="2400" smtClean="0"/>
              <a:t>Initiating a software product line strategy requires some amount of up-front investment although it can be minimal.</a:t>
            </a:r>
          </a:p>
          <a:p>
            <a:pPr eaLnBrk="1" hangingPunct="1"/>
            <a:r>
              <a:rPr lang="en-US" sz="2400" smtClean="0"/>
              <a:t>If the commonality is sufficiently high, payback can happen after a relatively small number of products.</a:t>
            </a:r>
          </a:p>
          <a:p>
            <a:pPr eaLnBrk="1" hangingPunct="1"/>
            <a:endParaRPr lang="en-US" sz="2400" smtClean="0"/>
          </a:p>
          <a:p>
            <a:pPr eaLnBrk="1" hangingPunct="1"/>
            <a:endParaRPr lang="en-US" sz="2400" smtClean="0"/>
          </a:p>
          <a:p>
            <a:pPr eaLnBrk="1" hangingPunct="1"/>
            <a:endParaRPr lang="en-US" sz="2400" smtClean="0"/>
          </a:p>
          <a:p>
            <a:pPr eaLnBrk="1" hangingPunct="1"/>
            <a:endParaRPr lang="en-US" sz="2400" smtClean="0"/>
          </a:p>
          <a:p>
            <a:pPr eaLnBrk="1" hangingPunct="1"/>
            <a:endParaRPr lang="en-US" sz="2400" smtClean="0"/>
          </a:p>
          <a:p>
            <a:pPr eaLnBrk="1" hangingPunct="1"/>
            <a:endParaRPr lang="en-US" sz="2400" smtClean="0"/>
          </a:p>
          <a:p>
            <a:pPr eaLnBrk="1" hangingPunct="1"/>
            <a:r>
              <a:rPr lang="en-US" sz="2400" smtClean="0"/>
              <a:t>Many organizations have reached the payoff point</a:t>
            </a:r>
          </a:p>
        </p:txBody>
      </p:sp>
      <p:grpSp>
        <p:nvGrpSpPr>
          <p:cNvPr id="2" name="Group 24"/>
          <p:cNvGrpSpPr>
            <a:grpSpLocks/>
          </p:cNvGrpSpPr>
          <p:nvPr/>
        </p:nvGrpSpPr>
        <p:grpSpPr bwMode="auto">
          <a:xfrm>
            <a:off x="1905000" y="3352800"/>
            <a:ext cx="4343400" cy="2455863"/>
            <a:chOff x="1935163" y="3352800"/>
            <a:chExt cx="5126037" cy="3294063"/>
          </a:xfrm>
        </p:grpSpPr>
        <p:sp>
          <p:nvSpPr>
            <p:cNvPr id="33797" name="Line 2"/>
            <p:cNvSpPr>
              <a:spLocks noChangeShapeType="1"/>
            </p:cNvSpPr>
            <p:nvPr/>
          </p:nvSpPr>
          <p:spPr bwMode="auto">
            <a:xfrm>
              <a:off x="3759200" y="5676900"/>
              <a:ext cx="0" cy="533400"/>
            </a:xfrm>
            <a:prstGeom prst="line">
              <a:avLst/>
            </a:prstGeom>
            <a:noFill/>
            <a:ln w="9525">
              <a:noFill/>
              <a:round/>
              <a:headEnd type="none" w="sm" len="sm"/>
              <a:tailEnd type="none" w="sm" len="sm"/>
            </a:ln>
          </p:spPr>
          <p:txBody>
            <a:bodyPr wrap="none" anchor="ctr"/>
            <a:lstStyle/>
            <a:p>
              <a:endParaRPr lang="en-US"/>
            </a:p>
          </p:txBody>
        </p:sp>
        <p:sp>
          <p:nvSpPr>
            <p:cNvPr id="33798" name="Line 4"/>
            <p:cNvSpPr>
              <a:spLocks noChangeShapeType="1"/>
            </p:cNvSpPr>
            <p:nvPr/>
          </p:nvSpPr>
          <p:spPr bwMode="auto">
            <a:xfrm flipV="1">
              <a:off x="2201863" y="3365500"/>
              <a:ext cx="4846637" cy="2798763"/>
            </a:xfrm>
            <a:prstGeom prst="line">
              <a:avLst/>
            </a:prstGeom>
            <a:noFill/>
            <a:ln w="15875">
              <a:solidFill>
                <a:schemeClr val="tx1"/>
              </a:solidFill>
              <a:round/>
              <a:headEnd/>
              <a:tailEnd/>
            </a:ln>
          </p:spPr>
          <p:txBody>
            <a:bodyPr wrap="none" lIns="0" tIns="0" rIns="0" bIns="0" anchor="ctr"/>
            <a:lstStyle/>
            <a:p>
              <a:endParaRPr lang="en-US"/>
            </a:p>
          </p:txBody>
        </p:sp>
        <p:sp>
          <p:nvSpPr>
            <p:cNvPr id="33799" name="Line 5"/>
            <p:cNvSpPr>
              <a:spLocks noChangeShapeType="1"/>
            </p:cNvSpPr>
            <p:nvPr/>
          </p:nvSpPr>
          <p:spPr bwMode="auto">
            <a:xfrm>
              <a:off x="2832100" y="6184900"/>
              <a:ext cx="0" cy="114300"/>
            </a:xfrm>
            <a:prstGeom prst="line">
              <a:avLst/>
            </a:prstGeom>
            <a:noFill/>
            <a:ln w="38100">
              <a:solidFill>
                <a:schemeClr val="bg2"/>
              </a:solidFill>
              <a:round/>
              <a:headEnd/>
              <a:tailEnd/>
            </a:ln>
          </p:spPr>
          <p:txBody>
            <a:bodyPr wrap="none" lIns="0" tIns="0" rIns="0" bIns="0" anchor="ctr"/>
            <a:lstStyle/>
            <a:p>
              <a:endParaRPr lang="en-US"/>
            </a:p>
          </p:txBody>
        </p:sp>
        <p:sp>
          <p:nvSpPr>
            <p:cNvPr id="33800" name="Line 6"/>
            <p:cNvSpPr>
              <a:spLocks noChangeShapeType="1"/>
            </p:cNvSpPr>
            <p:nvPr/>
          </p:nvSpPr>
          <p:spPr bwMode="auto">
            <a:xfrm>
              <a:off x="4067175" y="6184900"/>
              <a:ext cx="0" cy="114300"/>
            </a:xfrm>
            <a:prstGeom prst="line">
              <a:avLst/>
            </a:prstGeom>
            <a:noFill/>
            <a:ln w="38100">
              <a:solidFill>
                <a:schemeClr val="bg2"/>
              </a:solidFill>
              <a:round/>
              <a:headEnd/>
              <a:tailEnd/>
            </a:ln>
          </p:spPr>
          <p:txBody>
            <a:bodyPr wrap="none" lIns="0" tIns="0" rIns="0" bIns="0" anchor="ctr"/>
            <a:lstStyle/>
            <a:p>
              <a:endParaRPr lang="en-US"/>
            </a:p>
          </p:txBody>
        </p:sp>
        <p:sp>
          <p:nvSpPr>
            <p:cNvPr id="33801" name="Line 7"/>
            <p:cNvSpPr>
              <a:spLocks noChangeShapeType="1"/>
            </p:cNvSpPr>
            <p:nvPr/>
          </p:nvSpPr>
          <p:spPr bwMode="auto">
            <a:xfrm>
              <a:off x="5303838" y="6184900"/>
              <a:ext cx="0" cy="114300"/>
            </a:xfrm>
            <a:prstGeom prst="line">
              <a:avLst/>
            </a:prstGeom>
            <a:noFill/>
            <a:ln w="38100">
              <a:solidFill>
                <a:schemeClr val="bg2"/>
              </a:solidFill>
              <a:round/>
              <a:headEnd/>
              <a:tailEnd/>
            </a:ln>
          </p:spPr>
          <p:txBody>
            <a:bodyPr wrap="none" lIns="0" tIns="0" rIns="0" bIns="0" anchor="ctr"/>
            <a:lstStyle/>
            <a:p>
              <a:endParaRPr lang="en-US"/>
            </a:p>
          </p:txBody>
        </p:sp>
        <p:sp>
          <p:nvSpPr>
            <p:cNvPr id="33802" name="Line 8"/>
            <p:cNvSpPr>
              <a:spLocks noChangeShapeType="1"/>
            </p:cNvSpPr>
            <p:nvPr/>
          </p:nvSpPr>
          <p:spPr bwMode="auto">
            <a:xfrm>
              <a:off x="6540500" y="6184900"/>
              <a:ext cx="0" cy="114300"/>
            </a:xfrm>
            <a:prstGeom prst="line">
              <a:avLst/>
            </a:prstGeom>
            <a:noFill/>
            <a:ln w="38100">
              <a:solidFill>
                <a:schemeClr val="bg2"/>
              </a:solidFill>
              <a:round/>
              <a:headEnd/>
              <a:tailEnd/>
            </a:ln>
          </p:spPr>
          <p:txBody>
            <a:bodyPr wrap="none" lIns="0" tIns="0" rIns="0" bIns="0" anchor="ctr"/>
            <a:lstStyle/>
            <a:p>
              <a:endParaRPr lang="en-US"/>
            </a:p>
          </p:txBody>
        </p:sp>
        <p:grpSp>
          <p:nvGrpSpPr>
            <p:cNvPr id="3" name="Group 9"/>
            <p:cNvGrpSpPr>
              <a:grpSpLocks/>
            </p:cNvGrpSpPr>
            <p:nvPr/>
          </p:nvGrpSpPr>
          <p:grpSpPr bwMode="auto">
            <a:xfrm>
              <a:off x="2209800" y="3352800"/>
              <a:ext cx="4826000" cy="2427288"/>
              <a:chOff x="1312" y="1344"/>
              <a:chExt cx="3080" cy="1529"/>
            </a:xfrm>
          </p:grpSpPr>
          <p:sp>
            <p:nvSpPr>
              <p:cNvPr id="33811" name="Line 10"/>
              <p:cNvSpPr>
                <a:spLocks noChangeShapeType="1"/>
              </p:cNvSpPr>
              <p:nvPr/>
            </p:nvSpPr>
            <p:spPr bwMode="auto">
              <a:xfrm>
                <a:off x="1312" y="2873"/>
                <a:ext cx="3080" cy="0"/>
              </a:xfrm>
              <a:prstGeom prst="line">
                <a:avLst/>
              </a:prstGeom>
              <a:noFill/>
              <a:ln w="9525">
                <a:solidFill>
                  <a:srgbClr val="C0C0C0"/>
                </a:solidFill>
                <a:round/>
                <a:headEnd/>
                <a:tailEnd/>
              </a:ln>
            </p:spPr>
            <p:txBody>
              <a:bodyPr wrap="none" lIns="0" tIns="0" rIns="0" bIns="0" anchor="ctr"/>
              <a:lstStyle/>
              <a:p>
                <a:endParaRPr lang="en-US"/>
              </a:p>
            </p:txBody>
          </p:sp>
          <p:sp>
            <p:nvSpPr>
              <p:cNvPr id="33812" name="Line 11"/>
              <p:cNvSpPr>
                <a:spLocks noChangeShapeType="1"/>
              </p:cNvSpPr>
              <p:nvPr/>
            </p:nvSpPr>
            <p:spPr bwMode="auto">
              <a:xfrm>
                <a:off x="1312" y="2618"/>
                <a:ext cx="3080" cy="0"/>
              </a:xfrm>
              <a:prstGeom prst="line">
                <a:avLst/>
              </a:prstGeom>
              <a:noFill/>
              <a:ln w="9525">
                <a:solidFill>
                  <a:srgbClr val="C0C0C0"/>
                </a:solidFill>
                <a:round/>
                <a:headEnd/>
                <a:tailEnd/>
              </a:ln>
            </p:spPr>
            <p:txBody>
              <a:bodyPr wrap="none" lIns="0" tIns="0" rIns="0" bIns="0" anchor="ctr"/>
              <a:lstStyle/>
              <a:p>
                <a:endParaRPr lang="en-US"/>
              </a:p>
            </p:txBody>
          </p:sp>
          <p:sp>
            <p:nvSpPr>
              <p:cNvPr id="33813" name="Line 12"/>
              <p:cNvSpPr>
                <a:spLocks noChangeShapeType="1"/>
              </p:cNvSpPr>
              <p:nvPr/>
            </p:nvSpPr>
            <p:spPr bwMode="auto">
              <a:xfrm>
                <a:off x="1312" y="2363"/>
                <a:ext cx="3080" cy="0"/>
              </a:xfrm>
              <a:prstGeom prst="line">
                <a:avLst/>
              </a:prstGeom>
              <a:noFill/>
              <a:ln w="9525">
                <a:solidFill>
                  <a:srgbClr val="C0C0C0"/>
                </a:solidFill>
                <a:round/>
                <a:headEnd/>
                <a:tailEnd/>
              </a:ln>
            </p:spPr>
            <p:txBody>
              <a:bodyPr wrap="none" lIns="0" tIns="0" rIns="0" bIns="0" anchor="ctr"/>
              <a:lstStyle/>
              <a:p>
                <a:endParaRPr lang="en-US"/>
              </a:p>
            </p:txBody>
          </p:sp>
          <p:sp>
            <p:nvSpPr>
              <p:cNvPr id="33814" name="Line 13"/>
              <p:cNvSpPr>
                <a:spLocks noChangeShapeType="1"/>
              </p:cNvSpPr>
              <p:nvPr/>
            </p:nvSpPr>
            <p:spPr bwMode="auto">
              <a:xfrm>
                <a:off x="1312" y="2108"/>
                <a:ext cx="3080" cy="0"/>
              </a:xfrm>
              <a:prstGeom prst="line">
                <a:avLst/>
              </a:prstGeom>
              <a:noFill/>
              <a:ln w="9525">
                <a:solidFill>
                  <a:srgbClr val="C0C0C0"/>
                </a:solidFill>
                <a:round/>
                <a:headEnd/>
                <a:tailEnd/>
              </a:ln>
            </p:spPr>
            <p:txBody>
              <a:bodyPr wrap="none" lIns="0" tIns="0" rIns="0" bIns="0" anchor="ctr"/>
              <a:lstStyle/>
              <a:p>
                <a:endParaRPr lang="en-US"/>
              </a:p>
            </p:txBody>
          </p:sp>
          <p:sp>
            <p:nvSpPr>
              <p:cNvPr id="33815" name="Line 14"/>
              <p:cNvSpPr>
                <a:spLocks noChangeShapeType="1"/>
              </p:cNvSpPr>
              <p:nvPr/>
            </p:nvSpPr>
            <p:spPr bwMode="auto">
              <a:xfrm>
                <a:off x="1312" y="1853"/>
                <a:ext cx="3080" cy="0"/>
              </a:xfrm>
              <a:prstGeom prst="line">
                <a:avLst/>
              </a:prstGeom>
              <a:noFill/>
              <a:ln w="9525">
                <a:solidFill>
                  <a:srgbClr val="C0C0C0"/>
                </a:solidFill>
                <a:round/>
                <a:headEnd/>
                <a:tailEnd/>
              </a:ln>
            </p:spPr>
            <p:txBody>
              <a:bodyPr wrap="none" lIns="0" tIns="0" rIns="0" bIns="0" anchor="ctr"/>
              <a:lstStyle/>
              <a:p>
                <a:endParaRPr lang="en-US"/>
              </a:p>
            </p:txBody>
          </p:sp>
          <p:sp>
            <p:nvSpPr>
              <p:cNvPr id="33816" name="Line 15"/>
              <p:cNvSpPr>
                <a:spLocks noChangeShapeType="1"/>
              </p:cNvSpPr>
              <p:nvPr/>
            </p:nvSpPr>
            <p:spPr bwMode="auto">
              <a:xfrm>
                <a:off x="1312" y="1598"/>
                <a:ext cx="3080" cy="0"/>
              </a:xfrm>
              <a:prstGeom prst="line">
                <a:avLst/>
              </a:prstGeom>
              <a:noFill/>
              <a:ln w="9525">
                <a:solidFill>
                  <a:srgbClr val="C0C0C0"/>
                </a:solidFill>
                <a:round/>
                <a:headEnd/>
                <a:tailEnd/>
              </a:ln>
            </p:spPr>
            <p:txBody>
              <a:bodyPr wrap="none" lIns="0" tIns="0" rIns="0" bIns="0" anchor="ctr"/>
              <a:lstStyle/>
              <a:p>
                <a:endParaRPr lang="en-US"/>
              </a:p>
            </p:txBody>
          </p:sp>
          <p:sp>
            <p:nvSpPr>
              <p:cNvPr id="33817" name="Line 16"/>
              <p:cNvSpPr>
                <a:spLocks noChangeShapeType="1"/>
              </p:cNvSpPr>
              <p:nvPr/>
            </p:nvSpPr>
            <p:spPr bwMode="auto">
              <a:xfrm>
                <a:off x="1312" y="1344"/>
                <a:ext cx="3080" cy="0"/>
              </a:xfrm>
              <a:prstGeom prst="line">
                <a:avLst/>
              </a:prstGeom>
              <a:noFill/>
              <a:ln w="9525">
                <a:solidFill>
                  <a:srgbClr val="C0C0C0"/>
                </a:solidFill>
                <a:round/>
                <a:headEnd/>
                <a:tailEnd/>
              </a:ln>
            </p:spPr>
            <p:txBody>
              <a:bodyPr wrap="none" lIns="0" tIns="0" rIns="0" bIns="0" anchor="ctr"/>
              <a:lstStyle/>
              <a:p>
                <a:endParaRPr lang="en-US"/>
              </a:p>
            </p:txBody>
          </p:sp>
        </p:grpSp>
        <p:sp>
          <p:nvSpPr>
            <p:cNvPr id="33804" name="Line 18"/>
            <p:cNvSpPr>
              <a:spLocks noChangeShapeType="1"/>
            </p:cNvSpPr>
            <p:nvPr/>
          </p:nvSpPr>
          <p:spPr bwMode="auto">
            <a:xfrm>
              <a:off x="2197100" y="3352800"/>
              <a:ext cx="0" cy="2832100"/>
            </a:xfrm>
            <a:prstGeom prst="line">
              <a:avLst/>
            </a:prstGeom>
            <a:noFill/>
            <a:ln w="12700">
              <a:solidFill>
                <a:srgbClr val="000000"/>
              </a:solidFill>
              <a:round/>
              <a:headEnd/>
              <a:tailEnd/>
            </a:ln>
          </p:spPr>
          <p:txBody>
            <a:bodyPr wrap="none" lIns="0" tIns="0" rIns="0" bIns="0" anchor="ctr"/>
            <a:lstStyle/>
            <a:p>
              <a:endParaRPr lang="en-US"/>
            </a:p>
          </p:txBody>
        </p:sp>
        <p:sp>
          <p:nvSpPr>
            <p:cNvPr id="33805" name="Line 19"/>
            <p:cNvSpPr>
              <a:spLocks noChangeShapeType="1"/>
            </p:cNvSpPr>
            <p:nvPr/>
          </p:nvSpPr>
          <p:spPr bwMode="auto">
            <a:xfrm>
              <a:off x="2209800" y="6138863"/>
              <a:ext cx="4851400" cy="46037"/>
            </a:xfrm>
            <a:prstGeom prst="line">
              <a:avLst/>
            </a:prstGeom>
            <a:noFill/>
            <a:ln w="19050">
              <a:solidFill>
                <a:srgbClr val="000000"/>
              </a:solidFill>
              <a:round/>
              <a:headEnd/>
              <a:tailEnd/>
            </a:ln>
          </p:spPr>
          <p:txBody>
            <a:bodyPr wrap="none" lIns="0" tIns="0" rIns="0" bIns="0" anchor="ctr"/>
            <a:lstStyle/>
            <a:p>
              <a:endParaRPr lang="en-US"/>
            </a:p>
          </p:txBody>
        </p:sp>
        <p:sp>
          <p:nvSpPr>
            <p:cNvPr id="33806" name="Rectangle 20"/>
            <p:cNvSpPr>
              <a:spLocks noChangeArrowheads="1"/>
            </p:cNvSpPr>
            <p:nvPr/>
          </p:nvSpPr>
          <p:spPr bwMode="auto">
            <a:xfrm rot="-5400000">
              <a:off x="1333500" y="4373563"/>
              <a:ext cx="1501775" cy="298450"/>
            </a:xfrm>
            <a:prstGeom prst="rect">
              <a:avLst/>
            </a:prstGeom>
            <a:noFill/>
            <a:ln w="9525">
              <a:noFill/>
              <a:miter lim="800000"/>
              <a:headEnd/>
              <a:tailEnd/>
            </a:ln>
          </p:spPr>
          <p:txBody>
            <a:bodyPr wrap="none" lIns="0" tIns="0" rIns="0" bIns="0">
              <a:spAutoFit/>
            </a:bodyPr>
            <a:lstStyle/>
            <a:p>
              <a:pPr>
                <a:lnSpc>
                  <a:spcPct val="90000"/>
                </a:lnSpc>
                <a:spcAft>
                  <a:spcPct val="50000"/>
                </a:spcAft>
                <a:buSzPct val="70000"/>
              </a:pPr>
              <a:r>
                <a:rPr lang="en-US" sz="1400">
                  <a:solidFill>
                    <a:srgbClr val="000000"/>
                  </a:solidFill>
                </a:rPr>
                <a:t>Cumulative Costs</a:t>
              </a:r>
            </a:p>
          </p:txBody>
        </p:sp>
        <p:sp>
          <p:nvSpPr>
            <p:cNvPr id="33807" name="Rectangle 21"/>
            <p:cNvSpPr>
              <a:spLocks noChangeArrowheads="1"/>
            </p:cNvSpPr>
            <p:nvPr/>
          </p:nvSpPr>
          <p:spPr bwMode="auto">
            <a:xfrm>
              <a:off x="3689350" y="6348413"/>
              <a:ext cx="1808163" cy="298450"/>
            </a:xfrm>
            <a:prstGeom prst="rect">
              <a:avLst/>
            </a:prstGeom>
            <a:noFill/>
            <a:ln w="9525">
              <a:noFill/>
              <a:miter lim="800000"/>
              <a:headEnd/>
              <a:tailEnd/>
            </a:ln>
          </p:spPr>
          <p:txBody>
            <a:bodyPr wrap="none" lIns="0" tIns="0" rIns="0" bIns="0">
              <a:spAutoFit/>
            </a:bodyPr>
            <a:lstStyle/>
            <a:p>
              <a:pPr>
                <a:lnSpc>
                  <a:spcPct val="90000"/>
                </a:lnSpc>
                <a:spcAft>
                  <a:spcPct val="50000"/>
                </a:spcAft>
                <a:buSzPct val="70000"/>
              </a:pPr>
              <a:r>
                <a:rPr lang="en-US" sz="1400">
                  <a:solidFill>
                    <a:srgbClr val="000000"/>
                  </a:solidFill>
                </a:rPr>
                <a:t>Numbers of Products</a:t>
              </a:r>
            </a:p>
          </p:txBody>
        </p:sp>
        <p:sp>
          <p:nvSpPr>
            <p:cNvPr id="33808" name="Rectangle 22"/>
            <p:cNvSpPr>
              <a:spLocks noChangeArrowheads="1"/>
            </p:cNvSpPr>
            <p:nvPr/>
          </p:nvSpPr>
          <p:spPr bwMode="auto">
            <a:xfrm>
              <a:off x="5111750" y="3440113"/>
              <a:ext cx="1382713" cy="298450"/>
            </a:xfrm>
            <a:prstGeom prst="rect">
              <a:avLst/>
            </a:prstGeom>
            <a:noFill/>
            <a:ln w="9525">
              <a:noFill/>
              <a:miter lim="800000"/>
              <a:headEnd/>
              <a:tailEnd/>
            </a:ln>
          </p:spPr>
          <p:txBody>
            <a:bodyPr wrap="none" lIns="0" tIns="0" rIns="0" bIns="0">
              <a:spAutoFit/>
            </a:bodyPr>
            <a:lstStyle/>
            <a:p>
              <a:pPr>
                <a:lnSpc>
                  <a:spcPct val="90000"/>
                </a:lnSpc>
                <a:spcAft>
                  <a:spcPct val="50000"/>
                </a:spcAft>
                <a:buSzPct val="70000"/>
              </a:pPr>
              <a:r>
                <a:rPr lang="en-US" sz="1400">
                  <a:solidFill>
                    <a:srgbClr val="000000"/>
                  </a:solidFill>
                </a:rPr>
                <a:t>Current Practice</a:t>
              </a:r>
            </a:p>
          </p:txBody>
        </p:sp>
        <p:sp>
          <p:nvSpPr>
            <p:cNvPr id="33809" name="Rectangle 23"/>
            <p:cNvSpPr>
              <a:spLocks noChangeArrowheads="1"/>
            </p:cNvSpPr>
            <p:nvPr/>
          </p:nvSpPr>
          <p:spPr bwMode="auto">
            <a:xfrm>
              <a:off x="5308600" y="5129213"/>
              <a:ext cx="1570038" cy="490537"/>
            </a:xfrm>
            <a:prstGeom prst="rect">
              <a:avLst/>
            </a:prstGeom>
            <a:noFill/>
            <a:ln w="9525">
              <a:noFill/>
              <a:miter lim="800000"/>
              <a:headEnd/>
              <a:tailEnd/>
            </a:ln>
          </p:spPr>
          <p:txBody>
            <a:bodyPr wrap="none" lIns="0" tIns="0" rIns="0" bIns="0">
              <a:spAutoFit/>
            </a:bodyPr>
            <a:lstStyle/>
            <a:p>
              <a:pPr>
                <a:lnSpc>
                  <a:spcPct val="90000"/>
                </a:lnSpc>
                <a:spcAft>
                  <a:spcPct val="50000"/>
                </a:spcAft>
                <a:buSzPct val="70000"/>
              </a:pPr>
              <a:r>
                <a:rPr lang="en-US" sz="1400">
                  <a:solidFill>
                    <a:srgbClr val="000000"/>
                  </a:solidFill>
                </a:rPr>
                <a:t>With Product Line </a:t>
              </a:r>
              <a:br>
                <a:rPr lang="en-US" sz="1400">
                  <a:solidFill>
                    <a:srgbClr val="000000"/>
                  </a:solidFill>
                </a:rPr>
              </a:br>
              <a:r>
                <a:rPr lang="en-US" sz="1400">
                  <a:solidFill>
                    <a:srgbClr val="000000"/>
                  </a:solidFill>
                </a:rPr>
                <a:t>Approach</a:t>
              </a:r>
            </a:p>
          </p:txBody>
        </p:sp>
        <p:sp>
          <p:nvSpPr>
            <p:cNvPr id="33810" name="Line 24"/>
            <p:cNvSpPr>
              <a:spLocks noChangeShapeType="1"/>
            </p:cNvSpPr>
            <p:nvPr/>
          </p:nvSpPr>
          <p:spPr bwMode="auto">
            <a:xfrm flipV="1">
              <a:off x="2209800" y="4610100"/>
              <a:ext cx="4826000" cy="469900"/>
            </a:xfrm>
            <a:prstGeom prst="line">
              <a:avLst/>
            </a:prstGeom>
            <a:noFill/>
            <a:ln w="19050">
              <a:solidFill>
                <a:schemeClr val="tx1"/>
              </a:solidFill>
              <a:prstDash val="dashDot"/>
              <a:round/>
              <a:headEnd/>
              <a:tailEnd/>
            </a:ln>
          </p:spPr>
          <p:txBody>
            <a:bodyPr wrap="none" lIns="0" tIns="0" rIns="0" bIns="0" anchor="ctr"/>
            <a:lstStyle/>
            <a:p>
              <a:endParaRPr lang="en-US"/>
            </a:p>
          </p:txBody>
        </p:sp>
      </p:gr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612775" y="228600"/>
            <a:ext cx="8153400" cy="990600"/>
          </a:xfrm>
        </p:spPr>
        <p:txBody>
          <a:bodyPr/>
          <a:lstStyle/>
          <a:p>
            <a:r>
              <a:rPr lang="en-US" smtClean="0"/>
              <a:t>Overwatch Textron Systems</a:t>
            </a:r>
          </a:p>
        </p:txBody>
      </p:sp>
      <p:sp>
        <p:nvSpPr>
          <p:cNvPr id="34819" name="Content Placeholder 2"/>
          <p:cNvSpPr>
            <a:spLocks noGrp="1"/>
          </p:cNvSpPr>
          <p:nvPr>
            <p:ph sz="quarter" idx="1"/>
          </p:nvPr>
        </p:nvSpPr>
        <p:spPr>
          <a:xfrm>
            <a:off x="612775" y="1600200"/>
            <a:ext cx="8153400" cy="4495800"/>
          </a:xfrm>
        </p:spPr>
        <p:txBody>
          <a:bodyPr/>
          <a:lstStyle/>
          <a:p>
            <a:r>
              <a:rPr lang="en-US" smtClean="0"/>
              <a:t>Overwatch Intelligence Systems</a:t>
            </a:r>
          </a:p>
          <a:p>
            <a:pPr lvl="1"/>
            <a:r>
              <a:rPr lang="en-US" smtClean="0"/>
              <a:t>Signal intelligence</a:t>
            </a:r>
          </a:p>
          <a:p>
            <a:pPr lvl="1"/>
            <a:r>
              <a:rPr lang="en-US" smtClean="0"/>
              <a:t>Human intelligence</a:t>
            </a:r>
          </a:p>
          <a:p>
            <a:pPr lvl="1"/>
            <a:r>
              <a:rPr lang="en-US" smtClean="0"/>
              <a:t>Imagery intelligence</a:t>
            </a:r>
          </a:p>
          <a:p>
            <a:pPr lvl="1"/>
            <a:r>
              <a:rPr lang="en-US" smtClean="0"/>
              <a:t>Measurement and Signature intelligence</a:t>
            </a:r>
          </a:p>
          <a:p>
            <a:r>
              <a:rPr lang="en-US" smtClean="0"/>
              <a:t>Initial challenges</a:t>
            </a:r>
          </a:p>
          <a:p>
            <a:pPr lvl="1"/>
            <a:r>
              <a:rPr lang="en-US" smtClean="0"/>
              <a:t>Funding</a:t>
            </a:r>
          </a:p>
          <a:p>
            <a:pPr lvl="1"/>
            <a:r>
              <a:rPr lang="en-US" smtClean="0"/>
              <a:t>Organizational structure</a:t>
            </a:r>
          </a:p>
          <a:p>
            <a:endParaRPr lang="en-US" smtClean="0"/>
          </a:p>
        </p:txBody>
      </p:sp>
      <p:sp>
        <p:nvSpPr>
          <p:cNvPr id="34820" name="Rectangle 3"/>
          <p:cNvSpPr>
            <a:spLocks noChangeArrowheads="1"/>
          </p:cNvSpPr>
          <p:nvPr/>
        </p:nvSpPr>
        <p:spPr bwMode="auto">
          <a:xfrm>
            <a:off x="685800" y="5867400"/>
            <a:ext cx="6934200" cy="646113"/>
          </a:xfrm>
          <a:prstGeom prst="rect">
            <a:avLst/>
          </a:prstGeom>
          <a:noFill/>
          <a:ln w="9525">
            <a:noFill/>
            <a:miter lim="800000"/>
            <a:headEnd/>
            <a:tailEnd/>
          </a:ln>
        </p:spPr>
        <p:txBody>
          <a:bodyPr>
            <a:spAutoFit/>
          </a:bodyPr>
          <a:lstStyle/>
          <a:p>
            <a:r>
              <a:rPr lang="en-US"/>
              <a:t>Paul Jensen. Experiences With Software Product Line Development, Crosstalk, January 2009.</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612775" y="228600"/>
            <a:ext cx="8153400" cy="990600"/>
          </a:xfrm>
        </p:spPr>
        <p:txBody>
          <a:bodyPr/>
          <a:lstStyle/>
          <a:p>
            <a:r>
              <a:rPr lang="en-US" smtClean="0"/>
              <a:t>Overwatch Textron Systems</a:t>
            </a:r>
          </a:p>
        </p:txBody>
      </p:sp>
      <p:sp>
        <p:nvSpPr>
          <p:cNvPr id="35843" name="Content Placeholder 2"/>
          <p:cNvSpPr>
            <a:spLocks noGrp="1"/>
          </p:cNvSpPr>
          <p:nvPr>
            <p:ph sz="quarter" idx="1"/>
          </p:nvPr>
        </p:nvSpPr>
        <p:spPr>
          <a:xfrm>
            <a:off x="612775" y="1600200"/>
            <a:ext cx="8153400" cy="4495800"/>
          </a:xfrm>
        </p:spPr>
        <p:txBody>
          <a:bodyPr/>
          <a:lstStyle/>
          <a:p>
            <a:r>
              <a:rPr lang="en-US" smtClean="0"/>
              <a:t>Funding </a:t>
            </a:r>
          </a:p>
          <a:p>
            <a:pPr lvl="1"/>
            <a:r>
              <a:rPr lang="en-US" smtClean="0"/>
              <a:t>Investment with own funds and with government funds</a:t>
            </a:r>
          </a:p>
          <a:p>
            <a:pPr lvl="1"/>
            <a:r>
              <a:rPr lang="en-US" smtClean="0"/>
              <a:t>Joint ownership of IP enables reuse for the customer that invested but no competition</a:t>
            </a:r>
          </a:p>
          <a:p>
            <a:r>
              <a:rPr lang="en-US" smtClean="0"/>
              <a:t>Achievements </a:t>
            </a:r>
          </a:p>
          <a:p>
            <a:pPr lvl="1"/>
            <a:r>
              <a:rPr lang="en-US" smtClean="0"/>
              <a:t>Roughly improved time to market of 2.5 times</a:t>
            </a:r>
          </a:p>
          <a:p>
            <a:pPr lvl="1"/>
            <a:r>
              <a:rPr lang="en-US" smtClean="0"/>
              <a:t>Reuse factor of 70%</a:t>
            </a:r>
          </a:p>
          <a:p>
            <a:pPr lvl="1"/>
            <a:r>
              <a:rPr lang="en-US" smtClean="0"/>
              <a:t>Core asset base was sold to a government customer</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612775" y="228600"/>
            <a:ext cx="8153400" cy="990600"/>
          </a:xfrm>
        </p:spPr>
        <p:txBody>
          <a:bodyPr/>
          <a:lstStyle/>
          <a:p>
            <a:r>
              <a:rPr lang="en-US" smtClean="0"/>
              <a:t>Overwatch Textron Systems</a:t>
            </a:r>
          </a:p>
        </p:txBody>
      </p:sp>
      <p:sp>
        <p:nvSpPr>
          <p:cNvPr id="36867" name="Content Placeholder 2"/>
          <p:cNvSpPr>
            <a:spLocks noGrp="1"/>
          </p:cNvSpPr>
          <p:nvPr>
            <p:ph sz="quarter" idx="1"/>
          </p:nvPr>
        </p:nvSpPr>
        <p:spPr>
          <a:xfrm>
            <a:off x="612775" y="1600200"/>
            <a:ext cx="8153400" cy="4495800"/>
          </a:xfrm>
        </p:spPr>
        <p:txBody>
          <a:bodyPr/>
          <a:lstStyle/>
          <a:p>
            <a:r>
              <a:rPr lang="en-US" smtClean="0"/>
              <a:t>Viper architecture</a:t>
            </a:r>
          </a:p>
          <a:p>
            <a:pPr lvl="1"/>
            <a:r>
              <a:rPr lang="en-US" smtClean="0"/>
              <a:t>Blends SOA and event-driven</a:t>
            </a:r>
          </a:p>
          <a:p>
            <a:pPr lvl="1"/>
            <a:r>
              <a:rPr lang="en-US" smtClean="0"/>
              <a:t>Open architecture using publish/subscribe</a:t>
            </a:r>
          </a:p>
          <a:p>
            <a:r>
              <a:rPr lang="en-US" smtClean="0"/>
              <a:t>Lessons learned</a:t>
            </a:r>
          </a:p>
          <a:p>
            <a:pPr lvl="1"/>
            <a:r>
              <a:rPr lang="en-US" smtClean="0"/>
              <a:t>Senior management support is critical</a:t>
            </a:r>
          </a:p>
          <a:p>
            <a:pPr lvl="1"/>
            <a:r>
              <a:rPr lang="en-US" smtClean="0"/>
              <a:t>Product line architecture is essential</a:t>
            </a:r>
          </a:p>
          <a:p>
            <a:pPr lvl="1"/>
            <a:r>
              <a:rPr lang="en-US" smtClean="0"/>
              <a:t>Product line requirements addressed up front</a:t>
            </a:r>
          </a:p>
          <a:p>
            <a:pPr lvl="1"/>
            <a:r>
              <a:rPr lang="en-US" smtClean="0"/>
              <a:t>Develop a domain analysis process</a:t>
            </a:r>
          </a:p>
          <a:p>
            <a:pPr lvl="1"/>
            <a:r>
              <a:rPr lang="en-US" smtClean="0"/>
              <a:t>Perform domain analysis as soon as possible</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612775" y="228600"/>
            <a:ext cx="8153400" cy="990600"/>
          </a:xfrm>
        </p:spPr>
        <p:txBody>
          <a:bodyPr/>
          <a:lstStyle/>
          <a:p>
            <a:r>
              <a:rPr lang="en-US" smtClean="0"/>
              <a:t>Nokia</a:t>
            </a:r>
          </a:p>
        </p:txBody>
      </p:sp>
      <p:sp>
        <p:nvSpPr>
          <p:cNvPr id="37891" name="Content Placeholder 2"/>
          <p:cNvSpPr>
            <a:spLocks noGrp="1"/>
          </p:cNvSpPr>
          <p:nvPr>
            <p:ph sz="quarter" idx="1"/>
          </p:nvPr>
        </p:nvSpPr>
        <p:spPr>
          <a:xfrm>
            <a:off x="612775" y="1600200"/>
            <a:ext cx="8153400" cy="4495800"/>
          </a:xfrm>
        </p:spPr>
        <p:txBody>
          <a:bodyPr/>
          <a:lstStyle/>
          <a:p>
            <a:r>
              <a:rPr lang="en-US" sz="2800" smtClean="0"/>
              <a:t>"…increased efficiency through reuse as well as accelerated product implementation, lowered cost, and increased quality."</a:t>
            </a:r>
          </a:p>
          <a:p>
            <a:r>
              <a:rPr lang="en-US" sz="2800" smtClean="0"/>
              <a:t>"We could not have developed four different products and six annual releases with our given resources without a product line."</a:t>
            </a:r>
          </a:p>
          <a:p>
            <a:r>
              <a:rPr lang="en-US" sz="2800" smtClean="0"/>
              <a:t>Led to improved working conditions - less than 3% turnover, product line highly rated in Nokia's internal survey of working conditions.</a:t>
            </a:r>
          </a:p>
          <a:p>
            <a:pPr>
              <a:buFont typeface="Wingdings" pitchFamily="2" charset="2"/>
              <a:buNone/>
            </a:pPr>
            <a:endParaRPr lang="en-US" sz="2400" smtClean="0"/>
          </a:p>
          <a:p>
            <a:r>
              <a:rPr lang="en-US" sz="2400" smtClean="0"/>
              <a:t>http://www-nrc.nokia.com/Vivian/Public/Misc/artMyllVR.pdf</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612775" y="228600"/>
            <a:ext cx="8153400" cy="990600"/>
          </a:xfrm>
        </p:spPr>
        <p:txBody>
          <a:bodyPr/>
          <a:lstStyle/>
          <a:p>
            <a:pPr eaLnBrk="1" hangingPunct="1"/>
            <a:r>
              <a:rPr lang="en-US" smtClean="0"/>
              <a:t>How’s it done?</a:t>
            </a:r>
          </a:p>
        </p:txBody>
      </p:sp>
      <p:sp>
        <p:nvSpPr>
          <p:cNvPr id="40963" name="Content Placeholder 2"/>
          <p:cNvSpPr>
            <a:spLocks noGrp="1"/>
          </p:cNvSpPr>
          <p:nvPr>
            <p:ph sz="quarter" idx="1"/>
          </p:nvPr>
        </p:nvSpPr>
        <p:spPr>
          <a:xfrm>
            <a:off x="612775" y="1600200"/>
            <a:ext cx="8153400" cy="4495800"/>
          </a:xfrm>
        </p:spPr>
        <p:txBody>
          <a:bodyPr/>
          <a:lstStyle/>
          <a:p>
            <a:pPr eaLnBrk="1" hangingPunct="1"/>
            <a:r>
              <a:rPr lang="en-US" smtClean="0"/>
              <a:t>Essential activities</a:t>
            </a:r>
          </a:p>
          <a:p>
            <a:pPr lvl="1" eaLnBrk="1" hangingPunct="1"/>
            <a:r>
              <a:rPr lang="en-US" smtClean="0"/>
              <a:t>Core asset development</a:t>
            </a:r>
          </a:p>
          <a:p>
            <a:pPr lvl="1" eaLnBrk="1" hangingPunct="1"/>
            <a:r>
              <a:rPr lang="en-US" smtClean="0"/>
              <a:t>Product development</a:t>
            </a:r>
          </a:p>
          <a:p>
            <a:pPr lvl="1" eaLnBrk="1" hangingPunct="1"/>
            <a:r>
              <a:rPr lang="en-US" smtClean="0"/>
              <a:t>Management</a:t>
            </a:r>
          </a:p>
          <a:p>
            <a:pPr lvl="1" eaLnBrk="1" hangingPunct="1"/>
            <a:endParaRPr lang="en-US" smtClean="0"/>
          </a:p>
          <a:p>
            <a:pPr eaLnBrk="1" hangingPunct="1"/>
            <a:endParaRPr lang="en-US" smtClean="0"/>
          </a:p>
        </p:txBody>
      </p:sp>
      <p:pic>
        <p:nvPicPr>
          <p:cNvPr id="40964" name="Picture 5"/>
          <p:cNvPicPr>
            <a:picLocks noChangeAspect="1" noChangeArrowheads="1"/>
          </p:cNvPicPr>
          <p:nvPr/>
        </p:nvPicPr>
        <p:blipFill>
          <a:blip r:embed="rId2"/>
          <a:srcRect/>
          <a:stretch>
            <a:fillRect/>
          </a:stretch>
        </p:blipFill>
        <p:spPr bwMode="auto">
          <a:xfrm>
            <a:off x="5410200" y="3505200"/>
            <a:ext cx="3138488" cy="2981325"/>
          </a:xfrm>
          <a:prstGeom prst="rect">
            <a:avLst/>
          </a:prstGeom>
          <a:noFill/>
          <a:ln w="38100">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612775" y="228600"/>
            <a:ext cx="8153400" cy="990600"/>
          </a:xfrm>
        </p:spPr>
        <p:txBody>
          <a:bodyPr/>
          <a:lstStyle/>
          <a:p>
            <a:pPr eaLnBrk="1" hangingPunct="1"/>
            <a:r>
              <a:rPr lang="en-US" smtClean="0"/>
              <a:t>Core asset development</a:t>
            </a:r>
          </a:p>
        </p:txBody>
      </p:sp>
      <p:sp>
        <p:nvSpPr>
          <p:cNvPr id="3" name="Content Placeholder 2"/>
          <p:cNvSpPr>
            <a:spLocks noGrp="1"/>
          </p:cNvSpPr>
          <p:nvPr>
            <p:ph sz="quarter" idx="1"/>
          </p:nvPr>
        </p:nvSpPr>
        <p:spPr>
          <a:xfrm>
            <a:off x="612775" y="1600200"/>
            <a:ext cx="8153400" cy="4495800"/>
          </a:xfrm>
        </p:spPr>
        <p:txBody>
          <a:bodyPr>
            <a:normAutofit fontScale="85000" lnSpcReduction="20000"/>
          </a:bodyPr>
          <a:lstStyle/>
          <a:p>
            <a:pPr marL="320040" indent="-320040" eaLnBrk="1" fontAlgn="auto" hangingPunct="1">
              <a:spcAft>
                <a:spcPts val="0"/>
              </a:spcAft>
              <a:buFont typeface="Wingdings"/>
              <a:buChar char=""/>
              <a:defRPr/>
            </a:pPr>
            <a:r>
              <a:rPr lang="en-US" dirty="0" smtClean="0"/>
              <a:t>What can we profitably reuse?</a:t>
            </a:r>
          </a:p>
          <a:p>
            <a:pPr marL="640080" lvl="1" indent="-274320" eaLnBrk="1" fontAlgn="auto" hangingPunct="1">
              <a:spcAft>
                <a:spcPts val="0"/>
              </a:spcAft>
              <a:buFont typeface="Wingdings 2"/>
              <a:buChar char=""/>
              <a:defRPr/>
            </a:pPr>
            <a:r>
              <a:rPr lang="en-US" dirty="0" smtClean="0"/>
              <a:t>How many products will use it?</a:t>
            </a:r>
          </a:p>
          <a:p>
            <a:pPr marL="640080" lvl="1" indent="-274320" eaLnBrk="1" fontAlgn="auto" hangingPunct="1">
              <a:spcAft>
                <a:spcPts val="0"/>
              </a:spcAft>
              <a:buFont typeface="Wingdings 2"/>
              <a:buChar char=""/>
              <a:defRPr/>
            </a:pPr>
            <a:r>
              <a:rPr lang="en-US" dirty="0" smtClean="0"/>
              <a:t>How much extra will it cost to make it reusable?</a:t>
            </a:r>
          </a:p>
          <a:p>
            <a:pPr marL="320040" indent="-320040" eaLnBrk="1" fontAlgn="auto" hangingPunct="1">
              <a:spcAft>
                <a:spcPts val="0"/>
              </a:spcAft>
              <a:buFont typeface="Wingdings"/>
              <a:buChar char=""/>
              <a:defRPr/>
            </a:pPr>
            <a:r>
              <a:rPr lang="en-US" dirty="0" smtClean="0"/>
              <a:t>We reuse ANYTHING that makes sense (money)</a:t>
            </a:r>
          </a:p>
          <a:p>
            <a:pPr marL="640080" lvl="1" indent="-274320" eaLnBrk="1" fontAlgn="auto" hangingPunct="1">
              <a:spcAft>
                <a:spcPts val="0"/>
              </a:spcAft>
              <a:buFont typeface="Wingdings 2"/>
              <a:buChar char=""/>
              <a:defRPr/>
            </a:pPr>
            <a:r>
              <a:rPr lang="en-US" dirty="0" smtClean="0"/>
              <a:t>Source code – obviously – but non-software assets also</a:t>
            </a:r>
          </a:p>
          <a:p>
            <a:pPr marL="640080" lvl="1" indent="-274320" eaLnBrk="1" fontAlgn="auto" hangingPunct="1">
              <a:spcAft>
                <a:spcPts val="0"/>
              </a:spcAft>
              <a:buFont typeface="Wingdings 2"/>
              <a:buChar char=""/>
              <a:defRPr/>
            </a:pPr>
            <a:r>
              <a:rPr lang="en-US" dirty="0" smtClean="0"/>
              <a:t>For example, we decompose a test suite into individual test cases, then compose as needed by a product</a:t>
            </a:r>
          </a:p>
          <a:p>
            <a:pPr marL="320040" indent="-320040" eaLnBrk="1" fontAlgn="auto" hangingPunct="1">
              <a:spcAft>
                <a:spcPts val="0"/>
              </a:spcAft>
              <a:buFont typeface="Wingdings"/>
              <a:buChar char=""/>
              <a:defRPr/>
            </a:pPr>
            <a:r>
              <a:rPr lang="en-US" dirty="0" smtClean="0"/>
              <a:t>Often a team is devoted to providing these assets</a:t>
            </a:r>
          </a:p>
          <a:p>
            <a:pPr marL="320040" indent="-320040" eaLnBrk="1" fontAlgn="auto" hangingPunct="1">
              <a:spcAft>
                <a:spcPts val="0"/>
              </a:spcAft>
              <a:buFont typeface="Wingdings"/>
              <a:buChar char=""/>
              <a:defRPr/>
            </a:pPr>
            <a:r>
              <a:rPr lang="en-US" dirty="0" smtClean="0"/>
              <a:t>This team has a vision that encompasses all products that would use its assets.  </a:t>
            </a:r>
          </a:p>
          <a:p>
            <a:pPr marL="320040" indent="-320040" eaLnBrk="1" fontAlgn="auto" hangingPunct="1">
              <a:spcAft>
                <a:spcPts val="0"/>
              </a:spcAft>
              <a:buFont typeface="Wingdings"/>
              <a:buChar char=""/>
              <a:defRPr/>
            </a:pPr>
            <a:r>
              <a:rPr lang="en-US" dirty="0" smtClean="0"/>
              <a:t>An “attached process” accompanies each core asset to facilitate reuse of the asset</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612775" y="228600"/>
            <a:ext cx="8153400" cy="990600"/>
          </a:xfrm>
        </p:spPr>
        <p:txBody>
          <a:bodyPr/>
          <a:lstStyle/>
          <a:p>
            <a:pPr eaLnBrk="1" hangingPunct="1"/>
            <a:r>
              <a:rPr lang="en-US" dirty="0" smtClean="0"/>
              <a:t>Product development</a:t>
            </a:r>
          </a:p>
        </p:txBody>
      </p:sp>
      <p:sp>
        <p:nvSpPr>
          <p:cNvPr id="43011" name="Content Placeholder 2"/>
          <p:cNvSpPr>
            <a:spLocks noGrp="1"/>
          </p:cNvSpPr>
          <p:nvPr>
            <p:ph sz="quarter" idx="1"/>
          </p:nvPr>
        </p:nvSpPr>
        <p:spPr>
          <a:xfrm>
            <a:off x="612775" y="1600200"/>
            <a:ext cx="8153400" cy="4495800"/>
          </a:xfrm>
        </p:spPr>
        <p:txBody>
          <a:bodyPr/>
          <a:lstStyle/>
          <a:p>
            <a:pPr eaLnBrk="1" hangingPunct="1"/>
            <a:r>
              <a:rPr lang="en-US" sz="2800" dirty="0" smtClean="0"/>
              <a:t>Product development is combining core assets with product-specific artifacts to produce products.</a:t>
            </a:r>
          </a:p>
          <a:p>
            <a:pPr eaLnBrk="1" hangingPunct="1"/>
            <a:r>
              <a:rPr lang="en-US" sz="2800" dirty="0" smtClean="0"/>
              <a:t>Product development moves faster than in traditional development because of the assets and the small percentage of product-specific artifacts.</a:t>
            </a:r>
          </a:p>
          <a:p>
            <a:pPr eaLnBrk="1" hangingPunct="1"/>
            <a:r>
              <a:rPr lang="en-US" sz="2800" dirty="0" smtClean="0"/>
              <a:t>A product team may continue to own the product it has built or it may hand it off to a maintenance team.</a:t>
            </a:r>
          </a:p>
          <a:p>
            <a:pPr eaLnBrk="1" hangingPunct="1"/>
            <a:r>
              <a:rPr lang="en-US" sz="2800" dirty="0" smtClean="0"/>
              <a:t>This team is focused on one product.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Session Objective</a:t>
            </a:r>
            <a:endParaRPr lang="en-US" dirty="0"/>
          </a:p>
        </p:txBody>
      </p:sp>
      <p:sp>
        <p:nvSpPr>
          <p:cNvPr id="3" name="Content Placeholder 2"/>
          <p:cNvSpPr>
            <a:spLocks noGrp="1"/>
          </p:cNvSpPr>
          <p:nvPr>
            <p:ph idx="1"/>
          </p:nvPr>
        </p:nvSpPr>
        <p:spPr/>
        <p:txBody>
          <a:bodyPr/>
          <a:lstStyle/>
          <a:p>
            <a:r>
              <a:rPr lang="en-US" dirty="0" smtClean="0"/>
              <a:t>To introduce the concepts related to software product lines and briefly explore the role of </a:t>
            </a:r>
            <a:r>
              <a:rPr lang="en-US" smtClean="0"/>
              <a:t>systems engineering.</a:t>
            </a:r>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612775" y="228600"/>
            <a:ext cx="8153400" cy="990600"/>
          </a:xfrm>
        </p:spPr>
        <p:txBody>
          <a:bodyPr/>
          <a:lstStyle/>
          <a:p>
            <a:pPr eaLnBrk="1" hangingPunct="1"/>
            <a:r>
              <a:rPr lang="en-US" smtClean="0"/>
              <a:t>Management</a:t>
            </a:r>
          </a:p>
        </p:txBody>
      </p:sp>
      <p:sp>
        <p:nvSpPr>
          <p:cNvPr id="44035" name="Content Placeholder 2"/>
          <p:cNvSpPr>
            <a:spLocks noGrp="1"/>
          </p:cNvSpPr>
          <p:nvPr>
            <p:ph sz="quarter" idx="1"/>
          </p:nvPr>
        </p:nvSpPr>
        <p:spPr>
          <a:xfrm>
            <a:off x="612775" y="1600200"/>
            <a:ext cx="8153400" cy="4495800"/>
          </a:xfrm>
        </p:spPr>
        <p:txBody>
          <a:bodyPr/>
          <a:lstStyle/>
          <a:p>
            <a:pPr eaLnBrk="1" hangingPunct="1"/>
            <a:r>
              <a:rPr lang="en-US" smtClean="0"/>
              <a:t>A central authority, such as a product line manager, oversees the organization which may cut across multiple business unit boundaries</a:t>
            </a:r>
          </a:p>
          <a:p>
            <a:pPr eaLnBrk="1" hangingPunct="1"/>
            <a:r>
              <a:rPr lang="en-US" smtClean="0"/>
              <a:t>Coordinates the production of core assets and the assembly of products.</a:t>
            </a:r>
          </a:p>
          <a:p>
            <a:pPr eaLnBrk="1" hangingPunct="1"/>
            <a:r>
              <a:rPr lang="en-US" smtClean="0"/>
              <a:t>Ensures that resources are available at the right time to optimize operation of the production capability.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a:grpSpLocks/>
          </p:cNvGrpSpPr>
          <p:nvPr/>
        </p:nvGrpSpPr>
        <p:grpSpPr bwMode="auto">
          <a:xfrm>
            <a:off x="152400" y="152400"/>
            <a:ext cx="8763000" cy="6553200"/>
            <a:chOff x="152400" y="152400"/>
            <a:chExt cx="8763000" cy="6553200"/>
          </a:xfrm>
        </p:grpSpPr>
        <p:sp>
          <p:nvSpPr>
            <p:cNvPr id="3" name="Cloud Callout 2"/>
            <p:cNvSpPr/>
            <p:nvPr/>
          </p:nvSpPr>
          <p:spPr bwMode="auto">
            <a:xfrm>
              <a:off x="2209800" y="1905000"/>
              <a:ext cx="4724400" cy="4114800"/>
            </a:xfrm>
            <a:prstGeom prst="cloudCallout">
              <a:avLst>
                <a:gd name="adj1" fmla="val -15091"/>
                <a:gd name="adj2" fmla="val 4198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Product Line organization</a:t>
              </a:r>
            </a:p>
          </p:txBody>
        </p:sp>
        <p:sp>
          <p:nvSpPr>
            <p:cNvPr id="4" name="Cloud Callout 3"/>
            <p:cNvSpPr/>
            <p:nvPr/>
          </p:nvSpPr>
          <p:spPr bwMode="auto">
            <a:xfrm>
              <a:off x="2819400" y="2590800"/>
              <a:ext cx="1828800" cy="685800"/>
            </a:xfrm>
            <a:prstGeom prst="cloudCallout">
              <a:avLst>
                <a:gd name="adj1" fmla="val -15091"/>
                <a:gd name="adj2" fmla="val 4198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Core asset team</a:t>
              </a:r>
            </a:p>
          </p:txBody>
        </p:sp>
        <p:sp>
          <p:nvSpPr>
            <p:cNvPr id="5" name="Cloud Callout 4"/>
            <p:cNvSpPr/>
            <p:nvPr/>
          </p:nvSpPr>
          <p:spPr bwMode="auto">
            <a:xfrm>
              <a:off x="3200400" y="4343400"/>
              <a:ext cx="1828800" cy="685800"/>
            </a:xfrm>
            <a:prstGeom prst="cloudCallout">
              <a:avLst>
                <a:gd name="adj1" fmla="val -15091"/>
                <a:gd name="adj2" fmla="val 4198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Product  team</a:t>
              </a:r>
            </a:p>
          </p:txBody>
        </p:sp>
        <p:sp>
          <p:nvSpPr>
            <p:cNvPr id="6" name="Up-Down Arrow 5"/>
            <p:cNvSpPr/>
            <p:nvPr/>
          </p:nvSpPr>
          <p:spPr bwMode="auto">
            <a:xfrm rot="20526492">
              <a:off x="3776663" y="3241675"/>
              <a:ext cx="450850" cy="1136650"/>
            </a:xfrm>
            <a:prstGeom prst="up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Cloud Callout 6"/>
            <p:cNvSpPr/>
            <p:nvPr/>
          </p:nvSpPr>
          <p:spPr bwMode="auto">
            <a:xfrm>
              <a:off x="3352800" y="4495800"/>
              <a:ext cx="1828800" cy="685800"/>
            </a:xfrm>
            <a:prstGeom prst="cloudCallout">
              <a:avLst>
                <a:gd name="adj1" fmla="val -15091"/>
                <a:gd name="adj2" fmla="val 4198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Product  team</a:t>
              </a:r>
            </a:p>
          </p:txBody>
        </p:sp>
        <p:sp>
          <p:nvSpPr>
            <p:cNvPr id="8" name="Cloud Callout 7"/>
            <p:cNvSpPr/>
            <p:nvPr/>
          </p:nvSpPr>
          <p:spPr bwMode="auto">
            <a:xfrm>
              <a:off x="3505200" y="4648200"/>
              <a:ext cx="1828800" cy="685800"/>
            </a:xfrm>
            <a:prstGeom prst="cloudCallout">
              <a:avLst>
                <a:gd name="adj1" fmla="val -15091"/>
                <a:gd name="adj2" fmla="val 4198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Product  team</a:t>
              </a:r>
            </a:p>
          </p:txBody>
        </p:sp>
        <p:sp>
          <p:nvSpPr>
            <p:cNvPr id="9" name="Cloud Callout 8"/>
            <p:cNvSpPr/>
            <p:nvPr/>
          </p:nvSpPr>
          <p:spPr bwMode="auto">
            <a:xfrm>
              <a:off x="5029200" y="2590800"/>
              <a:ext cx="1447800" cy="457200"/>
            </a:xfrm>
            <a:prstGeom prst="cloudCallout">
              <a:avLst>
                <a:gd name="adj1" fmla="val -15091"/>
                <a:gd name="adj2" fmla="val 4198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050" dirty="0"/>
                <a:t>Configuration management</a:t>
              </a:r>
            </a:p>
          </p:txBody>
        </p:sp>
        <p:cxnSp>
          <p:nvCxnSpPr>
            <p:cNvPr id="45068" name="Straight Arrow Connector 10"/>
            <p:cNvCxnSpPr>
              <a:cxnSpLocks noChangeShapeType="1"/>
              <a:endCxn id="9" idx="0"/>
            </p:cNvCxnSpPr>
            <p:nvPr/>
          </p:nvCxnSpPr>
          <p:spPr bwMode="auto">
            <a:xfrm>
              <a:off x="4559300" y="2817813"/>
              <a:ext cx="461963" cy="1588"/>
            </a:xfrm>
            <a:prstGeom prst="straightConnector1">
              <a:avLst/>
            </a:prstGeom>
            <a:noFill/>
            <a:ln w="9525" algn="ctr">
              <a:solidFill>
                <a:srgbClr val="FFFF00"/>
              </a:solidFill>
              <a:round/>
              <a:headEnd type="arrow" w="med" len="med"/>
              <a:tailEnd type="arrow" w="med" len="med"/>
            </a:ln>
          </p:spPr>
        </p:cxnSp>
        <p:cxnSp>
          <p:nvCxnSpPr>
            <p:cNvPr id="11" name="Straight Arrow Connector 10"/>
            <p:cNvCxnSpPr/>
            <p:nvPr/>
          </p:nvCxnSpPr>
          <p:spPr bwMode="auto">
            <a:xfrm rot="5400000" flipH="1" flipV="1">
              <a:off x="4838700" y="3848100"/>
              <a:ext cx="914400" cy="533400"/>
            </a:xfrm>
            <a:prstGeom prst="straightConnector1">
              <a:avLst/>
            </a:prstGeom>
            <a:ln>
              <a:solidFill>
                <a:srgbClr val="FFFF00"/>
              </a:solidFill>
              <a:tailEnd type="arrow"/>
            </a:ln>
          </p:spPr>
          <p:style>
            <a:lnRef idx="1">
              <a:schemeClr val="accent1"/>
            </a:lnRef>
            <a:fillRef idx="0">
              <a:schemeClr val="accent1"/>
            </a:fillRef>
            <a:effectRef idx="0">
              <a:schemeClr val="accent1"/>
            </a:effectRef>
            <a:fontRef idx="minor">
              <a:schemeClr val="tx1"/>
            </a:fontRef>
          </p:style>
        </p:cxnSp>
        <p:sp>
          <p:nvSpPr>
            <p:cNvPr id="12" name="Cloud Callout 11"/>
            <p:cNvSpPr/>
            <p:nvPr/>
          </p:nvSpPr>
          <p:spPr bwMode="auto">
            <a:xfrm>
              <a:off x="3352800" y="152400"/>
              <a:ext cx="1981200" cy="1219200"/>
            </a:xfrm>
            <a:prstGeom prst="cloudCallout">
              <a:avLst>
                <a:gd name="adj1" fmla="val -15091"/>
                <a:gd name="adj2" fmla="val 4198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3" name="Cloud Callout 12"/>
            <p:cNvSpPr/>
            <p:nvPr/>
          </p:nvSpPr>
          <p:spPr bwMode="auto">
            <a:xfrm>
              <a:off x="3581400" y="762000"/>
              <a:ext cx="1371600" cy="457200"/>
            </a:xfrm>
            <a:prstGeom prst="cloudCallout">
              <a:avLst>
                <a:gd name="adj1" fmla="val -15091"/>
                <a:gd name="adj2" fmla="val 4198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dirty="0"/>
                <a:t>Product  team</a:t>
              </a:r>
            </a:p>
          </p:txBody>
        </p:sp>
        <p:sp>
          <p:nvSpPr>
            <p:cNvPr id="14" name="Up-Down Arrow 13"/>
            <p:cNvSpPr/>
            <p:nvPr/>
          </p:nvSpPr>
          <p:spPr bwMode="auto">
            <a:xfrm>
              <a:off x="4191000" y="1143000"/>
              <a:ext cx="152400" cy="1447800"/>
            </a:xfrm>
            <a:prstGeom prst="upDown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5073" name="TextBox 14"/>
            <p:cNvSpPr txBox="1">
              <a:spLocks noChangeArrowheads="1"/>
            </p:cNvSpPr>
            <p:nvPr/>
          </p:nvSpPr>
          <p:spPr bwMode="auto">
            <a:xfrm>
              <a:off x="3657600" y="304800"/>
              <a:ext cx="1493838" cy="304800"/>
            </a:xfrm>
            <a:prstGeom prst="rect">
              <a:avLst/>
            </a:prstGeom>
            <a:noFill/>
            <a:ln w="9525">
              <a:noFill/>
              <a:miter lim="800000"/>
              <a:headEnd/>
              <a:tailEnd/>
            </a:ln>
          </p:spPr>
          <p:txBody>
            <a:bodyPr wrap="none">
              <a:spAutoFit/>
            </a:bodyPr>
            <a:lstStyle/>
            <a:p>
              <a:r>
                <a:rPr lang="en-US" sz="1400">
                  <a:solidFill>
                    <a:schemeClr val="bg1"/>
                  </a:solidFill>
                </a:rPr>
                <a:t>Strategic partner</a:t>
              </a:r>
            </a:p>
          </p:txBody>
        </p:sp>
        <p:sp>
          <p:nvSpPr>
            <p:cNvPr id="16" name="Cloud Callout 15"/>
            <p:cNvSpPr/>
            <p:nvPr/>
          </p:nvSpPr>
          <p:spPr bwMode="auto">
            <a:xfrm>
              <a:off x="5181600" y="3200400"/>
              <a:ext cx="1447800" cy="457200"/>
            </a:xfrm>
            <a:prstGeom prst="cloudCallout">
              <a:avLst>
                <a:gd name="adj1" fmla="val -15091"/>
                <a:gd name="adj2" fmla="val 4198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050" dirty="0"/>
                <a:t>Software architecture</a:t>
              </a:r>
            </a:p>
          </p:txBody>
        </p:sp>
        <p:cxnSp>
          <p:nvCxnSpPr>
            <p:cNvPr id="45075" name="Straight Arrow Connector 19"/>
            <p:cNvCxnSpPr>
              <a:cxnSpLocks noChangeShapeType="1"/>
              <a:endCxn id="9" idx="0"/>
            </p:cNvCxnSpPr>
            <p:nvPr/>
          </p:nvCxnSpPr>
          <p:spPr bwMode="auto">
            <a:xfrm flipH="1" flipV="1">
              <a:off x="5021263" y="2819400"/>
              <a:ext cx="7938" cy="1752600"/>
            </a:xfrm>
            <a:prstGeom prst="straightConnector1">
              <a:avLst/>
            </a:prstGeom>
            <a:noFill/>
            <a:ln w="9525" algn="ctr">
              <a:solidFill>
                <a:srgbClr val="FFFF00"/>
              </a:solidFill>
              <a:round/>
              <a:headEnd type="arrow" w="med" len="med"/>
              <a:tailEnd type="arrow" w="med" len="med"/>
            </a:ln>
          </p:spPr>
        </p:cxnSp>
        <p:cxnSp>
          <p:nvCxnSpPr>
            <p:cNvPr id="45076" name="Straight Arrow Connector 23"/>
            <p:cNvCxnSpPr>
              <a:cxnSpLocks noChangeShapeType="1"/>
            </p:cNvCxnSpPr>
            <p:nvPr/>
          </p:nvCxnSpPr>
          <p:spPr bwMode="auto">
            <a:xfrm>
              <a:off x="4572000" y="2819400"/>
              <a:ext cx="766763" cy="457200"/>
            </a:xfrm>
            <a:prstGeom prst="straightConnector1">
              <a:avLst/>
            </a:prstGeom>
            <a:noFill/>
            <a:ln w="9525" algn="ctr">
              <a:solidFill>
                <a:srgbClr val="FFFF00"/>
              </a:solidFill>
              <a:round/>
              <a:headEnd type="arrow" w="med" len="med"/>
              <a:tailEnd/>
            </a:ln>
          </p:spPr>
        </p:cxnSp>
        <p:sp>
          <p:nvSpPr>
            <p:cNvPr id="19" name="Cloud Callout 12"/>
            <p:cNvSpPr>
              <a:spLocks noChangeArrowheads="1"/>
            </p:cNvSpPr>
            <p:nvPr/>
          </p:nvSpPr>
          <p:spPr bwMode="auto">
            <a:xfrm>
              <a:off x="228600" y="228600"/>
              <a:ext cx="2133600" cy="1219200"/>
            </a:xfrm>
            <a:prstGeom prst="cloudCallout">
              <a:avLst>
                <a:gd name="adj1" fmla="val -17560"/>
                <a:gd name="adj2" fmla="val 41926"/>
              </a:avLst>
            </a:prstGeom>
            <a:solidFill>
              <a:schemeClr val="accent1"/>
            </a:solidFill>
            <a:ln w="25400" algn="ctr">
              <a:solidFill>
                <a:srgbClr val="385D8A"/>
              </a:solidFill>
              <a:round/>
              <a:headEnd/>
              <a:tailEnd/>
            </a:ln>
          </p:spPr>
          <p:txBody>
            <a:bodyPr anchor="ctr"/>
            <a:lstStyle/>
            <a:p>
              <a:pPr algn="ctr" fontAlgn="auto">
                <a:spcBef>
                  <a:spcPts val="0"/>
                </a:spcBef>
                <a:spcAft>
                  <a:spcPts val="0"/>
                </a:spcAft>
                <a:defRPr/>
              </a:pPr>
              <a:endParaRPr lang="en-US" dirty="0">
                <a:solidFill>
                  <a:schemeClr val="lt1"/>
                </a:solidFill>
                <a:latin typeface="+mn-lt"/>
              </a:endParaRPr>
            </a:p>
          </p:txBody>
        </p:sp>
        <p:sp>
          <p:nvSpPr>
            <p:cNvPr id="45078" name="TextBox 16"/>
            <p:cNvSpPr txBox="1">
              <a:spLocks noChangeArrowheads="1"/>
            </p:cNvSpPr>
            <p:nvPr/>
          </p:nvSpPr>
          <p:spPr bwMode="auto">
            <a:xfrm>
              <a:off x="381000" y="533400"/>
              <a:ext cx="1720850" cy="304800"/>
            </a:xfrm>
            <a:prstGeom prst="rect">
              <a:avLst/>
            </a:prstGeom>
            <a:noFill/>
            <a:ln w="9525">
              <a:noFill/>
              <a:miter lim="800000"/>
              <a:headEnd/>
              <a:tailEnd/>
            </a:ln>
          </p:spPr>
          <p:txBody>
            <a:bodyPr wrap="none">
              <a:spAutoFit/>
            </a:bodyPr>
            <a:lstStyle/>
            <a:p>
              <a:r>
                <a:rPr lang="en-US" sz="1400">
                  <a:solidFill>
                    <a:schemeClr val="bg1"/>
                  </a:solidFill>
                </a:rPr>
                <a:t>Parent organization</a:t>
              </a:r>
            </a:p>
          </p:txBody>
        </p:sp>
        <p:sp>
          <p:nvSpPr>
            <p:cNvPr id="21" name="Cloud Callout 6"/>
            <p:cNvSpPr>
              <a:spLocks noChangeArrowheads="1"/>
            </p:cNvSpPr>
            <p:nvPr/>
          </p:nvSpPr>
          <p:spPr bwMode="auto">
            <a:xfrm>
              <a:off x="6858000" y="4724400"/>
              <a:ext cx="2057400" cy="1752600"/>
            </a:xfrm>
            <a:prstGeom prst="cloudCallout">
              <a:avLst>
                <a:gd name="adj1" fmla="val -32023"/>
                <a:gd name="adj2" fmla="val 29981"/>
              </a:avLst>
            </a:prstGeom>
            <a:solidFill>
              <a:schemeClr val="accent1"/>
            </a:solidFill>
            <a:ln w="25400" algn="ctr">
              <a:solidFill>
                <a:srgbClr val="385D8A"/>
              </a:solidFill>
              <a:round/>
              <a:headEnd/>
              <a:tailEnd/>
            </a:ln>
          </p:spPr>
          <p:txBody>
            <a:bodyPr anchor="ctr"/>
            <a:lstStyle/>
            <a:p>
              <a:pPr algn="ctr" fontAlgn="auto">
                <a:spcBef>
                  <a:spcPts val="0"/>
                </a:spcBef>
                <a:spcAft>
                  <a:spcPts val="0"/>
                </a:spcAft>
                <a:defRPr/>
              </a:pPr>
              <a:endParaRPr lang="en-US">
                <a:solidFill>
                  <a:schemeClr val="lt1"/>
                </a:solidFill>
                <a:latin typeface="+mn-lt"/>
              </a:endParaRPr>
            </a:p>
          </p:txBody>
        </p:sp>
        <p:sp>
          <p:nvSpPr>
            <p:cNvPr id="45080" name="Cloud Callout 17"/>
            <p:cNvSpPr>
              <a:spLocks noChangeArrowheads="1"/>
            </p:cNvSpPr>
            <p:nvPr/>
          </p:nvSpPr>
          <p:spPr bwMode="auto">
            <a:xfrm>
              <a:off x="7086600" y="5486400"/>
              <a:ext cx="1447800" cy="457200"/>
            </a:xfrm>
            <a:prstGeom prst="cloudCallout">
              <a:avLst>
                <a:gd name="adj1" fmla="val -9870"/>
                <a:gd name="adj2" fmla="val -7986"/>
              </a:avLst>
            </a:prstGeom>
            <a:solidFill>
              <a:srgbClr val="FF0000"/>
            </a:solidFill>
            <a:ln w="25400" algn="ctr">
              <a:solidFill>
                <a:srgbClr val="385D8A"/>
              </a:solidFill>
              <a:round/>
              <a:headEnd/>
              <a:tailEnd/>
            </a:ln>
          </p:spPr>
          <p:txBody>
            <a:bodyPr anchor="ctr"/>
            <a:lstStyle/>
            <a:p>
              <a:pPr algn="ctr"/>
              <a:r>
                <a:rPr lang="en-US" sz="1000">
                  <a:solidFill>
                    <a:srgbClr val="FFFFFF"/>
                  </a:solidFill>
                  <a:latin typeface="Calibri" pitchFamily="34" charset="0"/>
                </a:rPr>
                <a:t>Reference architecture</a:t>
              </a:r>
            </a:p>
          </p:txBody>
        </p:sp>
        <p:sp>
          <p:nvSpPr>
            <p:cNvPr id="45081" name="Line 30"/>
            <p:cNvSpPr>
              <a:spLocks noChangeShapeType="1"/>
            </p:cNvSpPr>
            <p:nvPr/>
          </p:nvSpPr>
          <p:spPr bwMode="auto">
            <a:xfrm>
              <a:off x="6324600" y="3581400"/>
              <a:ext cx="1295400" cy="1219200"/>
            </a:xfrm>
            <a:prstGeom prst="line">
              <a:avLst/>
            </a:prstGeom>
            <a:noFill/>
            <a:ln w="9525">
              <a:solidFill>
                <a:srgbClr val="FF0000"/>
              </a:solidFill>
              <a:round/>
              <a:headEnd type="arrow" w="med" len="med"/>
              <a:tailEnd/>
            </a:ln>
          </p:spPr>
          <p:txBody>
            <a:bodyPr/>
            <a:lstStyle/>
            <a:p>
              <a:endParaRPr lang="en-US"/>
            </a:p>
          </p:txBody>
        </p:sp>
        <p:sp>
          <p:nvSpPr>
            <p:cNvPr id="24" name="Up-Down Arrow 6"/>
            <p:cNvSpPr>
              <a:spLocks noChangeArrowheads="1"/>
            </p:cNvSpPr>
            <p:nvPr/>
          </p:nvSpPr>
          <p:spPr bwMode="auto">
            <a:xfrm rot="19249404">
              <a:off x="2128838" y="1039813"/>
              <a:ext cx="450850" cy="1600200"/>
            </a:xfrm>
            <a:prstGeom prst="upDownArrow">
              <a:avLst>
                <a:gd name="adj1" fmla="val 50000"/>
                <a:gd name="adj2" fmla="val 70394"/>
              </a:avLst>
            </a:prstGeom>
            <a:solidFill>
              <a:srgbClr val="92D050"/>
            </a:solidFill>
            <a:ln w="25400" algn="ctr">
              <a:solidFill>
                <a:srgbClr val="385D8A"/>
              </a:solidFill>
              <a:miter lim="800000"/>
              <a:headEnd/>
              <a:tailEnd/>
            </a:ln>
          </p:spPr>
          <p:txBody>
            <a:bodyPr anchor="ctr"/>
            <a:lstStyle/>
            <a:p>
              <a:pPr algn="ctr" fontAlgn="auto">
                <a:spcBef>
                  <a:spcPts val="0"/>
                </a:spcBef>
                <a:spcAft>
                  <a:spcPts val="0"/>
                </a:spcAft>
                <a:defRPr/>
              </a:pPr>
              <a:endParaRPr lang="en-US">
                <a:solidFill>
                  <a:schemeClr val="lt1"/>
                </a:solidFill>
                <a:latin typeface="+mn-lt"/>
              </a:endParaRPr>
            </a:p>
          </p:txBody>
        </p:sp>
        <p:sp>
          <p:nvSpPr>
            <p:cNvPr id="45083" name="TextBox 16"/>
            <p:cNvSpPr txBox="1">
              <a:spLocks noChangeArrowheads="1"/>
            </p:cNvSpPr>
            <p:nvPr/>
          </p:nvSpPr>
          <p:spPr bwMode="auto">
            <a:xfrm>
              <a:off x="7010400" y="5029200"/>
              <a:ext cx="1809750" cy="304800"/>
            </a:xfrm>
            <a:prstGeom prst="rect">
              <a:avLst/>
            </a:prstGeom>
            <a:noFill/>
            <a:ln w="9525">
              <a:noFill/>
              <a:miter lim="800000"/>
              <a:headEnd/>
              <a:tailEnd/>
            </a:ln>
          </p:spPr>
          <p:txBody>
            <a:bodyPr wrap="none">
              <a:spAutoFit/>
            </a:bodyPr>
            <a:lstStyle/>
            <a:p>
              <a:r>
                <a:rPr lang="en-US" sz="1400">
                  <a:solidFill>
                    <a:schemeClr val="bg1"/>
                  </a:solidFill>
                </a:rPr>
                <a:t>Domain organization</a:t>
              </a:r>
            </a:p>
          </p:txBody>
        </p:sp>
        <p:sp>
          <p:nvSpPr>
            <p:cNvPr id="26" name="Cloud Callout 6"/>
            <p:cNvSpPr>
              <a:spLocks noChangeArrowheads="1"/>
            </p:cNvSpPr>
            <p:nvPr/>
          </p:nvSpPr>
          <p:spPr bwMode="auto">
            <a:xfrm>
              <a:off x="6858000" y="228600"/>
              <a:ext cx="2057400" cy="1752600"/>
            </a:xfrm>
            <a:prstGeom prst="cloudCallout">
              <a:avLst>
                <a:gd name="adj1" fmla="val 79"/>
                <a:gd name="adj2" fmla="val 40940"/>
              </a:avLst>
            </a:prstGeom>
            <a:solidFill>
              <a:schemeClr val="accent1"/>
            </a:solidFill>
            <a:ln w="25400" algn="ctr">
              <a:solidFill>
                <a:srgbClr val="385D8A"/>
              </a:solidFill>
              <a:round/>
              <a:headEnd/>
              <a:tailEnd/>
            </a:ln>
          </p:spPr>
          <p:txBody>
            <a:bodyPr anchor="ctr"/>
            <a:lstStyle/>
            <a:p>
              <a:pPr algn="ctr" fontAlgn="auto">
                <a:spcBef>
                  <a:spcPts val="0"/>
                </a:spcBef>
                <a:spcAft>
                  <a:spcPts val="0"/>
                </a:spcAft>
                <a:defRPr/>
              </a:pPr>
              <a:endParaRPr lang="en-US">
                <a:solidFill>
                  <a:schemeClr val="lt1"/>
                </a:solidFill>
                <a:latin typeface="+mn-lt"/>
              </a:endParaRPr>
            </a:p>
          </p:txBody>
        </p:sp>
        <p:sp>
          <p:nvSpPr>
            <p:cNvPr id="45085" name="Cloud Callout 17"/>
            <p:cNvSpPr>
              <a:spLocks noChangeArrowheads="1"/>
            </p:cNvSpPr>
            <p:nvPr/>
          </p:nvSpPr>
          <p:spPr bwMode="auto">
            <a:xfrm>
              <a:off x="7086600" y="838200"/>
              <a:ext cx="1447800" cy="457200"/>
            </a:xfrm>
            <a:prstGeom prst="cloudCallout">
              <a:avLst>
                <a:gd name="adj1" fmla="val -9870"/>
                <a:gd name="adj2" fmla="val -7986"/>
              </a:avLst>
            </a:prstGeom>
            <a:solidFill>
              <a:srgbClr val="FF0000"/>
            </a:solidFill>
            <a:ln w="25400" algn="ctr">
              <a:solidFill>
                <a:srgbClr val="385D8A"/>
              </a:solidFill>
              <a:round/>
              <a:headEnd/>
              <a:tailEnd/>
            </a:ln>
          </p:spPr>
          <p:txBody>
            <a:bodyPr anchor="ctr"/>
            <a:lstStyle/>
            <a:p>
              <a:pPr algn="ctr"/>
              <a:r>
                <a:rPr lang="en-US" sz="1000">
                  <a:solidFill>
                    <a:srgbClr val="FFFFFF"/>
                  </a:solidFill>
                  <a:latin typeface="Calibri" pitchFamily="34" charset="0"/>
                </a:rPr>
                <a:t>Open source</a:t>
              </a:r>
            </a:p>
          </p:txBody>
        </p:sp>
        <p:sp>
          <p:nvSpPr>
            <p:cNvPr id="28" name="Line 45"/>
            <p:cNvSpPr>
              <a:spLocks noChangeShapeType="1"/>
            </p:cNvSpPr>
            <p:nvPr/>
          </p:nvSpPr>
          <p:spPr bwMode="auto">
            <a:xfrm flipH="1">
              <a:off x="6400800" y="1219200"/>
              <a:ext cx="914400" cy="1447800"/>
            </a:xfrm>
            <a:prstGeom prst="line">
              <a:avLst/>
            </a:prstGeom>
            <a:noFill/>
            <a:ln w="9525">
              <a:solidFill>
                <a:schemeClr val="accent6">
                  <a:lumMod val="50000"/>
                </a:schemeClr>
              </a:solidFill>
              <a:round/>
              <a:headEnd/>
              <a:tailEnd type="triangle" w="med" len="med"/>
            </a:ln>
            <a:effectLst/>
          </p:spPr>
          <p:txBody>
            <a:bodyPr/>
            <a:lstStyle/>
            <a:p>
              <a:pPr>
                <a:defRPr/>
              </a:pPr>
              <a:endParaRPr lang="en-US"/>
            </a:p>
          </p:txBody>
        </p:sp>
        <p:sp>
          <p:nvSpPr>
            <p:cNvPr id="45087" name="TextBox 16"/>
            <p:cNvSpPr txBox="1">
              <a:spLocks noChangeArrowheads="1"/>
            </p:cNvSpPr>
            <p:nvPr/>
          </p:nvSpPr>
          <p:spPr bwMode="auto">
            <a:xfrm>
              <a:off x="7162800" y="457200"/>
              <a:ext cx="1209675" cy="304800"/>
            </a:xfrm>
            <a:prstGeom prst="rect">
              <a:avLst/>
            </a:prstGeom>
            <a:noFill/>
            <a:ln w="9525">
              <a:noFill/>
              <a:miter lim="800000"/>
              <a:headEnd/>
              <a:tailEnd/>
            </a:ln>
          </p:spPr>
          <p:txBody>
            <a:bodyPr wrap="none">
              <a:spAutoFit/>
            </a:bodyPr>
            <a:lstStyle/>
            <a:p>
              <a:r>
                <a:rPr lang="en-US" sz="1400">
                  <a:solidFill>
                    <a:schemeClr val="bg1"/>
                  </a:solidFill>
                </a:rPr>
                <a:t>Asset source</a:t>
              </a:r>
            </a:p>
          </p:txBody>
        </p:sp>
        <p:sp>
          <p:nvSpPr>
            <p:cNvPr id="30" name="Cloud Callout 6"/>
            <p:cNvSpPr>
              <a:spLocks noChangeArrowheads="1"/>
            </p:cNvSpPr>
            <p:nvPr/>
          </p:nvSpPr>
          <p:spPr bwMode="auto">
            <a:xfrm>
              <a:off x="152400" y="4953000"/>
              <a:ext cx="2057400" cy="1752600"/>
            </a:xfrm>
            <a:prstGeom prst="cloudCallout">
              <a:avLst>
                <a:gd name="adj1" fmla="val 42593"/>
                <a:gd name="adj2" fmla="val -1810"/>
              </a:avLst>
            </a:prstGeom>
            <a:solidFill>
              <a:schemeClr val="accent1"/>
            </a:solidFill>
            <a:ln w="25400" algn="ctr">
              <a:solidFill>
                <a:srgbClr val="385D8A"/>
              </a:solidFill>
              <a:round/>
              <a:headEnd/>
              <a:tailEnd/>
            </a:ln>
          </p:spPr>
          <p:txBody>
            <a:bodyPr anchor="ctr"/>
            <a:lstStyle/>
            <a:p>
              <a:pPr algn="ctr" fontAlgn="auto">
                <a:spcBef>
                  <a:spcPts val="0"/>
                </a:spcBef>
                <a:spcAft>
                  <a:spcPts val="0"/>
                </a:spcAft>
                <a:defRPr/>
              </a:pPr>
              <a:endParaRPr lang="en-US">
                <a:solidFill>
                  <a:schemeClr val="lt1"/>
                </a:solidFill>
                <a:latin typeface="+mn-lt"/>
              </a:endParaRPr>
            </a:p>
          </p:txBody>
        </p:sp>
        <p:sp>
          <p:nvSpPr>
            <p:cNvPr id="45089" name="Cloud Callout 17"/>
            <p:cNvSpPr>
              <a:spLocks noChangeArrowheads="1"/>
            </p:cNvSpPr>
            <p:nvPr/>
          </p:nvSpPr>
          <p:spPr bwMode="auto">
            <a:xfrm>
              <a:off x="381000" y="5715000"/>
              <a:ext cx="1600200" cy="457200"/>
            </a:xfrm>
            <a:prstGeom prst="cloudCallout">
              <a:avLst>
                <a:gd name="adj1" fmla="val -29403"/>
                <a:gd name="adj2" fmla="val -28606"/>
              </a:avLst>
            </a:prstGeom>
            <a:solidFill>
              <a:srgbClr val="FF0000"/>
            </a:solidFill>
            <a:ln w="25400" algn="ctr">
              <a:solidFill>
                <a:srgbClr val="385D8A"/>
              </a:solidFill>
              <a:round/>
              <a:headEnd/>
              <a:tailEnd/>
            </a:ln>
          </p:spPr>
          <p:txBody>
            <a:bodyPr anchor="ctr"/>
            <a:lstStyle/>
            <a:p>
              <a:pPr algn="ctr"/>
              <a:r>
                <a:rPr lang="en-US" sz="1200" b="1">
                  <a:solidFill>
                    <a:srgbClr val="FFFFFF"/>
                  </a:solidFill>
                  <a:latin typeface="Calibri" pitchFamily="34" charset="0"/>
                </a:rPr>
                <a:t>requirements</a:t>
              </a:r>
            </a:p>
          </p:txBody>
        </p:sp>
        <p:sp>
          <p:nvSpPr>
            <p:cNvPr id="45090" name="Text Box 78"/>
            <p:cNvSpPr txBox="1">
              <a:spLocks noChangeArrowheads="1"/>
            </p:cNvSpPr>
            <p:nvPr/>
          </p:nvSpPr>
          <p:spPr bwMode="auto">
            <a:xfrm>
              <a:off x="685800" y="5181600"/>
              <a:ext cx="1174750" cy="366713"/>
            </a:xfrm>
            <a:prstGeom prst="rect">
              <a:avLst/>
            </a:prstGeom>
            <a:noFill/>
            <a:ln w="9525">
              <a:noFill/>
              <a:miter lim="800000"/>
              <a:headEnd/>
              <a:tailEnd/>
            </a:ln>
          </p:spPr>
          <p:txBody>
            <a:bodyPr wrap="none">
              <a:spAutoFit/>
            </a:bodyPr>
            <a:lstStyle/>
            <a:p>
              <a:r>
                <a:rPr lang="en-US">
                  <a:solidFill>
                    <a:schemeClr val="bg1"/>
                  </a:solidFill>
                </a:rPr>
                <a:t>Customer</a:t>
              </a:r>
            </a:p>
          </p:txBody>
        </p:sp>
        <p:sp>
          <p:nvSpPr>
            <p:cNvPr id="33" name="Line 79"/>
            <p:cNvSpPr>
              <a:spLocks noChangeShapeType="1"/>
            </p:cNvSpPr>
            <p:nvPr/>
          </p:nvSpPr>
          <p:spPr bwMode="auto">
            <a:xfrm flipH="1">
              <a:off x="2133600" y="5105400"/>
              <a:ext cx="1447800" cy="228600"/>
            </a:xfrm>
            <a:prstGeom prst="line">
              <a:avLst/>
            </a:prstGeom>
            <a:noFill/>
            <a:ln w="25400">
              <a:solidFill>
                <a:schemeClr val="bg2">
                  <a:lumMod val="50000"/>
                </a:schemeClr>
              </a:solidFill>
              <a:round/>
              <a:headEnd type="arrow" w="med" len="med"/>
              <a:tailEnd type="arrow" w="med" len="med"/>
            </a:ln>
            <a:effectLst/>
          </p:spPr>
          <p:txBody>
            <a:bodyPr/>
            <a:lstStyle/>
            <a:p>
              <a:pPr>
                <a:defRPr/>
              </a:pPr>
              <a:endParaRPr lang="en-US"/>
            </a:p>
          </p:txBody>
        </p:sp>
        <p:sp>
          <p:nvSpPr>
            <p:cNvPr id="45092" name="Cloud Callout 17"/>
            <p:cNvSpPr>
              <a:spLocks noChangeArrowheads="1"/>
            </p:cNvSpPr>
            <p:nvPr/>
          </p:nvSpPr>
          <p:spPr bwMode="auto">
            <a:xfrm>
              <a:off x="533400" y="838200"/>
              <a:ext cx="1447800" cy="457200"/>
            </a:xfrm>
            <a:prstGeom prst="cloudCallout">
              <a:avLst>
                <a:gd name="adj1" fmla="val -44380"/>
                <a:gd name="adj2" fmla="val -14171"/>
              </a:avLst>
            </a:prstGeom>
            <a:solidFill>
              <a:srgbClr val="FF0000"/>
            </a:solidFill>
            <a:ln w="25400" algn="ctr">
              <a:solidFill>
                <a:srgbClr val="385D8A"/>
              </a:solidFill>
              <a:round/>
              <a:headEnd/>
              <a:tailEnd/>
            </a:ln>
          </p:spPr>
          <p:txBody>
            <a:bodyPr anchor="ctr"/>
            <a:lstStyle/>
            <a:p>
              <a:pPr algn="ctr"/>
              <a:r>
                <a:rPr lang="en-US" sz="1400" b="1">
                  <a:solidFill>
                    <a:srgbClr val="FFFFFF"/>
                  </a:solidFill>
                  <a:latin typeface="Calibri" pitchFamily="34" charset="0"/>
                </a:rPr>
                <a:t>$$$</a:t>
              </a:r>
            </a:p>
          </p:txBody>
        </p:sp>
        <p:grpSp>
          <p:nvGrpSpPr>
            <p:cNvPr id="10" name="Group 38"/>
            <p:cNvGrpSpPr>
              <a:grpSpLocks/>
            </p:cNvGrpSpPr>
            <p:nvPr/>
          </p:nvGrpSpPr>
          <p:grpSpPr bwMode="auto">
            <a:xfrm>
              <a:off x="381000" y="2286000"/>
              <a:ext cx="1981200" cy="1219200"/>
              <a:chOff x="152400" y="2286000"/>
              <a:chExt cx="1981200" cy="1219200"/>
            </a:xfrm>
          </p:grpSpPr>
          <p:sp>
            <p:nvSpPr>
              <p:cNvPr id="43" name="Cloud Callout 36"/>
              <p:cNvSpPr/>
              <p:nvPr/>
            </p:nvSpPr>
            <p:spPr bwMode="auto">
              <a:xfrm>
                <a:off x="152400" y="2286000"/>
                <a:ext cx="1981200" cy="1219200"/>
              </a:xfrm>
              <a:prstGeom prst="cloudCallout">
                <a:avLst>
                  <a:gd name="adj1" fmla="val -15091"/>
                  <a:gd name="adj2" fmla="val 4198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4" name="Cloud Callout 37"/>
              <p:cNvSpPr/>
              <p:nvPr/>
            </p:nvSpPr>
            <p:spPr bwMode="auto">
              <a:xfrm>
                <a:off x="228600" y="2895600"/>
                <a:ext cx="1600200" cy="457200"/>
              </a:xfrm>
              <a:prstGeom prst="cloudCallout">
                <a:avLst>
                  <a:gd name="adj1" fmla="val -15091"/>
                  <a:gd name="adj2" fmla="val 4198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dirty="0"/>
                  <a:t>Product  management</a:t>
                </a:r>
              </a:p>
            </p:txBody>
          </p:sp>
        </p:grpSp>
        <p:grpSp>
          <p:nvGrpSpPr>
            <p:cNvPr id="15" name="Group 39"/>
            <p:cNvGrpSpPr>
              <a:grpSpLocks/>
            </p:cNvGrpSpPr>
            <p:nvPr/>
          </p:nvGrpSpPr>
          <p:grpSpPr bwMode="auto">
            <a:xfrm>
              <a:off x="304800" y="2514600"/>
              <a:ext cx="1981200" cy="1219200"/>
              <a:chOff x="152400" y="2286000"/>
              <a:chExt cx="1981200" cy="1219200"/>
            </a:xfrm>
          </p:grpSpPr>
          <p:sp>
            <p:nvSpPr>
              <p:cNvPr id="41" name="Cloud Callout 40"/>
              <p:cNvSpPr/>
              <p:nvPr/>
            </p:nvSpPr>
            <p:spPr bwMode="auto">
              <a:xfrm>
                <a:off x="152400" y="2286000"/>
                <a:ext cx="1981200" cy="1219200"/>
              </a:xfrm>
              <a:prstGeom prst="cloudCallout">
                <a:avLst>
                  <a:gd name="adj1" fmla="val -15091"/>
                  <a:gd name="adj2" fmla="val 4198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2" name="Cloud Callout 41"/>
              <p:cNvSpPr/>
              <p:nvPr/>
            </p:nvSpPr>
            <p:spPr bwMode="auto">
              <a:xfrm>
                <a:off x="228600" y="2895600"/>
                <a:ext cx="1600200" cy="457200"/>
              </a:xfrm>
              <a:prstGeom prst="cloudCallout">
                <a:avLst>
                  <a:gd name="adj1" fmla="val -15091"/>
                  <a:gd name="adj2" fmla="val 4198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dirty="0"/>
                  <a:t>Product  management</a:t>
                </a:r>
              </a:p>
            </p:txBody>
          </p:sp>
        </p:grpSp>
        <p:grpSp>
          <p:nvGrpSpPr>
            <p:cNvPr id="17" name="Group 42"/>
            <p:cNvGrpSpPr>
              <a:grpSpLocks/>
            </p:cNvGrpSpPr>
            <p:nvPr/>
          </p:nvGrpSpPr>
          <p:grpSpPr bwMode="auto">
            <a:xfrm>
              <a:off x="152400" y="2743200"/>
              <a:ext cx="1981200" cy="1219200"/>
              <a:chOff x="152400" y="2286000"/>
              <a:chExt cx="1981200" cy="1219200"/>
            </a:xfrm>
          </p:grpSpPr>
          <p:sp>
            <p:nvSpPr>
              <p:cNvPr id="39" name="Cloud Callout 38"/>
              <p:cNvSpPr/>
              <p:nvPr/>
            </p:nvSpPr>
            <p:spPr bwMode="auto">
              <a:xfrm>
                <a:off x="152400" y="2286000"/>
                <a:ext cx="1981200" cy="1219200"/>
              </a:xfrm>
              <a:prstGeom prst="cloudCallout">
                <a:avLst>
                  <a:gd name="adj1" fmla="val -15091"/>
                  <a:gd name="adj2" fmla="val 4198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0" name="Cloud Callout 39"/>
              <p:cNvSpPr/>
              <p:nvPr/>
            </p:nvSpPr>
            <p:spPr bwMode="auto">
              <a:xfrm>
                <a:off x="228600" y="2895600"/>
                <a:ext cx="1600200" cy="457200"/>
              </a:xfrm>
              <a:prstGeom prst="cloudCallout">
                <a:avLst>
                  <a:gd name="adj1" fmla="val -15091"/>
                  <a:gd name="adj2" fmla="val 4198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dirty="0"/>
                  <a:t>Product  management</a:t>
                </a:r>
              </a:p>
            </p:txBody>
          </p:sp>
        </p:grpSp>
        <p:cxnSp>
          <p:nvCxnSpPr>
            <p:cNvPr id="38" name="Straight Arrow Connector 37"/>
            <p:cNvCxnSpPr>
              <a:stCxn id="40" idx="2"/>
              <a:endCxn id="5" idx="0"/>
            </p:cNvCxnSpPr>
            <p:nvPr/>
          </p:nvCxnSpPr>
          <p:spPr>
            <a:xfrm>
              <a:off x="1827213" y="3581400"/>
              <a:ext cx="1379537" cy="1104900"/>
            </a:xfrm>
            <a:prstGeom prst="straightConnector1">
              <a:avLst/>
            </a:prstGeom>
            <a:ln w="31750">
              <a:solidFill>
                <a:schemeClr val="accent4">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grpSp>
      <p:sp>
        <p:nvSpPr>
          <p:cNvPr id="45059" name="TextBox 44"/>
          <p:cNvSpPr txBox="1">
            <a:spLocks noChangeArrowheads="1"/>
          </p:cNvSpPr>
          <p:nvPr/>
        </p:nvSpPr>
        <p:spPr bwMode="auto">
          <a:xfrm>
            <a:off x="2362200" y="6396038"/>
            <a:ext cx="4633913" cy="461962"/>
          </a:xfrm>
          <a:prstGeom prst="rect">
            <a:avLst/>
          </a:prstGeom>
          <a:noFill/>
          <a:ln w="9525">
            <a:noFill/>
            <a:miter lim="800000"/>
            <a:headEnd/>
            <a:tailEnd/>
          </a:ln>
        </p:spPr>
        <p:txBody>
          <a:bodyPr wrap="none">
            <a:spAutoFit/>
          </a:bodyPr>
          <a:lstStyle/>
          <a:p>
            <a:r>
              <a:rPr lang="en-US" sz="2400"/>
              <a:t>Software product line ecosystem</a:t>
            </a:r>
          </a:p>
        </p:txBody>
      </p:sp>
      <p:cxnSp>
        <p:nvCxnSpPr>
          <p:cNvPr id="47" name="Straight Arrow Connector 46"/>
          <p:cNvCxnSpPr>
            <a:stCxn id="45089" idx="3"/>
            <a:endCxn id="40" idx="1"/>
          </p:cNvCxnSpPr>
          <p:nvPr/>
        </p:nvCxnSpPr>
        <p:spPr>
          <a:xfrm rot="16200000" flipV="1">
            <a:off x="139700" y="4699000"/>
            <a:ext cx="1930400" cy="152400"/>
          </a:xfrm>
          <a:prstGeom prst="straightConnector1">
            <a:avLst/>
          </a:prstGeom>
          <a:ln w="254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612775" y="228600"/>
            <a:ext cx="8153400" cy="990600"/>
          </a:xfrm>
        </p:spPr>
        <p:txBody>
          <a:bodyPr/>
          <a:lstStyle/>
          <a:p>
            <a:pPr eaLnBrk="1" hangingPunct="1"/>
            <a:r>
              <a:rPr lang="en-US" dirty="0" smtClean="0"/>
              <a:t>Activities and practices</a:t>
            </a:r>
          </a:p>
        </p:txBody>
      </p:sp>
      <p:sp>
        <p:nvSpPr>
          <p:cNvPr id="46083" name="Content Placeholder 2"/>
          <p:cNvSpPr>
            <a:spLocks noGrp="1"/>
          </p:cNvSpPr>
          <p:nvPr>
            <p:ph sz="quarter" idx="1"/>
          </p:nvPr>
        </p:nvSpPr>
        <p:spPr>
          <a:xfrm>
            <a:off x="612775" y="1600200"/>
            <a:ext cx="8153400" cy="4495800"/>
          </a:xfrm>
        </p:spPr>
        <p:txBody>
          <a:bodyPr/>
          <a:lstStyle/>
          <a:p>
            <a:pPr eaLnBrk="1" hangingPunct="1"/>
            <a:r>
              <a:rPr lang="en-US" sz="2400" dirty="0" smtClean="0"/>
              <a:t>Carrying out the activities touches 29 practice areas</a:t>
            </a:r>
          </a:p>
          <a:p>
            <a:pPr eaLnBrk="1" hangingPunct="1">
              <a:buFont typeface="Wingdings" pitchFamily="2" charset="2"/>
              <a:buNone/>
            </a:pPr>
            <a:endParaRPr lang="en-US" sz="2700" dirty="0" smtClean="0"/>
          </a:p>
        </p:txBody>
      </p:sp>
      <p:pic>
        <p:nvPicPr>
          <p:cNvPr id="46084" name="Picture 2" descr="C:\Documents and Settings\John McGregor\Local Settings\Temporary Internet Files\Content.IE5\85IJOPIR\MPj04332330000[1].jpg"/>
          <p:cNvPicPr>
            <a:picLocks noChangeAspect="1" noChangeArrowheads="1"/>
          </p:cNvPicPr>
          <p:nvPr/>
        </p:nvPicPr>
        <p:blipFill>
          <a:blip r:embed="rId2"/>
          <a:srcRect/>
          <a:stretch>
            <a:fillRect/>
          </a:stretch>
        </p:blipFill>
        <p:spPr bwMode="auto">
          <a:xfrm>
            <a:off x="7315200" y="5029200"/>
            <a:ext cx="1828800" cy="1828800"/>
          </a:xfrm>
          <a:prstGeom prst="rect">
            <a:avLst/>
          </a:prstGeom>
          <a:noFill/>
          <a:ln w="9525">
            <a:noFill/>
            <a:miter lim="800000"/>
            <a:headEnd/>
            <a:tailEnd/>
          </a:ln>
        </p:spPr>
      </p:pic>
      <p:sp>
        <p:nvSpPr>
          <p:cNvPr id="46085" name="Content Placeholder 2"/>
          <p:cNvSpPr>
            <a:spLocks/>
          </p:cNvSpPr>
          <p:nvPr/>
        </p:nvSpPr>
        <p:spPr bwMode="auto">
          <a:xfrm>
            <a:off x="609600" y="2209800"/>
            <a:ext cx="2740025" cy="2133600"/>
          </a:xfrm>
          <a:prstGeom prst="rect">
            <a:avLst/>
          </a:prstGeom>
          <a:noFill/>
          <a:ln w="9525">
            <a:noFill/>
            <a:miter lim="800000"/>
            <a:headEnd/>
            <a:tailEnd/>
          </a:ln>
        </p:spPr>
        <p:txBody>
          <a:bodyPr/>
          <a:lstStyle/>
          <a:p>
            <a:pPr marL="319088" indent="-319088" eaLnBrk="0" hangingPunct="0">
              <a:lnSpc>
                <a:spcPct val="90000"/>
              </a:lnSpc>
              <a:spcBef>
                <a:spcPts val="700"/>
              </a:spcBef>
              <a:buClr>
                <a:schemeClr val="accent2"/>
              </a:buClr>
              <a:buSzPct val="60000"/>
              <a:buFont typeface="Wingdings" pitchFamily="2" charset="2"/>
              <a:buChar char=""/>
            </a:pPr>
            <a:r>
              <a:rPr lang="en-US" sz="1200" dirty="0">
                <a:latin typeface="Tw Cen MT" pitchFamily="34" charset="0"/>
              </a:rPr>
              <a:t>Software Engineering</a:t>
            </a:r>
          </a:p>
          <a:p>
            <a:pPr marL="639763" lvl="1" indent="-273050" eaLnBrk="0" hangingPunct="0">
              <a:lnSpc>
                <a:spcPct val="90000"/>
              </a:lnSpc>
              <a:spcBef>
                <a:spcPts val="550"/>
              </a:spcBef>
              <a:buClr>
                <a:schemeClr val="accent1"/>
              </a:buClr>
              <a:buSzPct val="70000"/>
              <a:buFont typeface="Wingdings 2" pitchFamily="18" charset="2"/>
              <a:buChar char=""/>
            </a:pPr>
            <a:r>
              <a:rPr lang="en-US" sz="1000" dirty="0">
                <a:latin typeface="Tw Cen MT" pitchFamily="34" charset="0"/>
              </a:rPr>
              <a:t>Architecture Definition</a:t>
            </a:r>
          </a:p>
          <a:p>
            <a:pPr marL="639763" lvl="1" indent="-273050" eaLnBrk="0" hangingPunct="0">
              <a:lnSpc>
                <a:spcPct val="90000"/>
              </a:lnSpc>
              <a:spcBef>
                <a:spcPts val="550"/>
              </a:spcBef>
              <a:buClr>
                <a:schemeClr val="accent1"/>
              </a:buClr>
              <a:buSzPct val="70000"/>
              <a:buFont typeface="Wingdings 2" pitchFamily="18" charset="2"/>
              <a:buChar char=""/>
            </a:pPr>
            <a:r>
              <a:rPr lang="en-US" sz="1000" dirty="0">
                <a:latin typeface="Tw Cen MT" pitchFamily="34" charset="0"/>
              </a:rPr>
              <a:t>Architecture Evaluation</a:t>
            </a:r>
          </a:p>
          <a:p>
            <a:pPr marL="639763" lvl="1" indent="-273050" eaLnBrk="0" hangingPunct="0">
              <a:lnSpc>
                <a:spcPct val="90000"/>
              </a:lnSpc>
              <a:spcBef>
                <a:spcPts val="550"/>
              </a:spcBef>
              <a:buClr>
                <a:schemeClr val="accent1"/>
              </a:buClr>
              <a:buSzPct val="70000"/>
              <a:buFont typeface="Wingdings 2" pitchFamily="18" charset="2"/>
              <a:buChar char=""/>
            </a:pPr>
            <a:r>
              <a:rPr lang="en-US" sz="1000" dirty="0">
                <a:latin typeface="Tw Cen MT" pitchFamily="34" charset="0"/>
              </a:rPr>
              <a:t>Component Development</a:t>
            </a:r>
          </a:p>
          <a:p>
            <a:pPr marL="639763" lvl="1" indent="-273050" eaLnBrk="0" hangingPunct="0">
              <a:lnSpc>
                <a:spcPct val="90000"/>
              </a:lnSpc>
              <a:spcBef>
                <a:spcPts val="550"/>
              </a:spcBef>
              <a:buClr>
                <a:schemeClr val="accent1"/>
              </a:buClr>
              <a:buSzPct val="70000"/>
              <a:buFont typeface="Wingdings 2" pitchFamily="18" charset="2"/>
              <a:buChar char=""/>
            </a:pPr>
            <a:r>
              <a:rPr lang="en-US" sz="1000" dirty="0">
                <a:latin typeface="Tw Cen MT" pitchFamily="34" charset="0"/>
              </a:rPr>
              <a:t>Mining Existing Assets</a:t>
            </a:r>
          </a:p>
          <a:p>
            <a:pPr marL="639763" lvl="1" indent="-273050" eaLnBrk="0" hangingPunct="0">
              <a:lnSpc>
                <a:spcPct val="90000"/>
              </a:lnSpc>
              <a:spcBef>
                <a:spcPts val="550"/>
              </a:spcBef>
              <a:buClr>
                <a:schemeClr val="accent1"/>
              </a:buClr>
              <a:buSzPct val="70000"/>
              <a:buFont typeface="Wingdings 2" pitchFamily="18" charset="2"/>
              <a:buChar char=""/>
            </a:pPr>
            <a:r>
              <a:rPr lang="en-US" sz="1000" dirty="0">
                <a:latin typeface="Tw Cen MT" pitchFamily="34" charset="0"/>
              </a:rPr>
              <a:t>Requirements Engineering</a:t>
            </a:r>
          </a:p>
          <a:p>
            <a:pPr marL="639763" lvl="1" indent="-273050" eaLnBrk="0" hangingPunct="0">
              <a:lnSpc>
                <a:spcPct val="90000"/>
              </a:lnSpc>
              <a:spcBef>
                <a:spcPts val="550"/>
              </a:spcBef>
              <a:buClr>
                <a:schemeClr val="accent1"/>
              </a:buClr>
              <a:buSzPct val="70000"/>
              <a:buFont typeface="Wingdings 2" pitchFamily="18" charset="2"/>
              <a:buChar char=""/>
            </a:pPr>
            <a:r>
              <a:rPr lang="en-US" sz="1000" dirty="0">
                <a:latin typeface="Tw Cen MT" pitchFamily="34" charset="0"/>
              </a:rPr>
              <a:t>Software System Integration</a:t>
            </a:r>
          </a:p>
          <a:p>
            <a:pPr marL="639763" lvl="1" indent="-273050" eaLnBrk="0" hangingPunct="0">
              <a:lnSpc>
                <a:spcPct val="90000"/>
              </a:lnSpc>
              <a:spcBef>
                <a:spcPts val="550"/>
              </a:spcBef>
              <a:buClr>
                <a:schemeClr val="accent1"/>
              </a:buClr>
              <a:buSzPct val="70000"/>
              <a:buFont typeface="Wingdings 2" pitchFamily="18" charset="2"/>
              <a:buChar char=""/>
            </a:pPr>
            <a:r>
              <a:rPr lang="en-US" sz="1000" dirty="0">
                <a:latin typeface="Tw Cen MT" pitchFamily="34" charset="0"/>
              </a:rPr>
              <a:t>Testing</a:t>
            </a:r>
          </a:p>
          <a:p>
            <a:pPr marL="639763" lvl="1" indent="-273050" eaLnBrk="0" hangingPunct="0">
              <a:lnSpc>
                <a:spcPct val="90000"/>
              </a:lnSpc>
              <a:spcBef>
                <a:spcPts val="550"/>
              </a:spcBef>
              <a:buClr>
                <a:schemeClr val="accent1"/>
              </a:buClr>
              <a:buSzPct val="70000"/>
              <a:buFont typeface="Wingdings 2" pitchFamily="18" charset="2"/>
              <a:buChar char=""/>
            </a:pPr>
            <a:r>
              <a:rPr lang="en-US" sz="1000" dirty="0">
                <a:latin typeface="Tw Cen MT" pitchFamily="34" charset="0"/>
              </a:rPr>
              <a:t>Understanding Relevant Domains</a:t>
            </a:r>
          </a:p>
          <a:p>
            <a:pPr marL="639763" lvl="1" indent="-273050" eaLnBrk="0" hangingPunct="0">
              <a:lnSpc>
                <a:spcPct val="90000"/>
              </a:lnSpc>
              <a:spcBef>
                <a:spcPts val="550"/>
              </a:spcBef>
              <a:buClr>
                <a:schemeClr val="accent1"/>
              </a:buClr>
              <a:buSzPct val="70000"/>
              <a:buFont typeface="Wingdings 2" pitchFamily="18" charset="2"/>
              <a:buChar char=""/>
            </a:pPr>
            <a:r>
              <a:rPr lang="en-US" sz="1000" dirty="0">
                <a:latin typeface="Tw Cen MT" pitchFamily="34" charset="0"/>
              </a:rPr>
              <a:t>Using Externally Available Software</a:t>
            </a:r>
          </a:p>
          <a:p>
            <a:pPr marL="319088" indent="-319088">
              <a:lnSpc>
                <a:spcPct val="90000"/>
              </a:lnSpc>
              <a:spcBef>
                <a:spcPts val="700"/>
              </a:spcBef>
              <a:buClr>
                <a:schemeClr val="accent2"/>
              </a:buClr>
              <a:buSzPct val="60000"/>
              <a:buFont typeface="Wingdings" pitchFamily="2" charset="2"/>
              <a:buChar char=""/>
            </a:pPr>
            <a:endParaRPr lang="en-US" sz="2900" dirty="0">
              <a:latin typeface="Tw Cen MT" pitchFamily="34" charset="0"/>
            </a:endParaRPr>
          </a:p>
        </p:txBody>
      </p:sp>
      <p:sp>
        <p:nvSpPr>
          <p:cNvPr id="46086" name="Content Placeholder 2"/>
          <p:cNvSpPr>
            <a:spLocks/>
          </p:cNvSpPr>
          <p:nvPr/>
        </p:nvSpPr>
        <p:spPr bwMode="auto">
          <a:xfrm>
            <a:off x="3886200" y="2209800"/>
            <a:ext cx="2892425" cy="2057400"/>
          </a:xfrm>
          <a:prstGeom prst="rect">
            <a:avLst/>
          </a:prstGeom>
          <a:noFill/>
          <a:ln w="9525">
            <a:noFill/>
            <a:miter lim="800000"/>
            <a:headEnd/>
            <a:tailEnd/>
          </a:ln>
        </p:spPr>
        <p:txBody>
          <a:bodyPr/>
          <a:lstStyle/>
          <a:p>
            <a:pPr marL="319088" indent="-319088" eaLnBrk="0" hangingPunct="0">
              <a:spcBef>
                <a:spcPts val="700"/>
              </a:spcBef>
              <a:buClr>
                <a:schemeClr val="accent2"/>
              </a:buClr>
              <a:buSzPct val="60000"/>
              <a:buFont typeface="Wingdings" pitchFamily="2" charset="2"/>
              <a:buChar char=""/>
            </a:pPr>
            <a:r>
              <a:rPr lang="en-US" sz="1200">
                <a:latin typeface="Tw Cen MT" pitchFamily="34" charset="0"/>
              </a:rPr>
              <a:t>Technical Management</a:t>
            </a:r>
          </a:p>
          <a:p>
            <a:pPr marL="639763" lvl="1" indent="-273050" eaLnBrk="0" hangingPunct="0">
              <a:spcBef>
                <a:spcPts val="550"/>
              </a:spcBef>
              <a:buClr>
                <a:schemeClr val="accent1"/>
              </a:buClr>
              <a:buSzPct val="70000"/>
              <a:buFont typeface="Wingdings 2" pitchFamily="18" charset="2"/>
              <a:buChar char=""/>
            </a:pPr>
            <a:r>
              <a:rPr lang="en-US" sz="1000">
                <a:latin typeface="Tw Cen MT" pitchFamily="34" charset="0"/>
              </a:rPr>
              <a:t>Configuration Management</a:t>
            </a:r>
          </a:p>
          <a:p>
            <a:pPr marL="639763" lvl="1" indent="-273050" eaLnBrk="0" hangingPunct="0">
              <a:spcBef>
                <a:spcPts val="550"/>
              </a:spcBef>
              <a:buClr>
                <a:schemeClr val="accent1"/>
              </a:buClr>
              <a:buSzPct val="70000"/>
              <a:buFont typeface="Wingdings 2" pitchFamily="18" charset="2"/>
              <a:buChar char=""/>
            </a:pPr>
            <a:r>
              <a:rPr lang="en-US" sz="1000">
                <a:latin typeface="Tw Cen MT" pitchFamily="34" charset="0"/>
              </a:rPr>
              <a:t>Make/Buy/Mine/Commission Analysis</a:t>
            </a:r>
          </a:p>
          <a:p>
            <a:pPr marL="639763" lvl="1" indent="-273050" eaLnBrk="0" hangingPunct="0">
              <a:spcBef>
                <a:spcPts val="550"/>
              </a:spcBef>
              <a:buClr>
                <a:schemeClr val="accent1"/>
              </a:buClr>
              <a:buSzPct val="70000"/>
              <a:buFont typeface="Wingdings 2" pitchFamily="18" charset="2"/>
              <a:buChar char=""/>
            </a:pPr>
            <a:r>
              <a:rPr lang="en-US" sz="1000">
                <a:latin typeface="Tw Cen MT" pitchFamily="34" charset="0"/>
              </a:rPr>
              <a:t>Measurement and Tracking</a:t>
            </a:r>
          </a:p>
          <a:p>
            <a:pPr marL="639763" lvl="1" indent="-273050" eaLnBrk="0" hangingPunct="0">
              <a:spcBef>
                <a:spcPts val="550"/>
              </a:spcBef>
              <a:buClr>
                <a:schemeClr val="accent1"/>
              </a:buClr>
              <a:buSzPct val="70000"/>
              <a:buFont typeface="Wingdings 2" pitchFamily="18" charset="2"/>
              <a:buChar char=""/>
            </a:pPr>
            <a:r>
              <a:rPr lang="en-US" sz="1000">
                <a:latin typeface="Tw Cen MT" pitchFamily="34" charset="0"/>
              </a:rPr>
              <a:t>Process Discipline</a:t>
            </a:r>
          </a:p>
          <a:p>
            <a:pPr marL="639763" lvl="1" indent="-273050" eaLnBrk="0" hangingPunct="0">
              <a:spcBef>
                <a:spcPts val="550"/>
              </a:spcBef>
              <a:buClr>
                <a:schemeClr val="accent1"/>
              </a:buClr>
              <a:buSzPct val="70000"/>
              <a:buFont typeface="Wingdings 2" pitchFamily="18" charset="2"/>
              <a:buChar char=""/>
            </a:pPr>
            <a:r>
              <a:rPr lang="en-US" sz="1000">
                <a:latin typeface="Tw Cen MT" pitchFamily="34" charset="0"/>
              </a:rPr>
              <a:t>Scoping</a:t>
            </a:r>
          </a:p>
          <a:p>
            <a:pPr marL="639763" lvl="1" indent="-273050" eaLnBrk="0" hangingPunct="0">
              <a:spcBef>
                <a:spcPts val="550"/>
              </a:spcBef>
              <a:buClr>
                <a:schemeClr val="accent1"/>
              </a:buClr>
              <a:buSzPct val="70000"/>
              <a:buFont typeface="Wingdings 2" pitchFamily="18" charset="2"/>
              <a:buChar char=""/>
            </a:pPr>
            <a:r>
              <a:rPr lang="en-US" sz="1000">
                <a:latin typeface="Tw Cen MT" pitchFamily="34" charset="0"/>
              </a:rPr>
              <a:t>Technical Planning </a:t>
            </a:r>
          </a:p>
          <a:p>
            <a:pPr marL="639763" lvl="1" indent="-273050" eaLnBrk="0" hangingPunct="0">
              <a:spcBef>
                <a:spcPts val="550"/>
              </a:spcBef>
              <a:buClr>
                <a:schemeClr val="accent1"/>
              </a:buClr>
              <a:buSzPct val="70000"/>
              <a:buFont typeface="Wingdings 2" pitchFamily="18" charset="2"/>
              <a:buChar char=""/>
            </a:pPr>
            <a:r>
              <a:rPr lang="en-US" sz="1000">
                <a:latin typeface="Tw Cen MT" pitchFamily="34" charset="0"/>
              </a:rPr>
              <a:t>Technical Risk Management</a:t>
            </a:r>
          </a:p>
          <a:p>
            <a:pPr marL="639763" lvl="1" indent="-273050" eaLnBrk="0" hangingPunct="0">
              <a:spcBef>
                <a:spcPts val="550"/>
              </a:spcBef>
              <a:buClr>
                <a:schemeClr val="accent1"/>
              </a:buClr>
              <a:buSzPct val="70000"/>
              <a:buFont typeface="Wingdings 2" pitchFamily="18" charset="2"/>
              <a:buChar char=""/>
            </a:pPr>
            <a:r>
              <a:rPr lang="en-US" sz="1000">
                <a:latin typeface="Tw Cen MT" pitchFamily="34" charset="0"/>
              </a:rPr>
              <a:t>Tool Support</a:t>
            </a:r>
          </a:p>
          <a:p>
            <a:pPr marL="319088" indent="-319088">
              <a:spcBef>
                <a:spcPts val="700"/>
              </a:spcBef>
              <a:buClr>
                <a:schemeClr val="accent2"/>
              </a:buClr>
              <a:buSzPct val="60000"/>
              <a:buFont typeface="Wingdings" pitchFamily="2" charset="2"/>
              <a:buChar char=""/>
            </a:pPr>
            <a:endParaRPr lang="en-US" sz="1000">
              <a:latin typeface="Tw Cen MT" pitchFamily="34" charset="0"/>
            </a:endParaRPr>
          </a:p>
        </p:txBody>
      </p:sp>
      <p:sp>
        <p:nvSpPr>
          <p:cNvPr id="46087" name="Content Placeholder 2"/>
          <p:cNvSpPr>
            <a:spLocks/>
          </p:cNvSpPr>
          <p:nvPr/>
        </p:nvSpPr>
        <p:spPr bwMode="auto">
          <a:xfrm>
            <a:off x="3048000" y="4343400"/>
            <a:ext cx="2663825" cy="2514600"/>
          </a:xfrm>
          <a:prstGeom prst="rect">
            <a:avLst/>
          </a:prstGeom>
          <a:noFill/>
          <a:ln w="9525">
            <a:noFill/>
            <a:miter lim="800000"/>
            <a:headEnd/>
            <a:tailEnd/>
          </a:ln>
        </p:spPr>
        <p:txBody>
          <a:bodyPr/>
          <a:lstStyle/>
          <a:p>
            <a:pPr marL="319088" indent="-319088" eaLnBrk="0" hangingPunct="0">
              <a:lnSpc>
                <a:spcPct val="80000"/>
              </a:lnSpc>
              <a:spcBef>
                <a:spcPts val="700"/>
              </a:spcBef>
              <a:buClr>
                <a:schemeClr val="accent2"/>
              </a:buClr>
              <a:buSzPct val="60000"/>
              <a:buFont typeface="Wingdings" pitchFamily="2" charset="2"/>
              <a:buChar char=""/>
            </a:pPr>
            <a:r>
              <a:rPr lang="en-US" sz="1200" dirty="0">
                <a:latin typeface="Tw Cen MT" pitchFamily="34" charset="0"/>
              </a:rPr>
              <a:t>Organizational Management</a:t>
            </a:r>
          </a:p>
          <a:p>
            <a:pPr marL="639763" lvl="1" indent="-273050" eaLnBrk="0" hangingPunct="0">
              <a:lnSpc>
                <a:spcPct val="80000"/>
              </a:lnSpc>
              <a:spcBef>
                <a:spcPts val="550"/>
              </a:spcBef>
              <a:buClr>
                <a:schemeClr val="accent1"/>
              </a:buClr>
              <a:buSzPct val="70000"/>
              <a:buFont typeface="Wingdings 2" pitchFamily="18" charset="2"/>
              <a:buChar char=""/>
            </a:pPr>
            <a:r>
              <a:rPr lang="en-US" sz="1000" dirty="0">
                <a:latin typeface="Tw Cen MT" pitchFamily="34" charset="0"/>
              </a:rPr>
              <a:t>Building a Business Case</a:t>
            </a:r>
          </a:p>
          <a:p>
            <a:pPr marL="639763" lvl="1" indent="-273050" eaLnBrk="0" hangingPunct="0">
              <a:lnSpc>
                <a:spcPct val="80000"/>
              </a:lnSpc>
              <a:spcBef>
                <a:spcPts val="550"/>
              </a:spcBef>
              <a:buClr>
                <a:schemeClr val="accent1"/>
              </a:buClr>
              <a:buSzPct val="70000"/>
              <a:buFont typeface="Wingdings 2" pitchFamily="18" charset="2"/>
              <a:buChar char=""/>
            </a:pPr>
            <a:r>
              <a:rPr lang="en-US" sz="1000" dirty="0">
                <a:latin typeface="Tw Cen MT" pitchFamily="34" charset="0"/>
              </a:rPr>
              <a:t>Customer Interface Management</a:t>
            </a:r>
          </a:p>
          <a:p>
            <a:pPr marL="639763" lvl="1" indent="-273050" eaLnBrk="0" hangingPunct="0">
              <a:lnSpc>
                <a:spcPct val="80000"/>
              </a:lnSpc>
              <a:spcBef>
                <a:spcPts val="550"/>
              </a:spcBef>
              <a:buClr>
                <a:schemeClr val="accent1"/>
              </a:buClr>
              <a:buSzPct val="70000"/>
              <a:buFont typeface="Wingdings 2" pitchFamily="18" charset="2"/>
              <a:buChar char=""/>
            </a:pPr>
            <a:r>
              <a:rPr lang="en-US" sz="1000" dirty="0">
                <a:latin typeface="Tw Cen MT" pitchFamily="34" charset="0"/>
              </a:rPr>
              <a:t>Developing an Acquisition Strategy</a:t>
            </a:r>
          </a:p>
          <a:p>
            <a:pPr marL="639763" lvl="1" indent="-273050" eaLnBrk="0" hangingPunct="0">
              <a:lnSpc>
                <a:spcPct val="80000"/>
              </a:lnSpc>
              <a:spcBef>
                <a:spcPts val="550"/>
              </a:spcBef>
              <a:buClr>
                <a:schemeClr val="accent1"/>
              </a:buClr>
              <a:buSzPct val="70000"/>
              <a:buFont typeface="Wingdings 2" pitchFamily="18" charset="2"/>
              <a:buChar char=""/>
            </a:pPr>
            <a:r>
              <a:rPr lang="en-US" sz="1000" dirty="0">
                <a:latin typeface="Tw Cen MT" pitchFamily="34" charset="0"/>
              </a:rPr>
              <a:t>Funding</a:t>
            </a:r>
          </a:p>
          <a:p>
            <a:pPr marL="639763" lvl="1" indent="-273050" eaLnBrk="0" hangingPunct="0">
              <a:lnSpc>
                <a:spcPct val="80000"/>
              </a:lnSpc>
              <a:spcBef>
                <a:spcPts val="550"/>
              </a:spcBef>
              <a:buClr>
                <a:schemeClr val="accent1"/>
              </a:buClr>
              <a:buSzPct val="70000"/>
              <a:buFont typeface="Wingdings 2" pitchFamily="18" charset="2"/>
              <a:buChar char=""/>
            </a:pPr>
            <a:r>
              <a:rPr lang="en-US" sz="1000" dirty="0">
                <a:latin typeface="Tw Cen MT" pitchFamily="34" charset="0"/>
              </a:rPr>
              <a:t>Launching and Institutionalizing</a:t>
            </a:r>
          </a:p>
          <a:p>
            <a:pPr marL="639763" lvl="1" indent="-273050" eaLnBrk="0" hangingPunct="0">
              <a:lnSpc>
                <a:spcPct val="80000"/>
              </a:lnSpc>
              <a:spcBef>
                <a:spcPts val="550"/>
              </a:spcBef>
              <a:buClr>
                <a:schemeClr val="accent1"/>
              </a:buClr>
              <a:buSzPct val="70000"/>
              <a:buFont typeface="Wingdings 2" pitchFamily="18" charset="2"/>
              <a:buChar char=""/>
            </a:pPr>
            <a:r>
              <a:rPr lang="en-US" sz="1000" dirty="0">
                <a:latin typeface="Tw Cen MT" pitchFamily="34" charset="0"/>
              </a:rPr>
              <a:t>Market Analysis</a:t>
            </a:r>
          </a:p>
          <a:p>
            <a:pPr marL="639763" lvl="1" indent="-273050" eaLnBrk="0" hangingPunct="0">
              <a:lnSpc>
                <a:spcPct val="80000"/>
              </a:lnSpc>
              <a:spcBef>
                <a:spcPts val="550"/>
              </a:spcBef>
              <a:buClr>
                <a:schemeClr val="accent1"/>
              </a:buClr>
              <a:buSzPct val="70000"/>
              <a:buFont typeface="Wingdings 2" pitchFamily="18" charset="2"/>
              <a:buChar char=""/>
            </a:pPr>
            <a:r>
              <a:rPr lang="en-US" sz="1000" dirty="0">
                <a:latin typeface="Tw Cen MT" pitchFamily="34" charset="0"/>
              </a:rPr>
              <a:t>Operations</a:t>
            </a:r>
          </a:p>
          <a:p>
            <a:pPr marL="639763" lvl="1" indent="-273050" eaLnBrk="0" hangingPunct="0">
              <a:lnSpc>
                <a:spcPct val="80000"/>
              </a:lnSpc>
              <a:spcBef>
                <a:spcPts val="550"/>
              </a:spcBef>
              <a:buClr>
                <a:schemeClr val="accent1"/>
              </a:buClr>
              <a:buSzPct val="70000"/>
              <a:buFont typeface="Wingdings 2" pitchFamily="18" charset="2"/>
              <a:buChar char=""/>
            </a:pPr>
            <a:r>
              <a:rPr lang="en-US" sz="1000" dirty="0">
                <a:latin typeface="Tw Cen MT" pitchFamily="34" charset="0"/>
              </a:rPr>
              <a:t>Organizational Planning</a:t>
            </a:r>
          </a:p>
          <a:p>
            <a:pPr marL="639763" lvl="1" indent="-273050" eaLnBrk="0" hangingPunct="0">
              <a:lnSpc>
                <a:spcPct val="80000"/>
              </a:lnSpc>
              <a:spcBef>
                <a:spcPts val="550"/>
              </a:spcBef>
              <a:buClr>
                <a:schemeClr val="accent1"/>
              </a:buClr>
              <a:buSzPct val="70000"/>
              <a:buFont typeface="Wingdings 2" pitchFamily="18" charset="2"/>
              <a:buChar char=""/>
            </a:pPr>
            <a:r>
              <a:rPr lang="en-US" sz="1000" dirty="0">
                <a:latin typeface="Tw Cen MT" pitchFamily="34" charset="0"/>
              </a:rPr>
              <a:t>Organizational Risk Management</a:t>
            </a:r>
          </a:p>
          <a:p>
            <a:pPr marL="639763" lvl="1" indent="-273050" eaLnBrk="0" hangingPunct="0">
              <a:lnSpc>
                <a:spcPct val="80000"/>
              </a:lnSpc>
              <a:spcBef>
                <a:spcPts val="550"/>
              </a:spcBef>
              <a:buClr>
                <a:schemeClr val="accent1"/>
              </a:buClr>
              <a:buSzPct val="70000"/>
              <a:buFont typeface="Wingdings 2" pitchFamily="18" charset="2"/>
              <a:buChar char=""/>
            </a:pPr>
            <a:r>
              <a:rPr lang="en-US" sz="1000" dirty="0">
                <a:latin typeface="Tw Cen MT" pitchFamily="34" charset="0"/>
              </a:rPr>
              <a:t>Structuring the Organization</a:t>
            </a:r>
          </a:p>
          <a:p>
            <a:pPr marL="639763" lvl="1" indent="-273050" eaLnBrk="0" hangingPunct="0">
              <a:lnSpc>
                <a:spcPct val="80000"/>
              </a:lnSpc>
              <a:spcBef>
                <a:spcPts val="550"/>
              </a:spcBef>
              <a:buClr>
                <a:schemeClr val="accent1"/>
              </a:buClr>
              <a:buSzPct val="70000"/>
              <a:buFont typeface="Wingdings 2" pitchFamily="18" charset="2"/>
              <a:buChar char=""/>
            </a:pPr>
            <a:r>
              <a:rPr lang="en-US" sz="1000" dirty="0">
                <a:latin typeface="Tw Cen MT" pitchFamily="34" charset="0"/>
              </a:rPr>
              <a:t>Technology Forecasting</a:t>
            </a:r>
          </a:p>
          <a:p>
            <a:pPr marL="639763" lvl="1" indent="-273050" eaLnBrk="0" hangingPunct="0">
              <a:lnSpc>
                <a:spcPct val="80000"/>
              </a:lnSpc>
              <a:spcBef>
                <a:spcPts val="550"/>
              </a:spcBef>
              <a:buClr>
                <a:schemeClr val="accent1"/>
              </a:buClr>
              <a:buSzPct val="70000"/>
              <a:buFont typeface="Wingdings 2" pitchFamily="18" charset="2"/>
              <a:buChar char=""/>
            </a:pPr>
            <a:r>
              <a:rPr lang="en-US" sz="1000" dirty="0">
                <a:latin typeface="Tw Cen MT" pitchFamily="34" charset="0"/>
              </a:rPr>
              <a:t>Training</a:t>
            </a:r>
          </a:p>
          <a:p>
            <a:pPr marL="319088" indent="-319088">
              <a:lnSpc>
                <a:spcPct val="80000"/>
              </a:lnSpc>
              <a:spcBef>
                <a:spcPts val="700"/>
              </a:spcBef>
              <a:buClr>
                <a:schemeClr val="accent2"/>
              </a:buClr>
              <a:buSzPct val="60000"/>
              <a:buFont typeface="Wingdings" pitchFamily="2" charset="2"/>
              <a:buChar char=""/>
            </a:pPr>
            <a:endParaRPr lang="en-US" sz="1000" dirty="0">
              <a:latin typeface="Tw Cen MT"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p:cNvSpPr>
          <p:nvPr>
            <p:ph type="title" idx="4294967295"/>
          </p:nvPr>
        </p:nvSpPr>
        <p:spPr/>
        <p:txBody>
          <a:bodyPr/>
          <a:lstStyle/>
          <a:p>
            <a:r>
              <a:rPr lang="en-US" smtClean="0"/>
              <a:t>Key ingredients </a:t>
            </a:r>
          </a:p>
        </p:txBody>
      </p:sp>
      <p:sp>
        <p:nvSpPr>
          <p:cNvPr id="47107" name="Rectangle 3"/>
          <p:cNvSpPr>
            <a:spLocks noGrp="1"/>
          </p:cNvSpPr>
          <p:nvPr>
            <p:ph type="body" idx="4294967295"/>
          </p:nvPr>
        </p:nvSpPr>
        <p:spPr/>
        <p:txBody>
          <a:bodyPr/>
          <a:lstStyle/>
          <a:p>
            <a:r>
              <a:rPr lang="en-US" smtClean="0"/>
              <a:t>Business case</a:t>
            </a:r>
          </a:p>
          <a:p>
            <a:r>
              <a:rPr lang="en-US" smtClean="0"/>
              <a:t>Software architecture</a:t>
            </a:r>
          </a:p>
          <a:p>
            <a:r>
              <a:rPr lang="en-US" smtClean="0"/>
              <a:t>Variability management</a:t>
            </a:r>
          </a:p>
          <a:p>
            <a:endParaRPr lang="en-US" smtClean="0"/>
          </a:p>
        </p:txBody>
      </p:sp>
      <p:pic>
        <p:nvPicPr>
          <p:cNvPr id="47108" name="Picture 4" descr="C:\Documents and Settings\John McGregor\Local Settings\Temporary Internet Files\Content.IE5\0QJKXBOR\MCj01499180000[1].wmf"/>
          <p:cNvPicPr>
            <a:picLocks noChangeAspect="1" noChangeArrowheads="1"/>
          </p:cNvPicPr>
          <p:nvPr/>
        </p:nvPicPr>
        <p:blipFill>
          <a:blip r:embed="rId2"/>
          <a:srcRect/>
          <a:stretch>
            <a:fillRect/>
          </a:stretch>
        </p:blipFill>
        <p:spPr bwMode="auto">
          <a:xfrm>
            <a:off x="6172200" y="4343400"/>
            <a:ext cx="2747963" cy="2190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612775" y="228600"/>
            <a:ext cx="8153400" cy="990600"/>
          </a:xfrm>
        </p:spPr>
        <p:txBody>
          <a:bodyPr/>
          <a:lstStyle/>
          <a:p>
            <a:r>
              <a:rPr lang="en-US" smtClean="0"/>
              <a:t>Tie key business goals to technical actions</a:t>
            </a:r>
          </a:p>
        </p:txBody>
      </p:sp>
      <p:sp>
        <p:nvSpPr>
          <p:cNvPr id="48131" name="Content Placeholder 2"/>
          <p:cNvSpPr>
            <a:spLocks noGrp="1"/>
          </p:cNvSpPr>
          <p:nvPr>
            <p:ph sz="quarter" idx="1"/>
          </p:nvPr>
        </p:nvSpPr>
        <p:spPr>
          <a:xfrm>
            <a:off x="612775" y="1600200"/>
            <a:ext cx="8153400" cy="4495800"/>
          </a:xfrm>
        </p:spPr>
        <p:txBody>
          <a:bodyPr/>
          <a:lstStyle/>
          <a:p>
            <a:pPr eaLnBrk="1" hangingPunct="1"/>
            <a:r>
              <a:rPr lang="en-US" smtClean="0"/>
              <a:t>The business goals guide many decisions</a:t>
            </a:r>
          </a:p>
          <a:p>
            <a:pPr lvl="1" eaLnBrk="1" hangingPunct="1"/>
            <a:r>
              <a:rPr lang="en-US" smtClean="0"/>
              <a:t>Is cost more important than speed?</a:t>
            </a:r>
          </a:p>
          <a:p>
            <a:pPr lvl="1" eaLnBrk="1" hangingPunct="1"/>
            <a:r>
              <a:rPr lang="en-US" smtClean="0"/>
              <a:t>There can only be one number one priority</a:t>
            </a:r>
          </a:p>
          <a:p>
            <a:r>
              <a:rPr lang="en-US" smtClean="0"/>
              <a:t>A business case </a:t>
            </a:r>
          </a:p>
          <a:p>
            <a:pPr lvl="1"/>
            <a:r>
              <a:rPr lang="en-US" smtClean="0"/>
              <a:t>identifies goals and justifies strategies for achieving them</a:t>
            </a:r>
          </a:p>
          <a:p>
            <a:pPr lvl="1"/>
            <a:r>
              <a:rPr lang="en-US" smtClean="0"/>
              <a:t>formalizes the product line scope</a:t>
            </a:r>
          </a:p>
          <a:p>
            <a:pPr lvl="1"/>
            <a:r>
              <a:rPr lang="en-US" smtClean="0"/>
              <a:t>incorporates marketing and technology forecasts to justify the scope</a:t>
            </a:r>
          </a:p>
          <a:p>
            <a:endParaRPr lang="en-US"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Title 1"/>
          <p:cNvSpPr>
            <a:spLocks noGrp="1"/>
          </p:cNvSpPr>
          <p:nvPr>
            <p:ph type="title"/>
          </p:nvPr>
        </p:nvSpPr>
        <p:spPr>
          <a:xfrm>
            <a:off x="612775" y="228600"/>
            <a:ext cx="8153400" cy="990600"/>
          </a:xfrm>
        </p:spPr>
        <p:txBody>
          <a:bodyPr/>
          <a:lstStyle/>
          <a:p>
            <a:pPr eaLnBrk="1" hangingPunct="1"/>
            <a:r>
              <a:rPr lang="en-US" smtClean="0"/>
              <a:t>It is SIMPLE</a:t>
            </a:r>
          </a:p>
        </p:txBody>
      </p:sp>
      <p:sp>
        <p:nvSpPr>
          <p:cNvPr id="1028" name="Content Placeholder 2"/>
          <p:cNvSpPr>
            <a:spLocks noGrp="1"/>
          </p:cNvSpPr>
          <p:nvPr>
            <p:ph sz="quarter" idx="1"/>
          </p:nvPr>
        </p:nvSpPr>
        <p:spPr>
          <a:xfrm>
            <a:off x="612775" y="1600200"/>
            <a:ext cx="8153400" cy="4495800"/>
          </a:xfrm>
        </p:spPr>
        <p:txBody>
          <a:bodyPr/>
          <a:lstStyle/>
          <a:p>
            <a:pPr eaLnBrk="1" hangingPunct="1"/>
            <a:r>
              <a:rPr lang="en-US" sz="2400" b="1" smtClean="0"/>
              <a:t>Structured Intuitive Model of Product Line Economics</a:t>
            </a:r>
          </a:p>
          <a:p>
            <a:pPr eaLnBrk="1" hangingPunct="1"/>
            <a:r>
              <a:rPr lang="en-US" smtClean="0"/>
              <a:t>Supports cost/benefit analysis of a product line</a:t>
            </a:r>
          </a:p>
        </p:txBody>
      </p:sp>
      <p:graphicFrame>
        <p:nvGraphicFramePr>
          <p:cNvPr id="1026" name="Object 8"/>
          <p:cNvGraphicFramePr>
            <a:graphicFrameLocks noChangeAspect="1"/>
          </p:cNvGraphicFramePr>
          <p:nvPr/>
        </p:nvGraphicFramePr>
        <p:xfrm>
          <a:off x="1143000" y="3094038"/>
          <a:ext cx="7315200" cy="792162"/>
        </p:xfrm>
        <a:graphic>
          <a:graphicData uri="http://schemas.openxmlformats.org/presentationml/2006/ole">
            <p:oleObj spid="_x0000_s1026" name="Equation" r:id="rId3" imgW="4216320" imgH="457200" progId="Equation.3">
              <p:embed/>
            </p:oleObj>
          </a:graphicData>
        </a:graphic>
      </p:graphicFrame>
      <p:sp>
        <p:nvSpPr>
          <p:cNvPr id="1029" name="TextBox 4"/>
          <p:cNvSpPr txBox="1">
            <a:spLocks noChangeArrowheads="1"/>
          </p:cNvSpPr>
          <p:nvPr/>
        </p:nvSpPr>
        <p:spPr bwMode="auto">
          <a:xfrm>
            <a:off x="2514600" y="3962400"/>
            <a:ext cx="1350963" cy="369888"/>
          </a:xfrm>
          <a:prstGeom prst="rect">
            <a:avLst/>
          </a:prstGeom>
          <a:noFill/>
          <a:ln w="9525">
            <a:noFill/>
            <a:miter lim="800000"/>
            <a:headEnd/>
            <a:tailEnd/>
          </a:ln>
        </p:spPr>
        <p:txBody>
          <a:bodyPr wrap="none">
            <a:spAutoFit/>
          </a:bodyPr>
          <a:lstStyle/>
          <a:p>
            <a:r>
              <a:rPr lang="en-US">
                <a:solidFill>
                  <a:srgbClr val="FF0000"/>
                </a:solidFill>
              </a:rPr>
              <a:t>Fixed costs</a:t>
            </a:r>
          </a:p>
        </p:txBody>
      </p:sp>
      <p:sp>
        <p:nvSpPr>
          <p:cNvPr id="1030" name="TextBox 5"/>
          <p:cNvSpPr txBox="1">
            <a:spLocks noChangeArrowheads="1"/>
          </p:cNvSpPr>
          <p:nvPr/>
        </p:nvSpPr>
        <p:spPr bwMode="auto">
          <a:xfrm>
            <a:off x="4724400" y="3962400"/>
            <a:ext cx="3348038" cy="369888"/>
          </a:xfrm>
          <a:prstGeom prst="rect">
            <a:avLst/>
          </a:prstGeom>
          <a:noFill/>
          <a:ln w="9525">
            <a:noFill/>
            <a:miter lim="800000"/>
            <a:headEnd/>
            <a:tailEnd/>
          </a:ln>
        </p:spPr>
        <p:txBody>
          <a:bodyPr wrap="none">
            <a:spAutoFit/>
          </a:bodyPr>
          <a:lstStyle/>
          <a:p>
            <a:r>
              <a:rPr lang="en-US">
                <a:solidFill>
                  <a:srgbClr val="FF0000"/>
                </a:solidFill>
              </a:rPr>
              <a:t>Varies with number of products</a:t>
            </a:r>
          </a:p>
        </p:txBody>
      </p:sp>
      <p:sp>
        <p:nvSpPr>
          <p:cNvPr id="1031" name="TextBox 6"/>
          <p:cNvSpPr txBox="1">
            <a:spLocks noChangeArrowheads="1"/>
          </p:cNvSpPr>
          <p:nvPr/>
        </p:nvSpPr>
        <p:spPr bwMode="auto">
          <a:xfrm>
            <a:off x="609600" y="3962400"/>
            <a:ext cx="1966913" cy="646113"/>
          </a:xfrm>
          <a:prstGeom prst="rect">
            <a:avLst/>
          </a:prstGeom>
          <a:noFill/>
          <a:ln w="9525">
            <a:noFill/>
            <a:miter lim="800000"/>
            <a:headEnd/>
            <a:tailEnd/>
          </a:ln>
        </p:spPr>
        <p:txBody>
          <a:bodyPr wrap="none">
            <a:spAutoFit/>
          </a:bodyPr>
          <a:lstStyle/>
          <a:p>
            <a:r>
              <a:rPr lang="en-US">
                <a:solidFill>
                  <a:srgbClr val="FF0000"/>
                </a:solidFill>
              </a:rPr>
              <a:t>Besides reduced </a:t>
            </a:r>
          </a:p>
          <a:p>
            <a:r>
              <a:rPr lang="en-US">
                <a:solidFill>
                  <a:srgbClr val="FF0000"/>
                </a:solidFill>
              </a:rPr>
              <a:t>costs</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612775" y="228600"/>
            <a:ext cx="8153400" cy="990600"/>
          </a:xfrm>
        </p:spPr>
        <p:txBody>
          <a:bodyPr/>
          <a:lstStyle/>
          <a:p>
            <a:pPr eaLnBrk="1" hangingPunct="1"/>
            <a:r>
              <a:rPr lang="en-US" smtClean="0"/>
              <a:t>Cost functions</a:t>
            </a:r>
          </a:p>
        </p:txBody>
      </p:sp>
      <p:sp>
        <p:nvSpPr>
          <p:cNvPr id="49155" name="Content Placeholder 2"/>
          <p:cNvSpPr>
            <a:spLocks noGrp="1"/>
          </p:cNvSpPr>
          <p:nvPr>
            <p:ph sz="quarter" idx="1"/>
          </p:nvPr>
        </p:nvSpPr>
        <p:spPr>
          <a:xfrm>
            <a:off x="612775" y="1600200"/>
            <a:ext cx="8153400" cy="4495800"/>
          </a:xfrm>
        </p:spPr>
        <p:txBody>
          <a:bodyPr/>
          <a:lstStyle/>
          <a:p>
            <a:pPr marL="741363" lvl="2" indent="-342900" eaLnBrk="1" hangingPunct="1"/>
            <a:r>
              <a:rPr lang="en-US" sz="1500" i="1" smtClean="0"/>
              <a:t>Corg</a:t>
            </a:r>
            <a:r>
              <a:rPr lang="en-US" sz="1500" smtClean="0"/>
              <a:t>() returns the cost to an organization of adopting the product line approach for its products.  Such costs can include reorganization, process improvement, training, and whatever other organizational remedies are necessary.  </a:t>
            </a:r>
          </a:p>
          <a:p>
            <a:pPr marL="741363" lvl="2" indent="-342900" eaLnBrk="1" hangingPunct="1"/>
            <a:r>
              <a:rPr lang="en-US" sz="1500" i="1" smtClean="0"/>
              <a:t>Ccab</a:t>
            </a:r>
            <a:r>
              <a:rPr lang="en-US" sz="1500" smtClean="0"/>
              <a:t>() returns the development cost to develop a core asset base suited to satisfy a particular scope.  </a:t>
            </a:r>
            <a:r>
              <a:rPr lang="en-US" sz="1500" i="1" smtClean="0"/>
              <a:t>Ccab</a:t>
            </a:r>
            <a:r>
              <a:rPr lang="en-US" sz="1500" smtClean="0"/>
              <a:t> takes into account the cost of performing a commonality/variability analysis, defining the product line’s scope the cost of designing and then evaluating a generic (as opposed to one-off) software architecture, and the cost of developing the software so designed. </a:t>
            </a:r>
            <a:r>
              <a:rPr lang="en-US" sz="1500" i="1" smtClean="0"/>
              <a:t>Ccab</a:t>
            </a:r>
            <a:r>
              <a:rPr lang="en-US" sz="1500" smtClean="0"/>
              <a:t> may be invoked to tell us the cost of developing a core asset base where none currently exists, or it may be invoked to tell us the cost of deriving a desired core asset base from one or more already in place.</a:t>
            </a:r>
          </a:p>
          <a:p>
            <a:pPr marL="741363" lvl="2" indent="-342900" eaLnBrk="1" hangingPunct="1"/>
            <a:r>
              <a:rPr lang="en-US" sz="1500" i="1" smtClean="0"/>
              <a:t>Cunique</a:t>
            </a:r>
            <a:r>
              <a:rPr lang="en-US" sz="1500" smtClean="0"/>
              <a:t>() returns the software development cost for the part of a product not based on a product line’s core asset base – that is, software unique to a particular product.   </a:t>
            </a:r>
          </a:p>
          <a:p>
            <a:pPr marL="741363" lvl="2" indent="-342900" eaLnBrk="1" hangingPunct="1"/>
            <a:r>
              <a:rPr lang="en-US" sz="1500" i="1" smtClean="0"/>
              <a:t>Creuse</a:t>
            </a:r>
            <a:r>
              <a:rPr lang="en-US" sz="1500" smtClean="0"/>
              <a:t>() returns the development cost to reuse core assets in a core asset base. </a:t>
            </a:r>
            <a:r>
              <a:rPr lang="en-US" sz="1500" i="1" smtClean="0"/>
              <a:t>Creuse</a:t>
            </a:r>
            <a:r>
              <a:rPr lang="en-US" sz="1500" smtClean="0"/>
              <a:t> includes the cost of locating a core asset, checking it out of the repository, tailoring it for use in the intended application, and performing the extra integration tests associated with reusing core assets.</a:t>
            </a:r>
          </a:p>
          <a:p>
            <a:pPr marL="741363" lvl="2" indent="-342900" eaLnBrk="1" hangingPunct="1"/>
            <a:r>
              <a:rPr lang="en-US" sz="1500" i="1" smtClean="0"/>
              <a:t>B</a:t>
            </a:r>
            <a:r>
              <a:rPr lang="en-US" sz="1500" i="1" baseline="-25000" smtClean="0"/>
              <a:t>ben</a:t>
            </a:r>
            <a:r>
              <a:rPr lang="en-US" sz="1500" smtClean="0"/>
              <a:t>() returns the benefits that accrue due to use of the product line strategy</a:t>
            </a:r>
          </a:p>
          <a:p>
            <a:pPr eaLnBrk="1" hangingPunct="1"/>
            <a:endParaRPr lang="en-US"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612775" y="228600"/>
            <a:ext cx="8153400" cy="990600"/>
          </a:xfrm>
        </p:spPr>
        <p:txBody>
          <a:bodyPr/>
          <a:lstStyle/>
          <a:p>
            <a:r>
              <a:rPr lang="en-US" smtClean="0"/>
              <a:t>Software architecture</a:t>
            </a:r>
          </a:p>
        </p:txBody>
      </p:sp>
      <p:sp>
        <p:nvSpPr>
          <p:cNvPr id="50179" name="Content Placeholder 2"/>
          <p:cNvSpPr>
            <a:spLocks noGrp="1"/>
          </p:cNvSpPr>
          <p:nvPr>
            <p:ph sz="quarter" idx="1"/>
          </p:nvPr>
        </p:nvSpPr>
        <p:spPr>
          <a:xfrm>
            <a:off x="612775" y="1600200"/>
            <a:ext cx="8153400" cy="4495800"/>
          </a:xfrm>
        </p:spPr>
        <p:txBody>
          <a:bodyPr/>
          <a:lstStyle/>
          <a:p>
            <a:r>
              <a:rPr lang="en-US" smtClean="0"/>
              <a:t>Perhaps the key core asset</a:t>
            </a:r>
          </a:p>
          <a:p>
            <a:r>
              <a:rPr lang="en-US" smtClean="0"/>
              <a:t>Captures early decisions about solving the problem</a:t>
            </a:r>
          </a:p>
          <a:p>
            <a:r>
              <a:rPr lang="en-US" smtClean="0"/>
              <a:t>Communication vehicle among the stakeholders</a:t>
            </a:r>
          </a:p>
          <a:p>
            <a:r>
              <a:rPr lang="en-US" smtClean="0"/>
              <a:t>Explicitly addresses the quality attributes</a:t>
            </a:r>
          </a:p>
          <a:p>
            <a:pPr lvl="1"/>
            <a:r>
              <a:rPr lang="en-US" smtClean="0"/>
              <a:t>Reliability</a:t>
            </a:r>
          </a:p>
          <a:p>
            <a:pPr lvl="1"/>
            <a:r>
              <a:rPr lang="en-US" smtClean="0"/>
              <a:t>Security</a:t>
            </a:r>
          </a:p>
          <a:p>
            <a:pPr lvl="1"/>
            <a:r>
              <a:rPr lang="en-US" smtClean="0"/>
              <a:t>Dependability </a:t>
            </a:r>
          </a:p>
          <a:p>
            <a:endParaRPr lang="en-US" smtClean="0"/>
          </a:p>
          <a:p>
            <a:endParaRPr lang="en-US" smtClean="0"/>
          </a:p>
        </p:txBody>
      </p:sp>
      <p:pic>
        <p:nvPicPr>
          <p:cNvPr id="50180" name="Picture 4" descr="C:\Documents and Settings\John McGregor\Local Settings\Temporary Internet Files\Content.IE5\RL0L993U\MCBD06887_0000[1].wmf"/>
          <p:cNvPicPr>
            <a:picLocks noChangeAspect="1" noChangeArrowheads="1"/>
          </p:cNvPicPr>
          <p:nvPr/>
        </p:nvPicPr>
        <p:blipFill>
          <a:blip r:embed="rId2"/>
          <a:srcRect/>
          <a:stretch>
            <a:fillRect/>
          </a:stretch>
        </p:blipFill>
        <p:spPr bwMode="auto">
          <a:xfrm>
            <a:off x="6705600" y="4343400"/>
            <a:ext cx="1833563" cy="18573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612775" y="228600"/>
            <a:ext cx="8153400" cy="990600"/>
          </a:xfrm>
        </p:spPr>
        <p:txBody>
          <a:bodyPr/>
          <a:lstStyle/>
          <a:p>
            <a:r>
              <a:rPr lang="en-US" smtClean="0"/>
              <a:t>Product line architecture</a:t>
            </a:r>
          </a:p>
        </p:txBody>
      </p:sp>
      <p:pic>
        <p:nvPicPr>
          <p:cNvPr id="51203" name="Picture 4" descr="C:\Documents and Settings\John McGregor\Local Settings\Temporary Internet Files\Content.IE5\0HOH6N85\MCj03489110000[1].wmf"/>
          <p:cNvPicPr>
            <a:picLocks noChangeAspect="1" noChangeArrowheads="1"/>
          </p:cNvPicPr>
          <p:nvPr/>
        </p:nvPicPr>
        <p:blipFill>
          <a:blip r:embed="rId2"/>
          <a:srcRect/>
          <a:stretch>
            <a:fillRect/>
          </a:stretch>
        </p:blipFill>
        <p:spPr bwMode="auto">
          <a:xfrm>
            <a:off x="5943600" y="1981200"/>
            <a:ext cx="2436813" cy="2401888"/>
          </a:xfrm>
          <a:prstGeom prst="rect">
            <a:avLst/>
          </a:prstGeom>
          <a:noFill/>
          <a:ln w="9525">
            <a:noFill/>
            <a:miter lim="800000"/>
            <a:headEnd/>
            <a:tailEnd/>
          </a:ln>
        </p:spPr>
      </p:pic>
      <p:sp>
        <p:nvSpPr>
          <p:cNvPr id="51204" name="Content Placeholder 2"/>
          <p:cNvSpPr>
            <a:spLocks noGrp="1"/>
          </p:cNvSpPr>
          <p:nvPr>
            <p:ph sz="quarter" idx="1"/>
          </p:nvPr>
        </p:nvSpPr>
        <p:spPr>
          <a:xfrm>
            <a:off x="612775" y="1600200"/>
            <a:ext cx="4949825" cy="4495800"/>
          </a:xfrm>
        </p:spPr>
        <p:txBody>
          <a:bodyPr/>
          <a:lstStyle/>
          <a:p>
            <a:pPr eaLnBrk="1" hangingPunct="1"/>
            <a:r>
              <a:rPr lang="en-US" sz="2800" smtClean="0"/>
              <a:t>The product line architecture is the architecture for a family of systems</a:t>
            </a:r>
          </a:p>
          <a:p>
            <a:pPr eaLnBrk="1" hangingPunct="1"/>
            <a:r>
              <a:rPr lang="en-US" sz="2800" smtClean="0"/>
              <a:t>Is more abstract, not every thing is completely defined</a:t>
            </a:r>
          </a:p>
          <a:p>
            <a:pPr eaLnBrk="1" hangingPunct="1"/>
            <a:r>
              <a:rPr lang="en-US" sz="2800" smtClean="0"/>
              <a:t>There are holes in its specification, but the architecture constrains how the holes can be filled</a:t>
            </a:r>
            <a:endParaRPr lang="en-US" sz="2400" smtClean="0"/>
          </a:p>
          <a:p>
            <a:pPr eaLnBrk="1" hangingPunct="1"/>
            <a:endParaRPr lang="en-US" sz="2400" smtClean="0"/>
          </a:p>
          <a:p>
            <a:pPr eaLnBrk="1" hangingPunct="1"/>
            <a:endParaRPr lang="en-US" sz="240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p:cNvSpPr>
          <p:nvPr>
            <p:ph type="title" idx="4294967295"/>
          </p:nvPr>
        </p:nvSpPr>
        <p:spPr/>
        <p:txBody>
          <a:bodyPr/>
          <a:lstStyle/>
          <a:p>
            <a:r>
              <a:rPr lang="en-US" smtClean="0"/>
              <a:t>Variation</a:t>
            </a:r>
          </a:p>
        </p:txBody>
      </p:sp>
      <p:sp>
        <p:nvSpPr>
          <p:cNvPr id="52227" name="Rectangle 3"/>
          <p:cNvSpPr>
            <a:spLocks noGrp="1"/>
          </p:cNvSpPr>
          <p:nvPr>
            <p:ph type="body" idx="4294967295"/>
          </p:nvPr>
        </p:nvSpPr>
        <p:spPr/>
        <p:txBody>
          <a:bodyPr/>
          <a:lstStyle/>
          <a:p>
            <a:r>
              <a:rPr lang="en-US" sz="2800" smtClean="0"/>
              <a:t>Products vary from one another in specific ways - the allowable contents of the holes in the architecture.</a:t>
            </a:r>
          </a:p>
          <a:p>
            <a:r>
              <a:rPr lang="en-US" sz="2800" smtClean="0"/>
              <a:t>Strategic variations at the business unit level.</a:t>
            </a:r>
          </a:p>
          <a:p>
            <a:r>
              <a:rPr lang="en-US" sz="2800" smtClean="0"/>
              <a:t>Tactical variations at the technical manager’s level</a:t>
            </a:r>
          </a:p>
          <a:p>
            <a:r>
              <a:rPr lang="en-US" sz="2800" smtClean="0"/>
              <a:t>Variation points at the implementation level.</a:t>
            </a:r>
          </a:p>
        </p:txBody>
      </p:sp>
      <p:grpSp>
        <p:nvGrpSpPr>
          <p:cNvPr id="2" name="Group 4"/>
          <p:cNvGrpSpPr>
            <a:grpSpLocks/>
          </p:cNvGrpSpPr>
          <p:nvPr/>
        </p:nvGrpSpPr>
        <p:grpSpPr bwMode="auto">
          <a:xfrm>
            <a:off x="3962400" y="4038600"/>
            <a:ext cx="5027613" cy="2819400"/>
            <a:chOff x="1189" y="975"/>
            <a:chExt cx="3503" cy="1937"/>
          </a:xfrm>
        </p:grpSpPr>
        <p:grpSp>
          <p:nvGrpSpPr>
            <p:cNvPr id="3" name="Group 5"/>
            <p:cNvGrpSpPr>
              <a:grpSpLocks/>
            </p:cNvGrpSpPr>
            <p:nvPr/>
          </p:nvGrpSpPr>
          <p:grpSpPr bwMode="auto">
            <a:xfrm>
              <a:off x="1189" y="1529"/>
              <a:ext cx="639" cy="552"/>
              <a:chOff x="801" y="1115"/>
              <a:chExt cx="639" cy="552"/>
            </a:xfrm>
          </p:grpSpPr>
          <p:sp>
            <p:nvSpPr>
              <p:cNvPr id="52259" name="AutoShape 6"/>
              <p:cNvSpPr>
                <a:spLocks noChangeArrowheads="1"/>
              </p:cNvSpPr>
              <p:nvPr/>
            </p:nvSpPr>
            <p:spPr bwMode="auto">
              <a:xfrm>
                <a:off x="801" y="1115"/>
                <a:ext cx="639" cy="540"/>
              </a:xfrm>
              <a:prstGeom prst="triangle">
                <a:avLst>
                  <a:gd name="adj" fmla="val 50000"/>
                </a:avLst>
              </a:prstGeom>
              <a:noFill/>
              <a:ln w="38100" algn="ctr">
                <a:solidFill>
                  <a:schemeClr val="tx1"/>
                </a:solidFill>
                <a:miter lim="800000"/>
                <a:headEnd/>
                <a:tailEnd/>
              </a:ln>
            </p:spPr>
            <p:txBody>
              <a:bodyPr wrap="none" lIns="0" tIns="0" rIns="0" bIns="0" anchor="ctr"/>
              <a:lstStyle/>
              <a:p>
                <a:endParaRPr lang="en-US"/>
              </a:p>
            </p:txBody>
          </p:sp>
          <p:sp>
            <p:nvSpPr>
              <p:cNvPr id="52260" name="Text Box 7"/>
              <p:cNvSpPr txBox="1">
                <a:spLocks noChangeArrowheads="1"/>
              </p:cNvSpPr>
              <p:nvPr/>
            </p:nvSpPr>
            <p:spPr bwMode="auto">
              <a:xfrm>
                <a:off x="849" y="1458"/>
                <a:ext cx="547" cy="209"/>
              </a:xfrm>
              <a:prstGeom prst="rect">
                <a:avLst/>
              </a:prstGeom>
              <a:noFill/>
              <a:ln w="38100" algn="ctr">
                <a:noFill/>
                <a:miter lim="800000"/>
                <a:headEnd/>
                <a:tailEnd/>
              </a:ln>
            </p:spPr>
            <p:txBody>
              <a:bodyPr lIns="0" tIns="0" rIns="0" bIns="0">
                <a:spAutoFit/>
              </a:bodyPr>
              <a:lstStyle/>
              <a:p>
                <a:pPr algn="ctr">
                  <a:spcBef>
                    <a:spcPct val="50000"/>
                  </a:spcBef>
                </a:pPr>
                <a:r>
                  <a:rPr lang="en-US" sz="1000" b="1">
                    <a:ea typeface="ＭＳ Ｐゴシック" pitchFamily="-16" charset="-128"/>
                  </a:rPr>
                  <a:t>Strategic Variation</a:t>
                </a:r>
              </a:p>
            </p:txBody>
          </p:sp>
        </p:grpSp>
        <p:grpSp>
          <p:nvGrpSpPr>
            <p:cNvPr id="4" name="Group 8"/>
            <p:cNvGrpSpPr>
              <a:grpSpLocks/>
            </p:cNvGrpSpPr>
            <p:nvPr/>
          </p:nvGrpSpPr>
          <p:grpSpPr bwMode="auto">
            <a:xfrm>
              <a:off x="2151" y="975"/>
              <a:ext cx="639" cy="1708"/>
              <a:chOff x="1526" y="975"/>
              <a:chExt cx="639" cy="1708"/>
            </a:xfrm>
          </p:grpSpPr>
          <p:grpSp>
            <p:nvGrpSpPr>
              <p:cNvPr id="5" name="Group 9"/>
              <p:cNvGrpSpPr>
                <a:grpSpLocks/>
              </p:cNvGrpSpPr>
              <p:nvPr/>
            </p:nvGrpSpPr>
            <p:grpSpPr bwMode="auto">
              <a:xfrm>
                <a:off x="1526" y="975"/>
                <a:ext cx="639" cy="552"/>
                <a:chOff x="897" y="1761"/>
                <a:chExt cx="639" cy="552"/>
              </a:xfrm>
            </p:grpSpPr>
            <p:sp>
              <p:nvSpPr>
                <p:cNvPr id="52257" name="AutoShape 10"/>
                <p:cNvSpPr>
                  <a:spLocks noChangeArrowheads="1"/>
                </p:cNvSpPr>
                <p:nvPr/>
              </p:nvSpPr>
              <p:spPr bwMode="auto">
                <a:xfrm>
                  <a:off x="897" y="1761"/>
                  <a:ext cx="639" cy="540"/>
                </a:xfrm>
                <a:prstGeom prst="triangle">
                  <a:avLst>
                    <a:gd name="adj" fmla="val 50000"/>
                  </a:avLst>
                </a:prstGeom>
                <a:noFill/>
                <a:ln w="38100" algn="ctr">
                  <a:solidFill>
                    <a:schemeClr val="tx1"/>
                  </a:solidFill>
                  <a:miter lim="800000"/>
                  <a:headEnd/>
                  <a:tailEnd/>
                </a:ln>
              </p:spPr>
              <p:txBody>
                <a:bodyPr wrap="none" lIns="0" tIns="0" rIns="0" bIns="0" anchor="ctr"/>
                <a:lstStyle/>
                <a:p>
                  <a:endParaRPr lang="en-US"/>
                </a:p>
              </p:txBody>
            </p:sp>
            <p:sp>
              <p:nvSpPr>
                <p:cNvPr id="52258" name="Text Box 11"/>
                <p:cNvSpPr txBox="1">
                  <a:spLocks noChangeArrowheads="1"/>
                </p:cNvSpPr>
                <p:nvPr/>
              </p:nvSpPr>
              <p:spPr bwMode="auto">
                <a:xfrm>
                  <a:off x="944" y="2104"/>
                  <a:ext cx="548" cy="209"/>
                </a:xfrm>
                <a:prstGeom prst="rect">
                  <a:avLst/>
                </a:prstGeom>
                <a:noFill/>
                <a:ln w="38100" algn="ctr">
                  <a:noFill/>
                  <a:miter lim="800000"/>
                  <a:headEnd/>
                  <a:tailEnd/>
                </a:ln>
              </p:spPr>
              <p:txBody>
                <a:bodyPr lIns="0" tIns="0" rIns="0" bIns="0">
                  <a:spAutoFit/>
                </a:bodyPr>
                <a:lstStyle/>
                <a:p>
                  <a:pPr algn="ctr">
                    <a:spcBef>
                      <a:spcPct val="50000"/>
                    </a:spcBef>
                  </a:pPr>
                  <a:r>
                    <a:rPr lang="en-US" sz="1000" b="1">
                      <a:ea typeface="ＭＳ Ｐゴシック" pitchFamily="-16" charset="-128"/>
                    </a:rPr>
                    <a:t>Tactical Variation</a:t>
                  </a:r>
                </a:p>
              </p:txBody>
            </p:sp>
          </p:grpSp>
          <p:grpSp>
            <p:nvGrpSpPr>
              <p:cNvPr id="6" name="Group 12"/>
              <p:cNvGrpSpPr>
                <a:grpSpLocks/>
              </p:cNvGrpSpPr>
              <p:nvPr/>
            </p:nvGrpSpPr>
            <p:grpSpPr bwMode="auto">
              <a:xfrm>
                <a:off x="1526" y="2131"/>
                <a:ext cx="639" cy="552"/>
                <a:chOff x="1708" y="1812"/>
                <a:chExt cx="639" cy="552"/>
              </a:xfrm>
            </p:grpSpPr>
            <p:sp>
              <p:nvSpPr>
                <p:cNvPr id="52255" name="AutoShape 13"/>
                <p:cNvSpPr>
                  <a:spLocks noChangeArrowheads="1"/>
                </p:cNvSpPr>
                <p:nvPr/>
              </p:nvSpPr>
              <p:spPr bwMode="auto">
                <a:xfrm>
                  <a:off x="1708" y="1812"/>
                  <a:ext cx="639" cy="540"/>
                </a:xfrm>
                <a:prstGeom prst="triangle">
                  <a:avLst>
                    <a:gd name="adj" fmla="val 50000"/>
                  </a:avLst>
                </a:prstGeom>
                <a:noFill/>
                <a:ln w="38100" algn="ctr">
                  <a:solidFill>
                    <a:schemeClr val="tx1"/>
                  </a:solidFill>
                  <a:miter lim="800000"/>
                  <a:headEnd/>
                  <a:tailEnd/>
                </a:ln>
              </p:spPr>
              <p:txBody>
                <a:bodyPr wrap="none" lIns="0" tIns="0" rIns="0" bIns="0" anchor="ctr"/>
                <a:lstStyle/>
                <a:p>
                  <a:endParaRPr lang="en-US"/>
                </a:p>
              </p:txBody>
            </p:sp>
            <p:sp>
              <p:nvSpPr>
                <p:cNvPr id="52256" name="Text Box 14"/>
                <p:cNvSpPr txBox="1">
                  <a:spLocks noChangeArrowheads="1"/>
                </p:cNvSpPr>
                <p:nvPr/>
              </p:nvSpPr>
              <p:spPr bwMode="auto">
                <a:xfrm>
                  <a:off x="1755" y="2155"/>
                  <a:ext cx="548" cy="209"/>
                </a:xfrm>
                <a:prstGeom prst="rect">
                  <a:avLst/>
                </a:prstGeom>
                <a:noFill/>
                <a:ln w="38100" algn="ctr">
                  <a:noFill/>
                  <a:miter lim="800000"/>
                  <a:headEnd/>
                  <a:tailEnd/>
                </a:ln>
              </p:spPr>
              <p:txBody>
                <a:bodyPr lIns="0" tIns="0" rIns="0" bIns="0">
                  <a:spAutoFit/>
                </a:bodyPr>
                <a:lstStyle/>
                <a:p>
                  <a:pPr algn="ctr">
                    <a:spcBef>
                      <a:spcPct val="50000"/>
                    </a:spcBef>
                  </a:pPr>
                  <a:r>
                    <a:rPr lang="en-US" sz="1000" b="1">
                      <a:ea typeface="ＭＳ Ｐゴシック" pitchFamily="-16" charset="-128"/>
                    </a:rPr>
                    <a:t>Tactical Variation</a:t>
                  </a:r>
                </a:p>
              </p:txBody>
            </p:sp>
          </p:grpSp>
        </p:grpSp>
        <p:sp>
          <p:nvSpPr>
            <p:cNvPr id="52231" name="Line 15"/>
            <p:cNvSpPr>
              <a:spLocks noChangeShapeType="1"/>
            </p:cNvSpPr>
            <p:nvPr/>
          </p:nvSpPr>
          <p:spPr bwMode="auto">
            <a:xfrm flipV="1">
              <a:off x="1566" y="1225"/>
              <a:ext cx="742" cy="414"/>
            </a:xfrm>
            <a:prstGeom prst="line">
              <a:avLst/>
            </a:prstGeom>
            <a:noFill/>
            <a:ln w="19050">
              <a:solidFill>
                <a:schemeClr val="tx1"/>
              </a:solidFill>
              <a:round/>
              <a:headEnd/>
              <a:tailEnd type="triangle" w="med" len="med"/>
            </a:ln>
          </p:spPr>
          <p:txBody>
            <a:bodyPr wrap="none" lIns="0" tIns="0" rIns="0" bIns="0" anchor="ctr"/>
            <a:lstStyle/>
            <a:p>
              <a:endParaRPr lang="en-US"/>
            </a:p>
          </p:txBody>
        </p:sp>
        <p:sp>
          <p:nvSpPr>
            <p:cNvPr id="52232" name="Line 16"/>
            <p:cNvSpPr>
              <a:spLocks noChangeShapeType="1"/>
            </p:cNvSpPr>
            <p:nvPr/>
          </p:nvSpPr>
          <p:spPr bwMode="auto">
            <a:xfrm>
              <a:off x="2566" y="1152"/>
              <a:ext cx="891" cy="0"/>
            </a:xfrm>
            <a:prstGeom prst="line">
              <a:avLst/>
            </a:prstGeom>
            <a:noFill/>
            <a:ln w="19050">
              <a:solidFill>
                <a:schemeClr val="tx1"/>
              </a:solidFill>
              <a:round/>
              <a:headEnd/>
              <a:tailEnd type="triangle" w="med" len="med"/>
            </a:ln>
          </p:spPr>
          <p:txBody>
            <a:bodyPr wrap="none" lIns="0" tIns="0" rIns="0" bIns="0" anchor="ctr"/>
            <a:lstStyle/>
            <a:p>
              <a:endParaRPr lang="en-US"/>
            </a:p>
          </p:txBody>
        </p:sp>
        <p:sp>
          <p:nvSpPr>
            <p:cNvPr id="52233" name="Line 17"/>
            <p:cNvSpPr>
              <a:spLocks noChangeShapeType="1"/>
            </p:cNvSpPr>
            <p:nvPr/>
          </p:nvSpPr>
          <p:spPr bwMode="auto">
            <a:xfrm>
              <a:off x="2635" y="2397"/>
              <a:ext cx="1497" cy="0"/>
            </a:xfrm>
            <a:prstGeom prst="line">
              <a:avLst/>
            </a:prstGeom>
            <a:noFill/>
            <a:ln w="19050">
              <a:solidFill>
                <a:schemeClr val="tx1"/>
              </a:solidFill>
              <a:round/>
              <a:headEnd/>
              <a:tailEnd type="triangle" w="med" len="med"/>
            </a:ln>
          </p:spPr>
          <p:txBody>
            <a:bodyPr wrap="none" lIns="0" tIns="0" rIns="0" bIns="0" anchor="ctr"/>
            <a:lstStyle/>
            <a:p>
              <a:endParaRPr lang="en-US"/>
            </a:p>
          </p:txBody>
        </p:sp>
        <p:sp>
          <p:nvSpPr>
            <p:cNvPr id="52234" name="Line 18"/>
            <p:cNvSpPr>
              <a:spLocks noChangeShapeType="1"/>
            </p:cNvSpPr>
            <p:nvPr/>
          </p:nvSpPr>
          <p:spPr bwMode="auto">
            <a:xfrm>
              <a:off x="2486" y="1518"/>
              <a:ext cx="983" cy="497"/>
            </a:xfrm>
            <a:prstGeom prst="line">
              <a:avLst/>
            </a:prstGeom>
            <a:noFill/>
            <a:ln w="19050">
              <a:solidFill>
                <a:schemeClr val="tx1"/>
              </a:solidFill>
              <a:round/>
              <a:headEnd/>
              <a:tailEnd type="triangle" w="med" len="med"/>
            </a:ln>
          </p:spPr>
          <p:txBody>
            <a:bodyPr wrap="none" lIns="0" tIns="0" rIns="0" bIns="0" anchor="ctr"/>
            <a:lstStyle/>
            <a:p>
              <a:endParaRPr lang="en-US"/>
            </a:p>
          </p:txBody>
        </p:sp>
        <p:sp>
          <p:nvSpPr>
            <p:cNvPr id="52235" name="Line 19"/>
            <p:cNvSpPr>
              <a:spLocks noChangeShapeType="1"/>
            </p:cNvSpPr>
            <p:nvPr/>
          </p:nvSpPr>
          <p:spPr bwMode="auto">
            <a:xfrm>
              <a:off x="1502" y="2079"/>
              <a:ext cx="812" cy="325"/>
            </a:xfrm>
            <a:prstGeom prst="line">
              <a:avLst/>
            </a:prstGeom>
            <a:noFill/>
            <a:ln w="19050">
              <a:solidFill>
                <a:schemeClr val="tx1"/>
              </a:solidFill>
              <a:round/>
              <a:headEnd/>
              <a:tailEnd type="triangle" w="med" len="med"/>
            </a:ln>
          </p:spPr>
          <p:txBody>
            <a:bodyPr wrap="none" lIns="0" tIns="0" rIns="0" bIns="0" anchor="ctr"/>
            <a:lstStyle/>
            <a:p>
              <a:endParaRPr lang="en-US"/>
            </a:p>
          </p:txBody>
        </p:sp>
        <p:grpSp>
          <p:nvGrpSpPr>
            <p:cNvPr id="7" name="Group 20"/>
            <p:cNvGrpSpPr>
              <a:grpSpLocks/>
            </p:cNvGrpSpPr>
            <p:nvPr/>
          </p:nvGrpSpPr>
          <p:grpSpPr bwMode="auto">
            <a:xfrm>
              <a:off x="3272" y="975"/>
              <a:ext cx="1414" cy="707"/>
              <a:chOff x="3272" y="1042"/>
              <a:chExt cx="1414" cy="707"/>
            </a:xfrm>
          </p:grpSpPr>
          <p:sp>
            <p:nvSpPr>
              <p:cNvPr id="52245" name="Text Box 21"/>
              <p:cNvSpPr txBox="1">
                <a:spLocks noChangeArrowheads="1"/>
              </p:cNvSpPr>
              <p:nvPr/>
            </p:nvSpPr>
            <p:spPr bwMode="auto">
              <a:xfrm>
                <a:off x="3464" y="1574"/>
                <a:ext cx="981" cy="168"/>
              </a:xfrm>
              <a:prstGeom prst="rect">
                <a:avLst/>
              </a:prstGeom>
              <a:noFill/>
              <a:ln w="38100" algn="ctr">
                <a:noFill/>
                <a:miter lim="800000"/>
                <a:headEnd/>
                <a:tailEnd/>
              </a:ln>
            </p:spPr>
            <p:txBody>
              <a:bodyPr lIns="0" tIns="0" rIns="0" bIns="0">
                <a:spAutoFit/>
              </a:bodyPr>
              <a:lstStyle/>
              <a:p>
                <a:pPr algn="ctr">
                  <a:spcBef>
                    <a:spcPct val="50000"/>
                  </a:spcBef>
                </a:pPr>
                <a:r>
                  <a:rPr lang="en-US" sz="1600" b="1">
                    <a:ea typeface="ＭＳ Ｐゴシック" pitchFamily="-16" charset="-128"/>
                  </a:rPr>
                  <a:t>Core Asset</a:t>
                </a:r>
              </a:p>
            </p:txBody>
          </p:sp>
          <p:sp>
            <p:nvSpPr>
              <p:cNvPr id="52246" name="Rectangle 22"/>
              <p:cNvSpPr>
                <a:spLocks noChangeArrowheads="1"/>
              </p:cNvSpPr>
              <p:nvPr/>
            </p:nvSpPr>
            <p:spPr bwMode="auto">
              <a:xfrm>
                <a:off x="3272" y="1042"/>
                <a:ext cx="1414" cy="707"/>
              </a:xfrm>
              <a:prstGeom prst="rect">
                <a:avLst/>
              </a:prstGeom>
              <a:noFill/>
              <a:ln w="38100" algn="ctr">
                <a:solidFill>
                  <a:schemeClr val="tx1"/>
                </a:solidFill>
                <a:miter lim="800000"/>
                <a:headEnd/>
                <a:tailEnd/>
              </a:ln>
            </p:spPr>
            <p:txBody>
              <a:bodyPr wrap="none" lIns="0" tIns="0" rIns="0" bIns="0" anchor="ctr"/>
              <a:lstStyle/>
              <a:p>
                <a:endParaRPr lang="en-US"/>
              </a:p>
            </p:txBody>
          </p:sp>
          <p:grpSp>
            <p:nvGrpSpPr>
              <p:cNvPr id="8" name="Group 23"/>
              <p:cNvGrpSpPr>
                <a:grpSpLocks/>
              </p:cNvGrpSpPr>
              <p:nvPr/>
            </p:nvGrpSpPr>
            <p:grpSpPr bwMode="auto">
              <a:xfrm>
                <a:off x="3333" y="1133"/>
                <a:ext cx="421" cy="390"/>
                <a:chOff x="3172" y="2721"/>
                <a:chExt cx="421" cy="390"/>
              </a:xfrm>
            </p:grpSpPr>
            <p:sp>
              <p:nvSpPr>
                <p:cNvPr id="52251" name="Oval 24"/>
                <p:cNvSpPr>
                  <a:spLocks noChangeArrowheads="1"/>
                </p:cNvSpPr>
                <p:nvPr/>
              </p:nvSpPr>
              <p:spPr bwMode="auto">
                <a:xfrm>
                  <a:off x="3295" y="2721"/>
                  <a:ext cx="176" cy="161"/>
                </a:xfrm>
                <a:prstGeom prst="ellipse">
                  <a:avLst/>
                </a:prstGeom>
                <a:noFill/>
                <a:ln w="22225" algn="ctr">
                  <a:solidFill>
                    <a:schemeClr val="tx1"/>
                  </a:solidFill>
                  <a:round/>
                  <a:headEnd/>
                  <a:tailEnd/>
                </a:ln>
              </p:spPr>
              <p:txBody>
                <a:bodyPr wrap="none" lIns="0" tIns="0" rIns="0" bIns="0" anchor="ctr"/>
                <a:lstStyle/>
                <a:p>
                  <a:endParaRPr lang="en-US"/>
                </a:p>
              </p:txBody>
            </p:sp>
            <p:sp>
              <p:nvSpPr>
                <p:cNvPr id="52252" name="Text Box 25"/>
                <p:cNvSpPr txBox="1">
                  <a:spLocks noChangeArrowheads="1"/>
                </p:cNvSpPr>
                <p:nvPr/>
              </p:nvSpPr>
              <p:spPr bwMode="auto">
                <a:xfrm>
                  <a:off x="3172" y="2902"/>
                  <a:ext cx="421" cy="209"/>
                </a:xfrm>
                <a:prstGeom prst="rect">
                  <a:avLst/>
                </a:prstGeom>
                <a:noFill/>
                <a:ln w="38100" algn="ctr">
                  <a:noFill/>
                  <a:miter lim="800000"/>
                  <a:headEnd/>
                  <a:tailEnd/>
                </a:ln>
              </p:spPr>
              <p:txBody>
                <a:bodyPr lIns="0" tIns="0" rIns="0" bIns="0">
                  <a:spAutoFit/>
                </a:bodyPr>
                <a:lstStyle/>
                <a:p>
                  <a:pPr algn="ctr">
                    <a:spcBef>
                      <a:spcPct val="50000"/>
                    </a:spcBef>
                  </a:pPr>
                  <a:r>
                    <a:rPr lang="en-US" sz="1000" b="1">
                      <a:ea typeface="ＭＳ Ｐゴシック" pitchFamily="-16" charset="-128"/>
                    </a:rPr>
                    <a:t>Variation Point</a:t>
                  </a:r>
                </a:p>
              </p:txBody>
            </p:sp>
          </p:grpSp>
          <p:grpSp>
            <p:nvGrpSpPr>
              <p:cNvPr id="9" name="Group 26"/>
              <p:cNvGrpSpPr>
                <a:grpSpLocks/>
              </p:cNvGrpSpPr>
              <p:nvPr/>
            </p:nvGrpSpPr>
            <p:grpSpPr bwMode="auto">
              <a:xfrm>
                <a:off x="3994" y="1129"/>
                <a:ext cx="421" cy="390"/>
                <a:chOff x="3172" y="2721"/>
                <a:chExt cx="421" cy="390"/>
              </a:xfrm>
            </p:grpSpPr>
            <p:sp>
              <p:nvSpPr>
                <p:cNvPr id="52249" name="Oval 27"/>
                <p:cNvSpPr>
                  <a:spLocks noChangeArrowheads="1"/>
                </p:cNvSpPr>
                <p:nvPr/>
              </p:nvSpPr>
              <p:spPr bwMode="auto">
                <a:xfrm>
                  <a:off x="3295" y="2721"/>
                  <a:ext cx="176" cy="161"/>
                </a:xfrm>
                <a:prstGeom prst="ellipse">
                  <a:avLst/>
                </a:prstGeom>
                <a:noFill/>
                <a:ln w="22225" algn="ctr">
                  <a:solidFill>
                    <a:schemeClr val="tx1"/>
                  </a:solidFill>
                  <a:round/>
                  <a:headEnd/>
                  <a:tailEnd/>
                </a:ln>
              </p:spPr>
              <p:txBody>
                <a:bodyPr wrap="none" lIns="0" tIns="0" rIns="0" bIns="0" anchor="ctr"/>
                <a:lstStyle/>
                <a:p>
                  <a:endParaRPr lang="en-US"/>
                </a:p>
              </p:txBody>
            </p:sp>
            <p:sp>
              <p:nvSpPr>
                <p:cNvPr id="52250" name="Text Box 28"/>
                <p:cNvSpPr txBox="1">
                  <a:spLocks noChangeArrowheads="1"/>
                </p:cNvSpPr>
                <p:nvPr/>
              </p:nvSpPr>
              <p:spPr bwMode="auto">
                <a:xfrm>
                  <a:off x="3172" y="2902"/>
                  <a:ext cx="421" cy="209"/>
                </a:xfrm>
                <a:prstGeom prst="rect">
                  <a:avLst/>
                </a:prstGeom>
                <a:noFill/>
                <a:ln w="38100" algn="ctr">
                  <a:noFill/>
                  <a:miter lim="800000"/>
                  <a:headEnd/>
                  <a:tailEnd/>
                </a:ln>
              </p:spPr>
              <p:txBody>
                <a:bodyPr lIns="0" tIns="0" rIns="0" bIns="0">
                  <a:spAutoFit/>
                </a:bodyPr>
                <a:lstStyle/>
                <a:p>
                  <a:pPr algn="ctr">
                    <a:spcBef>
                      <a:spcPct val="50000"/>
                    </a:spcBef>
                  </a:pPr>
                  <a:r>
                    <a:rPr lang="en-US" sz="1000" b="1">
                      <a:ea typeface="ＭＳ Ｐゴシック" pitchFamily="-16" charset="-128"/>
                    </a:rPr>
                    <a:t>Variation Point</a:t>
                  </a:r>
                </a:p>
              </p:txBody>
            </p:sp>
          </p:grpSp>
        </p:grpSp>
        <p:sp>
          <p:nvSpPr>
            <p:cNvPr id="52237" name="Text Box 29"/>
            <p:cNvSpPr txBox="1">
              <a:spLocks noChangeArrowheads="1"/>
            </p:cNvSpPr>
            <p:nvPr/>
          </p:nvSpPr>
          <p:spPr bwMode="auto">
            <a:xfrm>
              <a:off x="3470" y="2737"/>
              <a:ext cx="981" cy="168"/>
            </a:xfrm>
            <a:prstGeom prst="rect">
              <a:avLst/>
            </a:prstGeom>
            <a:noFill/>
            <a:ln w="38100" algn="ctr">
              <a:noFill/>
              <a:miter lim="800000"/>
              <a:headEnd/>
              <a:tailEnd/>
            </a:ln>
          </p:spPr>
          <p:txBody>
            <a:bodyPr lIns="0" tIns="0" rIns="0" bIns="0">
              <a:spAutoFit/>
            </a:bodyPr>
            <a:lstStyle/>
            <a:p>
              <a:pPr algn="ctr">
                <a:spcBef>
                  <a:spcPct val="50000"/>
                </a:spcBef>
              </a:pPr>
              <a:r>
                <a:rPr lang="en-US" sz="1600" b="1">
                  <a:ea typeface="ＭＳ Ｐゴシック" pitchFamily="-16" charset="-128"/>
                </a:rPr>
                <a:t>Core Asset</a:t>
              </a:r>
            </a:p>
          </p:txBody>
        </p:sp>
        <p:sp>
          <p:nvSpPr>
            <p:cNvPr id="52238" name="Rectangle 30"/>
            <p:cNvSpPr>
              <a:spLocks noChangeArrowheads="1"/>
            </p:cNvSpPr>
            <p:nvPr/>
          </p:nvSpPr>
          <p:spPr bwMode="auto">
            <a:xfrm>
              <a:off x="3278" y="1860"/>
              <a:ext cx="1414" cy="1052"/>
            </a:xfrm>
            <a:prstGeom prst="rect">
              <a:avLst/>
            </a:prstGeom>
            <a:noFill/>
            <a:ln w="38100" algn="ctr">
              <a:solidFill>
                <a:schemeClr val="tx1"/>
              </a:solidFill>
              <a:miter lim="800000"/>
              <a:headEnd/>
              <a:tailEnd/>
            </a:ln>
          </p:spPr>
          <p:txBody>
            <a:bodyPr wrap="none" lIns="0" tIns="0" rIns="0" bIns="0" anchor="ctr"/>
            <a:lstStyle/>
            <a:p>
              <a:endParaRPr lang="en-US"/>
            </a:p>
          </p:txBody>
        </p:sp>
        <p:grpSp>
          <p:nvGrpSpPr>
            <p:cNvPr id="10" name="Group 31"/>
            <p:cNvGrpSpPr>
              <a:grpSpLocks/>
            </p:cNvGrpSpPr>
            <p:nvPr/>
          </p:nvGrpSpPr>
          <p:grpSpPr bwMode="auto">
            <a:xfrm>
              <a:off x="3339" y="1951"/>
              <a:ext cx="421" cy="390"/>
              <a:chOff x="3172" y="2721"/>
              <a:chExt cx="421" cy="390"/>
            </a:xfrm>
          </p:grpSpPr>
          <p:sp>
            <p:nvSpPr>
              <p:cNvPr id="52243" name="Oval 32"/>
              <p:cNvSpPr>
                <a:spLocks noChangeArrowheads="1"/>
              </p:cNvSpPr>
              <p:nvPr/>
            </p:nvSpPr>
            <p:spPr bwMode="auto">
              <a:xfrm>
                <a:off x="3295" y="2721"/>
                <a:ext cx="176" cy="161"/>
              </a:xfrm>
              <a:prstGeom prst="ellipse">
                <a:avLst/>
              </a:prstGeom>
              <a:noFill/>
              <a:ln w="22225" algn="ctr">
                <a:solidFill>
                  <a:schemeClr val="tx1"/>
                </a:solidFill>
                <a:round/>
                <a:headEnd/>
                <a:tailEnd/>
              </a:ln>
            </p:spPr>
            <p:txBody>
              <a:bodyPr wrap="none" lIns="0" tIns="0" rIns="0" bIns="0" anchor="ctr"/>
              <a:lstStyle/>
              <a:p>
                <a:endParaRPr lang="en-US"/>
              </a:p>
            </p:txBody>
          </p:sp>
          <p:sp>
            <p:nvSpPr>
              <p:cNvPr id="52244" name="Text Box 33"/>
              <p:cNvSpPr txBox="1">
                <a:spLocks noChangeArrowheads="1"/>
              </p:cNvSpPr>
              <p:nvPr/>
            </p:nvSpPr>
            <p:spPr bwMode="auto">
              <a:xfrm>
                <a:off x="3172" y="2902"/>
                <a:ext cx="421" cy="209"/>
              </a:xfrm>
              <a:prstGeom prst="rect">
                <a:avLst/>
              </a:prstGeom>
              <a:noFill/>
              <a:ln w="38100" algn="ctr">
                <a:noFill/>
                <a:miter lim="800000"/>
                <a:headEnd/>
                <a:tailEnd/>
              </a:ln>
            </p:spPr>
            <p:txBody>
              <a:bodyPr lIns="0" tIns="0" rIns="0" bIns="0">
                <a:spAutoFit/>
              </a:bodyPr>
              <a:lstStyle/>
              <a:p>
                <a:pPr algn="ctr">
                  <a:spcBef>
                    <a:spcPct val="50000"/>
                  </a:spcBef>
                </a:pPr>
                <a:r>
                  <a:rPr lang="en-US" sz="1000" b="1">
                    <a:ea typeface="ＭＳ Ｐゴシック" pitchFamily="-16" charset="-128"/>
                  </a:rPr>
                  <a:t>Variation Point</a:t>
                </a:r>
              </a:p>
            </p:txBody>
          </p:sp>
        </p:grpSp>
        <p:grpSp>
          <p:nvGrpSpPr>
            <p:cNvPr id="11" name="Group 34"/>
            <p:cNvGrpSpPr>
              <a:grpSpLocks/>
            </p:cNvGrpSpPr>
            <p:nvPr/>
          </p:nvGrpSpPr>
          <p:grpSpPr bwMode="auto">
            <a:xfrm>
              <a:off x="4000" y="2307"/>
              <a:ext cx="421" cy="390"/>
              <a:chOff x="3172" y="2721"/>
              <a:chExt cx="421" cy="390"/>
            </a:xfrm>
          </p:grpSpPr>
          <p:sp>
            <p:nvSpPr>
              <p:cNvPr id="52241" name="Oval 35"/>
              <p:cNvSpPr>
                <a:spLocks noChangeArrowheads="1"/>
              </p:cNvSpPr>
              <p:nvPr/>
            </p:nvSpPr>
            <p:spPr bwMode="auto">
              <a:xfrm>
                <a:off x="3295" y="2721"/>
                <a:ext cx="176" cy="161"/>
              </a:xfrm>
              <a:prstGeom prst="ellipse">
                <a:avLst/>
              </a:prstGeom>
              <a:noFill/>
              <a:ln w="22225" algn="ctr">
                <a:solidFill>
                  <a:schemeClr val="tx1"/>
                </a:solidFill>
                <a:round/>
                <a:headEnd/>
                <a:tailEnd/>
              </a:ln>
            </p:spPr>
            <p:txBody>
              <a:bodyPr wrap="none" lIns="0" tIns="0" rIns="0" bIns="0" anchor="ctr"/>
              <a:lstStyle/>
              <a:p>
                <a:endParaRPr lang="en-US"/>
              </a:p>
            </p:txBody>
          </p:sp>
          <p:sp>
            <p:nvSpPr>
              <p:cNvPr id="52242" name="Text Box 36"/>
              <p:cNvSpPr txBox="1">
                <a:spLocks noChangeArrowheads="1"/>
              </p:cNvSpPr>
              <p:nvPr/>
            </p:nvSpPr>
            <p:spPr bwMode="auto">
              <a:xfrm>
                <a:off x="3172" y="2902"/>
                <a:ext cx="421" cy="209"/>
              </a:xfrm>
              <a:prstGeom prst="rect">
                <a:avLst/>
              </a:prstGeom>
              <a:noFill/>
              <a:ln w="38100" algn="ctr">
                <a:noFill/>
                <a:miter lim="800000"/>
                <a:headEnd/>
                <a:tailEnd/>
              </a:ln>
            </p:spPr>
            <p:txBody>
              <a:bodyPr lIns="0" tIns="0" rIns="0" bIns="0">
                <a:spAutoFit/>
              </a:bodyPr>
              <a:lstStyle/>
              <a:p>
                <a:pPr algn="ctr">
                  <a:spcBef>
                    <a:spcPct val="50000"/>
                  </a:spcBef>
                </a:pPr>
                <a:r>
                  <a:rPr lang="en-US" sz="1000" b="1">
                    <a:ea typeface="ＭＳ Ｐゴシック" pitchFamily="-16" charset="-128"/>
                  </a:rPr>
                  <a:t>Variation Point</a:t>
                </a:r>
              </a:p>
            </p:txBody>
          </p:sp>
        </p:grpSp>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612775" y="228600"/>
            <a:ext cx="8153400" cy="990600"/>
          </a:xfrm>
        </p:spPr>
        <p:txBody>
          <a:bodyPr/>
          <a:lstStyle/>
          <a:p>
            <a:pPr eaLnBrk="1" hangingPunct="1"/>
            <a:r>
              <a:rPr lang="en-US" smtClean="0"/>
              <a:t>Product Line Definition</a:t>
            </a:r>
          </a:p>
        </p:txBody>
      </p:sp>
      <p:sp>
        <p:nvSpPr>
          <p:cNvPr id="24579" name="Content Placeholder 2"/>
          <p:cNvSpPr>
            <a:spLocks noGrp="1"/>
          </p:cNvSpPr>
          <p:nvPr>
            <p:ph sz="quarter" idx="1"/>
          </p:nvPr>
        </p:nvSpPr>
        <p:spPr>
          <a:xfrm>
            <a:off x="612775" y="1600200"/>
            <a:ext cx="8153400" cy="4495800"/>
          </a:xfrm>
        </p:spPr>
        <p:txBody>
          <a:bodyPr/>
          <a:lstStyle/>
          <a:p>
            <a:pPr eaLnBrk="1" hangingPunct="1"/>
            <a:r>
              <a:rPr lang="en-US" sz="2400" i="1" smtClean="0"/>
              <a:t>A software product line is a </a:t>
            </a:r>
            <a:r>
              <a:rPr lang="en-US" sz="2400" i="1" smtClean="0">
                <a:solidFill>
                  <a:srgbClr val="FF0000"/>
                </a:solidFill>
              </a:rPr>
              <a:t>set of software-intensive systems </a:t>
            </a:r>
            <a:r>
              <a:rPr lang="en-US" sz="2400" i="1" smtClean="0"/>
              <a:t>sharing a</a:t>
            </a:r>
            <a:r>
              <a:rPr lang="en-US" sz="2400" i="1" smtClean="0">
                <a:solidFill>
                  <a:srgbClr val="FF0000"/>
                </a:solidFill>
              </a:rPr>
              <a:t> common, managed set of features</a:t>
            </a:r>
            <a:r>
              <a:rPr lang="en-US" sz="2400" i="1" smtClean="0"/>
              <a:t> that satisfy the specific needs of a </a:t>
            </a:r>
            <a:r>
              <a:rPr lang="en-US" sz="2400" i="1" smtClean="0">
                <a:solidFill>
                  <a:srgbClr val="FF0000"/>
                </a:solidFill>
              </a:rPr>
              <a:t>particular market segment or mission</a:t>
            </a:r>
            <a:r>
              <a:rPr lang="en-US" sz="2400" i="1" smtClean="0"/>
              <a:t> and that are developed from a </a:t>
            </a:r>
            <a:r>
              <a:rPr lang="en-US" sz="2400" i="1" smtClean="0">
                <a:solidFill>
                  <a:srgbClr val="FF0000"/>
                </a:solidFill>
              </a:rPr>
              <a:t>common set of core assets</a:t>
            </a:r>
            <a:r>
              <a:rPr lang="en-US" sz="2400" i="1" smtClean="0"/>
              <a:t> in a</a:t>
            </a:r>
            <a:r>
              <a:rPr lang="en-US" sz="2400" i="1" smtClean="0">
                <a:solidFill>
                  <a:srgbClr val="FF0000"/>
                </a:solidFill>
              </a:rPr>
              <a:t> prescribed way</a:t>
            </a:r>
            <a:r>
              <a:rPr lang="en-US" sz="2400" i="1" smtClean="0"/>
              <a:t>.</a:t>
            </a:r>
            <a:endParaRPr lang="en-US" sz="2400" smtClean="0"/>
          </a:p>
          <a:p>
            <a:pPr eaLnBrk="1" hangingPunct="1"/>
            <a:endParaRPr lang="en-US" smtClean="0"/>
          </a:p>
        </p:txBody>
      </p:sp>
      <p:pic>
        <p:nvPicPr>
          <p:cNvPr id="24580" name="Picture 4" descr="C:\Documents and Settings\John McGregor\Local Settings\Temporary Internet Files\Content.IE5\85IJOPIR\MMj02951850000[1].gif"/>
          <p:cNvPicPr>
            <a:picLocks noChangeAspect="1" noChangeArrowheads="1" noCrop="1"/>
          </p:cNvPicPr>
          <p:nvPr/>
        </p:nvPicPr>
        <p:blipFill>
          <a:blip r:embed="rId3"/>
          <a:srcRect/>
          <a:stretch>
            <a:fillRect/>
          </a:stretch>
        </p:blipFill>
        <p:spPr bwMode="auto">
          <a:xfrm>
            <a:off x="7391400" y="5334000"/>
            <a:ext cx="1508125" cy="1219200"/>
          </a:xfrm>
          <a:prstGeom prst="rect">
            <a:avLst/>
          </a:prstGeom>
          <a:noFill/>
          <a:ln w="9525">
            <a:noFill/>
            <a:miter lim="800000"/>
            <a:headEnd/>
            <a:tailEnd/>
          </a:ln>
        </p:spPr>
      </p:pic>
      <p:sp>
        <p:nvSpPr>
          <p:cNvPr id="24581" name="TextBox 4"/>
          <p:cNvSpPr txBox="1">
            <a:spLocks noChangeArrowheads="1"/>
          </p:cNvSpPr>
          <p:nvPr/>
        </p:nvSpPr>
        <p:spPr bwMode="auto">
          <a:xfrm>
            <a:off x="1295400" y="3962400"/>
            <a:ext cx="6610350" cy="923925"/>
          </a:xfrm>
          <a:prstGeom prst="rect">
            <a:avLst/>
          </a:prstGeom>
          <a:noFill/>
          <a:ln w="9525">
            <a:noFill/>
            <a:miter lim="800000"/>
            <a:headEnd/>
            <a:tailEnd/>
          </a:ln>
        </p:spPr>
        <p:txBody>
          <a:bodyPr wrap="none">
            <a:spAutoFit/>
          </a:bodyPr>
          <a:lstStyle/>
          <a:p>
            <a:r>
              <a:rPr lang="en-US"/>
              <a:t>A frequent misconception is that the core assets, the reusable</a:t>
            </a:r>
          </a:p>
          <a:p>
            <a:r>
              <a:rPr lang="en-US"/>
              <a:t>pieces, are the product line. As you can see from the definition,</a:t>
            </a:r>
          </a:p>
          <a:p>
            <a:r>
              <a:rPr lang="en-US"/>
              <a:t>the product line comprises the products.  </a:t>
            </a: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a:xfrm>
            <a:off x="612775" y="228600"/>
            <a:ext cx="8153400" cy="990600"/>
          </a:xfrm>
        </p:spPr>
        <p:txBody>
          <a:bodyPr/>
          <a:lstStyle/>
          <a:p>
            <a:r>
              <a:rPr lang="en-US" sz="4000" smtClean="0"/>
              <a:t>Commonality/Variability Analysis</a:t>
            </a:r>
          </a:p>
        </p:txBody>
      </p:sp>
      <p:sp>
        <p:nvSpPr>
          <p:cNvPr id="53251" name="Content Placeholder 2"/>
          <p:cNvSpPr>
            <a:spLocks noGrp="1"/>
          </p:cNvSpPr>
          <p:nvPr>
            <p:ph sz="quarter" idx="1"/>
          </p:nvPr>
        </p:nvSpPr>
        <p:spPr>
          <a:xfrm>
            <a:off x="612775" y="1600200"/>
            <a:ext cx="4721225" cy="4495800"/>
          </a:xfrm>
        </p:spPr>
        <p:txBody>
          <a:bodyPr/>
          <a:lstStyle/>
          <a:p>
            <a:r>
              <a:rPr lang="en-US" smtClean="0"/>
              <a:t>What do the products in the product line have in common?</a:t>
            </a:r>
          </a:p>
          <a:p>
            <a:r>
              <a:rPr lang="en-US" smtClean="0"/>
              <a:t>How are they different?</a:t>
            </a:r>
          </a:p>
          <a:p>
            <a:r>
              <a:rPr lang="en-US" smtClean="0"/>
              <a:t>A configuration is a selection of inclusive and exclusive OR feature choices to completely define a single member of the product line. </a:t>
            </a:r>
          </a:p>
        </p:txBody>
      </p:sp>
      <p:pic>
        <p:nvPicPr>
          <p:cNvPr id="53252" name="Picture 2"/>
          <p:cNvPicPr>
            <a:picLocks noChangeAspect="1" noChangeArrowheads="1"/>
          </p:cNvPicPr>
          <p:nvPr/>
        </p:nvPicPr>
        <p:blipFill>
          <a:blip r:embed="rId2"/>
          <a:srcRect/>
          <a:stretch>
            <a:fillRect/>
          </a:stretch>
        </p:blipFill>
        <p:spPr bwMode="auto">
          <a:xfrm>
            <a:off x="5867400" y="1600200"/>
            <a:ext cx="2971800" cy="46863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idx="4294967295"/>
          </p:nvPr>
        </p:nvSpPr>
        <p:spPr>
          <a:xfrm>
            <a:off x="612775" y="228600"/>
            <a:ext cx="8153400" cy="990600"/>
          </a:xfrm>
        </p:spPr>
        <p:txBody>
          <a:bodyPr/>
          <a:lstStyle/>
          <a:p>
            <a:r>
              <a:rPr lang="en-US" smtClean="0"/>
              <a:t>Product architecture</a:t>
            </a:r>
          </a:p>
        </p:txBody>
      </p:sp>
      <p:pic>
        <p:nvPicPr>
          <p:cNvPr id="54275" name="Picture 4" descr="C:\Documents and Settings\John McGregor\Local Settings\Temporary Internet Files\Content.IE5\0HOH6N85\MCj03489110000[1].wmf"/>
          <p:cNvPicPr>
            <a:picLocks noChangeAspect="1" noChangeArrowheads="1"/>
          </p:cNvPicPr>
          <p:nvPr/>
        </p:nvPicPr>
        <p:blipFill>
          <a:blip r:embed="rId2"/>
          <a:srcRect/>
          <a:stretch>
            <a:fillRect/>
          </a:stretch>
        </p:blipFill>
        <p:spPr bwMode="auto">
          <a:xfrm>
            <a:off x="5943600" y="1981200"/>
            <a:ext cx="2436813" cy="2401888"/>
          </a:xfrm>
          <a:prstGeom prst="rect">
            <a:avLst/>
          </a:prstGeom>
          <a:noFill/>
          <a:ln w="9525">
            <a:noFill/>
            <a:miter lim="800000"/>
            <a:headEnd/>
            <a:tailEnd/>
          </a:ln>
        </p:spPr>
      </p:pic>
      <p:sp>
        <p:nvSpPr>
          <p:cNvPr id="54276" name="TextBox 11"/>
          <p:cNvSpPr txBox="1">
            <a:spLocks noChangeArrowheads="1"/>
          </p:cNvSpPr>
          <p:nvPr/>
        </p:nvSpPr>
        <p:spPr bwMode="auto">
          <a:xfrm>
            <a:off x="6172200" y="3581400"/>
            <a:ext cx="228600" cy="369888"/>
          </a:xfrm>
          <a:prstGeom prst="rect">
            <a:avLst/>
          </a:prstGeom>
          <a:noFill/>
          <a:ln w="9525">
            <a:noFill/>
            <a:miter lim="800000"/>
            <a:headEnd/>
            <a:tailEnd/>
          </a:ln>
        </p:spPr>
        <p:txBody>
          <a:bodyPr>
            <a:spAutoFit/>
          </a:bodyPr>
          <a:lstStyle/>
          <a:p>
            <a:r>
              <a:rPr lang="en-US"/>
              <a:t>1</a:t>
            </a:r>
          </a:p>
        </p:txBody>
      </p:sp>
      <p:sp>
        <p:nvSpPr>
          <p:cNvPr id="54277" name="TextBox 12"/>
          <p:cNvSpPr txBox="1">
            <a:spLocks noChangeArrowheads="1"/>
          </p:cNvSpPr>
          <p:nvPr/>
        </p:nvSpPr>
        <p:spPr bwMode="auto">
          <a:xfrm>
            <a:off x="7315200" y="3581400"/>
            <a:ext cx="228600" cy="369888"/>
          </a:xfrm>
          <a:prstGeom prst="rect">
            <a:avLst/>
          </a:prstGeom>
          <a:noFill/>
          <a:ln w="9525">
            <a:noFill/>
            <a:miter lim="800000"/>
            <a:headEnd/>
            <a:tailEnd/>
          </a:ln>
        </p:spPr>
        <p:txBody>
          <a:bodyPr>
            <a:spAutoFit/>
          </a:bodyPr>
          <a:lstStyle/>
          <a:p>
            <a:r>
              <a:rPr lang="en-US"/>
              <a:t>2</a:t>
            </a:r>
          </a:p>
        </p:txBody>
      </p:sp>
      <p:sp>
        <p:nvSpPr>
          <p:cNvPr id="54278" name="TextBox 14"/>
          <p:cNvSpPr txBox="1">
            <a:spLocks noChangeArrowheads="1"/>
          </p:cNvSpPr>
          <p:nvPr/>
        </p:nvSpPr>
        <p:spPr bwMode="auto">
          <a:xfrm>
            <a:off x="6934200" y="3276600"/>
            <a:ext cx="228600" cy="369888"/>
          </a:xfrm>
          <a:prstGeom prst="rect">
            <a:avLst/>
          </a:prstGeom>
          <a:noFill/>
          <a:ln w="9525">
            <a:noFill/>
            <a:miter lim="800000"/>
            <a:headEnd/>
            <a:tailEnd/>
          </a:ln>
        </p:spPr>
        <p:txBody>
          <a:bodyPr>
            <a:spAutoFit/>
          </a:bodyPr>
          <a:lstStyle/>
          <a:p>
            <a:r>
              <a:rPr lang="en-US"/>
              <a:t>3</a:t>
            </a:r>
          </a:p>
        </p:txBody>
      </p:sp>
      <p:sp>
        <p:nvSpPr>
          <p:cNvPr id="54279" name="Content Placeholder 2"/>
          <p:cNvSpPr>
            <a:spLocks noGrp="1"/>
          </p:cNvSpPr>
          <p:nvPr>
            <p:ph sz="quarter" idx="4294967295"/>
          </p:nvPr>
        </p:nvSpPr>
        <p:spPr>
          <a:xfrm>
            <a:off x="612775" y="1600200"/>
            <a:ext cx="4949825" cy="4495800"/>
          </a:xfrm>
        </p:spPr>
        <p:txBody>
          <a:bodyPr/>
          <a:lstStyle/>
          <a:p>
            <a:pPr eaLnBrk="1" hangingPunct="1"/>
            <a:r>
              <a:rPr lang="en-US" sz="2400" smtClean="0"/>
              <a:t>Each hole is plugged by a specific variant determined by the features selected.</a:t>
            </a:r>
          </a:p>
          <a:p>
            <a:pPr eaLnBrk="1" hangingPunct="1"/>
            <a:endParaRPr lang="en-US" sz="2400" smtClean="0"/>
          </a:p>
        </p:txBody>
      </p:sp>
      <p:pic>
        <p:nvPicPr>
          <p:cNvPr id="54280" name="Picture 2"/>
          <p:cNvPicPr>
            <a:picLocks noChangeAspect="1" noChangeArrowheads="1"/>
          </p:cNvPicPr>
          <p:nvPr/>
        </p:nvPicPr>
        <p:blipFill>
          <a:blip r:embed="rId3"/>
          <a:srcRect/>
          <a:stretch>
            <a:fillRect/>
          </a:stretch>
        </p:blipFill>
        <p:spPr bwMode="auto">
          <a:xfrm>
            <a:off x="2438400" y="2438400"/>
            <a:ext cx="2971800" cy="4229100"/>
          </a:xfrm>
          <a:prstGeom prst="rect">
            <a:avLst/>
          </a:prstGeom>
          <a:noFill/>
          <a:ln w="9525">
            <a:noFill/>
            <a:miter lim="800000"/>
            <a:headEnd/>
            <a:tailEnd/>
          </a:ln>
        </p:spPr>
      </p:pic>
      <p:cxnSp>
        <p:nvCxnSpPr>
          <p:cNvPr id="11" name="Straight Arrow Connector 10"/>
          <p:cNvCxnSpPr/>
          <p:nvPr/>
        </p:nvCxnSpPr>
        <p:spPr>
          <a:xfrm flipV="1">
            <a:off x="3962400" y="3810000"/>
            <a:ext cx="2286000" cy="17526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V="1">
            <a:off x="4038600" y="3767138"/>
            <a:ext cx="3276600" cy="2405062"/>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612775" y="228600"/>
            <a:ext cx="8153400" cy="990600"/>
          </a:xfrm>
        </p:spPr>
        <p:txBody>
          <a:bodyPr/>
          <a:lstStyle/>
          <a:p>
            <a:r>
              <a:rPr lang="en-US" smtClean="0"/>
              <a:t>Assets and Products</a:t>
            </a:r>
          </a:p>
        </p:txBody>
      </p:sp>
      <p:sp>
        <p:nvSpPr>
          <p:cNvPr id="55299" name="Content Placeholder 2"/>
          <p:cNvSpPr>
            <a:spLocks noGrp="1"/>
          </p:cNvSpPr>
          <p:nvPr>
            <p:ph sz="quarter" idx="1"/>
          </p:nvPr>
        </p:nvSpPr>
        <p:spPr>
          <a:xfrm>
            <a:off x="228600" y="1600200"/>
            <a:ext cx="8915400" cy="4495800"/>
          </a:xfrm>
        </p:spPr>
        <p:txBody>
          <a:bodyPr/>
          <a:lstStyle/>
          <a:p>
            <a:r>
              <a:rPr lang="en-US" sz="2800" dirty="0" smtClean="0"/>
              <a:t>The product line approach may appear to stress assets over products but clearly the ultimate goal is to be able to produce products.</a:t>
            </a:r>
          </a:p>
          <a:p>
            <a:r>
              <a:rPr lang="en-US" sz="2800" dirty="0" smtClean="0"/>
              <a:t>Product </a:t>
            </a:r>
            <a:r>
              <a:rPr lang="en-US" sz="2800" dirty="0" err="1" smtClean="0"/>
              <a:t>managment</a:t>
            </a:r>
            <a:r>
              <a:rPr lang="en-US" sz="2800" dirty="0" smtClean="0"/>
              <a:t> benefits from the efficiency of analyzing multiple products together as opposed to one product at a time.</a:t>
            </a:r>
          </a:p>
          <a:p>
            <a:r>
              <a:rPr lang="en-US" sz="2800" dirty="0" smtClean="0"/>
              <a:t>This grouping raises the visibility of the product manager’s role and by clearly linking business goals with technical actions the input from the product manager is seen as more relevant by technical personnel.</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612775" y="228600"/>
            <a:ext cx="8153400" cy="990600"/>
          </a:xfrm>
        </p:spPr>
        <p:txBody>
          <a:bodyPr/>
          <a:lstStyle/>
          <a:p>
            <a:pPr eaLnBrk="1" hangingPunct="1"/>
            <a:r>
              <a:rPr lang="en-US" smtClean="0"/>
              <a:t>Product Line Definition - 1</a:t>
            </a:r>
          </a:p>
        </p:txBody>
      </p:sp>
      <p:sp>
        <p:nvSpPr>
          <p:cNvPr id="25603" name="Content Placeholder 2"/>
          <p:cNvSpPr>
            <a:spLocks noGrp="1"/>
          </p:cNvSpPr>
          <p:nvPr>
            <p:ph sz="quarter" idx="1"/>
          </p:nvPr>
        </p:nvSpPr>
        <p:spPr>
          <a:xfrm>
            <a:off x="612775" y="1600200"/>
            <a:ext cx="8153400" cy="4495800"/>
          </a:xfrm>
        </p:spPr>
        <p:txBody>
          <a:bodyPr/>
          <a:lstStyle/>
          <a:p>
            <a:pPr eaLnBrk="1" hangingPunct="1"/>
            <a:r>
              <a:rPr lang="en-US" sz="2400" i="1" smtClean="0"/>
              <a:t>set of software-intensive systems</a:t>
            </a:r>
          </a:p>
          <a:p>
            <a:pPr lvl="1" eaLnBrk="1" hangingPunct="1"/>
            <a:r>
              <a:rPr lang="en-US" sz="2100" i="1" smtClean="0"/>
              <a:t>The product line is the products</a:t>
            </a:r>
          </a:p>
          <a:p>
            <a:pPr lvl="1" eaLnBrk="1" hangingPunct="1"/>
            <a:r>
              <a:rPr lang="en-US" sz="2100" i="1" smtClean="0"/>
              <a:t>The product line organization produces the products</a:t>
            </a:r>
          </a:p>
          <a:p>
            <a:pPr eaLnBrk="1" hangingPunct="1"/>
            <a:endParaRPr lang="en-US" sz="2400" i="1" smtClean="0"/>
          </a:p>
          <a:p>
            <a:pPr eaLnBrk="1" hangingPunct="1"/>
            <a:endParaRPr lang="en-US" sz="2400" i="1" smtClean="0"/>
          </a:p>
          <a:p>
            <a:pPr eaLnBrk="1" hangingPunct="1"/>
            <a:r>
              <a:rPr lang="en-US" sz="2400" i="1" smtClean="0"/>
              <a:t>Set of airline reservation systems</a:t>
            </a:r>
          </a:p>
          <a:p>
            <a:pPr eaLnBrk="1" hangingPunct="1"/>
            <a:r>
              <a:rPr lang="en-US" sz="2400" i="1" smtClean="0"/>
              <a:t>Software controllers for diesel engines</a:t>
            </a:r>
          </a:p>
          <a:p>
            <a:pPr eaLnBrk="1" hangingPunct="1"/>
            <a:r>
              <a:rPr lang="en-US" sz="2400" i="1" smtClean="0"/>
              <a:t>Ground satellite control software systems</a:t>
            </a:r>
          </a:p>
        </p:txBody>
      </p:sp>
      <p:pic>
        <p:nvPicPr>
          <p:cNvPr id="25604" name="Picture 4" descr="C:\Documents and Settings\John McGregor\Local Settings\Temporary Internet Files\Content.IE5\KAI5UHJM\MCj02806870000[1].wmf"/>
          <p:cNvPicPr>
            <a:picLocks noChangeAspect="1" noChangeArrowheads="1"/>
          </p:cNvPicPr>
          <p:nvPr/>
        </p:nvPicPr>
        <p:blipFill>
          <a:blip r:embed="rId2"/>
          <a:srcRect/>
          <a:stretch>
            <a:fillRect/>
          </a:stretch>
        </p:blipFill>
        <p:spPr bwMode="auto">
          <a:xfrm>
            <a:off x="6705600" y="3733800"/>
            <a:ext cx="2262188" cy="23320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612775" y="228600"/>
            <a:ext cx="8153400" cy="990600"/>
          </a:xfrm>
        </p:spPr>
        <p:txBody>
          <a:bodyPr/>
          <a:lstStyle/>
          <a:p>
            <a:pPr eaLnBrk="1" hangingPunct="1"/>
            <a:r>
              <a:rPr lang="en-US" smtClean="0"/>
              <a:t>Product Line Definition - 2</a:t>
            </a:r>
          </a:p>
        </p:txBody>
      </p:sp>
      <p:sp>
        <p:nvSpPr>
          <p:cNvPr id="26627" name="Content Placeholder 2"/>
          <p:cNvSpPr>
            <a:spLocks noGrp="1"/>
          </p:cNvSpPr>
          <p:nvPr>
            <p:ph sz="quarter" idx="1"/>
          </p:nvPr>
        </p:nvSpPr>
        <p:spPr>
          <a:xfrm>
            <a:off x="612775" y="1600200"/>
            <a:ext cx="8153400" cy="4495800"/>
          </a:xfrm>
        </p:spPr>
        <p:txBody>
          <a:bodyPr/>
          <a:lstStyle/>
          <a:p>
            <a:pPr eaLnBrk="1" hangingPunct="1"/>
            <a:r>
              <a:rPr lang="en-US" sz="2400" i="1" smtClean="0"/>
              <a:t>common, managed set of features</a:t>
            </a:r>
          </a:p>
          <a:p>
            <a:pPr lvl="1" eaLnBrk="1" hangingPunct="1"/>
            <a:r>
              <a:rPr lang="en-US" sz="2000" i="1" smtClean="0"/>
              <a:t>Common – identifying ahead of time common features of the products and the variations in products</a:t>
            </a:r>
          </a:p>
          <a:p>
            <a:pPr lvl="1" eaLnBrk="1" hangingPunct="1"/>
            <a:r>
              <a:rPr lang="en-US" sz="2000" i="1" smtClean="0"/>
              <a:t>Managed – evolution is anticipated, variation is controlled, and the inventory of features is what we sell</a:t>
            </a:r>
          </a:p>
          <a:p>
            <a:pPr eaLnBrk="1" hangingPunct="1"/>
            <a:endParaRPr lang="en-US" smtClean="0"/>
          </a:p>
          <a:p>
            <a:pPr eaLnBrk="1" hangingPunct="1"/>
            <a:r>
              <a:rPr lang="en-US" sz="2400" i="1" smtClean="0"/>
              <a:t>Data storage and management actions</a:t>
            </a:r>
          </a:p>
          <a:p>
            <a:pPr eaLnBrk="1" hangingPunct="1"/>
            <a:r>
              <a:rPr lang="en-US" sz="2400" i="1" smtClean="0"/>
              <a:t>Image analysis techniques</a:t>
            </a:r>
          </a:p>
          <a:p>
            <a:pPr eaLnBrk="1" hangingPunct="1"/>
            <a:r>
              <a:rPr lang="en-US" sz="2400" i="1" smtClean="0"/>
              <a:t>Information classification techniques</a:t>
            </a:r>
          </a:p>
        </p:txBody>
      </p:sp>
      <p:pic>
        <p:nvPicPr>
          <p:cNvPr id="26628" name="Picture 4" descr="C:\Documents and Settings\John McGregor\Local Settings\Temporary Internet Files\Content.IE5\RL0L993U\MCj03984770000[1].wmf"/>
          <p:cNvPicPr>
            <a:picLocks noChangeAspect="1" noChangeArrowheads="1"/>
          </p:cNvPicPr>
          <p:nvPr/>
        </p:nvPicPr>
        <p:blipFill>
          <a:blip r:embed="rId3"/>
          <a:srcRect/>
          <a:stretch>
            <a:fillRect/>
          </a:stretch>
        </p:blipFill>
        <p:spPr bwMode="auto">
          <a:xfrm>
            <a:off x="7010400" y="5029200"/>
            <a:ext cx="1828800" cy="9525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612775" y="228600"/>
            <a:ext cx="8153400" cy="990600"/>
          </a:xfrm>
        </p:spPr>
        <p:txBody>
          <a:bodyPr/>
          <a:lstStyle/>
          <a:p>
            <a:pPr eaLnBrk="1" hangingPunct="1"/>
            <a:r>
              <a:rPr lang="en-US" smtClean="0"/>
              <a:t>Product Line Definition - 3</a:t>
            </a:r>
          </a:p>
        </p:txBody>
      </p:sp>
      <p:sp>
        <p:nvSpPr>
          <p:cNvPr id="27651" name="Content Placeholder 2"/>
          <p:cNvSpPr>
            <a:spLocks noGrp="1"/>
          </p:cNvSpPr>
          <p:nvPr>
            <p:ph sz="quarter" idx="1"/>
          </p:nvPr>
        </p:nvSpPr>
        <p:spPr>
          <a:xfrm>
            <a:off x="612775" y="1600200"/>
            <a:ext cx="8153400" cy="4495800"/>
          </a:xfrm>
        </p:spPr>
        <p:txBody>
          <a:bodyPr/>
          <a:lstStyle/>
          <a:p>
            <a:pPr eaLnBrk="1" hangingPunct="1"/>
            <a:r>
              <a:rPr lang="en-US" sz="2400" i="1" smtClean="0"/>
              <a:t>particular market segment or mission</a:t>
            </a:r>
          </a:p>
          <a:p>
            <a:pPr lvl="1" eaLnBrk="1" hangingPunct="1"/>
            <a:r>
              <a:rPr lang="en-US" sz="2000" i="1" smtClean="0"/>
              <a:t>Focusing makes the percentage of commonality higher</a:t>
            </a:r>
          </a:p>
          <a:p>
            <a:pPr lvl="1" eaLnBrk="1" hangingPunct="1"/>
            <a:r>
              <a:rPr lang="en-US" sz="2000" i="1" smtClean="0"/>
              <a:t>The culture of the market segment determines specific quality levels</a:t>
            </a:r>
          </a:p>
          <a:p>
            <a:pPr eaLnBrk="1" hangingPunct="1"/>
            <a:endParaRPr lang="en-US" sz="2300" i="1" smtClean="0"/>
          </a:p>
          <a:p>
            <a:pPr eaLnBrk="1" hangingPunct="1"/>
            <a:endParaRPr lang="en-US" sz="2300" i="1" smtClean="0"/>
          </a:p>
          <a:p>
            <a:pPr eaLnBrk="1" hangingPunct="1"/>
            <a:r>
              <a:rPr lang="en-US" sz="2300" i="1" smtClean="0"/>
              <a:t>Medical devices</a:t>
            </a:r>
          </a:p>
          <a:p>
            <a:pPr eaLnBrk="1" hangingPunct="1"/>
            <a:r>
              <a:rPr lang="en-US" sz="2300" i="1" smtClean="0"/>
              <a:t>Video games</a:t>
            </a:r>
          </a:p>
          <a:p>
            <a:pPr eaLnBrk="1" hangingPunct="1"/>
            <a:endParaRPr lang="en-US" smtClean="0"/>
          </a:p>
        </p:txBody>
      </p:sp>
      <p:pic>
        <p:nvPicPr>
          <p:cNvPr id="27652" name="Picture 4" descr="C:\Documents and Settings\John McGregor\Local Settings\Temporary Internet Files\Content.IE5\RL0L993U\MCj04042010000[1].wmf"/>
          <p:cNvPicPr>
            <a:picLocks noChangeAspect="1" noChangeArrowheads="1"/>
          </p:cNvPicPr>
          <p:nvPr/>
        </p:nvPicPr>
        <p:blipFill>
          <a:blip r:embed="rId3"/>
          <a:srcRect/>
          <a:stretch>
            <a:fillRect/>
          </a:stretch>
        </p:blipFill>
        <p:spPr bwMode="auto">
          <a:xfrm>
            <a:off x="6934200" y="3810000"/>
            <a:ext cx="1631950" cy="18288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612775" y="228600"/>
            <a:ext cx="8153400" cy="990600"/>
          </a:xfrm>
        </p:spPr>
        <p:txBody>
          <a:bodyPr/>
          <a:lstStyle/>
          <a:p>
            <a:pPr eaLnBrk="1" hangingPunct="1"/>
            <a:r>
              <a:rPr lang="en-US" smtClean="0"/>
              <a:t>Product Line Definition - 4</a:t>
            </a:r>
          </a:p>
        </p:txBody>
      </p:sp>
      <p:sp>
        <p:nvSpPr>
          <p:cNvPr id="28675" name="Content Placeholder 2"/>
          <p:cNvSpPr>
            <a:spLocks noGrp="1"/>
          </p:cNvSpPr>
          <p:nvPr>
            <p:ph sz="quarter" idx="1"/>
          </p:nvPr>
        </p:nvSpPr>
        <p:spPr>
          <a:xfrm>
            <a:off x="612775" y="1600200"/>
            <a:ext cx="8153400" cy="4495800"/>
          </a:xfrm>
        </p:spPr>
        <p:txBody>
          <a:bodyPr/>
          <a:lstStyle/>
          <a:p>
            <a:pPr eaLnBrk="1" hangingPunct="1"/>
            <a:r>
              <a:rPr lang="en-US" sz="2400" i="1" smtClean="0"/>
              <a:t>common set of core assets</a:t>
            </a:r>
          </a:p>
          <a:p>
            <a:pPr lvl="1" eaLnBrk="1" hangingPunct="1"/>
            <a:r>
              <a:rPr lang="en-US" sz="2000" i="1" smtClean="0"/>
              <a:t>A “core” asset is anything used to produce multiple products</a:t>
            </a:r>
          </a:p>
          <a:p>
            <a:pPr lvl="2" eaLnBrk="1" hangingPunct="1"/>
            <a:r>
              <a:rPr lang="en-US" sz="1700" i="1" smtClean="0"/>
              <a:t>Source code – yes, but also</a:t>
            </a:r>
          </a:p>
          <a:p>
            <a:pPr lvl="2" eaLnBrk="1" hangingPunct="1"/>
            <a:r>
              <a:rPr lang="en-US" sz="1700" i="1" smtClean="0"/>
              <a:t>Software architecture</a:t>
            </a:r>
          </a:p>
          <a:p>
            <a:pPr lvl="2" eaLnBrk="1" hangingPunct="1"/>
            <a:r>
              <a:rPr lang="en-US" sz="1700" i="1" smtClean="0"/>
              <a:t>Test infrastructure, test cases, and test data</a:t>
            </a:r>
          </a:p>
          <a:p>
            <a:pPr lvl="2" eaLnBrk="1" hangingPunct="1"/>
            <a:r>
              <a:rPr lang="en-US" sz="1700" i="1" smtClean="0"/>
              <a:t>Production plans</a:t>
            </a:r>
          </a:p>
          <a:p>
            <a:pPr lvl="2" eaLnBrk="1" hangingPunct="1"/>
            <a:r>
              <a:rPr lang="en-US" sz="1700" i="1" smtClean="0"/>
              <a:t>….</a:t>
            </a:r>
          </a:p>
          <a:p>
            <a:pPr lvl="1" eaLnBrk="1" hangingPunct="1"/>
            <a:r>
              <a:rPr lang="en-US" sz="2000" i="1" smtClean="0"/>
              <a:t>The assets are designed to handle the range of variability defined in the product line scope</a:t>
            </a:r>
          </a:p>
          <a:p>
            <a:pPr lvl="1" eaLnBrk="1" hangingPunct="1"/>
            <a:r>
              <a:rPr lang="en-US" sz="2000" i="1" smtClean="0"/>
              <a:t>Each asset is accompanied by an attached process, which explains how to use the asset in building a product</a:t>
            </a:r>
            <a:endParaRPr lang="en-US" sz="2300" i="1" smtClean="0"/>
          </a:p>
          <a:p>
            <a:pPr eaLnBrk="1" hangingPunct="1"/>
            <a:r>
              <a:rPr lang="en-US" sz="2300" i="1" smtClean="0"/>
              <a:t>Implementation of doppler compensation algorithms</a:t>
            </a:r>
          </a:p>
          <a:p>
            <a:pPr eaLnBrk="1" hangingPunct="1"/>
            <a:r>
              <a:rPr lang="en-US" sz="2300" i="1" smtClean="0"/>
              <a:t>Test scenarios for engine controllers</a:t>
            </a:r>
          </a:p>
          <a:p>
            <a:pPr eaLnBrk="1" hangingPunct="1"/>
            <a:endParaRPr lang="en-US" smtClean="0"/>
          </a:p>
        </p:txBody>
      </p:sp>
      <p:pic>
        <p:nvPicPr>
          <p:cNvPr id="28676" name="Picture 4" descr="C:\Documents and Settings\John McGregor\Local Settings\Temporary Internet Files\Content.IE5\YGIHEQVE\MCIN00694_0000[1].wmf"/>
          <p:cNvPicPr>
            <a:picLocks noChangeAspect="1" noChangeArrowheads="1"/>
          </p:cNvPicPr>
          <p:nvPr/>
        </p:nvPicPr>
        <p:blipFill>
          <a:blip r:embed="rId3"/>
          <a:srcRect/>
          <a:stretch>
            <a:fillRect/>
          </a:stretch>
        </p:blipFill>
        <p:spPr bwMode="auto">
          <a:xfrm>
            <a:off x="7388225" y="5391471"/>
            <a:ext cx="1755775" cy="1409058"/>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612775" y="228600"/>
            <a:ext cx="8153400" cy="990600"/>
          </a:xfrm>
        </p:spPr>
        <p:txBody>
          <a:bodyPr/>
          <a:lstStyle/>
          <a:p>
            <a:pPr eaLnBrk="1" hangingPunct="1"/>
            <a:r>
              <a:rPr lang="en-US" smtClean="0"/>
              <a:t>Product Line Definition - 5</a:t>
            </a:r>
          </a:p>
        </p:txBody>
      </p:sp>
      <p:sp>
        <p:nvSpPr>
          <p:cNvPr id="29699" name="Content Placeholder 2"/>
          <p:cNvSpPr>
            <a:spLocks noGrp="1"/>
          </p:cNvSpPr>
          <p:nvPr>
            <p:ph sz="quarter" idx="1"/>
          </p:nvPr>
        </p:nvSpPr>
        <p:spPr>
          <a:xfrm>
            <a:off x="612775" y="1600200"/>
            <a:ext cx="8153400" cy="4495800"/>
          </a:xfrm>
        </p:spPr>
        <p:txBody>
          <a:bodyPr/>
          <a:lstStyle/>
          <a:p>
            <a:pPr eaLnBrk="1" hangingPunct="1"/>
            <a:r>
              <a:rPr lang="en-US" sz="2400" i="1" smtClean="0"/>
              <a:t>prescribed way</a:t>
            </a:r>
          </a:p>
          <a:p>
            <a:pPr lvl="1" eaLnBrk="1" hangingPunct="1"/>
            <a:r>
              <a:rPr lang="en-US" sz="2000" i="1" smtClean="0"/>
              <a:t>A production strategy coordinates the business goals with the development of core assets and products</a:t>
            </a:r>
          </a:p>
          <a:p>
            <a:pPr lvl="1" eaLnBrk="1" hangingPunct="1"/>
            <a:r>
              <a:rPr lang="en-US" sz="2000" i="1" smtClean="0"/>
              <a:t>A production plan describes the way in which each product is to be produced</a:t>
            </a:r>
          </a:p>
          <a:p>
            <a:pPr eaLnBrk="1" hangingPunct="1"/>
            <a:endParaRPr lang="en-US" sz="2300" i="1" smtClean="0"/>
          </a:p>
          <a:p>
            <a:pPr eaLnBrk="1" hangingPunct="1"/>
            <a:endParaRPr lang="en-US" sz="2300" i="1" smtClean="0"/>
          </a:p>
          <a:p>
            <a:pPr eaLnBrk="1" hangingPunct="1"/>
            <a:r>
              <a:rPr lang="en-US" sz="2300" i="1" smtClean="0"/>
              <a:t>Architecture-centric management</a:t>
            </a:r>
          </a:p>
          <a:p>
            <a:pPr eaLnBrk="1" hangingPunct="1"/>
            <a:r>
              <a:rPr lang="en-US" sz="2300" i="1" smtClean="0"/>
              <a:t>Traditional programmer-centric code development</a:t>
            </a:r>
          </a:p>
          <a:p>
            <a:pPr eaLnBrk="1" hangingPunct="1"/>
            <a:r>
              <a:rPr lang="en-US" sz="2300" i="1" smtClean="0"/>
              <a:t>Model-driven automatic code generation</a:t>
            </a:r>
          </a:p>
          <a:p>
            <a:pPr eaLnBrk="1" hangingPunct="1"/>
            <a:endParaRPr lang="en-US" smtClean="0"/>
          </a:p>
        </p:txBody>
      </p:sp>
      <p:pic>
        <p:nvPicPr>
          <p:cNvPr id="29700" name="Picture 4" descr="C:\Documents and Settings\John McGregor\Local Settings\Temporary Internet Files\Content.IE5\YGIHEQVE\MCj01298860000[1].wmf"/>
          <p:cNvPicPr>
            <a:picLocks noChangeAspect="1" noChangeArrowheads="1"/>
          </p:cNvPicPr>
          <p:nvPr/>
        </p:nvPicPr>
        <p:blipFill>
          <a:blip r:embed="rId3"/>
          <a:srcRect/>
          <a:stretch>
            <a:fillRect/>
          </a:stretch>
        </p:blipFill>
        <p:spPr bwMode="auto">
          <a:xfrm>
            <a:off x="6808788" y="4114800"/>
            <a:ext cx="2335212" cy="2335213"/>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idx="4294967295"/>
          </p:nvPr>
        </p:nvSpPr>
        <p:spPr/>
        <p:txBody>
          <a:bodyPr/>
          <a:lstStyle/>
          <a:p>
            <a:r>
              <a:rPr lang="en-US" smtClean="0"/>
              <a:t>Quiz: Do these cell phones, all Nokia products, form a SPL?</a:t>
            </a:r>
          </a:p>
        </p:txBody>
      </p:sp>
      <p:sp>
        <p:nvSpPr>
          <p:cNvPr id="30723" name="Rectangle 3"/>
          <p:cNvSpPr>
            <a:spLocks noGrp="1"/>
          </p:cNvSpPr>
          <p:nvPr>
            <p:ph type="body" idx="4294967295"/>
          </p:nvPr>
        </p:nvSpPr>
        <p:spPr/>
        <p:txBody>
          <a:bodyPr/>
          <a:lstStyle/>
          <a:p>
            <a:r>
              <a:rPr lang="en-US" dirty="0" smtClean="0"/>
              <a:t>You can’t tell just by looking whether a group of products is a product line or not. Just because they share features does not mean they were built from a shared set of core assets. It does not mean they were built efficiently and economically.</a:t>
            </a:r>
          </a:p>
        </p:txBody>
      </p:sp>
      <p:pic>
        <p:nvPicPr>
          <p:cNvPr id="30724" name="Picture 5"/>
          <p:cNvPicPr>
            <a:picLocks noChangeAspect="1" noChangeArrowheads="1"/>
          </p:cNvPicPr>
          <p:nvPr/>
        </p:nvPicPr>
        <p:blipFill>
          <a:blip r:embed="rId2"/>
          <a:srcRect/>
          <a:stretch>
            <a:fillRect/>
          </a:stretch>
        </p:blipFill>
        <p:spPr bwMode="auto">
          <a:xfrm>
            <a:off x="2971800" y="4848225"/>
            <a:ext cx="5953125" cy="20097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3309</TotalTime>
  <Words>1755</Words>
  <Application>Microsoft Office PowerPoint</Application>
  <PresentationFormat>On-screen Show (4:3)</PresentationFormat>
  <Paragraphs>269</Paragraphs>
  <Slides>32</Slides>
  <Notes>6</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32</vt:i4>
      </vt:variant>
    </vt:vector>
  </HeadingPairs>
  <TitlesOfParts>
    <vt:vector size="34" baseType="lpstr">
      <vt:lpstr>syse802Template</vt:lpstr>
      <vt:lpstr>Equation</vt:lpstr>
      <vt:lpstr>CPSC 871</vt:lpstr>
      <vt:lpstr>Session Objective</vt:lpstr>
      <vt:lpstr>Product Line Definition</vt:lpstr>
      <vt:lpstr>Product Line Definition - 1</vt:lpstr>
      <vt:lpstr>Product Line Definition - 2</vt:lpstr>
      <vt:lpstr>Product Line Definition - 3</vt:lpstr>
      <vt:lpstr>Product Line Definition - 4</vt:lpstr>
      <vt:lpstr>Product Line Definition - 5</vt:lpstr>
      <vt:lpstr>Quiz: Do these cell phones, all Nokia products, form a SPL?</vt:lpstr>
      <vt:lpstr>Strategic reuse</vt:lpstr>
      <vt:lpstr>Strategic reuse</vt:lpstr>
      <vt:lpstr>The payoff</vt:lpstr>
      <vt:lpstr>Overwatch Textron Systems</vt:lpstr>
      <vt:lpstr>Overwatch Textron Systems</vt:lpstr>
      <vt:lpstr>Overwatch Textron Systems</vt:lpstr>
      <vt:lpstr>Nokia</vt:lpstr>
      <vt:lpstr>How’s it done?</vt:lpstr>
      <vt:lpstr>Core asset development</vt:lpstr>
      <vt:lpstr>Product development</vt:lpstr>
      <vt:lpstr>Management</vt:lpstr>
      <vt:lpstr>Slide 21</vt:lpstr>
      <vt:lpstr>Activities and practices</vt:lpstr>
      <vt:lpstr>Key ingredients </vt:lpstr>
      <vt:lpstr>Tie key business goals to technical actions</vt:lpstr>
      <vt:lpstr>It is SIMPLE</vt:lpstr>
      <vt:lpstr>Cost functions</vt:lpstr>
      <vt:lpstr>Software architecture</vt:lpstr>
      <vt:lpstr>Product line architecture</vt:lpstr>
      <vt:lpstr>Variation</vt:lpstr>
      <vt:lpstr>Commonality/Variability Analysis</vt:lpstr>
      <vt:lpstr>Product architecture</vt:lpstr>
      <vt:lpstr>Assets and Products</vt:lpstr>
    </vt:vector>
  </TitlesOfParts>
  <Company>Clemson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SYSE 802</dc:title>
  <dc:creator>McGregor</dc:creator>
  <cp:lastModifiedBy>McGregor</cp:lastModifiedBy>
  <cp:revision>7</cp:revision>
  <dcterms:created xsi:type="dcterms:W3CDTF">2010-10-04T02:47:42Z</dcterms:created>
  <dcterms:modified xsi:type="dcterms:W3CDTF">2011-10-05T22:53:38Z</dcterms:modified>
</cp:coreProperties>
</file>