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60" r:id="rId2"/>
    <p:sldId id="261" r:id="rId3"/>
    <p:sldId id="264" r:id="rId4"/>
    <p:sldId id="265" r:id="rId5"/>
    <p:sldId id="268" r:id="rId6"/>
    <p:sldId id="263" r:id="rId7"/>
    <p:sldId id="277" r:id="rId8"/>
    <p:sldId id="266" r:id="rId9"/>
    <p:sldId id="262" r:id="rId10"/>
    <p:sldId id="267" r:id="rId11"/>
    <p:sldId id="269" r:id="rId12"/>
    <p:sldId id="270" r:id="rId13"/>
    <p:sldId id="271" r:id="rId14"/>
    <p:sldId id="278" r:id="rId15"/>
    <p:sldId id="272" r:id="rId16"/>
    <p:sldId id="273" r:id="rId17"/>
    <p:sldId id="274" r:id="rId18"/>
    <p:sldId id="275" r:id="rId19"/>
    <p:sldId id="276" r:id="rId2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79" d="100"/>
          <a:sy n="79" d="100"/>
        </p:scale>
        <p:origin x="-45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9/25/2011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9/25/2011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9/25/2011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9/25/2011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9/25/2011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9/25/2011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9/25/2011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9/25/2011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9/25/2011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9/25/2011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9/25/2011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9/25/2011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sei.cmu.edu/uls/"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sei.cmu.edu/library/assets/ICGSE06.pdf"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n.wikipedia.org/wiki/Emergenc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a:t>
            </a:r>
            <a:r>
              <a:rPr lang="en-US" dirty="0" smtClean="0"/>
              <a:t> 871</a:t>
            </a:r>
            <a:endParaRPr lang="en-US" dirty="0" smtClean="0"/>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a:t>
            </a:r>
            <a:r>
              <a:rPr lang="en-US" dirty="0" smtClean="0">
                <a:solidFill>
                  <a:schemeClr val="tx1"/>
                </a:solidFill>
              </a:rPr>
              <a:t>McGregor</a:t>
            </a:r>
          </a:p>
          <a:p>
            <a:r>
              <a:rPr lang="en-US" dirty="0" smtClean="0">
                <a:solidFill>
                  <a:schemeClr val="tx1"/>
                </a:solidFill>
              </a:rPr>
              <a:t>Module 6 Session 1</a:t>
            </a:r>
          </a:p>
          <a:p>
            <a:r>
              <a:rPr lang="en-US" dirty="0" smtClean="0">
                <a:solidFill>
                  <a:schemeClr val="tx1"/>
                </a:solidFill>
              </a:rPr>
              <a:t>System of Systems</a:t>
            </a:r>
            <a:endParaRPr lang="en-US" dirty="0" smtClean="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a:t>
            </a:r>
            <a:endParaRPr lang="en-US" dirty="0"/>
          </a:p>
        </p:txBody>
      </p:sp>
      <p:sp>
        <p:nvSpPr>
          <p:cNvPr id="3" name="Content Placeholder 2"/>
          <p:cNvSpPr>
            <a:spLocks noGrp="1"/>
          </p:cNvSpPr>
          <p:nvPr>
            <p:ph idx="1"/>
          </p:nvPr>
        </p:nvSpPr>
        <p:spPr/>
        <p:txBody>
          <a:bodyPr/>
          <a:lstStyle/>
          <a:p>
            <a:r>
              <a:rPr lang="en-US" sz="2000" dirty="0" smtClean="0"/>
              <a:t>Two forms of evolution must be considered within a system of systems: </a:t>
            </a:r>
            <a:endParaRPr lang="en-US" sz="2000" dirty="0" smtClean="0"/>
          </a:p>
          <a:p>
            <a:pPr lvl="1"/>
            <a:r>
              <a:rPr lang="en-US" sz="1800" dirty="0" smtClean="0"/>
              <a:t>(</a:t>
            </a:r>
            <a:r>
              <a:rPr lang="en-US" sz="1800" dirty="0" smtClean="0"/>
              <a:t>1) evolution of the </a:t>
            </a:r>
            <a:r>
              <a:rPr lang="en-US" sz="1800" dirty="0" smtClean="0"/>
              <a:t>components </a:t>
            </a:r>
            <a:r>
              <a:rPr lang="en-US" sz="1800" dirty="0" smtClean="0"/>
              <a:t>and </a:t>
            </a:r>
            <a:endParaRPr lang="en-US" sz="1800" dirty="0" smtClean="0"/>
          </a:p>
          <a:p>
            <a:pPr lvl="1"/>
            <a:r>
              <a:rPr lang="en-US" sz="1800" dirty="0" smtClean="0"/>
              <a:t>(</a:t>
            </a:r>
            <a:r>
              <a:rPr lang="en-US" sz="1800" dirty="0" smtClean="0"/>
              <a:t>2) </a:t>
            </a:r>
            <a:r>
              <a:rPr lang="en-US" sz="1800" dirty="0" smtClean="0"/>
              <a:t>evolution </a:t>
            </a:r>
            <a:r>
              <a:rPr lang="en-US" sz="1800" dirty="0" smtClean="0"/>
              <a:t>of the system of systems itself. </a:t>
            </a:r>
            <a:endParaRPr lang="en-US" sz="1800" dirty="0" smtClean="0"/>
          </a:p>
          <a:p>
            <a:r>
              <a:rPr lang="en-US" sz="2000" dirty="0" smtClean="0"/>
              <a:t>At a minimum, governance for evolution should include rules and guidelines for </a:t>
            </a:r>
          </a:p>
          <a:p>
            <a:pPr lvl="1"/>
            <a:r>
              <a:rPr lang="en-US" sz="1800" dirty="0" smtClean="0"/>
              <a:t>informing other components systems (when known) 12 of the changes in the interfaces to and functionality of one system </a:t>
            </a:r>
          </a:p>
          <a:p>
            <a:pPr lvl="1"/>
            <a:r>
              <a:rPr lang="en-US" sz="1800" dirty="0" smtClean="0"/>
              <a:t>coordinating schedules with other component systems so that those that have to change can do so together (when backward compatibility of interfaces cannot be maintained) </a:t>
            </a:r>
          </a:p>
          <a:p>
            <a:pPr lvl="1"/>
            <a:r>
              <a:rPr lang="en-US" sz="1800" dirty="0" smtClean="0"/>
              <a:t>maintaining multiple versions of the system when schedules cannot be coordinated </a:t>
            </a:r>
          </a:p>
          <a:p>
            <a:pPr lvl="1"/>
            <a:r>
              <a:rPr lang="en-US" sz="1800" dirty="0" smtClean="0"/>
              <a:t>developing each system to insulate it from changes in other component systems </a:t>
            </a:r>
          </a:p>
          <a:p>
            <a:pPr lvl="1"/>
            <a:r>
              <a:rPr lang="en-US" sz="1800" dirty="0" smtClean="0"/>
              <a:t>minimizing the perturbations to interfaces when changing a system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DoD</a:t>
            </a:r>
            <a:r>
              <a:rPr lang="en-US" dirty="0" smtClean="0"/>
              <a:t> SE Guide</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SoS</a:t>
            </a:r>
            <a:r>
              <a:rPr lang="en-US" dirty="0" smtClean="0"/>
              <a:t> architecture provides an integrated view of the ensemble of systems within the </a:t>
            </a:r>
            <a:r>
              <a:rPr lang="en-US" dirty="0" err="1" smtClean="0"/>
              <a:t>SoS</a:t>
            </a:r>
            <a:r>
              <a:rPr lang="en-US" dirty="0" smtClean="0"/>
              <a:t>. The development of the architecture of an </a:t>
            </a:r>
            <a:r>
              <a:rPr lang="en-US" dirty="0" err="1" smtClean="0"/>
              <a:t>SoS</a:t>
            </a:r>
            <a:r>
              <a:rPr lang="en-US" dirty="0" smtClean="0"/>
              <a:t> is an important core element for </a:t>
            </a:r>
            <a:r>
              <a:rPr lang="en-US" dirty="0" err="1" smtClean="0"/>
              <a:t>SoS</a:t>
            </a:r>
            <a:r>
              <a:rPr lang="en-US" dirty="0" smtClean="0"/>
              <a:t> SE because it frames and supports design changes to the </a:t>
            </a:r>
            <a:r>
              <a:rPr lang="en-US" dirty="0" err="1" smtClean="0"/>
              <a:t>SoS</a:t>
            </a:r>
            <a:r>
              <a:rPr lang="en-US" dirty="0" smtClean="0"/>
              <a:t> over time.”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SoS</a:t>
            </a:r>
            <a:r>
              <a:rPr lang="en-US" dirty="0" smtClean="0"/>
              <a:t> SE Elements</a:t>
            </a:r>
            <a:endParaRPr lang="en-US" dirty="0"/>
          </a:p>
        </p:txBody>
      </p:sp>
      <p:pic>
        <p:nvPicPr>
          <p:cNvPr id="4" name="Picture 2"/>
          <p:cNvPicPr>
            <a:picLocks noGrp="1" noChangeAspect="1" noChangeArrowheads="1"/>
          </p:cNvPicPr>
          <p:nvPr>
            <p:ph idx="1"/>
          </p:nvPr>
        </p:nvPicPr>
        <p:blipFill>
          <a:blip r:embed="rId2"/>
          <a:srcRect/>
          <a:stretch>
            <a:fillRect/>
          </a:stretch>
        </p:blipFill>
        <p:spPr bwMode="auto">
          <a:xfrm>
            <a:off x="457200" y="1677470"/>
            <a:ext cx="8229600" cy="4371422"/>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000" dirty="0" err="1" smtClean="0"/>
              <a:t>SoS</a:t>
            </a:r>
            <a:r>
              <a:rPr lang="en-US" sz="2000" dirty="0" smtClean="0"/>
              <a:t> systems engineers must be able to function in an environment where the </a:t>
            </a:r>
            <a:r>
              <a:rPr lang="en-US" sz="2000" dirty="0" err="1" smtClean="0"/>
              <a:t>SoS</a:t>
            </a:r>
            <a:r>
              <a:rPr lang="en-US" sz="2000" dirty="0" smtClean="0"/>
              <a:t> manager does not control all of the systems that impact the </a:t>
            </a:r>
            <a:r>
              <a:rPr lang="en-US" sz="2000" dirty="0" err="1" smtClean="0"/>
              <a:t>SoS</a:t>
            </a:r>
            <a:r>
              <a:rPr lang="en-US" sz="2000" dirty="0" smtClean="0"/>
              <a:t> capabilities and stakeholders have interests beyond the </a:t>
            </a:r>
            <a:r>
              <a:rPr lang="en-US" sz="2000" dirty="0" err="1" smtClean="0"/>
              <a:t>SoS</a:t>
            </a:r>
            <a:r>
              <a:rPr lang="en-US" sz="2000" dirty="0" smtClean="0"/>
              <a:t> objectives.</a:t>
            </a:r>
            <a:endParaRPr lang="en-US" sz="2000" dirty="0" smtClean="0"/>
          </a:p>
          <a:p>
            <a:r>
              <a:rPr lang="en-US" sz="2000" dirty="0" err="1" smtClean="0"/>
              <a:t>SoS</a:t>
            </a:r>
            <a:r>
              <a:rPr lang="en-US" sz="2000" dirty="0" smtClean="0"/>
              <a:t> </a:t>
            </a:r>
            <a:r>
              <a:rPr lang="en-US" sz="2000" dirty="0" smtClean="0"/>
              <a:t>SE must balance </a:t>
            </a:r>
            <a:r>
              <a:rPr lang="en-US" sz="2000" dirty="0" err="1" smtClean="0"/>
              <a:t>SoS</a:t>
            </a:r>
            <a:r>
              <a:rPr lang="en-US" sz="2000" dirty="0" smtClean="0"/>
              <a:t> needs with individual system needs</a:t>
            </a:r>
            <a:r>
              <a:rPr lang="en-US" sz="2000" dirty="0" smtClean="0"/>
              <a:t>.</a:t>
            </a:r>
          </a:p>
          <a:p>
            <a:r>
              <a:rPr lang="en-US" sz="2000" b="1" dirty="0" err="1" smtClean="0"/>
              <a:t>SoS</a:t>
            </a:r>
            <a:r>
              <a:rPr lang="en-US" sz="2000" b="1" dirty="0" smtClean="0"/>
              <a:t> SE planning and implementation must consider and leverage the development plans of the individual systems</a:t>
            </a:r>
            <a:r>
              <a:rPr lang="en-US" sz="2000" b="1" dirty="0" smtClean="0"/>
              <a:t>.</a:t>
            </a:r>
          </a:p>
          <a:p>
            <a:r>
              <a:rPr lang="en-US" sz="2000" b="1" dirty="0" err="1" smtClean="0"/>
              <a:t>SoS</a:t>
            </a:r>
            <a:r>
              <a:rPr lang="en-US" sz="2000" b="1" dirty="0" smtClean="0"/>
              <a:t> SE must address the end-to-end behavior of the ensemble of systems, addressing the key issues which affect that behavior</a:t>
            </a:r>
            <a:r>
              <a:rPr lang="en-US" sz="2000" b="1" dirty="0" smtClean="0"/>
              <a:t>.</a:t>
            </a:r>
          </a:p>
          <a:p>
            <a:endParaRPr lang="en-US" sz="2000"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Core </a:t>
            </a:r>
            <a:r>
              <a:rPr lang="en-US" b="1" dirty="0" smtClean="0"/>
              <a:t>Elements of </a:t>
            </a:r>
            <a:r>
              <a:rPr lang="en-US" b="1" dirty="0" err="1" smtClean="0"/>
              <a:t>SoS</a:t>
            </a:r>
            <a:r>
              <a:rPr lang="en-US" b="1" dirty="0" smtClean="0"/>
              <a:t> SE </a:t>
            </a:r>
            <a:endParaRPr lang="en-US" dirty="0"/>
          </a:p>
        </p:txBody>
      </p:sp>
      <p:sp>
        <p:nvSpPr>
          <p:cNvPr id="3" name="Content Placeholder 2"/>
          <p:cNvSpPr>
            <a:spLocks noGrp="1"/>
          </p:cNvSpPr>
          <p:nvPr>
            <p:ph idx="1"/>
          </p:nvPr>
        </p:nvSpPr>
        <p:spPr/>
        <p:txBody>
          <a:bodyPr/>
          <a:lstStyle/>
          <a:p>
            <a:r>
              <a:rPr lang="en-US" sz="2000" b="1" dirty="0" smtClean="0"/>
              <a:t>Translating </a:t>
            </a:r>
            <a:r>
              <a:rPr lang="en-US" sz="2000" b="1" dirty="0" err="1" smtClean="0"/>
              <a:t>SoS</a:t>
            </a:r>
            <a:r>
              <a:rPr lang="en-US" sz="2000" b="1" dirty="0" smtClean="0"/>
              <a:t> Capability Objectives into High-Level </a:t>
            </a:r>
            <a:r>
              <a:rPr lang="en-US" sz="2000" b="1" dirty="0" err="1" smtClean="0"/>
              <a:t>SoS</a:t>
            </a:r>
            <a:r>
              <a:rPr lang="en-US" sz="2000" b="1" dirty="0" smtClean="0"/>
              <a:t> Requirements over </a:t>
            </a:r>
            <a:r>
              <a:rPr lang="en-US" sz="2000" b="1" dirty="0" smtClean="0"/>
              <a:t>Time</a:t>
            </a:r>
          </a:p>
          <a:p>
            <a:r>
              <a:rPr lang="en-US" sz="2000" b="1" dirty="0" smtClean="0"/>
              <a:t> Understanding </a:t>
            </a:r>
            <a:r>
              <a:rPr lang="en-US" sz="2000" b="1" dirty="0" smtClean="0"/>
              <a:t>the Constituent Systems and Their Relationships over Time </a:t>
            </a:r>
            <a:endParaRPr lang="en-US" sz="2000" b="1" dirty="0" smtClean="0"/>
          </a:p>
          <a:p>
            <a:r>
              <a:rPr lang="en-US" sz="2000" b="1" dirty="0" smtClean="0"/>
              <a:t>Assessing </a:t>
            </a:r>
            <a:r>
              <a:rPr lang="en-US" sz="2000" b="1" dirty="0" smtClean="0"/>
              <a:t>Extent to Which </a:t>
            </a:r>
            <a:r>
              <a:rPr lang="en-US" sz="2000" b="1" dirty="0" err="1" smtClean="0"/>
              <a:t>SoS</a:t>
            </a:r>
            <a:r>
              <a:rPr lang="en-US" sz="2000" b="1" dirty="0" smtClean="0"/>
              <a:t> Performance Meets Capability Objectives over Time </a:t>
            </a:r>
          </a:p>
          <a:p>
            <a:r>
              <a:rPr lang="en-US" sz="2000" b="1" dirty="0" smtClean="0"/>
              <a:t>Developing</a:t>
            </a:r>
            <a:r>
              <a:rPr lang="en-US" sz="2000" b="1" dirty="0" smtClean="0"/>
              <a:t>, Evolving and Maintaining an Architecture for the </a:t>
            </a:r>
            <a:r>
              <a:rPr lang="en-US" sz="2000" b="1" dirty="0" smtClean="0"/>
              <a:t>SoS2</a:t>
            </a:r>
          </a:p>
          <a:p>
            <a:r>
              <a:rPr lang="en-US" sz="2000" b="1" dirty="0" smtClean="0"/>
              <a:t>Monitoring </a:t>
            </a:r>
            <a:r>
              <a:rPr lang="en-US" sz="2000" b="1" dirty="0" smtClean="0"/>
              <a:t>and Assessing Potential Impacts of Changes on </a:t>
            </a:r>
            <a:r>
              <a:rPr lang="en-US" sz="2000" b="1" dirty="0" err="1" smtClean="0"/>
              <a:t>SoS</a:t>
            </a:r>
            <a:r>
              <a:rPr lang="en-US" sz="2000" b="1" dirty="0" smtClean="0"/>
              <a:t> Performance </a:t>
            </a:r>
            <a:endParaRPr lang="en-US" sz="2000" dirty="0" smtClean="0"/>
          </a:p>
          <a:p>
            <a:r>
              <a:rPr lang="en-US" sz="2000" b="1" dirty="0" smtClean="0"/>
              <a:t>Addressing </a:t>
            </a:r>
            <a:r>
              <a:rPr lang="en-US" sz="2000" b="1" dirty="0" err="1" smtClean="0"/>
              <a:t>SoS</a:t>
            </a:r>
            <a:r>
              <a:rPr lang="en-US" sz="2000" b="1" dirty="0" smtClean="0"/>
              <a:t> Requirements and Solution Options </a:t>
            </a:r>
            <a:endParaRPr lang="en-US" sz="2000" dirty="0" smtClean="0"/>
          </a:p>
          <a:p>
            <a:r>
              <a:rPr lang="en-US" sz="2000" b="1" dirty="0" smtClean="0"/>
              <a:t>Orchestrating Upgrades to </a:t>
            </a:r>
            <a:r>
              <a:rPr lang="en-US" sz="2000" b="1" dirty="0" err="1" smtClean="0"/>
              <a:t>SoS</a:t>
            </a:r>
            <a:r>
              <a:rPr lang="en-US" sz="2000" b="1" dirty="0" smtClean="0"/>
              <a:t> </a:t>
            </a:r>
          </a:p>
          <a:p>
            <a:endParaRPr lang="en-US" sz="2000" b="1" dirty="0" smtClean="0"/>
          </a:p>
          <a:p>
            <a:endParaRPr lang="en-US" sz="2400" b="1" dirty="0" smtClean="0"/>
          </a:p>
          <a:p>
            <a:endParaRPr lang="en-US" sz="2400" b="1" dirty="0" smtClean="0"/>
          </a:p>
          <a:p>
            <a:endParaRPr lang="en-US" b="1"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Ultra-Large Scale Systems</a:t>
            </a:r>
            <a:endParaRPr lang="en-US" dirty="0"/>
          </a:p>
        </p:txBody>
      </p:sp>
      <p:sp>
        <p:nvSpPr>
          <p:cNvPr id="3" name="Content Placeholder 2"/>
          <p:cNvSpPr>
            <a:spLocks noGrp="1"/>
          </p:cNvSpPr>
          <p:nvPr>
            <p:ph idx="1"/>
          </p:nvPr>
        </p:nvSpPr>
        <p:spPr/>
        <p:txBody>
          <a:bodyPr/>
          <a:lstStyle/>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r>
              <a:rPr lang="en-US" sz="2000" dirty="0" smtClean="0"/>
              <a:t>http://www.sei.cmu.edu/library/abstracts/presentations/icgse06.cfm</a:t>
            </a:r>
            <a:endParaRPr lang="en-US" sz="2000" dirty="0"/>
          </a:p>
        </p:txBody>
      </p:sp>
      <p:pic>
        <p:nvPicPr>
          <p:cNvPr id="6146" name="Picture 2"/>
          <p:cNvPicPr>
            <a:picLocks noChangeAspect="1" noChangeArrowheads="1"/>
          </p:cNvPicPr>
          <p:nvPr/>
        </p:nvPicPr>
        <p:blipFill>
          <a:blip r:embed="rId2"/>
          <a:srcRect/>
          <a:stretch>
            <a:fillRect/>
          </a:stretch>
        </p:blipFill>
        <p:spPr bwMode="auto">
          <a:xfrm>
            <a:off x="914400" y="1600200"/>
            <a:ext cx="7225512" cy="3852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Ultra-Large Scale Systems</a:t>
            </a:r>
            <a:endParaRPr lang="en-US" dirty="0"/>
          </a:p>
        </p:txBody>
      </p:sp>
      <p:pic>
        <p:nvPicPr>
          <p:cNvPr id="5122" name="Picture 2"/>
          <p:cNvPicPr>
            <a:picLocks noGrp="1" noChangeAspect="1" noChangeArrowheads="1"/>
          </p:cNvPicPr>
          <p:nvPr>
            <p:ph idx="1"/>
          </p:nvPr>
        </p:nvPicPr>
        <p:blipFill>
          <a:blip r:embed="rId2"/>
          <a:srcRect/>
          <a:stretch>
            <a:fillRect/>
          </a:stretch>
        </p:blipFill>
        <p:spPr bwMode="auto">
          <a:xfrm>
            <a:off x="1357312" y="2067719"/>
            <a:ext cx="6429375" cy="3590925"/>
          </a:xfrm>
          <a:prstGeom prst="rect">
            <a:avLst/>
          </a:prstGeom>
          <a:noFill/>
          <a:ln w="9525">
            <a:noFill/>
            <a:miter lim="800000"/>
            <a:headEnd/>
            <a:tailEnd/>
          </a:ln>
        </p:spPr>
      </p:pic>
      <p:sp>
        <p:nvSpPr>
          <p:cNvPr id="5" name="TextBox 4"/>
          <p:cNvSpPr txBox="1"/>
          <p:nvPr/>
        </p:nvSpPr>
        <p:spPr>
          <a:xfrm>
            <a:off x="2743200" y="6063734"/>
            <a:ext cx="2980368" cy="369332"/>
          </a:xfrm>
          <a:prstGeom prst="rect">
            <a:avLst/>
          </a:prstGeom>
          <a:noFill/>
        </p:spPr>
        <p:txBody>
          <a:bodyPr wrap="none" rtlCol="0">
            <a:spAutoFit/>
          </a:bodyPr>
          <a:lstStyle/>
          <a:p>
            <a:r>
              <a:rPr lang="en-US" dirty="0" smtClean="0">
                <a:hlinkClick r:id="rId3"/>
              </a:rPr>
              <a:t>http://www.sei.cmu.edu/uls/</a:t>
            </a: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Ultra-large Scale Systems</a:t>
            </a:r>
            <a:endParaRPr lang="en-US" dirty="0"/>
          </a:p>
        </p:txBody>
      </p:sp>
      <p:sp>
        <p:nvSpPr>
          <p:cNvPr id="3" name="Content Placeholder 2"/>
          <p:cNvSpPr>
            <a:spLocks noGrp="1"/>
          </p:cNvSpPr>
          <p:nvPr>
            <p:ph idx="1"/>
          </p:nvPr>
        </p:nvSpPr>
        <p:spPr/>
        <p:txBody>
          <a:bodyPr/>
          <a:lstStyle/>
          <a:p>
            <a:r>
              <a:rPr lang="en-US" dirty="0" smtClean="0"/>
              <a:t>The SE plays a central role in orchestration and control</a:t>
            </a:r>
            <a:endParaRPr lang="en-US" dirty="0"/>
          </a:p>
        </p:txBody>
      </p:sp>
      <p:pic>
        <p:nvPicPr>
          <p:cNvPr id="4098" name="Picture 2"/>
          <p:cNvPicPr>
            <a:picLocks noChangeAspect="1" noChangeArrowheads="1"/>
          </p:cNvPicPr>
          <p:nvPr/>
        </p:nvPicPr>
        <p:blipFill>
          <a:blip r:embed="rId2"/>
          <a:srcRect/>
          <a:stretch>
            <a:fillRect/>
          </a:stretch>
        </p:blipFill>
        <p:spPr bwMode="auto">
          <a:xfrm>
            <a:off x="1471613" y="3429000"/>
            <a:ext cx="6200775" cy="2981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Ecosystems</a:t>
            </a:r>
            <a:endParaRPr lang="en-US" dirty="0"/>
          </a:p>
        </p:txBody>
      </p:sp>
      <p:sp>
        <p:nvSpPr>
          <p:cNvPr id="3" name="Content Placeholder 2"/>
          <p:cNvSpPr>
            <a:spLocks noGrp="1"/>
          </p:cNvSpPr>
          <p:nvPr>
            <p:ph idx="1"/>
          </p:nvPr>
        </p:nvSpPr>
        <p:spPr>
          <a:xfrm>
            <a:off x="457200" y="1600200"/>
            <a:ext cx="8229600" cy="495300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3074" name="Picture 2"/>
          <p:cNvPicPr>
            <a:picLocks noChangeAspect="1" noChangeArrowheads="1"/>
          </p:cNvPicPr>
          <p:nvPr/>
        </p:nvPicPr>
        <p:blipFill>
          <a:blip r:embed="rId2"/>
          <a:srcRect/>
          <a:stretch>
            <a:fillRect/>
          </a:stretch>
        </p:blipFill>
        <p:spPr bwMode="auto">
          <a:xfrm>
            <a:off x="1066800" y="1600200"/>
            <a:ext cx="7233242" cy="4148137"/>
          </a:xfrm>
          <a:prstGeom prst="rect">
            <a:avLst/>
          </a:prstGeom>
          <a:noFill/>
          <a:ln w="9525">
            <a:noFill/>
            <a:miter lim="800000"/>
            <a:headEnd/>
            <a:tailEnd/>
          </a:ln>
        </p:spPr>
      </p:pic>
      <p:sp>
        <p:nvSpPr>
          <p:cNvPr id="5" name="TextBox 4"/>
          <p:cNvSpPr txBox="1"/>
          <p:nvPr/>
        </p:nvSpPr>
        <p:spPr>
          <a:xfrm>
            <a:off x="1066800" y="5955268"/>
            <a:ext cx="5404108" cy="369332"/>
          </a:xfrm>
          <a:prstGeom prst="rect">
            <a:avLst/>
          </a:prstGeom>
          <a:noFill/>
        </p:spPr>
        <p:txBody>
          <a:bodyPr wrap="none" rtlCol="0">
            <a:spAutoFit/>
          </a:bodyPr>
          <a:lstStyle/>
          <a:p>
            <a:r>
              <a:rPr lang="en-US" dirty="0" smtClean="0">
                <a:hlinkClick r:id="rId3"/>
              </a:rPr>
              <a:t>http://www.sei.cmu.edu/library/assets/ICGSE06.pdf</a:t>
            </a: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Ecosystems</a:t>
            </a:r>
            <a:endParaRPr lang="en-US" dirty="0"/>
          </a:p>
        </p:txBody>
      </p:sp>
      <p:sp>
        <p:nvSpPr>
          <p:cNvPr id="3" name="Content Placeholder 2"/>
          <p:cNvSpPr>
            <a:spLocks noGrp="1"/>
          </p:cNvSpPr>
          <p:nvPr>
            <p:ph idx="1"/>
          </p:nvPr>
        </p:nvSpPr>
        <p:spPr>
          <a:xfrm>
            <a:off x="228600" y="1600200"/>
            <a:ext cx="2438400" cy="4525963"/>
          </a:xfrm>
        </p:spPr>
        <p:txBody>
          <a:bodyPr/>
          <a:lstStyle/>
          <a:p>
            <a:pPr marL="0" indent="0">
              <a:buNone/>
            </a:pPr>
            <a:r>
              <a:rPr lang="en-US" sz="2000" dirty="0" smtClean="0"/>
              <a:t>A software product line organization is a focal point in its own ecosystem.</a:t>
            </a:r>
          </a:p>
          <a:p>
            <a:pPr marL="0" indent="0">
              <a:buNone/>
            </a:pPr>
            <a:endParaRPr lang="en-US" sz="2000" dirty="0" smtClean="0"/>
          </a:p>
          <a:p>
            <a:pPr marL="0" indent="0">
              <a:buNone/>
            </a:pPr>
            <a:r>
              <a:rPr lang="en-US" sz="2000" dirty="0" smtClean="0"/>
              <a:t>This is some of my research into strategic </a:t>
            </a:r>
            <a:r>
              <a:rPr lang="en-US" sz="2000" dirty="0" smtClean="0"/>
              <a:t>software engineering</a:t>
            </a:r>
            <a:endParaRPr lang="en-US" sz="2000" dirty="0" smtClean="0"/>
          </a:p>
          <a:p>
            <a:pPr marL="0" indent="0">
              <a:buNone/>
            </a:pPr>
            <a:endParaRPr lang="en-US" sz="2000" dirty="0" smtClean="0"/>
          </a:p>
          <a:p>
            <a:pPr marL="0" indent="0">
              <a:buNone/>
            </a:pPr>
            <a:r>
              <a:rPr lang="en-US" sz="2000" dirty="0" smtClean="0"/>
              <a:t> </a:t>
            </a:r>
            <a:endParaRPr lang="en-US" sz="2000" dirty="0"/>
          </a:p>
        </p:txBody>
      </p:sp>
      <p:pic>
        <p:nvPicPr>
          <p:cNvPr id="4" name="Content Placeholder 3" descr="figureLast.png"/>
          <p:cNvPicPr>
            <a:picLocks noChangeAspect="1"/>
          </p:cNvPicPr>
          <p:nvPr/>
        </p:nvPicPr>
        <p:blipFill>
          <a:blip r:embed="rId2" cstate="print"/>
          <a:stretch>
            <a:fillRect/>
          </a:stretch>
        </p:blipFill>
        <p:spPr bwMode="gray">
          <a:xfrm>
            <a:off x="2667000" y="1417638"/>
            <a:ext cx="6284738" cy="480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lstStyle/>
          <a:p>
            <a:r>
              <a:rPr lang="en-US" sz="2400" dirty="0" smtClean="0"/>
              <a:t>System </a:t>
            </a:r>
            <a:r>
              <a:rPr lang="en-US" sz="2400" dirty="0" smtClean="0"/>
              <a:t>of Systems (</a:t>
            </a:r>
            <a:r>
              <a:rPr lang="en-US" sz="2400" dirty="0" err="1" smtClean="0"/>
              <a:t>SoS</a:t>
            </a:r>
            <a:r>
              <a:rPr lang="en-US" sz="2400" dirty="0" smtClean="0"/>
              <a:t>): any system that is a relatively large and complex, dynamically evolving, and physically distributed system of pre-existing, heterogeneous, autonomous, and independently governed systems, whereby the system of systems exhibits significant amounts of unexpected emergent behavior and </a:t>
            </a:r>
            <a:r>
              <a:rPr lang="en-US" sz="2400" dirty="0" smtClean="0"/>
              <a:t>characteristics</a:t>
            </a:r>
          </a:p>
          <a:p>
            <a:r>
              <a:rPr lang="en-US" sz="2400" dirty="0" smtClean="0"/>
              <a:t>A system of systems is owned and evolved by different organizations.</a:t>
            </a:r>
          </a:p>
          <a:p>
            <a:r>
              <a:rPr lang="en-US" sz="2400" dirty="0" smtClean="0"/>
              <a:t>Constituents of a system of systems are at different points in their life cycles.</a:t>
            </a:r>
          </a:p>
          <a:p>
            <a:endParaRPr lang="en-US" sz="2400" dirty="0" smtClean="0"/>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r>
              <a:rPr lang="en-US" dirty="0" smtClean="0"/>
              <a:t>Phone system</a:t>
            </a:r>
          </a:p>
          <a:p>
            <a:r>
              <a:rPr lang="en-US" dirty="0" smtClean="0"/>
              <a:t>Electric grid</a:t>
            </a:r>
          </a:p>
          <a:p>
            <a:r>
              <a:rPr lang="en-US" dirty="0" smtClean="0"/>
              <a:t>Automobile</a:t>
            </a:r>
          </a:p>
          <a:p>
            <a:r>
              <a:rPr lang="en-US" dirty="0" smtClean="0"/>
              <a:t>Airport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a:t>
            </a:r>
            <a:endParaRPr lang="en-US" dirty="0"/>
          </a:p>
        </p:txBody>
      </p:sp>
      <p:sp>
        <p:nvSpPr>
          <p:cNvPr id="3" name="Content Placeholder 2"/>
          <p:cNvSpPr>
            <a:spLocks noGrp="1"/>
          </p:cNvSpPr>
          <p:nvPr>
            <p:ph idx="1"/>
          </p:nvPr>
        </p:nvSpPr>
        <p:spPr/>
        <p:txBody>
          <a:bodyPr/>
          <a:lstStyle/>
          <a:p>
            <a:r>
              <a:rPr lang="en-US" dirty="0" smtClean="0"/>
              <a:t>Operational Independence of Elements</a:t>
            </a:r>
          </a:p>
          <a:p>
            <a:r>
              <a:rPr lang="en-US" dirty="0" smtClean="0"/>
              <a:t>Managerial Independence of Elements</a:t>
            </a:r>
          </a:p>
          <a:p>
            <a:r>
              <a:rPr lang="en-US" dirty="0" smtClean="0"/>
              <a:t>Evolutionary Development</a:t>
            </a:r>
          </a:p>
          <a:p>
            <a:r>
              <a:rPr lang="en-US" dirty="0" smtClean="0">
                <a:hlinkClick r:id="rId2" tooltip="Emergence"/>
              </a:rPr>
              <a:t>Emergent Behavior</a:t>
            </a:r>
            <a:endParaRPr lang="en-US" dirty="0" smtClean="0"/>
          </a:p>
          <a:p>
            <a:r>
              <a:rPr lang="en-US" dirty="0" smtClean="0"/>
              <a:t>Geographical Distribution of Elements</a:t>
            </a:r>
          </a:p>
          <a:p>
            <a:r>
              <a:rPr lang="en-US" dirty="0" smtClean="0"/>
              <a:t>Inter-disciplinary Study</a:t>
            </a:r>
          </a:p>
          <a:p>
            <a:r>
              <a:rPr lang="en-US" dirty="0" smtClean="0"/>
              <a:t>Heterogeneity of Systems</a:t>
            </a:r>
          </a:p>
          <a:p>
            <a:r>
              <a:rPr lang="en-US" dirty="0" smtClean="0"/>
              <a:t>Networks of </a:t>
            </a:r>
            <a:r>
              <a:rPr lang="en-US" dirty="0" smtClean="0"/>
              <a:t>Systems</a:t>
            </a: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a:t>
            </a:r>
            <a:endParaRPr lang="en-US" dirty="0"/>
          </a:p>
        </p:txBody>
      </p:sp>
      <p:sp>
        <p:nvSpPr>
          <p:cNvPr id="3" name="Content Placeholder 2"/>
          <p:cNvSpPr>
            <a:spLocks noGrp="1"/>
          </p:cNvSpPr>
          <p:nvPr>
            <p:ph idx="1"/>
          </p:nvPr>
        </p:nvSpPr>
        <p:spPr/>
        <p:txBody>
          <a:bodyPr/>
          <a:lstStyle/>
          <a:p>
            <a:r>
              <a:rPr lang="en-US" sz="1800" dirty="0" smtClean="0"/>
              <a:t>scale—increases the flexibility required of system-of-systems constituents while increasing the constraints imposed on the engineered solution</a:t>
            </a:r>
          </a:p>
          <a:p>
            <a:r>
              <a:rPr lang="en-US" sz="1800" dirty="0" smtClean="0"/>
              <a:t>multi-domain—constituents from different domains may belong to different domains and a capability may be used in different domains</a:t>
            </a:r>
          </a:p>
          <a:p>
            <a:r>
              <a:rPr lang="en-US" sz="1800" dirty="0" smtClean="0"/>
              <a:t>varied operational context—users operating with different workflows and under different business processes may use the same capability</a:t>
            </a:r>
          </a:p>
          <a:p>
            <a:r>
              <a:rPr lang="en-US" sz="1800" dirty="0" smtClean="0"/>
              <a:t>decentralized control—a system of systems has more than one decision-making authority</a:t>
            </a:r>
          </a:p>
          <a:p>
            <a:r>
              <a:rPr lang="en-US" sz="1800" dirty="0" smtClean="0"/>
              <a:t>rapidly evolving contexts—changes in technology, unpredictable user demands, and other modifications ripple through a system of systems</a:t>
            </a:r>
          </a:p>
          <a:p>
            <a:r>
              <a:rPr lang="en-US" sz="1800" dirty="0" smtClean="0"/>
              <a:t>continuous and often disconnected execution of multiple life-cycle phases—constituents often are in different phases of their life cycles and those life cycles may differ from one another</a:t>
            </a:r>
          </a:p>
          <a:p>
            <a:r>
              <a:rPr lang="en-US" sz="1800" dirty="0" smtClean="0"/>
              <a:t>opportunistic needs to collaborate and integrate—new demands create new opportunities that require more adaptation by constituents and the system of systems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makes a </a:t>
            </a:r>
            <a:r>
              <a:rPr lang="en-US" dirty="0" err="1" smtClean="0"/>
              <a:t>SoS</a:t>
            </a:r>
            <a:r>
              <a:rPr lang="en-US" dirty="0" smtClean="0"/>
              <a:t> different</a:t>
            </a:r>
            <a:endParaRPr lang="en-US" dirty="0"/>
          </a:p>
        </p:txBody>
      </p:sp>
      <p:sp>
        <p:nvSpPr>
          <p:cNvPr id="3" name="Content Placeholder 2"/>
          <p:cNvSpPr>
            <a:spLocks noGrp="1"/>
          </p:cNvSpPr>
          <p:nvPr>
            <p:ph idx="1"/>
          </p:nvPr>
        </p:nvSpPr>
        <p:spPr/>
        <p:txBody>
          <a:bodyPr/>
          <a:lstStyle/>
          <a:p>
            <a:r>
              <a:rPr lang="en-US" sz="2000" b="1" dirty="0" smtClean="0"/>
              <a:t>operational </a:t>
            </a:r>
            <a:r>
              <a:rPr lang="en-US" sz="2000" b="1" dirty="0" smtClean="0"/>
              <a:t>independence of the </a:t>
            </a:r>
            <a:r>
              <a:rPr lang="en-US" sz="2000" b="1" dirty="0" smtClean="0"/>
              <a:t>systems - </a:t>
            </a:r>
            <a:r>
              <a:rPr lang="en-US" sz="2000" b="1" dirty="0" smtClean="0"/>
              <a:t>Each system within a system of systems has a “life of its own” and can function acceptably and provide useful service without necessarily interacting with other systems. </a:t>
            </a:r>
          </a:p>
          <a:p>
            <a:r>
              <a:rPr lang="en-US" sz="2000" b="1" dirty="0" smtClean="0"/>
              <a:t>managerial </a:t>
            </a:r>
            <a:r>
              <a:rPr lang="en-US" sz="2000" b="1" dirty="0" smtClean="0"/>
              <a:t>independence of the </a:t>
            </a:r>
            <a:r>
              <a:rPr lang="en-US" sz="2000" b="1" dirty="0" smtClean="0"/>
              <a:t>systems - </a:t>
            </a:r>
            <a:r>
              <a:rPr lang="en-US" sz="2000" b="1" dirty="0" smtClean="0"/>
              <a:t>The individual systems within a system of systems are under different authorities. For exam-</a:t>
            </a:r>
            <a:r>
              <a:rPr lang="en-US" sz="2000" b="1" dirty="0" err="1" smtClean="0"/>
              <a:t>ple</a:t>
            </a:r>
            <a:r>
              <a:rPr lang="en-US" sz="2000" b="1" dirty="0" smtClean="0"/>
              <a:t>, within the U.S. Department of Defense (</a:t>
            </a:r>
            <a:r>
              <a:rPr lang="en-US" sz="2000" b="1" dirty="0" err="1" smtClean="0"/>
              <a:t>DoD</a:t>
            </a:r>
            <a:r>
              <a:rPr lang="en-US" sz="2000" b="1" dirty="0" smtClean="0"/>
              <a:t>) different service branches will own dif-</a:t>
            </a:r>
            <a:r>
              <a:rPr lang="en-US" sz="2000" b="1" dirty="0" err="1" smtClean="0"/>
              <a:t>ferent</a:t>
            </a:r>
            <a:r>
              <a:rPr lang="en-US" sz="2000" b="1" dirty="0" smtClean="0"/>
              <a:t> systems in the context of a system of systems. </a:t>
            </a:r>
          </a:p>
          <a:p>
            <a:r>
              <a:rPr lang="en-US" sz="2000" b="1" dirty="0" smtClean="0"/>
              <a:t>evolutionary </a:t>
            </a:r>
            <a:r>
              <a:rPr lang="en-US" sz="2000" b="1" dirty="0" smtClean="0"/>
              <a:t>development </a:t>
            </a:r>
            <a:r>
              <a:rPr lang="en-US" sz="2000" b="1" dirty="0" smtClean="0"/>
              <a:t>- The </a:t>
            </a:r>
            <a:r>
              <a:rPr lang="en-US" sz="2000" b="1" dirty="0" smtClean="0"/>
              <a:t>different systems within the system of systems are developed and upgraded on </a:t>
            </a:r>
            <a:r>
              <a:rPr lang="en-US" sz="2000" b="1" dirty="0" err="1" smtClean="0"/>
              <a:t>uncoor-dinated</a:t>
            </a:r>
            <a:r>
              <a:rPr lang="en-US" sz="2000" b="1" dirty="0" smtClean="0"/>
              <a:t> schedules. While current policies can coordinate the schedules for a relatively </a:t>
            </a:r>
            <a:r>
              <a:rPr lang="en-US" sz="2000" b="1" dirty="0" err="1" smtClean="0"/>
              <a:t>lim-ited</a:t>
            </a:r>
            <a:r>
              <a:rPr lang="en-US" sz="2000" b="1" dirty="0" smtClean="0"/>
              <a:t> number of systems within a system of systems, it is unlikely that such a policy can scale to a size of the Global Information Grid (GIG). </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a:t>
            </a:r>
            <a:r>
              <a:rPr lang="en-US" dirty="0" err="1" smtClean="0"/>
              <a:t>SoS</a:t>
            </a:r>
            <a:endParaRPr lang="en-US" dirty="0"/>
          </a:p>
        </p:txBody>
      </p:sp>
      <p:sp>
        <p:nvSpPr>
          <p:cNvPr id="3" name="Content Placeholder 2"/>
          <p:cNvSpPr>
            <a:spLocks noGrp="1"/>
          </p:cNvSpPr>
          <p:nvPr>
            <p:ph idx="1"/>
          </p:nvPr>
        </p:nvSpPr>
        <p:spPr/>
        <p:txBody>
          <a:bodyPr/>
          <a:lstStyle/>
          <a:p>
            <a:r>
              <a:rPr lang="en-US" sz="1600" dirty="0" smtClean="0"/>
              <a:t>Virtual</a:t>
            </a:r>
            <a:r>
              <a:rPr lang="en-US" sz="1600" dirty="0" smtClean="0"/>
              <a:t>. Virtual </a:t>
            </a:r>
            <a:r>
              <a:rPr lang="en-US" sz="1600" dirty="0" err="1" smtClean="0"/>
              <a:t>SoS</a:t>
            </a:r>
            <a:r>
              <a:rPr lang="en-US" sz="1600" dirty="0" smtClean="0"/>
              <a:t> lack a central management authority and a centrally agreed upon purpose for the system-of-systems. Large-scale behavior emerges—and </a:t>
            </a:r>
            <a:r>
              <a:rPr lang="en-US" sz="1600" dirty="0" smtClean="0"/>
              <a:t> may </a:t>
            </a:r>
            <a:r>
              <a:rPr lang="en-US" sz="1600" dirty="0" smtClean="0"/>
              <a:t>be desirable—but this type of </a:t>
            </a:r>
            <a:r>
              <a:rPr lang="en-US" sz="1600" dirty="0" err="1" smtClean="0"/>
              <a:t>SoS</a:t>
            </a:r>
            <a:r>
              <a:rPr lang="en-US" sz="1600" dirty="0" smtClean="0"/>
              <a:t> must rely upon relatively invisible mechanisms to maintain it. </a:t>
            </a:r>
          </a:p>
          <a:p>
            <a:r>
              <a:rPr lang="en-US" sz="1600" dirty="0" smtClean="0"/>
              <a:t>Collaborative</a:t>
            </a:r>
            <a:r>
              <a:rPr lang="en-US" sz="1600" dirty="0" smtClean="0"/>
              <a:t>. In collaborative </a:t>
            </a:r>
            <a:r>
              <a:rPr lang="en-US" sz="1600" dirty="0" err="1" smtClean="0"/>
              <a:t>SoS</a:t>
            </a:r>
            <a:r>
              <a:rPr lang="en-US" sz="1600" dirty="0" smtClean="0"/>
              <a:t> the component systems interact more or less voluntarily to fulfill agreed upon central purposes. The Internet is a collaborative system. The Internet Engineering Task Force works out standards but has no power to enforce them. The central players collectively decide how to provide or deny service, thereby providing some means of enforcing and maintaining standards. </a:t>
            </a:r>
          </a:p>
          <a:p>
            <a:r>
              <a:rPr lang="en-US" sz="1600" dirty="0" smtClean="0"/>
              <a:t>Acknowledged</a:t>
            </a:r>
            <a:r>
              <a:rPr lang="en-US" sz="1600" dirty="0" smtClean="0"/>
              <a:t>. Acknowledged </a:t>
            </a:r>
            <a:r>
              <a:rPr lang="en-US" sz="1600" dirty="0" err="1" smtClean="0"/>
              <a:t>SoS</a:t>
            </a:r>
            <a:r>
              <a:rPr lang="en-US" sz="1600" dirty="0" smtClean="0"/>
              <a:t> have recognized objectives, a designated manager, and resources for the </a:t>
            </a:r>
            <a:r>
              <a:rPr lang="en-US" sz="1600" dirty="0" err="1" smtClean="0"/>
              <a:t>SoS</a:t>
            </a:r>
            <a:r>
              <a:rPr lang="en-US" sz="1600" dirty="0" smtClean="0"/>
              <a:t>; however, the constituent systems retain their independent ownership, objectives, funding, and development and sustainment approaches. Changes in the systems are based on collaboration between the </a:t>
            </a:r>
            <a:r>
              <a:rPr lang="en-US" sz="1600" dirty="0" err="1" smtClean="0"/>
              <a:t>SoS</a:t>
            </a:r>
            <a:r>
              <a:rPr lang="en-US" sz="1600" dirty="0" smtClean="0"/>
              <a:t> and the system. </a:t>
            </a:r>
          </a:p>
          <a:p>
            <a:r>
              <a:rPr lang="en-US" sz="1600" dirty="0" smtClean="0"/>
              <a:t>Directed</a:t>
            </a:r>
            <a:r>
              <a:rPr lang="en-US" sz="1600" dirty="0" smtClean="0"/>
              <a:t>. Directed </a:t>
            </a:r>
            <a:r>
              <a:rPr lang="en-US" sz="1600" dirty="0" err="1" smtClean="0"/>
              <a:t>SoS</a:t>
            </a:r>
            <a:r>
              <a:rPr lang="en-US" sz="1600" dirty="0" smtClean="0"/>
              <a:t> are those in which the integrated system-of-systems is built and managed to fulfill specific purposes. It is centrally managed during long-term operation to continue to fulfill those purposes as well as any new ones the system owners might wish to address. The component systems maintain an ability to operate independently, but their normal operational mode is subordinated to the central managed purpose.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Compared to an SOA</a:t>
            </a:r>
            <a:endParaRPr lang="en-US" dirty="0"/>
          </a:p>
        </p:txBody>
      </p:sp>
      <p:sp>
        <p:nvSpPr>
          <p:cNvPr id="3" name="Content Placeholder 2"/>
          <p:cNvSpPr>
            <a:spLocks noGrp="1"/>
          </p:cNvSpPr>
          <p:nvPr>
            <p:ph idx="1"/>
          </p:nvPr>
        </p:nvSpPr>
        <p:spPr/>
        <p:txBody>
          <a:bodyPr/>
          <a:lstStyle/>
          <a:p>
            <a:r>
              <a:rPr lang="en-US" dirty="0" smtClean="0"/>
              <a:t>collaboration </a:t>
            </a:r>
            <a:r>
              <a:rPr lang="en-US" dirty="0" smtClean="0"/>
              <a:t>and authority </a:t>
            </a:r>
          </a:p>
          <a:p>
            <a:r>
              <a:rPr lang="en-US" dirty="0" smtClean="0"/>
              <a:t>motivation and accountability </a:t>
            </a:r>
          </a:p>
          <a:p>
            <a:r>
              <a:rPr lang="en-US" dirty="0" smtClean="0"/>
              <a:t>multiple models </a:t>
            </a:r>
          </a:p>
          <a:p>
            <a:r>
              <a:rPr lang="en-US" dirty="0" smtClean="0"/>
              <a:t>expectation of evolution </a:t>
            </a:r>
          </a:p>
          <a:p>
            <a:r>
              <a:rPr lang="en-US" dirty="0" smtClean="0"/>
              <a:t>highly fluid processes </a:t>
            </a:r>
          </a:p>
          <a:p>
            <a:r>
              <a:rPr lang="en-US" dirty="0" smtClean="0"/>
              <a:t>minimal centrality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U.S. Department of Defense (</a:t>
            </a:r>
            <a:r>
              <a:rPr lang="en-US" dirty="0" err="1" smtClean="0"/>
              <a:t>DoD</a:t>
            </a:r>
            <a:r>
              <a:rPr lang="en-US" dirty="0" smtClean="0"/>
              <a:t>) </a:t>
            </a:r>
            <a:r>
              <a:rPr lang="en-US" i="1" dirty="0" smtClean="0"/>
              <a:t>System Engineering Guide for System-of-Systems Engineering</a:t>
            </a:r>
            <a:r>
              <a:rPr lang="en-US" dirty="0" smtClean="0"/>
              <a:t> (Version 1, August 2008) defines four types of systems of systems, directed, acknowledged, collaborative, and virtual.*</a:t>
            </a:r>
            <a:endParaRPr lang="en-US" dirty="0"/>
          </a:p>
        </p:txBody>
      </p:sp>
    </p:spTree>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342</TotalTime>
  <Words>1076</Words>
  <Application>Microsoft Office PowerPoint</Application>
  <PresentationFormat>On-screen Show (4:3)</PresentationFormat>
  <Paragraphs>111</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syse802Template</vt:lpstr>
      <vt:lpstr>CPSC 871</vt:lpstr>
      <vt:lpstr>Definition</vt:lpstr>
      <vt:lpstr>Examples</vt:lpstr>
      <vt:lpstr>Characteristics</vt:lpstr>
      <vt:lpstr>Characteristics</vt:lpstr>
      <vt:lpstr>What makes a SoS different</vt:lpstr>
      <vt:lpstr>Types of SoS</vt:lpstr>
      <vt:lpstr>Compared to an SOA</vt:lpstr>
      <vt:lpstr>Slide 9</vt:lpstr>
      <vt:lpstr>Evolution</vt:lpstr>
      <vt:lpstr>DoD SE Guide</vt:lpstr>
      <vt:lpstr>SoS SE Elements</vt:lpstr>
      <vt:lpstr>Slide 13</vt:lpstr>
      <vt:lpstr>Core Elements of SoS SE </vt:lpstr>
      <vt:lpstr>Ultra-Large Scale Systems</vt:lpstr>
      <vt:lpstr>Ultra-Large Scale Systems</vt:lpstr>
      <vt:lpstr>Ultra-large Scale Systems</vt:lpstr>
      <vt:lpstr>Ecosystems</vt:lpstr>
      <vt:lpstr>Ecosystems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McGregor</cp:lastModifiedBy>
  <cp:revision>11</cp:revision>
  <dcterms:created xsi:type="dcterms:W3CDTF">2011-09-25T20:47:49Z</dcterms:created>
  <dcterms:modified xsi:type="dcterms:W3CDTF">2011-09-26T02:30:37Z</dcterms:modified>
</cp:coreProperties>
</file>