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61" r:id="rId3"/>
    <p:sldId id="299" r:id="rId4"/>
    <p:sldId id="300" r:id="rId5"/>
    <p:sldId id="302" r:id="rId6"/>
    <p:sldId id="303" r:id="rId7"/>
    <p:sldId id="305" r:id="rId8"/>
    <p:sldId id="307" r:id="rId9"/>
    <p:sldId id="310" r:id="rId10"/>
    <p:sldId id="311" r:id="rId11"/>
    <p:sldId id="306" r:id="rId12"/>
    <p:sldId id="304" r:id="rId13"/>
    <p:sldId id="309" r:id="rId14"/>
    <p:sldId id="312" r:id="rId15"/>
    <p:sldId id="313" r:id="rId16"/>
    <p:sldId id="314" r:id="rId17"/>
    <p:sldId id="297" r:id="rId18"/>
    <p:sldId id="308" r:id="rId19"/>
    <p:sldId id="298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43" d="100"/>
          <a:sy n="43" d="100"/>
        </p:scale>
        <p:origin x="-13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3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hinksysml.org/ThirdParty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unnyday.mit.edu/16.355/requirements-notes.pdf" TargetMode="External"/><Relationship Id="rId2" Type="http://schemas.openxmlformats.org/officeDocument/2006/relationships/hyperlink" Target="http://sunnyday.mit.edu/papers/tcas-ts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nnyday.mit.edu/paper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lloy.mit.edu/alloy/tutorials/day-course/" TargetMode="External"/><Relationship Id="rId2" Type="http://schemas.openxmlformats.org/officeDocument/2006/relationships/hyperlink" Target="http://alloy.mit.edu/alloy/tutorials/onlin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oc.ic.ac.uk/project/examples/2007/271j/suprema_on_alloy/Web/intro.php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Overview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specification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2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 – what should happen</a:t>
            </a:r>
          </a:p>
          <a:p>
            <a:r>
              <a:rPr lang="en-US" dirty="0" smtClean="0"/>
              <a:t>Design – how it can be made to happen</a:t>
            </a:r>
          </a:p>
          <a:p>
            <a:r>
              <a:rPr lang="en-US" dirty="0"/>
              <a:t> A design specification provides explicit information about the requirements for a product and how the product is to be put together.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43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doing?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spec – what must the product  do to satisfy the users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This leaves out the specification of non-functional requirements</a:t>
            </a:r>
            <a:endParaRPr lang="en-US" dirty="0" smtClean="0"/>
          </a:p>
          <a:p>
            <a:r>
              <a:rPr lang="en-US" dirty="0" smtClean="0"/>
              <a:t>Design spec – how will the product be made to do what needs to be done?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76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 subjective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“best” design</a:t>
            </a:r>
          </a:p>
          <a:p>
            <a:r>
              <a:rPr lang="en-US" dirty="0" smtClean="0"/>
              <a:t>Quality attributes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Security</a:t>
            </a:r>
          </a:p>
          <a:p>
            <a:pPr lvl="1"/>
            <a:endParaRPr lang="en-US" dirty="0"/>
          </a:p>
          <a:p>
            <a:r>
              <a:rPr lang="en-US" dirty="0" smtClean="0"/>
              <a:t>These make it less subjective</a:t>
            </a:r>
          </a:p>
          <a:p>
            <a:r>
              <a:rPr lang="en-US" dirty="0" smtClean="0"/>
              <a:t>But there is still a large search space for the “best”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50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design vs design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Conceptual design is the earliest phase of design process</a:t>
            </a:r>
          </a:p>
          <a:p>
            <a:r>
              <a:rPr lang="en-US" dirty="0" smtClean="0"/>
              <a:t>Design concept is the main, usually abstract, idea that provides a unifying these for the design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88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http://www.designboom.com/technology/1000-horsepower-mclaren-p1-gtr-design-concept-08-18-2014/</a:t>
            </a:r>
          </a:p>
        </p:txBody>
      </p:sp>
    </p:spTree>
    <p:extLst>
      <p:ext uri="{BB962C8B-B14F-4D97-AF65-F5344CB8AC3E}">
        <p14:creationId xmlns:p14="http://schemas.microsoft.com/office/powerpoint/2010/main" val="641383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http://www.vanseodesign.com/web-design/design-concept-thoughts/</a:t>
            </a:r>
          </a:p>
        </p:txBody>
      </p:sp>
    </p:spTree>
    <p:extLst>
      <p:ext uri="{BB962C8B-B14F-4D97-AF65-F5344CB8AC3E}">
        <p14:creationId xmlns:p14="http://schemas.microsoft.com/office/powerpoint/2010/main" val="1472218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consists of a dongle that attaches to the OBD port of a vehicle.</a:t>
            </a:r>
          </a:p>
          <a:p>
            <a:r>
              <a:rPr lang="en-US" dirty="0" smtClean="0"/>
              <a:t>The dongle is attached to a cell phone.</a:t>
            </a:r>
          </a:p>
          <a:p>
            <a:r>
              <a:rPr lang="en-US" dirty="0" smtClean="0"/>
              <a:t>The cell phone establishes a connection with the user’s personal cloud and uploads  performance data from the car. </a:t>
            </a:r>
            <a:endParaRPr lang="en-US" dirty="0"/>
          </a:p>
          <a:p>
            <a:r>
              <a:rPr lang="en-US" dirty="0" smtClean="0"/>
              <a:t>This data is available to the vehicle manufacturer and the user’s insurance company.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8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On-Board Diagnostics, or "OBD," is a computer-based system built into all 1996 and later light-duty vehicles and trucks, as required by the Clean Air Act Amendments of 1990.</a:t>
            </a:r>
          </a:p>
        </p:txBody>
      </p:sp>
      <p:pic>
        <p:nvPicPr>
          <p:cNvPr id="1026" name="Picture 2" descr="https://encrypted-tbn2.gstatic.com/images?q=tbn:ANd9GcQzBnVqgisgOE2ad3niC71YU224UAD8pRxcb0-YMfPqbsTCAF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99" y="3810000"/>
            <a:ext cx="4490357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841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example -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 smtClean="0"/>
              <a:t>The system architecture looks like: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2369" y="2388577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83877" y="27783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OBD</a:t>
            </a:r>
            <a:endParaRPr lang="en-US" dirty="0"/>
          </a:p>
        </p:txBody>
      </p:sp>
      <p:cxnSp>
        <p:nvCxnSpPr>
          <p:cNvPr id="7" name="Curved Connector 6"/>
          <p:cNvCxnSpPr>
            <a:stCxn id="4" idx="3"/>
            <a:endCxn id="5" idx="1"/>
          </p:cNvCxnSpPr>
          <p:nvPr/>
        </p:nvCxnSpPr>
        <p:spPr>
          <a:xfrm>
            <a:off x="1940169" y="2807677"/>
            <a:ext cx="943708" cy="389792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57800" y="40356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Phone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43800" y="5257800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cxnSp>
        <p:nvCxnSpPr>
          <p:cNvPr id="12" name="Curved Connector 11"/>
          <p:cNvCxnSpPr>
            <a:stCxn id="5" idx="3"/>
            <a:endCxn id="9" idx="1"/>
          </p:cNvCxnSpPr>
          <p:nvPr/>
        </p:nvCxnSpPr>
        <p:spPr>
          <a:xfrm>
            <a:off x="4331677" y="3197469"/>
            <a:ext cx="926123" cy="12573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9" idx="3"/>
            <a:endCxn id="10" idx="1"/>
          </p:cNvCxnSpPr>
          <p:nvPr/>
        </p:nvCxnSpPr>
        <p:spPr>
          <a:xfrm>
            <a:off x="6705600" y="4454769"/>
            <a:ext cx="838200" cy="122213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4258" y="4035669"/>
            <a:ext cx="427552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the protocols between system</a:t>
            </a:r>
          </a:p>
          <a:p>
            <a:r>
              <a:rPr lang="en-US" dirty="0"/>
              <a:t>c</a:t>
            </a:r>
            <a:r>
              <a:rPr lang="en-US" dirty="0" smtClean="0"/>
              <a:t>omponents?</a:t>
            </a:r>
          </a:p>
          <a:p>
            <a:endParaRPr lang="en-US" dirty="0"/>
          </a:p>
          <a:p>
            <a:r>
              <a:rPr lang="en-US" dirty="0" smtClean="0"/>
              <a:t>What is the data that is passed between</a:t>
            </a:r>
          </a:p>
          <a:p>
            <a:r>
              <a:rPr lang="en-US" dirty="0"/>
              <a:t>s</a:t>
            </a:r>
            <a:r>
              <a:rPr lang="en-US" dirty="0" smtClean="0"/>
              <a:t>ystem components?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1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items on the syllabus</a:t>
            </a:r>
          </a:p>
          <a:p>
            <a:r>
              <a:rPr lang="en-US" dirty="0" smtClean="0"/>
              <a:t>No textbook – we will use original sources</a:t>
            </a:r>
          </a:p>
          <a:p>
            <a:r>
              <a:rPr lang="en-US" dirty="0" smtClean="0"/>
              <a:t>Note the date of the final</a:t>
            </a:r>
          </a:p>
          <a:p>
            <a:endParaRPr lang="en-US" dirty="0" smtClean="0"/>
          </a:p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 August 26th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thinksysml.org/ThirdParty.html</a:t>
            </a:r>
            <a:endParaRPr lang="en-US" dirty="0" smtClean="0"/>
          </a:p>
          <a:p>
            <a:r>
              <a:rPr lang="en-US" dirty="0" smtClean="0"/>
              <a:t>Work through tutorials on use cases and requirements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5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 August 28th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Yates Monteith will show you how to download </a:t>
            </a:r>
            <a:r>
              <a:rPr lang="en-US" dirty="0" err="1" smtClean="0"/>
              <a:t>Polarsys</a:t>
            </a:r>
            <a:r>
              <a:rPr lang="en-US" dirty="0" smtClean="0"/>
              <a:t> 0.8 and create use cases.</a:t>
            </a:r>
          </a:p>
          <a:p>
            <a:r>
              <a:rPr lang="en-US" dirty="0" smtClean="0"/>
              <a:t>He will also show you how to use EPF for process documentation.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2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Sept 2nd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be back. </a:t>
            </a:r>
          </a:p>
          <a:p>
            <a:r>
              <a:rPr lang="en-US" dirty="0" smtClean="0"/>
              <a:t>Each team should submit a report by midnight Sept 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r>
              <a:rPr lang="en-US" dirty="0" smtClean="0"/>
              <a:t>Describe your use cases using a diagram and a brief narrative.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Polarsys</a:t>
            </a:r>
            <a:r>
              <a:rPr lang="en-US" dirty="0" smtClean="0"/>
              <a:t> to create the information.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73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sunnyday.mit.edu/papers/tcas-tse.pdf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sunnyday.mit.edu/16.355/requirements-notes.pdf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sunnyday.mit.edu/papers.html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smtClean="0"/>
              <a:t>www.google.com/design/spec/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6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http://www.albany.edu/acc/courses/fall97/acc681/ch7.html </a:t>
            </a:r>
            <a:endParaRPr lang="en-US" dirty="0" smtClean="0"/>
          </a:p>
          <a:p>
            <a:r>
              <a:rPr lang="en-US" dirty="0">
                <a:hlinkClick r:id="rId2"/>
              </a:rPr>
              <a:t>http://alloy.mit.edu/alloy/tutorials/online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>
                <a:hlinkClick r:id="rId3"/>
              </a:rPr>
              <a:t>http://alloy.mit.edu/alloy/tutorials/day-course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www.doc.ic.ac.uk/project/examples/2007/271j/suprema_on_alloy/Web/intro.php</a:t>
            </a:r>
            <a:endParaRPr lang="en-US" dirty="0" smtClean="0"/>
          </a:p>
          <a:p>
            <a:r>
              <a:rPr lang="en-US" dirty="0"/>
              <a:t>https://www.doc.ic.ac.uk/project/examples/2007/271j/suprema_on_alloy/Web/</a:t>
            </a:r>
          </a:p>
        </p:txBody>
      </p:sp>
    </p:spTree>
    <p:extLst>
      <p:ext uri="{BB962C8B-B14F-4D97-AF65-F5344CB8AC3E}">
        <p14:creationId xmlns:p14="http://schemas.microsoft.com/office/powerpoint/2010/main" val="239851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Problem/solution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9096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Specification/implementation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9569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16362</TotalTime>
  <Words>452</Words>
  <Application>Microsoft Office PowerPoint</Application>
  <PresentationFormat>On-screen Show (4:3)</PresentationFormat>
  <Paragraphs>90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syse802Template</vt:lpstr>
      <vt:lpstr>CpSc 872</vt:lpstr>
      <vt:lpstr>Syllabus</vt:lpstr>
      <vt:lpstr>Class on August 26th</vt:lpstr>
      <vt:lpstr>Class on August 28th</vt:lpstr>
      <vt:lpstr>Sept 2nd</vt:lpstr>
      <vt:lpstr>First readings</vt:lpstr>
      <vt:lpstr>Specification and design</vt:lpstr>
      <vt:lpstr>Problem/solution</vt:lpstr>
      <vt:lpstr>Specification/implementation</vt:lpstr>
      <vt:lpstr>Role of specification</vt:lpstr>
      <vt:lpstr>Specification and design</vt:lpstr>
      <vt:lpstr>What are we doing?</vt:lpstr>
      <vt:lpstr>Design is subjective</vt:lpstr>
      <vt:lpstr>Conceptual design vs design concept</vt:lpstr>
      <vt:lpstr>PowerPoint Presentation</vt:lpstr>
      <vt:lpstr>Design concepts</vt:lpstr>
      <vt:lpstr>Running example - 1</vt:lpstr>
      <vt:lpstr>OBD</vt:lpstr>
      <vt:lpstr>Running example - 2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84</cp:revision>
  <dcterms:created xsi:type="dcterms:W3CDTF">2010-12-20T13:48:20Z</dcterms:created>
  <dcterms:modified xsi:type="dcterms:W3CDTF">2014-08-20T14:01:35Z</dcterms:modified>
</cp:coreProperties>
</file>