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60" r:id="rId2"/>
    <p:sldId id="305" r:id="rId3"/>
    <p:sldId id="306" r:id="rId4"/>
    <p:sldId id="290" r:id="rId5"/>
    <p:sldId id="278" r:id="rId6"/>
    <p:sldId id="279" r:id="rId7"/>
    <p:sldId id="280" r:id="rId8"/>
    <p:sldId id="289" r:id="rId9"/>
    <p:sldId id="282" r:id="rId10"/>
    <p:sldId id="303" r:id="rId11"/>
    <p:sldId id="283" r:id="rId12"/>
    <p:sldId id="284" r:id="rId13"/>
    <p:sldId id="285" r:id="rId14"/>
    <p:sldId id="286" r:id="rId15"/>
    <p:sldId id="287" r:id="rId16"/>
    <p:sldId id="288" r:id="rId17"/>
    <p:sldId id="302" r:id="rId18"/>
    <p:sldId id="309" r:id="rId19"/>
    <p:sldId id="301" r:id="rId20"/>
    <p:sldId id="311" r:id="rId21"/>
    <p:sldId id="312" r:id="rId22"/>
    <p:sldId id="314" r:id="rId23"/>
    <p:sldId id="313" r:id="rId24"/>
    <p:sldId id="310" r:id="rId25"/>
    <p:sldId id="307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developer.bluetooth.org/DevelopmentResources/Pages/Bluetooth-Smart-Optimizations.asp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modeling-languages.com/wp-content/uploads/2012/03/OCLChapter.pdf" TargetMode="External"/><Relationship Id="rId2" Type="http://schemas.openxmlformats.org/officeDocument/2006/relationships/hyperlink" Target="http://st.inf.tu-dresden.de/files/general/OCLByExampleLecture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emc/15817-f09/lecture2.pdf" TargetMode="External"/><Relationship Id="rId2" Type="http://schemas.openxmlformats.org/officeDocument/2006/relationships/hyperlink" Target="http://web.iitd.ac.in/~sumeet/slide3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10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Interface </a:t>
            </a:r>
            <a:r>
              <a:rPr lang="en-US" dirty="0" smtClean="0">
                <a:solidFill>
                  <a:schemeClr val="tx1"/>
                </a:solidFill>
              </a:rPr>
              <a:t>Design, cont’d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In AADL annexes represent additions to the basic standard</a:t>
            </a:r>
          </a:p>
          <a:p>
            <a:pPr>
              <a:buNone/>
            </a:pPr>
            <a:r>
              <a:rPr lang="en-US" sz="2800" b="1" dirty="0" smtClean="0"/>
              <a:t>annex error model </a:t>
            </a:r>
            <a:r>
              <a:rPr lang="en-US" sz="2800" b="1" i="1" dirty="0" smtClean="0"/>
              <a:t>{** </a:t>
            </a:r>
            <a:r>
              <a:rPr lang="en-US" sz="2800" dirty="0" smtClean="0"/>
              <a:t>-- this opens use of an annex</a:t>
            </a:r>
          </a:p>
          <a:p>
            <a:pPr>
              <a:buNone/>
            </a:pPr>
            <a:r>
              <a:rPr lang="en-US" sz="2800" b="1" dirty="0" smtClean="0"/>
              <a:t>error model </a:t>
            </a:r>
            <a:r>
              <a:rPr lang="en-US" sz="2800" b="1" dirty="0" err="1" smtClean="0"/>
              <a:t>SensorErrorModel</a:t>
            </a:r>
            <a:r>
              <a:rPr lang="en-US" sz="2800" b="1" dirty="0" smtClean="0"/>
              <a:t> </a:t>
            </a:r>
            <a:r>
              <a:rPr lang="en-US" sz="2800" dirty="0" smtClean="0"/>
              <a:t>– name of model</a:t>
            </a:r>
          </a:p>
          <a:p>
            <a:pPr>
              <a:buNone/>
            </a:pPr>
            <a:r>
              <a:rPr lang="en-US" sz="2800" b="1" dirty="0" smtClean="0"/>
              <a:t>initial error state </a:t>
            </a:r>
            <a:r>
              <a:rPr lang="en-US" sz="2800" dirty="0" smtClean="0"/>
              <a:t>– “error” is a modifier for state</a:t>
            </a:r>
          </a:p>
          <a:p>
            <a:pPr>
              <a:buNone/>
            </a:pPr>
            <a:r>
              <a:rPr lang="en-US" sz="2800" b="1" dirty="0" smtClean="0"/>
              <a:t>out error propagation</a:t>
            </a:r>
            <a:r>
              <a:rPr lang="en-US" sz="2800" dirty="0" smtClean="0"/>
              <a:t> – an out port for error returns</a:t>
            </a:r>
          </a:p>
          <a:p>
            <a:pPr>
              <a:buNone/>
            </a:pPr>
            <a:r>
              <a:rPr lang="en-US" sz="2800" i="1" dirty="0" smtClean="0"/>
              <a:t>{Occurrence =&gt; </a:t>
            </a:r>
            <a:r>
              <a:rPr lang="en-US" sz="2800" b="1" i="1" dirty="0" err="1" smtClean="0"/>
              <a:t>poisson</a:t>
            </a:r>
            <a:r>
              <a:rPr lang="en-US" sz="2800" b="1" i="1" dirty="0" smtClean="0"/>
              <a:t> 1E-3} </a:t>
            </a:r>
            <a:r>
              <a:rPr lang="en-US" sz="2800" dirty="0" smtClean="0"/>
              <a:t>– </a:t>
            </a:r>
            <a:r>
              <a:rPr lang="en-US" sz="2800" dirty="0" err="1" smtClean="0"/>
              <a:t>poisson</a:t>
            </a:r>
            <a:r>
              <a:rPr lang="en-US" sz="2800" dirty="0" smtClean="0"/>
              <a:t> is a statistical distribution defining frequency of occurrence</a:t>
            </a:r>
          </a:p>
          <a:p>
            <a:pPr>
              <a:buNone/>
            </a:pPr>
            <a:r>
              <a:rPr lang="en-US" sz="2800" dirty="0" smtClean="0"/>
              <a:t>Full model starts on next slide=&gt;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 smtClean="0"/>
              <a:t>package </a:t>
            </a:r>
            <a:r>
              <a:rPr lang="en-US" sz="2000" b="1" dirty="0" err="1" smtClean="0"/>
              <a:t>FireAlarmErrorLib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	public</a:t>
            </a:r>
          </a:p>
          <a:p>
            <a:pPr>
              <a:buNone/>
            </a:pPr>
            <a:r>
              <a:rPr lang="en-US" sz="2000" b="1" dirty="0" smtClean="0"/>
              <a:t>annex error model </a:t>
            </a:r>
            <a:r>
              <a:rPr lang="en-US" sz="2000" b="1" i="1" dirty="0" smtClean="0"/>
              <a:t>{**</a:t>
            </a:r>
          </a:p>
          <a:p>
            <a:pPr>
              <a:buNone/>
            </a:pPr>
            <a:r>
              <a:rPr lang="en-US" sz="2000" b="1" dirty="0" smtClean="0"/>
              <a:t>	error model </a:t>
            </a:r>
            <a:r>
              <a:rPr lang="en-US" sz="2000" b="1" dirty="0" err="1" smtClean="0"/>
              <a:t>SensorErrorModel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	features</a:t>
            </a:r>
          </a:p>
          <a:p>
            <a:pPr>
              <a:buNone/>
            </a:pPr>
            <a:r>
              <a:rPr lang="en-US" sz="2000" dirty="0" smtClean="0"/>
              <a:t>		error free: </a:t>
            </a:r>
            <a:r>
              <a:rPr lang="en-US" sz="2000" b="1" dirty="0" smtClean="0"/>
              <a:t>initial error state;</a:t>
            </a:r>
          </a:p>
          <a:p>
            <a:pPr>
              <a:buNone/>
            </a:pPr>
            <a:r>
              <a:rPr lang="en-US" sz="2000" dirty="0" smtClean="0"/>
              <a:t>		unavailable, babbling: </a:t>
            </a:r>
            <a:r>
              <a:rPr lang="en-US" sz="2000" b="1" dirty="0" smtClean="0"/>
              <a:t>error state;</a:t>
            </a:r>
          </a:p>
          <a:p>
            <a:pPr>
              <a:buNone/>
            </a:pPr>
            <a:r>
              <a:rPr lang="en-US" sz="2000" dirty="0" smtClean="0"/>
              <a:t>		smoke detected omission: </a:t>
            </a:r>
            <a:r>
              <a:rPr lang="en-US" sz="2000" b="1" dirty="0" smtClean="0"/>
              <a:t>out error propagation</a:t>
            </a:r>
          </a:p>
          <a:p>
            <a:pPr>
              <a:buNone/>
            </a:pPr>
            <a:r>
              <a:rPr lang="en-US" sz="2000" i="1" dirty="0" smtClean="0"/>
              <a:t>			{Occurrence =&gt; </a:t>
            </a:r>
            <a:r>
              <a:rPr lang="en-US" sz="2000" b="1" i="1" dirty="0" smtClean="0"/>
              <a:t>fixed 1};</a:t>
            </a:r>
          </a:p>
          <a:p>
            <a:pPr>
              <a:buNone/>
            </a:pPr>
            <a:r>
              <a:rPr lang="en-US" sz="2000" dirty="0" smtClean="0"/>
              <a:t>		smoke detected commission: </a:t>
            </a:r>
            <a:r>
              <a:rPr lang="en-US" sz="2000" b="1" dirty="0" smtClean="0"/>
              <a:t>out error propagation</a:t>
            </a:r>
          </a:p>
          <a:p>
            <a:pPr>
              <a:buNone/>
            </a:pPr>
            <a:r>
              <a:rPr lang="en-US" sz="2000" i="1" dirty="0" smtClean="0"/>
              <a:t>			{Occurrence =&gt; </a:t>
            </a:r>
            <a:r>
              <a:rPr lang="en-US" sz="2000" b="1" i="1" dirty="0" err="1" smtClean="0"/>
              <a:t>poisson</a:t>
            </a:r>
            <a:r>
              <a:rPr lang="en-US" sz="2000" b="1" i="1" dirty="0" smtClean="0"/>
              <a:t> 1E-3};</a:t>
            </a:r>
          </a:p>
          <a:p>
            <a:pPr>
              <a:buNone/>
            </a:pPr>
            <a:r>
              <a:rPr lang="en-US" sz="2000" dirty="0" smtClean="0"/>
              <a:t>		fail stop, fail babble: </a:t>
            </a:r>
            <a:r>
              <a:rPr lang="en-US" sz="2000" b="1" dirty="0" smtClean="0"/>
              <a:t>error event;</a:t>
            </a:r>
          </a:p>
          <a:p>
            <a:pPr>
              <a:buNone/>
            </a:pPr>
            <a:r>
              <a:rPr lang="en-US" sz="2000" b="1" dirty="0" smtClean="0"/>
              <a:t>end </a:t>
            </a:r>
            <a:r>
              <a:rPr lang="en-US" sz="2000" b="1" dirty="0" err="1" smtClean="0"/>
              <a:t>SensorErrorModel</a:t>
            </a:r>
            <a:r>
              <a:rPr lang="en-US" sz="2000" b="1" dirty="0" smtClean="0"/>
              <a:t>;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/>
              <a:t>error model implementation </a:t>
            </a:r>
            <a:r>
              <a:rPr lang="en-US" sz="2400" b="1" dirty="0" err="1" smtClean="0"/>
              <a:t>SensorErrorModel.Standard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	transitions</a:t>
            </a:r>
          </a:p>
          <a:p>
            <a:pPr>
              <a:buNone/>
            </a:pPr>
            <a:r>
              <a:rPr lang="en-US" sz="2400" dirty="0" smtClean="0"/>
              <a:t>		error free -[fail stop]-&gt; unavailable;</a:t>
            </a:r>
          </a:p>
          <a:p>
            <a:pPr>
              <a:buNone/>
            </a:pPr>
            <a:r>
              <a:rPr lang="en-US" sz="2400" dirty="0" smtClean="0"/>
              <a:t>		error free -[fail babble]-&gt; babbling;</a:t>
            </a:r>
          </a:p>
          <a:p>
            <a:pPr>
              <a:buNone/>
            </a:pPr>
            <a:r>
              <a:rPr lang="en-US" sz="2400" dirty="0" smtClean="0"/>
              <a:t>		unavailable -[</a:t>
            </a:r>
            <a:r>
              <a:rPr lang="en-US" sz="2400" b="1" dirty="0" smtClean="0"/>
              <a:t>out smoke detected omission]-&gt;</a:t>
            </a:r>
            <a:r>
              <a:rPr lang="en-US" sz="2400" dirty="0" smtClean="0"/>
              <a:t>unavailable;</a:t>
            </a:r>
          </a:p>
          <a:p>
            <a:pPr>
              <a:buNone/>
            </a:pPr>
            <a:r>
              <a:rPr lang="en-US" sz="2400" dirty="0" smtClean="0"/>
              <a:t>		babbling -[</a:t>
            </a:r>
            <a:r>
              <a:rPr lang="en-US" sz="2400" b="1" dirty="0" smtClean="0"/>
              <a:t>out smoke detected commission]-&gt; babbling;</a:t>
            </a:r>
          </a:p>
          <a:p>
            <a:pPr>
              <a:buNone/>
            </a:pPr>
            <a:r>
              <a:rPr lang="en-US" sz="2400" b="1" dirty="0" smtClean="0"/>
              <a:t>end </a:t>
            </a:r>
            <a:r>
              <a:rPr lang="en-US" sz="2400" b="1" dirty="0" err="1" smtClean="0"/>
              <a:t>SensorErrorModel.Standard</a:t>
            </a:r>
            <a:r>
              <a:rPr lang="en-US" sz="2400" b="1" dirty="0" smtClean="0"/>
              <a:t>;</a:t>
            </a:r>
          </a:p>
          <a:p>
            <a:pPr>
              <a:buNone/>
            </a:pPr>
            <a:r>
              <a:rPr lang="en-US" sz="2400" i="1" dirty="0" smtClean="0"/>
              <a:t>. . .</a:t>
            </a:r>
          </a:p>
          <a:p>
            <a:pPr>
              <a:buNone/>
            </a:pPr>
            <a:r>
              <a:rPr lang="en-US" sz="2400" dirty="0" smtClean="0"/>
              <a:t>**</a:t>
            </a:r>
            <a:r>
              <a:rPr lang="en-US" sz="2400" i="1" dirty="0" smtClean="0"/>
              <a:t>};</a:t>
            </a:r>
          </a:p>
          <a:p>
            <a:pPr>
              <a:buNone/>
            </a:pPr>
            <a:r>
              <a:rPr lang="en-US" sz="2400" b="1" dirty="0" smtClean="0"/>
              <a:t>end </a:t>
            </a:r>
            <a:r>
              <a:rPr lang="en-US" sz="2400" b="1" dirty="0" err="1" smtClean="0"/>
              <a:t>FireAlarmErrorLib</a:t>
            </a:r>
            <a:r>
              <a:rPr lang="en-US" sz="2400" b="1" dirty="0" smtClean="0"/>
              <a:t>;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http://comjnl.oxfordjournals.org/content/early/2010/03/17/comjnl.bxq024.full.pdf+html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example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600200"/>
            <a:ext cx="5502410" cy="247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example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9813" y="1600200"/>
            <a:ext cx="4524375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example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9813" y="1600200"/>
            <a:ext cx="4524375" cy="513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Pre/post-conditions on each function</a:t>
            </a:r>
          </a:p>
          <a:p>
            <a:r>
              <a:rPr lang="en-US" dirty="0" smtClean="0"/>
              <a:t>State model that relates the functions</a:t>
            </a:r>
          </a:p>
          <a:p>
            <a:r>
              <a:rPr lang="en-US" dirty="0" smtClean="0"/>
              <a:t>Error model that adds the error behavior</a:t>
            </a:r>
            <a:endParaRPr lang="en-US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developer.bluetooth.org/DevelopmentResources/Pages/Bluetooth-Smart-Optimizations.aspx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59638"/>
            <a:ext cx="3709358" cy="249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Constraint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st.inf.tu-dresden.de/files/general/OCLByExampleLecture.pdf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modeling-languages.com/wp-content/uploads/2012/03/OCLChapter.pdf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4841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interface is a specification</a:t>
            </a:r>
          </a:p>
          <a:p>
            <a:r>
              <a:rPr lang="en-US" dirty="0" smtClean="0"/>
              <a:t>Atomic pieces of programs - The </a:t>
            </a:r>
            <a:r>
              <a:rPr lang="en-US" dirty="0" smtClean="0"/>
              <a:t>pre/post-conditions and function signature define what is required and what is provided</a:t>
            </a:r>
          </a:p>
          <a:p>
            <a:r>
              <a:rPr lang="en-US" dirty="0" err="1" smtClean="0"/>
              <a:t>Plugable</a:t>
            </a:r>
            <a:r>
              <a:rPr lang="en-US" dirty="0" smtClean="0"/>
              <a:t> pieces of programs - The </a:t>
            </a:r>
            <a:r>
              <a:rPr lang="en-US" dirty="0" smtClean="0"/>
              <a:t>state models that are part of the interface definition add constraints to the order in which functions can be used.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system interfaces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28358" y="3810000"/>
            <a:ext cx="5334000" cy="2362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10200" y="3657600"/>
            <a:ext cx="1219200" cy="5334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2718758" y="4724400"/>
            <a:ext cx="1219200" cy="5334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1525" y="4806434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vehicle</a:t>
            </a:r>
            <a:endParaRPr lang="en-US" dirty="0"/>
          </a:p>
        </p:txBody>
      </p:sp>
      <p:sp>
        <p:nvSpPr>
          <p:cNvPr id="9" name="AutoShape 2" descr="data:image/jpeg;base64,/9j/4AAQSkZJRgABAQAAAQABAAD/2wCEAAkGBwgHBgkIBwgKCgkLDRYPDQwMDRsUFRAWIB0iIiAdHx8kKDQsJCYxJx8fLT0tMTU3Ojo6Iys/RD84QzQ5OjcBCgoKDQwNGg8PGjclHyU3Nzc3Nzc3Nzc3Nzc3Nzc3Nzc3Nzc3Nzc3Nzc3Nzc3Nzc3Nzc3Nzc3Nzc3Nzc3Nzc3N//AABEIAGQAZAMBIgACEQEDEQH/xAAcAAEAAgMBAQEAAAAAAAAAAAAABQcEBggDAgH/xABDEAABAwIEAgYDCwsFAAAAAAABAAIDBBEFBhIhB0ETMVFhkcFxdbIUMkNSZYGSoaKx0SQ1NkJFU1VkcoLSCBUWIiP/xAAZAQEBAQEBAQAAAAAAAAAAAAAABAUDAgH/xAAkEQADAAIBBAICAwAAAAAAAAAAAQIDEQQSITEyExQFgTM0Uf/aAAwDAQACEQMRAD8AvFERAFRHFziNirccqcCwOqkoqelPRzzQm0kj7XIDutoF7bWN7q91ynn6MPz1mA2v+XSeS+zLp6R5qlK2yCmxTEZiXTYjWyE9ZfUvPmsig6aZj5JJoXjUGAVFS9pHVuLHv+o/P4e5x8Vfhph8RdPho5/NJnupnnbpMNbe/wD292P7/wAFEzS1EMj4unddji0ujlNjbbY9izKaFkcoklpmzMHWx1wD4LJjdh8dMYnYSJHkMvK6cggguLrWGwIIFuWnnco8VH35pMfC8y45hEzJsMxetp3s3sJi5p9LTsR3ELpvhvml2bsrQYlNG2Oqa50NQ1nvdbeY7iCD3XsuZwaAab4U02BB/KH73tY91t/HdXj/AKfdP/Ea/S3Q3/cpLNvew0s2Xmoc+T1NqvBZ6Ii8HsIiIAiIgC5txnDRX50xwOcGA4i5uognk38V0kqUpKIT5jzDL1FmLSW2vuGRldsHuTct6xmoQ4G2Rj/fh7b3JjGgf3X2v6OvxXtT5dMsWt12kn3jW3dbS5wNu/TsO+/ZewocFbK2Nha0ht/1XbXPpt9S+q7DRDGWBrXgkEhw6yL8xvzKq6u+kZ3hbZV9VhToJDHpeBa9ns0nwWM6gtyViaJoD/5tY1tradNxbft/qKiamh1Oc4jcm5XeVvyT1nS8M0t9Hbkri4BDTlbEW9mJy/c1aBPRAclYfAtunL+Kt7MUm8lPy51KL+Bl62yyURFAaYREQBERAFUuFbZgzN65l9iNW0qiw79IczXP7Yl9iNdsHuSc16wm2wSMZHba6xKtwdfZeXSgN2WPLNcKqYZlZMvbRi1AG+yjagDfZZ8z1HzuBVcIzbfcjqhoW4cERbAsX9bT+S1CdbhwS/MWL+tp/JTc71RrfiPaixURFmm4EREAREQBU7TG2P5m9by+xGriVIyzGPMeZGD+LSn7DFRxlvIQfkv67/RPRVIadxdfb4Juj6QsIYd1FQzajup2OczxhreyxC0ajpe0YEPqWmRcwNlHTkhbBPRv0XsoStj03XSGn4OdRSfci53LdeCX5hxb1tP5LRKl9iVvfBHfL2JntxSfyUvO9UbP4udVRYiIizDZCIiAIiIAqGxB+nNOZB8qSeyxXyuesbk0ZuzEPlKT2Wqnifyoj509WFolKaXfrWz4M9rhYkXWiQVWkqXo8R0dTrLTtdUtGHEdLTLBjp+ljc4uDR6OtavjlM6GN5Ba4C+461kDHB7maA7aygsUxMygjV1qbH1zWyvJM2l2NfrZhc7qxOBxvlrED24nN5Kqaue7jurU4Em+Vq09uIzH7l55r3KK+DOmyyERFnGkEREAREQBc25pl0ZzzCPlB5+y1dJLmPiUKjCs+YzHLFtPOKiMk21Nc0b+II+ZdcNqL2zlmh3GkfLamy9WVpbzWsjFH/uh9JesVdNK17hHGGMIBc+QAXN7Dv6j4K77WP8A0h+pZtDMULW21G3ZdY1TiTniwNlAmsl5CAnsEqxnYm8/BD6S8/ZxnpcWyVkm7VcnAc3ynWH+fl8lQLsQcfgx4roTgZSTU+R2zTsLPdVTJMwHmwnY/PYqfPlVpaKsOLoLDREUx3CIiAIiIAoHNOUcFzTA1mMUgkfGD0czHFsjPQ4cu5EQFUY7wuwWgeegrcSt2OkjNvsKAZlqDD3SCmrKrS+2prxE8G3VsWW5nxREB5mgOqwqXN7208AI9BEa+6DI+HVLgH1VaL/Fcz/FEQG/5Z4R5Y6RtTVmtrNFiIp5hoPpDWi6tOKNkMTIomNZGwBrWtFg0DkAiID7REQBERAf/9k="/>
          <p:cNvSpPr>
            <a:spLocks noChangeAspect="1" noChangeArrowheads="1"/>
          </p:cNvSpPr>
          <p:nvPr/>
        </p:nvSpPr>
        <p:spPr bwMode="auto">
          <a:xfrm>
            <a:off x="155575" y="-388938"/>
            <a:ext cx="819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4" descr="data:image/jpeg;base64,/9j/4AAQSkZJRgABAQAAAQABAAD/2wCEAAkGBwgHBgkIBwgKCgkLDRYPDQwMDRsUFRAWIB0iIiAdHx8kKDQsJCYxJx8fLT0tMTU3Ojo6Iys/RD84QzQ5OjcBCgoKDQwNGg8PGjclHyU3Nzc3Nzc3Nzc3Nzc3Nzc3Nzc3Nzc3Nzc3Nzc3Nzc3Nzc3Nzc3Nzc3Nzc3Nzc3Nzc3N//AABEIAGQAZAMBIgACEQEDEQH/xAAcAAEAAgMBAQEAAAAAAAAAAAAABQcEBggDAgH/xABDEAABAwIEAgYDCwsFAAAAAAABAAIDBBEFBhIhB0ETMVFhkcFxdbIUMkNSZYGSoaKx0SQ1NkJFU1VkcoLSCBUWIiP/xAAZAQEBAQEBAQAAAAAAAAAAAAAABAUDAgH/xAAkEQADAAIBBAICAwAAAAAAAAAAAQIDEQQSITEyExQFgTM0Uf/aAAwDAQACEQMRAD8AvFERAFRHFziNirccqcCwOqkoqelPRzzQm0kj7XIDutoF7bWN7q91ynn6MPz1mA2v+XSeS+zLp6R5qlK2yCmxTEZiXTYjWyE9ZfUvPmsig6aZj5JJoXjUGAVFS9pHVuLHv+o/P4e5x8Vfhph8RdPho5/NJnupnnbpMNbe/wD292P7/wAFEzS1EMj4unddji0ujlNjbbY9izKaFkcoklpmzMHWx1wD4LJjdh8dMYnYSJHkMvK6cggguLrWGwIIFuWnnco8VH35pMfC8y45hEzJsMxetp3s3sJi5p9LTsR3ELpvhvml2bsrQYlNG2Oqa50NQ1nvdbeY7iCD3XsuZwaAab4U02BB/KH73tY91t/HdXj/AKfdP/Ea/S3Q3/cpLNvew0s2Xmoc+T1NqvBZ6Ii8HsIiIAiIgC5txnDRX50xwOcGA4i5uognk38V0kqUpKIT5jzDL1FmLSW2vuGRldsHuTct6xmoQ4G2Rj/fh7b3JjGgf3X2v6OvxXtT5dMsWt12kn3jW3dbS5wNu/TsO+/ZewocFbK2Nha0ht/1XbXPpt9S+q7DRDGWBrXgkEhw6yL8xvzKq6u+kZ3hbZV9VhToJDHpeBa9ns0nwWM6gtyViaJoD/5tY1tradNxbft/qKiamh1Oc4jcm5XeVvyT1nS8M0t9Hbkri4BDTlbEW9mJy/c1aBPRAclYfAtunL+Kt7MUm8lPy51KL+Bl62yyURFAaYREQBERAFUuFbZgzN65l9iNW0qiw79IczXP7Yl9iNdsHuSc16wm2wSMZHba6xKtwdfZeXSgN2WPLNcKqYZlZMvbRi1AG+yjagDfZZ8z1HzuBVcIzbfcjqhoW4cERbAsX9bT+S1CdbhwS/MWL+tp/JTc71RrfiPaixURFmm4EREAREQBU7TG2P5m9by+xGriVIyzGPMeZGD+LSn7DFRxlvIQfkv67/RPRVIadxdfb4Juj6QsIYd1FQzajup2OczxhreyxC0ajpe0YEPqWmRcwNlHTkhbBPRv0XsoStj03XSGn4OdRSfci53LdeCX5hxb1tP5LRKl9iVvfBHfL2JntxSfyUvO9UbP4udVRYiIizDZCIiAIiIAqGxB+nNOZB8qSeyxXyuesbk0ZuzEPlKT2Wqnifyoj509WFolKaXfrWz4M9rhYkXWiQVWkqXo8R0dTrLTtdUtGHEdLTLBjp+ljc4uDR6OtavjlM6GN5Ba4C+461kDHB7maA7aygsUxMygjV1qbH1zWyvJM2l2NfrZhc7qxOBxvlrED24nN5Kqaue7jurU4Em+Vq09uIzH7l55r3KK+DOmyyERFnGkEREAREQBc25pl0ZzzCPlB5+y1dJLmPiUKjCs+YzHLFtPOKiMk21Nc0b+II+ZdcNqL2zlmh3GkfLamy9WVpbzWsjFH/uh9JesVdNK17hHGGMIBc+QAXN7Dv6j4K77WP8A0h+pZtDMULW21G3ZdY1TiTniwNlAmsl5CAnsEqxnYm8/BD6S8/ZxnpcWyVkm7VcnAc3ynWH+fl8lQLsQcfgx4roTgZSTU+R2zTsLPdVTJMwHmwnY/PYqfPlVpaKsOLoLDREUx3CIiAIiIAoHNOUcFzTA1mMUgkfGD0czHFsjPQ4cu5EQFUY7wuwWgeegrcSt2OkjNvsKAZlqDD3SCmrKrS+2prxE8G3VsWW5nxREB5mgOqwqXN7208AI9BEa+6DI+HVLgH1VaL/Fcz/FEQG/5Z4R5Y6RtTVmtrNFiIp5hoPpDWi6tOKNkMTIomNZGwBrWtFg0DkAiID7REQBERAf/9k="/>
          <p:cNvSpPr>
            <a:spLocks noChangeAspect="1" noChangeArrowheads="1"/>
          </p:cNvSpPr>
          <p:nvPr/>
        </p:nvSpPr>
        <p:spPr bwMode="auto">
          <a:xfrm>
            <a:off x="307975" y="-236538"/>
            <a:ext cx="819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Cloud 15"/>
          <p:cNvSpPr/>
          <p:nvPr/>
        </p:nvSpPr>
        <p:spPr>
          <a:xfrm>
            <a:off x="4476750" y="1417638"/>
            <a:ext cx="3009900" cy="1143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455129" y="2427288"/>
            <a:ext cx="1053142" cy="2667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“Complete”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functions call other functions</a:t>
            </a:r>
          </a:p>
          <a:p>
            <a:r>
              <a:rPr lang="en-US" dirty="0" smtClean="0"/>
              <a:t>This leads to a sequence of function calls which leads to a sequence (or path) of instructions  being executed</a:t>
            </a:r>
          </a:p>
          <a:p>
            <a:r>
              <a:rPr lang="en-US" dirty="0" smtClean="0"/>
              <a:t>This may be fixed at compile time but obscured by the huge number of paths OR</a:t>
            </a:r>
          </a:p>
          <a:p>
            <a:r>
              <a:rPr lang="en-US" dirty="0" smtClean="0"/>
              <a:t>The links may be changed dynamically at runtime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482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Eliminate the possibility of dynamic changes to the set of possible sequences</a:t>
            </a:r>
          </a:p>
          <a:p>
            <a:r>
              <a:rPr lang="en-US" dirty="0" smtClean="0"/>
              <a:t>The state model for the system defines a high level set of sequences</a:t>
            </a:r>
          </a:p>
          <a:p>
            <a:r>
              <a:rPr lang="en-US" dirty="0" smtClean="0"/>
              <a:t>Whether human choice is involved in which path to take or not is irrelevant</a:t>
            </a:r>
          </a:p>
          <a:p>
            <a:r>
              <a:rPr lang="en-US" dirty="0" smtClean="0"/>
              <a:t>We want to be certain that the set of sequences contains all we need and nothing we do not want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2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“Batch”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Flow of control is determined completely by the input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219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Reactive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dirty="0" smtClean="0"/>
              <a:t>The program is driven by external events such as menu selections</a:t>
            </a:r>
          </a:p>
          <a:p>
            <a:r>
              <a:rPr lang="en-US" dirty="0" smtClean="0"/>
              <a:t>Each action is a state change action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57200" y="4419600"/>
            <a:ext cx="18288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5" name="Oval 4"/>
          <p:cNvSpPr/>
          <p:nvPr/>
        </p:nvSpPr>
        <p:spPr>
          <a:xfrm>
            <a:off x="6477000" y="4389408"/>
            <a:ext cx="18288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cxnSp>
        <p:nvCxnSpPr>
          <p:cNvPr id="7" name="Straight Arrow Connector 6"/>
          <p:cNvCxnSpPr>
            <a:stCxn id="4" idx="6"/>
          </p:cNvCxnSpPr>
          <p:nvPr/>
        </p:nvCxnSpPr>
        <p:spPr>
          <a:xfrm>
            <a:off x="2286000" y="4800600"/>
            <a:ext cx="4191000" cy="0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86000" y="4375666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Guard (pre-condition)/Action (function)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5230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Temporal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http://web.iitd.ac.in/~</a:t>
            </a:r>
            <a:r>
              <a:rPr lang="en-US" dirty="0" smtClean="0">
                <a:hlinkClick r:id="rId2"/>
              </a:rPr>
              <a:t>sumeet/slide3.pdf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http://www.cs.cmu.edu/~</a:t>
            </a:r>
            <a:r>
              <a:rPr lang="en-US" dirty="0" smtClean="0">
                <a:hlinkClick r:id="rId3"/>
              </a:rPr>
              <a:t>emc/15817-f09/lecture2.pdf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2326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one of the interfaces in our system:</a:t>
            </a:r>
          </a:p>
          <a:p>
            <a:pPr lvl="1"/>
            <a:r>
              <a:rPr lang="en-US" dirty="0" smtClean="0"/>
              <a:t>OBD to cell phone</a:t>
            </a:r>
          </a:p>
          <a:p>
            <a:pPr lvl="1"/>
            <a:r>
              <a:rPr lang="en-US" dirty="0" smtClean="0"/>
              <a:t>Cell phone to cloud</a:t>
            </a:r>
          </a:p>
          <a:p>
            <a:r>
              <a:rPr lang="en-US" dirty="0" smtClean="0"/>
              <a:t>Build a description of the interface using English or </a:t>
            </a:r>
            <a:r>
              <a:rPr lang="en-US" dirty="0" smtClean="0"/>
              <a:t>AADL</a:t>
            </a:r>
          </a:p>
          <a:p>
            <a:r>
              <a:rPr lang="en-US" dirty="0" smtClean="0"/>
              <a:t>Due Sept 24 by 11:59pm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02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interfaces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28358" y="3810000"/>
            <a:ext cx="5334000" cy="2362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10200" y="3657600"/>
            <a:ext cx="1219200" cy="5334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2718758" y="4724400"/>
            <a:ext cx="1219200" cy="5334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1525" y="4806434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vehicle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16200000">
            <a:off x="3950179" y="4857750"/>
            <a:ext cx="1053142" cy="2667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Curved Connector 10"/>
          <p:cNvCxnSpPr>
            <a:stCxn id="6" idx="2"/>
            <a:endCxn id="9" idx="0"/>
          </p:cNvCxnSpPr>
          <p:nvPr/>
        </p:nvCxnSpPr>
        <p:spPr>
          <a:xfrm>
            <a:off x="3595058" y="4991100"/>
            <a:ext cx="748342" cy="127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858" y="451485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Curved Connector 12"/>
          <p:cNvCxnSpPr/>
          <p:nvPr/>
        </p:nvCxnSpPr>
        <p:spPr>
          <a:xfrm>
            <a:off x="3595058" y="4991100"/>
            <a:ext cx="1447800" cy="127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/>
          <p:nvPr/>
        </p:nvCxnSpPr>
        <p:spPr>
          <a:xfrm flipV="1">
            <a:off x="5519108" y="4191000"/>
            <a:ext cx="500692" cy="32385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loud 14"/>
          <p:cNvSpPr/>
          <p:nvPr/>
        </p:nvSpPr>
        <p:spPr>
          <a:xfrm>
            <a:off x="4476750" y="1417638"/>
            <a:ext cx="3009900" cy="1143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455129" y="2427288"/>
            <a:ext cx="1053142" cy="2667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4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complete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single most frequent mistake with interface definition is to omit error semantics.</a:t>
            </a:r>
          </a:p>
          <a:p>
            <a:r>
              <a:rPr lang="en-US" dirty="0" smtClean="0"/>
              <a:t>AADL has a comprehensive error modeling syntax.</a:t>
            </a:r>
          </a:p>
          <a:p>
            <a:r>
              <a:rPr lang="en-US" dirty="0" smtClean="0"/>
              <a:t>I want to digress into that area for a few slides with the view of what should be behind the interface and then what is made visible.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</a:t>
            </a:r>
            <a:r>
              <a:rPr lang="en-US" sz="2400" b="1" dirty="0" smtClean="0"/>
              <a:t>fault is a root cause for an error, e.g. a burned-out transistor in a memory cell in a </a:t>
            </a:r>
            <a:r>
              <a:rPr lang="en-US" sz="2400" dirty="0" smtClean="0"/>
              <a:t>memory chip.</a:t>
            </a:r>
          </a:p>
          <a:p>
            <a:r>
              <a:rPr lang="en-US" sz="2400" dirty="0" smtClean="0"/>
              <a:t>An </a:t>
            </a:r>
            <a:r>
              <a:rPr lang="en-US" sz="2400" b="1" dirty="0" smtClean="0"/>
              <a:t>error is a persistent undesired or erroneous state or condition in a component, e.g. an </a:t>
            </a:r>
            <a:r>
              <a:rPr lang="en-US" sz="2400" dirty="0" smtClean="0"/>
              <a:t>incorrect word retrieved from a memory with a bad cell.</a:t>
            </a:r>
          </a:p>
          <a:p>
            <a:r>
              <a:rPr lang="en-US" sz="2400" dirty="0" smtClean="0"/>
              <a:t>A </a:t>
            </a:r>
            <a:r>
              <a:rPr lang="en-US" sz="2400" b="1" dirty="0" smtClean="0"/>
              <a:t>failure occurs when a component is no longer able to satisfy its nominal specification, </a:t>
            </a:r>
            <a:r>
              <a:rPr lang="en-US" sz="2400" dirty="0" smtClean="0"/>
              <a:t>e.g. an incorrect word retrieved from a faulty memory cannot be corrected by the provided EDAC.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An </a:t>
            </a:r>
            <a:r>
              <a:rPr lang="en-US" sz="2000" b="1" i="1" dirty="0" smtClean="0"/>
              <a:t>error model type may declare Error states, which may be used to model e.g.</a:t>
            </a:r>
          </a:p>
          <a:p>
            <a:pPr>
              <a:buNone/>
            </a:pPr>
            <a:r>
              <a:rPr lang="en-US" sz="2000" dirty="0" smtClean="0"/>
              <a:t>		• Hazards identified during a hazard analysis</a:t>
            </a:r>
          </a:p>
          <a:p>
            <a:pPr>
              <a:buNone/>
            </a:pPr>
            <a:r>
              <a:rPr lang="en-US" sz="2000" dirty="0" smtClean="0"/>
              <a:t>		• Failure Modes identified during a FMEA</a:t>
            </a:r>
          </a:p>
          <a:p>
            <a:pPr>
              <a:buNone/>
            </a:pPr>
            <a:r>
              <a:rPr lang="en-US" sz="2000" dirty="0" smtClean="0"/>
              <a:t>	(There must be a distinguished initial error state.)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b="1" i="1" dirty="0" smtClean="0"/>
              <a:t>Error events, which may be used to model e.g.</a:t>
            </a:r>
          </a:p>
          <a:p>
            <a:pPr>
              <a:buNone/>
            </a:pPr>
            <a:r>
              <a:rPr lang="en-US" sz="2000" dirty="0" smtClean="0"/>
              <a:t>		• Internal faults</a:t>
            </a:r>
          </a:p>
          <a:p>
            <a:pPr>
              <a:buNone/>
            </a:pPr>
            <a:r>
              <a:rPr lang="en-US" sz="2000" dirty="0" smtClean="0"/>
              <a:t>		• Internal repairs</a:t>
            </a:r>
          </a:p>
          <a:p>
            <a:pPr>
              <a:buNone/>
            </a:pPr>
            <a:r>
              <a:rPr lang="en-US" sz="2000" dirty="0" smtClean="0"/>
              <a:t>	(These are made visible to permit external property associations.)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b="1" i="1" dirty="0" smtClean="0"/>
              <a:t>Error propagations, which may be used to model e.g.</a:t>
            </a:r>
          </a:p>
          <a:p>
            <a:pPr>
              <a:buNone/>
            </a:pPr>
            <a:r>
              <a:rPr lang="en-US" sz="2000" dirty="0" smtClean="0"/>
              <a:t>		• Failure effects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33600"/>
          </a:xfrm>
        </p:spPr>
        <p:txBody>
          <a:bodyPr/>
          <a:lstStyle/>
          <a:p>
            <a:r>
              <a:rPr lang="en-US" dirty="0" smtClean="0"/>
              <a:t>Error model in AADL</a:t>
            </a:r>
          </a:p>
          <a:p>
            <a:r>
              <a:rPr lang="en-US" dirty="0" smtClean="0"/>
              <a:t>Parallel structure to other AADL elements</a:t>
            </a:r>
          </a:p>
          <a:p>
            <a:r>
              <a:rPr lang="en-US" dirty="0" smtClean="0"/>
              <a:t>Defined separately and then instantiated in a “system”</a:t>
            </a:r>
            <a:endParaRPr lang="en-US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4033837"/>
            <a:ext cx="426720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error models are an integral part of designing dependable systems.</a:t>
            </a:r>
          </a:p>
          <a:p>
            <a:r>
              <a:rPr lang="en-US" dirty="0" smtClean="0"/>
              <a:t>Please read beginning with section 4.3 and through section 5 in this tech report:</a:t>
            </a:r>
          </a:p>
          <a:p>
            <a:pPr lvl="1"/>
            <a:r>
              <a:rPr lang="en-US" dirty="0" smtClean="0"/>
              <a:t>http://www.dtic.mil/cgi-bin/GetTRDoc?AD=ADA472582&amp;Location=U2&amp;doc=GetTRDoc.pdf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Error Annex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200" dirty="0" smtClean="0"/>
              <a:t>annex error {** </a:t>
            </a:r>
          </a:p>
          <a:p>
            <a:pPr>
              <a:buNone/>
            </a:pPr>
            <a:r>
              <a:rPr lang="en-US" sz="1200" dirty="0" smtClean="0"/>
              <a:t>    Model =&gt; </a:t>
            </a:r>
            <a:r>
              <a:rPr lang="en-US" sz="1200" dirty="0" err="1" smtClean="0"/>
              <a:t>My_Models</a:t>
            </a:r>
            <a:r>
              <a:rPr lang="en-US" sz="1200" dirty="0" smtClean="0"/>
              <a:t>::</a:t>
            </a:r>
            <a:r>
              <a:rPr lang="en-US" sz="1200" dirty="0" err="1" smtClean="0"/>
              <a:t>Example.Notional</a:t>
            </a:r>
            <a:r>
              <a:rPr lang="en-US" sz="1200" dirty="0" smtClean="0"/>
              <a:t>;</a:t>
            </a:r>
          </a:p>
          <a:p>
            <a:pPr>
              <a:buNone/>
            </a:pPr>
            <a:r>
              <a:rPr lang="en-US" sz="1200" dirty="0" smtClean="0"/>
              <a:t>    </a:t>
            </a:r>
            <a:r>
              <a:rPr lang="en-US" sz="1200" dirty="0" err="1" smtClean="0"/>
              <a:t>Model_Hierarchy</a:t>
            </a:r>
            <a:r>
              <a:rPr lang="en-US" sz="1200" dirty="0" smtClean="0"/>
              <a:t> =&gt; 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 when 2 </a:t>
            </a:r>
            <a:r>
              <a:rPr lang="en-US" sz="1200" dirty="0" err="1" smtClean="0"/>
              <a:t>ormore</a:t>
            </a:r>
            <a:r>
              <a:rPr lang="en-US" sz="1200" dirty="0" smtClean="0"/>
              <a:t> (S1[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S2[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S3[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S4[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])</a:t>
            </a:r>
          </a:p>
          <a:p>
            <a:pPr>
              <a:buNone/>
            </a:pPr>
            <a:r>
              <a:rPr lang="en-US" sz="1200" dirty="0" smtClean="0"/>
              <a:t>           and 1 </a:t>
            </a:r>
            <a:r>
              <a:rPr lang="en-US" sz="1200" dirty="0" err="1" smtClean="0"/>
              <a:t>orless</a:t>
            </a:r>
            <a:r>
              <a:rPr lang="en-US" sz="1200" dirty="0" smtClean="0"/>
              <a:t> (S1[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S2[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S3[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S4[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]),</a:t>
            </a:r>
          </a:p>
          <a:p>
            <a:pPr>
              <a:buNone/>
            </a:pPr>
            <a:r>
              <a:rPr lang="en-US" sz="1200" dirty="0" smtClean="0"/>
              <a:t>           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 when others;</a:t>
            </a:r>
          </a:p>
          <a:p>
            <a:pPr>
              <a:buNone/>
            </a:pPr>
            <a:r>
              <a:rPr lang="en-US" sz="1200" dirty="0" smtClean="0"/>
              <a:t>    Fail_1.Vote_Transition =&gt;</a:t>
            </a:r>
          </a:p>
          <a:p>
            <a:pPr>
              <a:buNone/>
            </a:pPr>
            <a:r>
              <a:rPr lang="en-US" sz="1200" dirty="0" smtClean="0"/>
              <a:t>                     S2.A_Failure_Detected[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</a:t>
            </a:r>
          </a:p>
          <a:p>
            <a:pPr>
              <a:buNone/>
            </a:pPr>
            <a:r>
              <a:rPr lang="en-US" sz="1200" dirty="0" smtClean="0"/>
              <a:t>              and S3.A_Failure_Detected[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];</a:t>
            </a:r>
          </a:p>
          <a:p>
            <a:pPr>
              <a:buNone/>
            </a:pPr>
            <a:r>
              <a:rPr lang="en-US" sz="1200" dirty="0" smtClean="0"/>
              <a:t>    Fail_2.Vote_Transition =&gt;</a:t>
            </a:r>
          </a:p>
          <a:p>
            <a:pPr>
              <a:buNone/>
            </a:pPr>
            <a:r>
              <a:rPr lang="en-US" sz="1200" dirty="0" smtClean="0"/>
              <a:t>                   S1.A_Failure_Detected[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</a:t>
            </a:r>
          </a:p>
          <a:p>
            <a:pPr>
              <a:buNone/>
            </a:pPr>
            <a:r>
              <a:rPr lang="en-US" sz="1200" dirty="0" smtClean="0"/>
              <a:t>            and S3.B_Failure_Detected[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];</a:t>
            </a:r>
          </a:p>
          <a:p>
            <a:pPr>
              <a:buNone/>
            </a:pPr>
            <a:r>
              <a:rPr lang="en-US" sz="1200" dirty="0" smtClean="0"/>
              <a:t>    Fail_3.Vote_Transition =&gt;</a:t>
            </a:r>
          </a:p>
          <a:p>
            <a:pPr>
              <a:buNone/>
            </a:pPr>
            <a:r>
              <a:rPr lang="en-US" sz="1200" dirty="0" smtClean="0"/>
              <a:t>                    S1.B_Failure_Detected[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</a:t>
            </a:r>
          </a:p>
          <a:p>
            <a:pPr>
              <a:buNone/>
            </a:pPr>
            <a:r>
              <a:rPr lang="en-US" sz="1200" dirty="0" smtClean="0"/>
              <a:t>            and S2.B_Failure_Detected[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];</a:t>
            </a:r>
          </a:p>
          <a:p>
            <a:pPr>
              <a:buNone/>
            </a:pPr>
            <a:r>
              <a:rPr lang="en-US" sz="1200" dirty="0" smtClean="0"/>
              <a:t>    Report =&gt; 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;</a:t>
            </a:r>
          </a:p>
          <a:p>
            <a:pPr>
              <a:buNone/>
            </a:pPr>
            <a:r>
              <a:rPr lang="en-US" sz="1200" dirty="0" smtClean="0"/>
              <a:t>**};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11362</TotalTime>
  <Words>719</Words>
  <Application>Microsoft Office PowerPoint</Application>
  <PresentationFormat>On-screen Show (4:3)</PresentationFormat>
  <Paragraphs>142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syse802Template</vt:lpstr>
      <vt:lpstr>CPSC 872</vt:lpstr>
      <vt:lpstr>External system interfaces</vt:lpstr>
      <vt:lpstr>Internal interfaces</vt:lpstr>
      <vt:lpstr>A complete interface</vt:lpstr>
      <vt:lpstr>Error models</vt:lpstr>
      <vt:lpstr>Error models - 2</vt:lpstr>
      <vt:lpstr>Error models - 3</vt:lpstr>
      <vt:lpstr>Dependability</vt:lpstr>
      <vt:lpstr>AADL Error Annex</vt:lpstr>
      <vt:lpstr>Error model syntax</vt:lpstr>
      <vt:lpstr>Error model</vt:lpstr>
      <vt:lpstr>Error model - 2</vt:lpstr>
      <vt:lpstr>Extended example</vt:lpstr>
      <vt:lpstr>Extended example - 2</vt:lpstr>
      <vt:lpstr>Extended example - 3</vt:lpstr>
      <vt:lpstr>Extended example - 4</vt:lpstr>
      <vt:lpstr>Interface description</vt:lpstr>
      <vt:lpstr>Object Constraint Language</vt:lpstr>
      <vt:lpstr>Summary</vt:lpstr>
      <vt:lpstr>“Complete” Programs</vt:lpstr>
      <vt:lpstr>safety</vt:lpstr>
      <vt:lpstr>“Batch” systems</vt:lpstr>
      <vt:lpstr>Reactive systems</vt:lpstr>
      <vt:lpstr>Linear Temporal Logic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55</cp:revision>
  <dcterms:created xsi:type="dcterms:W3CDTF">2010-10-17T00:36:11Z</dcterms:created>
  <dcterms:modified xsi:type="dcterms:W3CDTF">2014-09-23T12:45:55Z</dcterms:modified>
</cp:coreProperties>
</file>