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0" r:id="rId2"/>
    <p:sldId id="308" r:id="rId3"/>
    <p:sldId id="336" r:id="rId4"/>
    <p:sldId id="339" r:id="rId5"/>
    <p:sldId id="340" r:id="rId6"/>
    <p:sldId id="337" r:id="rId7"/>
    <p:sldId id="342" r:id="rId8"/>
    <p:sldId id="338" r:id="rId9"/>
    <p:sldId id="341" r:id="rId10"/>
    <p:sldId id="343" r:id="rId11"/>
    <p:sldId id="345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14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ff963548.aspx" TargetMode="External"/><Relationship Id="rId2" Type="http://schemas.openxmlformats.org/officeDocument/2006/relationships/hyperlink" Target="http://msdn.microsoft.com/en-us/library/ee658117.asp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torialspoint.com/design_pattern/observer_pattern.htm" TargetMode="External"/><Relationship Id="rId2" Type="http://schemas.openxmlformats.org/officeDocument/2006/relationships/hyperlink" Target="http://www.tutorialspoint.com/design_pattern/singleton_pattern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21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Architecture Design, cont’d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all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quality attributes that are important</a:t>
            </a:r>
          </a:p>
          <a:p>
            <a:r>
              <a:rPr lang="en-US" dirty="0" smtClean="0"/>
              <a:t>Prioritize them</a:t>
            </a:r>
          </a:p>
          <a:p>
            <a:r>
              <a:rPr lang="en-US" dirty="0" smtClean="0"/>
              <a:t>Select patterns that will enhance the most important quality attribute</a:t>
            </a:r>
          </a:p>
          <a:p>
            <a:r>
              <a:rPr lang="en-US" dirty="0" smtClean="0"/>
              <a:t>Refactor</a:t>
            </a:r>
          </a:p>
          <a:p>
            <a:r>
              <a:rPr lang="en-US" dirty="0" smtClean="0"/>
              <a:t>Repeat with next most important QA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125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14400"/>
          </a:xfrm>
        </p:spPr>
        <p:txBody>
          <a:bodyPr/>
          <a:lstStyle/>
          <a:p>
            <a:r>
              <a:rPr lang="en-US" dirty="0" smtClean="0"/>
              <a:t>The system architecture looks like: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2369" y="2388577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83877" y="2778369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OBD</a:t>
            </a:r>
            <a:endParaRPr lang="en-US" dirty="0"/>
          </a:p>
        </p:txBody>
      </p:sp>
      <p:cxnSp>
        <p:nvCxnSpPr>
          <p:cNvPr id="7" name="Curved Connector 6"/>
          <p:cNvCxnSpPr>
            <a:stCxn id="4" idx="3"/>
            <a:endCxn id="5" idx="1"/>
          </p:cNvCxnSpPr>
          <p:nvPr/>
        </p:nvCxnSpPr>
        <p:spPr>
          <a:xfrm>
            <a:off x="1940169" y="2807677"/>
            <a:ext cx="943708" cy="389792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257800" y="4035669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Phone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543800" y="5257800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Cloud</a:t>
            </a:r>
            <a:endParaRPr lang="en-US" dirty="0"/>
          </a:p>
        </p:txBody>
      </p:sp>
      <p:cxnSp>
        <p:nvCxnSpPr>
          <p:cNvPr id="12" name="Curved Connector 11"/>
          <p:cNvCxnSpPr>
            <a:stCxn id="5" idx="3"/>
            <a:endCxn id="9" idx="1"/>
          </p:cNvCxnSpPr>
          <p:nvPr/>
        </p:nvCxnSpPr>
        <p:spPr>
          <a:xfrm>
            <a:off x="4331677" y="3197469"/>
            <a:ext cx="926123" cy="1257300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stCxn id="9" idx="3"/>
            <a:endCxn id="10" idx="1"/>
          </p:cNvCxnSpPr>
          <p:nvPr/>
        </p:nvCxnSpPr>
        <p:spPr>
          <a:xfrm>
            <a:off x="6705600" y="4454769"/>
            <a:ext cx="838200" cy="1222131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510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and design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9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msdn.microsoft.com/en-us/library/ee658117.aspx</a:t>
            </a:r>
            <a:endParaRPr lang="en-US" dirty="0" smtClean="0"/>
          </a:p>
          <a:p>
            <a:r>
              <a:rPr lang="en-US" dirty="0"/>
              <a:t>Pipeline style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msdn.microsoft.com/en-us/library/ff963548.aspx</a:t>
            </a:r>
            <a:endParaRPr lang="en-US" dirty="0" smtClean="0"/>
          </a:p>
          <a:p>
            <a:r>
              <a:rPr lang="en-US" dirty="0" smtClean="0"/>
              <a:t>Layered style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342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Styles – 2: Control Loop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364" y="1600200"/>
            <a:ext cx="682327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9724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Closed loop control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Monitors  fluctuating variable</a:t>
            </a:r>
          </a:p>
          <a:p>
            <a:r>
              <a:rPr lang="en-US" dirty="0" smtClean="0"/>
              <a:t>Takes action when violates boundary</a:t>
            </a:r>
          </a:p>
          <a:p>
            <a:r>
              <a:rPr lang="en-US" dirty="0" smtClean="0"/>
              <a:t>Sensitivity of thermostat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964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Singleton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www.tutorialspoint.com/design_pattern/singleton_pattern.htm</a:t>
            </a:r>
            <a:endParaRPr lang="en-US" dirty="0" smtClean="0"/>
          </a:p>
          <a:p>
            <a:r>
              <a:rPr lang="en-US" dirty="0" smtClean="0"/>
              <a:t>Observer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www.tutorialspoint.com/design_pattern/observer_pattern.htm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6018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Pattern Name (Scope, Purpose)</a:t>
            </a:r>
          </a:p>
          <a:p>
            <a:r>
              <a:rPr lang="en-US" sz="1800" dirty="0" smtClean="0"/>
              <a:t>Intent</a:t>
            </a:r>
            <a:endParaRPr lang="en-US" sz="1800" dirty="0"/>
          </a:p>
          <a:p>
            <a:r>
              <a:rPr lang="en-US" sz="1800" dirty="0" smtClean="0"/>
              <a:t>Also </a:t>
            </a:r>
            <a:r>
              <a:rPr lang="en-US" sz="1800" dirty="0"/>
              <a:t>Known As</a:t>
            </a:r>
          </a:p>
          <a:p>
            <a:r>
              <a:rPr lang="en-US" sz="1800" dirty="0" smtClean="0"/>
              <a:t>Motivation</a:t>
            </a:r>
            <a:endParaRPr lang="en-US" sz="1800" dirty="0"/>
          </a:p>
          <a:p>
            <a:r>
              <a:rPr lang="en-US" sz="1800" dirty="0" smtClean="0"/>
              <a:t>Applicability</a:t>
            </a:r>
          </a:p>
          <a:p>
            <a:r>
              <a:rPr lang="en-US" sz="1800" dirty="0" smtClean="0"/>
              <a:t>Structure</a:t>
            </a:r>
            <a:endParaRPr lang="en-US" sz="1800" dirty="0"/>
          </a:p>
          <a:p>
            <a:r>
              <a:rPr lang="en-US" sz="1800" dirty="0"/>
              <a:t>Participants</a:t>
            </a:r>
          </a:p>
          <a:p>
            <a:r>
              <a:rPr lang="en-US" sz="1800" dirty="0" smtClean="0"/>
              <a:t>Collaborations</a:t>
            </a:r>
            <a:endParaRPr lang="en-US" sz="1800" dirty="0"/>
          </a:p>
          <a:p>
            <a:r>
              <a:rPr lang="en-US" sz="1800" dirty="0" smtClean="0"/>
              <a:t>Consequences</a:t>
            </a:r>
            <a:endParaRPr lang="en-US" sz="1800" dirty="0"/>
          </a:p>
          <a:p>
            <a:r>
              <a:rPr lang="en-US" sz="1800" dirty="0" smtClean="0"/>
              <a:t>Implementation</a:t>
            </a:r>
            <a:endParaRPr lang="en-US" sz="1800" dirty="0"/>
          </a:p>
          <a:p>
            <a:r>
              <a:rPr lang="en-US" sz="1800" dirty="0" smtClean="0"/>
              <a:t>An implementation</a:t>
            </a:r>
            <a:endParaRPr lang="en-US" sz="1800" dirty="0"/>
          </a:p>
          <a:p>
            <a:r>
              <a:rPr lang="en-US" sz="1800" dirty="0"/>
              <a:t>Sample Code and Usage</a:t>
            </a:r>
          </a:p>
          <a:p>
            <a:r>
              <a:rPr lang="en-US" sz="1800" dirty="0" smtClean="0"/>
              <a:t>Program </a:t>
            </a:r>
            <a:r>
              <a:rPr lang="en-US" sz="1800" dirty="0"/>
              <a:t>Listing</a:t>
            </a:r>
          </a:p>
          <a:p>
            <a:r>
              <a:rPr lang="en-US" sz="1800" dirty="0"/>
              <a:t>Known Uses</a:t>
            </a:r>
          </a:p>
          <a:p>
            <a:r>
              <a:rPr lang="en-US" sz="1800" dirty="0"/>
              <a:t>Examples of the pattern found in real </a:t>
            </a:r>
            <a:r>
              <a:rPr lang="en-US" sz="1800" dirty="0" smtClean="0"/>
              <a:t>systems.</a:t>
            </a:r>
            <a:endParaRPr lang="en-US" sz="1800" dirty="0"/>
          </a:p>
          <a:p>
            <a:r>
              <a:rPr lang="en-US" sz="1800" dirty="0"/>
              <a:t>Related Patterns</a:t>
            </a:r>
          </a:p>
        </p:txBody>
      </p:sp>
    </p:spTree>
    <p:extLst>
      <p:ext uri="{BB962C8B-B14F-4D97-AF65-F5344CB8AC3E}">
        <p14:creationId xmlns:p14="http://schemas.microsoft.com/office/powerpoint/2010/main" val="746970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Idioms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class Person {</a:t>
            </a:r>
          </a:p>
          <a:p>
            <a:pPr marL="0" indent="0">
              <a:buNone/>
            </a:pPr>
            <a:r>
              <a:rPr lang="en-US" sz="2000" dirty="0"/>
              <a:t>  String name;</a:t>
            </a:r>
          </a:p>
          <a:p>
            <a:pPr marL="0" indent="0">
              <a:buNone/>
            </a:pPr>
            <a:r>
              <a:rPr lang="en-US" sz="2000" dirty="0"/>
              <a:t>  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birthYear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  byte[] raw;</a:t>
            </a:r>
          </a:p>
          <a:p>
            <a:pPr marL="0" indent="0">
              <a:buNone/>
            </a:pPr>
            <a:r>
              <a:rPr lang="en-US" sz="2000" dirty="0"/>
              <a:t>  </a:t>
            </a:r>
          </a:p>
          <a:p>
            <a:pPr marL="0" indent="0">
              <a:buNone/>
            </a:pPr>
            <a:r>
              <a:rPr lang="en-US" sz="2000" dirty="0"/>
              <a:t>  public </a:t>
            </a:r>
            <a:r>
              <a:rPr lang="en-US" sz="2000" dirty="0" err="1"/>
              <a:t>boolean</a:t>
            </a:r>
            <a:r>
              <a:rPr lang="en-US" sz="2000" dirty="0"/>
              <a:t> equals(Object </a:t>
            </a:r>
            <a:r>
              <a:rPr lang="en-US" sz="2000" dirty="0" err="1"/>
              <a:t>obj</a:t>
            </a:r>
            <a:r>
              <a:rPr lang="en-US" sz="2000" dirty="0"/>
              <a:t>) {</a:t>
            </a:r>
          </a:p>
          <a:p>
            <a:pPr marL="0" indent="0">
              <a:buNone/>
            </a:pPr>
            <a:r>
              <a:rPr lang="en-US" sz="2000" dirty="0"/>
              <a:t>    if (!</a:t>
            </a:r>
            <a:r>
              <a:rPr lang="en-US" sz="2000" dirty="0" err="1"/>
              <a:t>obj</a:t>
            </a:r>
            <a:r>
              <a:rPr lang="en-US" sz="2000" dirty="0"/>
              <a:t> </a:t>
            </a:r>
            <a:r>
              <a:rPr lang="en-US" sz="2000" dirty="0" err="1"/>
              <a:t>instanceof</a:t>
            </a:r>
            <a:r>
              <a:rPr lang="en-US" sz="2000" dirty="0"/>
              <a:t> Person)</a:t>
            </a:r>
          </a:p>
          <a:p>
            <a:pPr marL="0" indent="0">
              <a:buNone/>
            </a:pPr>
            <a:r>
              <a:rPr lang="en-US" sz="2000" dirty="0"/>
              <a:t>      return false;</a:t>
            </a:r>
          </a:p>
          <a:p>
            <a:pPr marL="0" indent="0">
              <a:buNone/>
            </a:pPr>
            <a:r>
              <a:rPr lang="en-US" sz="2000" dirty="0"/>
              <a:t>    </a:t>
            </a:r>
          </a:p>
          <a:p>
            <a:pPr marL="0" indent="0">
              <a:buNone/>
            </a:pPr>
            <a:r>
              <a:rPr lang="en-US" sz="2000" dirty="0"/>
              <a:t>    Person other = (Person)</a:t>
            </a:r>
            <a:r>
              <a:rPr lang="en-US" sz="2000" dirty="0" err="1"/>
              <a:t>obj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    return </a:t>
            </a:r>
            <a:r>
              <a:rPr lang="en-US" sz="2000" dirty="0" err="1"/>
              <a:t>name.equals</a:t>
            </a:r>
            <a:r>
              <a:rPr lang="en-US" sz="2000" dirty="0"/>
              <a:t>(other.name)</a:t>
            </a:r>
          </a:p>
          <a:p>
            <a:pPr marL="0" indent="0">
              <a:buNone/>
            </a:pPr>
            <a:r>
              <a:rPr lang="en-US" sz="2000" dirty="0"/>
              <a:t>        &amp;&amp; </a:t>
            </a:r>
            <a:r>
              <a:rPr lang="en-US" sz="2000" dirty="0" err="1"/>
              <a:t>birthYear</a:t>
            </a:r>
            <a:r>
              <a:rPr lang="en-US" sz="2000" dirty="0"/>
              <a:t> == </a:t>
            </a:r>
            <a:r>
              <a:rPr lang="en-US" sz="2000" dirty="0" err="1"/>
              <a:t>other.birthYear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&amp;&amp; </a:t>
            </a:r>
            <a:r>
              <a:rPr lang="en-US" sz="2000" dirty="0" err="1"/>
              <a:t>Arrays.equals</a:t>
            </a:r>
            <a:r>
              <a:rPr lang="en-US" sz="2000" dirty="0"/>
              <a:t>(raw, </a:t>
            </a:r>
            <a:r>
              <a:rPr lang="en-US" sz="2000" dirty="0" err="1"/>
              <a:t>other.raw</a:t>
            </a:r>
            <a:r>
              <a:rPr lang="en-US" sz="2000" dirty="0"/>
              <a:t>);</a:t>
            </a:r>
          </a:p>
          <a:p>
            <a:pPr marL="0" indent="0">
              <a:buNone/>
            </a:pPr>
            <a:r>
              <a:rPr lang="en-US" sz="2000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1764175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 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public interface </a:t>
            </a:r>
            <a:r>
              <a:rPr lang="en-US" sz="2800" dirty="0" err="1"/>
              <a:t>InputStreamAction</a:t>
            </a:r>
            <a:r>
              <a:rPr lang="en-US" sz="2800" dirty="0"/>
              <a:t> { void </a:t>
            </a:r>
            <a:r>
              <a:rPr lang="en-US" sz="2800" dirty="0" err="1"/>
              <a:t>useStream</a:t>
            </a:r>
            <a:r>
              <a:rPr lang="en-US" sz="2800" dirty="0"/>
              <a:t>(</a:t>
            </a:r>
            <a:r>
              <a:rPr lang="en-US" sz="2800" dirty="0" err="1"/>
              <a:t>InputStream</a:t>
            </a:r>
            <a:r>
              <a:rPr lang="en-US" sz="2800" dirty="0"/>
              <a:t> stream) throws </a:t>
            </a:r>
            <a:r>
              <a:rPr lang="en-US" sz="2800" dirty="0" err="1"/>
              <a:t>IOException</a:t>
            </a:r>
            <a:r>
              <a:rPr lang="en-US" sz="2800" dirty="0"/>
              <a:t>; </a:t>
            </a:r>
            <a:r>
              <a:rPr lang="en-US" sz="2800" dirty="0" smtClean="0"/>
              <a:t>}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en-US" sz="2800" dirty="0"/>
              <a:t>// Somewhere else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public </a:t>
            </a:r>
            <a:r>
              <a:rPr lang="en-US" sz="2800" dirty="0"/>
              <a:t>void </a:t>
            </a:r>
            <a:r>
              <a:rPr lang="en-US" sz="2800" dirty="0" err="1"/>
              <a:t>executeWithFile</a:t>
            </a:r>
            <a:r>
              <a:rPr lang="en-US" sz="2800" dirty="0"/>
              <a:t>(String filename, </a:t>
            </a:r>
            <a:r>
              <a:rPr lang="en-US" sz="2800" dirty="0" smtClean="0"/>
              <a:t>					</a:t>
            </a:r>
            <a:r>
              <a:rPr lang="en-US" sz="2800" dirty="0" err="1" smtClean="0"/>
              <a:t>InputStreamAction</a:t>
            </a:r>
            <a:r>
              <a:rPr lang="en-US" sz="2800" dirty="0" smtClean="0"/>
              <a:t> </a:t>
            </a:r>
            <a:r>
              <a:rPr lang="en-US" sz="2800" dirty="0"/>
              <a:t>action) throws </a:t>
            </a:r>
            <a:r>
              <a:rPr lang="en-US" sz="2800" dirty="0" err="1"/>
              <a:t>IOException</a:t>
            </a:r>
            <a:r>
              <a:rPr lang="en-US" sz="2800" dirty="0"/>
              <a:t> { </a:t>
            </a:r>
            <a:r>
              <a:rPr lang="en-US" sz="2800" dirty="0" smtClean="0"/>
              <a:t>	</a:t>
            </a:r>
            <a:r>
              <a:rPr lang="en-US" sz="2800" dirty="0" err="1" smtClean="0"/>
              <a:t>InputStream</a:t>
            </a:r>
            <a:r>
              <a:rPr lang="en-US" sz="2800" dirty="0" smtClean="0"/>
              <a:t> </a:t>
            </a:r>
            <a:r>
              <a:rPr lang="en-US" sz="2800" dirty="0"/>
              <a:t>stream = new </a:t>
            </a:r>
            <a:r>
              <a:rPr lang="en-US" sz="2800" dirty="0" smtClean="0"/>
              <a:t>	</a:t>
            </a:r>
            <a:r>
              <a:rPr lang="en-US" sz="2800" dirty="0" err="1" smtClean="0"/>
              <a:t>FileInputStream</a:t>
            </a:r>
            <a:r>
              <a:rPr lang="en-US" sz="2800" dirty="0" smtClean="0"/>
              <a:t>(filename</a:t>
            </a:r>
            <a:r>
              <a:rPr lang="en-US" sz="2800" dirty="0"/>
              <a:t>); try { </a:t>
            </a:r>
            <a:r>
              <a:rPr lang="en-US" sz="2800" dirty="0" smtClean="0"/>
              <a:t>	</a:t>
            </a:r>
            <a:r>
              <a:rPr lang="en-US" sz="2800" dirty="0" err="1" smtClean="0"/>
              <a:t>action.useStream</a:t>
            </a:r>
            <a:r>
              <a:rPr lang="en-US" sz="2800" dirty="0" smtClean="0"/>
              <a:t>(stream</a:t>
            </a:r>
            <a:r>
              <a:rPr lang="en-US" sz="2800" dirty="0"/>
              <a:t>); }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finally </a:t>
            </a:r>
            <a:r>
              <a:rPr lang="en-US" sz="2800" dirty="0"/>
              <a:t>{ </a:t>
            </a:r>
            <a:r>
              <a:rPr lang="en-US" sz="2800" dirty="0" err="1"/>
              <a:t>stream.close</a:t>
            </a:r>
            <a:r>
              <a:rPr lang="en-US" sz="2800" dirty="0"/>
              <a:t>(); </a:t>
            </a:r>
            <a:r>
              <a:rPr lang="en-US" sz="2800" dirty="0" smtClean="0"/>
              <a:t>}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en-US" sz="2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6144993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17347</TotalTime>
  <Words>229</Words>
  <Application>Microsoft Office PowerPoint</Application>
  <PresentationFormat>On-screen Show (4:3)</PresentationFormat>
  <Paragraphs>79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syse802Template</vt:lpstr>
      <vt:lpstr>CPSC 872</vt:lpstr>
      <vt:lpstr>Specification and design</vt:lpstr>
      <vt:lpstr>Styles</vt:lpstr>
      <vt:lpstr>Styles – 2: Control Loop</vt:lpstr>
      <vt:lpstr>Closed loop control style</vt:lpstr>
      <vt:lpstr>Design Patterns</vt:lpstr>
      <vt:lpstr>Pattern</vt:lpstr>
      <vt:lpstr>Language Idioms</vt:lpstr>
      <vt:lpstr>Stream manipulation</vt:lpstr>
      <vt:lpstr>Putting it all together</vt:lpstr>
      <vt:lpstr>Running example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81</cp:revision>
  <dcterms:created xsi:type="dcterms:W3CDTF">2010-10-17T00:36:11Z</dcterms:created>
  <dcterms:modified xsi:type="dcterms:W3CDTF">2014-10-21T15:24:59Z</dcterms:modified>
</cp:coreProperties>
</file>