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60" r:id="rId2"/>
    <p:sldId id="308" r:id="rId3"/>
    <p:sldId id="323" r:id="rId4"/>
    <p:sldId id="324" r:id="rId5"/>
    <p:sldId id="325" r:id="rId6"/>
    <p:sldId id="326" r:id="rId7"/>
    <p:sldId id="327" r:id="rId8"/>
    <p:sldId id="320" r:id="rId9"/>
    <p:sldId id="317" r:id="rId10"/>
    <p:sldId id="321" r:id="rId11"/>
    <p:sldId id="312" r:id="rId12"/>
    <p:sldId id="313" r:id="rId13"/>
    <p:sldId id="314" r:id="rId14"/>
    <p:sldId id="322" r:id="rId15"/>
    <p:sldId id="316" r:id="rId16"/>
    <p:sldId id="318" r:id="rId17"/>
    <p:sldId id="309" r:id="rId18"/>
    <p:sldId id="311" r:id="rId19"/>
    <p:sldId id="310" r:id="rId20"/>
    <p:sldId id="315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14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catalogue.fi-ware.org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catalogue.fi-ware.org/enablers/interface-designer" TargetMode="External"/><Relationship Id="rId3" Type="http://schemas.openxmlformats.org/officeDocument/2006/relationships/hyperlink" Target="http://catalogue.fi-ware.org/enablers/bigdata-analysis-cosmos" TargetMode="External"/><Relationship Id="rId7" Type="http://schemas.openxmlformats.org/officeDocument/2006/relationships/hyperlink" Target="http://catalogue.fi-ware.org/enablers/gis-data-provider-geoserver3d" TargetMode="External"/><Relationship Id="rId2" Type="http://schemas.openxmlformats.org/officeDocument/2006/relationships/hyperlink" Target="http://catalogue.fi-ware.org/enablers/complex-event-processing-cep-ibm-proactive-technology-onlin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atalogue.fi-ware.org/enablers/gateway-data-handling-ge-espr4fastdata" TargetMode="External"/><Relationship Id="rId5" Type="http://schemas.openxmlformats.org/officeDocument/2006/relationships/hyperlink" Target="http://catalogue.fi-ware.org/enablers/configuration-manager-orion-context-broker" TargetMode="External"/><Relationship Id="rId4" Type="http://schemas.openxmlformats.org/officeDocument/2006/relationships/hyperlink" Target="http://catalogue.fi-ware.org/enablers/configuration-manager-iot-discovery" TargetMode="External"/><Relationship Id="rId9" Type="http://schemas.openxmlformats.org/officeDocument/2006/relationships/hyperlink" Target="http://catalogue.fi-ware.org/enablers/network-information-and-control-ofnic-unirom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i.cmu.edu/reports/00tr004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22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Architecture Design, cont’d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Step 1</a:t>
            </a:r>
          </a:p>
          <a:p>
            <a:pPr lvl="1"/>
            <a:r>
              <a:rPr lang="en-US" sz="2000" dirty="0" smtClean="0"/>
              <a:t>Present the ATAM</a:t>
            </a:r>
          </a:p>
          <a:p>
            <a:r>
              <a:rPr lang="en-US" sz="2000" dirty="0" smtClean="0"/>
              <a:t>Step 2</a:t>
            </a:r>
          </a:p>
          <a:p>
            <a:pPr lvl="1"/>
            <a:r>
              <a:rPr lang="en-US" sz="2000" dirty="0" smtClean="0"/>
              <a:t>Present business drivers</a:t>
            </a:r>
          </a:p>
          <a:p>
            <a:r>
              <a:rPr lang="en-US" sz="2000" dirty="0" smtClean="0"/>
              <a:t>Step 3</a:t>
            </a:r>
          </a:p>
          <a:p>
            <a:pPr lvl="1"/>
            <a:r>
              <a:rPr lang="en-US" sz="2000" dirty="0" smtClean="0"/>
              <a:t>Present architecture</a:t>
            </a:r>
          </a:p>
          <a:p>
            <a:r>
              <a:rPr lang="en-US" sz="2000" dirty="0" smtClean="0"/>
              <a:t>Step 4</a:t>
            </a:r>
          </a:p>
          <a:p>
            <a:pPr lvl="1"/>
            <a:r>
              <a:rPr lang="en-US" sz="2000" dirty="0" smtClean="0"/>
              <a:t>Identify architectural approaches</a:t>
            </a:r>
          </a:p>
          <a:p>
            <a:r>
              <a:rPr lang="en-US" sz="2000" dirty="0" smtClean="0"/>
              <a:t>Step 5</a:t>
            </a:r>
          </a:p>
          <a:p>
            <a:pPr lvl="1"/>
            <a:r>
              <a:rPr lang="en-US" sz="2000" dirty="0" smtClean="0"/>
              <a:t>Generate quality attribute utility tree</a:t>
            </a:r>
          </a:p>
          <a:p>
            <a:r>
              <a:rPr lang="en-US" sz="2000" dirty="0" smtClean="0"/>
              <a:t>Step 6</a:t>
            </a:r>
          </a:p>
          <a:p>
            <a:pPr lvl="1"/>
            <a:r>
              <a:rPr lang="en-US" sz="2000" dirty="0" err="1" smtClean="0"/>
              <a:t>Analyse</a:t>
            </a:r>
            <a:r>
              <a:rPr lang="en-US" sz="2000" dirty="0" smtClean="0"/>
              <a:t> architectural approaches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attribute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A quality attribute scenario is directly derived from a </a:t>
            </a:r>
            <a:r>
              <a:rPr lang="en-US" sz="2000" dirty="0" smtClean="0"/>
              <a:t>non-functional </a:t>
            </a:r>
            <a:r>
              <a:rPr lang="en-US" sz="2000" dirty="0"/>
              <a:t>requirement and consists of the following parts:</a:t>
            </a:r>
          </a:p>
          <a:p>
            <a:r>
              <a:rPr lang="en-US" sz="2000" dirty="0" smtClean="0"/>
              <a:t>source </a:t>
            </a:r>
            <a:r>
              <a:rPr lang="en-US" sz="2000" dirty="0"/>
              <a:t>of </a:t>
            </a:r>
            <a:r>
              <a:rPr lang="en-US" sz="2000" dirty="0" smtClean="0"/>
              <a:t>stimulus, </a:t>
            </a:r>
            <a:r>
              <a:rPr lang="en-US" sz="2000" dirty="0"/>
              <a:t>which is the entity that generated </a:t>
            </a:r>
            <a:r>
              <a:rPr lang="en-US" sz="2000" dirty="0" smtClean="0"/>
              <a:t>the stimulus</a:t>
            </a:r>
            <a:r>
              <a:rPr lang="en-US" sz="2000" dirty="0"/>
              <a:t>;</a:t>
            </a:r>
          </a:p>
          <a:p>
            <a:r>
              <a:rPr lang="en-US" sz="2000" dirty="0" smtClean="0"/>
              <a:t>stimulus, </a:t>
            </a:r>
            <a:r>
              <a:rPr lang="en-US" sz="2000" dirty="0"/>
              <a:t>which is the condition that needs to be </a:t>
            </a:r>
            <a:r>
              <a:rPr lang="en-US" sz="2000" dirty="0" smtClean="0"/>
              <a:t>considered when </a:t>
            </a:r>
            <a:r>
              <a:rPr lang="en-US" sz="2000" dirty="0"/>
              <a:t>it arrives at a system;</a:t>
            </a:r>
          </a:p>
          <a:p>
            <a:r>
              <a:rPr lang="en-US" sz="2000" dirty="0"/>
              <a:t>e</a:t>
            </a:r>
            <a:r>
              <a:rPr lang="en-US" sz="2000" dirty="0" smtClean="0"/>
              <a:t>nvironment, which </a:t>
            </a:r>
            <a:r>
              <a:rPr lang="en-US" sz="2000" dirty="0"/>
              <a:t>determines under which conditions </a:t>
            </a:r>
            <a:r>
              <a:rPr lang="en-US" sz="2000" dirty="0" smtClean="0"/>
              <a:t>the stimulus </a:t>
            </a:r>
            <a:r>
              <a:rPr lang="en-US" sz="2000" dirty="0"/>
              <a:t>occurs;</a:t>
            </a:r>
          </a:p>
          <a:p>
            <a:r>
              <a:rPr lang="en-US" sz="2000" dirty="0" smtClean="0"/>
              <a:t>artifact, </a:t>
            </a:r>
            <a:r>
              <a:rPr lang="en-US" sz="2000" dirty="0"/>
              <a:t>is the element that receives the stimulus</a:t>
            </a:r>
            <a:r>
              <a:rPr lang="en-US" sz="2000" dirty="0" smtClean="0"/>
              <a:t>;</a:t>
            </a:r>
            <a:endParaRPr lang="en-US" sz="2000" dirty="0"/>
          </a:p>
          <a:p>
            <a:r>
              <a:rPr lang="en-US" sz="2000" dirty="0" smtClean="0"/>
              <a:t>response, </a:t>
            </a:r>
            <a:r>
              <a:rPr lang="en-US" sz="2000" dirty="0"/>
              <a:t>which is the activity undertaken after the arrival </a:t>
            </a:r>
            <a:r>
              <a:rPr lang="en-US" sz="2000" dirty="0" smtClean="0"/>
              <a:t>of the stimulus;</a:t>
            </a:r>
          </a:p>
          <a:p>
            <a:r>
              <a:rPr lang="en-US" sz="2000" dirty="0" smtClean="0"/>
              <a:t>response measure, </a:t>
            </a:r>
            <a:r>
              <a:rPr lang="en-US" sz="2000" dirty="0"/>
              <a:t>which represents the way a response </a:t>
            </a:r>
            <a:r>
              <a:rPr lang="en-US" sz="2000" dirty="0" smtClean="0"/>
              <a:t>is measured </a:t>
            </a:r>
            <a:r>
              <a:rPr lang="en-US" sz="2000" dirty="0"/>
              <a:t>when it occurs.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255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Source </a:t>
            </a:r>
            <a:r>
              <a:rPr lang="en-US" sz="2400" dirty="0"/>
              <a:t>of </a:t>
            </a:r>
            <a:r>
              <a:rPr lang="en-US" sz="2400" dirty="0" smtClean="0"/>
              <a:t>stimulus: cell phone </a:t>
            </a:r>
            <a:endParaRPr lang="en-US" sz="2400" dirty="0"/>
          </a:p>
          <a:p>
            <a:r>
              <a:rPr lang="en-US" sz="2400" dirty="0" smtClean="0"/>
              <a:t>Stimulus: begin reading from bus</a:t>
            </a:r>
          </a:p>
          <a:p>
            <a:r>
              <a:rPr lang="en-US" sz="2400" dirty="0" smtClean="0"/>
              <a:t>Environment: OBD dongle is plugged in and car is on</a:t>
            </a:r>
          </a:p>
          <a:p>
            <a:r>
              <a:rPr lang="en-US" sz="2400" dirty="0" smtClean="0"/>
              <a:t>Artifact: data stream</a:t>
            </a:r>
          </a:p>
          <a:p>
            <a:r>
              <a:rPr lang="en-US" sz="2400" dirty="0" smtClean="0"/>
              <a:t>Response: Data begins to be transferred to cloud</a:t>
            </a:r>
          </a:p>
          <a:p>
            <a:r>
              <a:rPr lang="en-US" sz="2400" dirty="0"/>
              <a:t>R</a:t>
            </a:r>
            <a:r>
              <a:rPr lang="en-US" sz="2400" dirty="0" smtClean="0"/>
              <a:t>esponse measure: data transferred at a rate equal to the read rate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48591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Source of stimulus: </a:t>
            </a:r>
          </a:p>
          <a:p>
            <a:r>
              <a:rPr lang="en-US" dirty="0"/>
              <a:t>Stimulus:</a:t>
            </a:r>
          </a:p>
          <a:p>
            <a:r>
              <a:rPr lang="en-US" dirty="0"/>
              <a:t>Environment: </a:t>
            </a:r>
          </a:p>
          <a:p>
            <a:r>
              <a:rPr lang="en-US" dirty="0"/>
              <a:t>Artifact:</a:t>
            </a:r>
          </a:p>
          <a:p>
            <a:r>
              <a:rPr lang="en-US" dirty="0"/>
              <a:t>Response: </a:t>
            </a:r>
          </a:p>
          <a:p>
            <a:r>
              <a:rPr lang="en-US" dirty="0"/>
              <a:t>Response measure: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71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 – Lets draw the tree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168134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Utility</a:t>
            </a:r>
            <a:endParaRPr lang="en-US" dirty="0"/>
          </a:p>
        </p:txBody>
      </p:sp>
      <p:cxnSp>
        <p:nvCxnSpPr>
          <p:cNvPr id="6" name="Straight Connector 5"/>
          <p:cNvCxnSpPr>
            <a:stCxn id="4" idx="3"/>
          </p:cNvCxnSpPr>
          <p:nvPr/>
        </p:nvCxnSpPr>
        <p:spPr>
          <a:xfrm>
            <a:off x="1206123" y="3352800"/>
            <a:ext cx="47027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676400" y="1905000"/>
            <a:ext cx="0" cy="403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676400" y="1905000"/>
            <a:ext cx="45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133600" y="1720334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Modifiability</a:t>
            </a:r>
            <a:endParaRPr lang="en-US" dirty="0"/>
          </a:p>
        </p:txBody>
      </p:sp>
      <p:cxnSp>
        <p:nvCxnSpPr>
          <p:cNvPr id="14" name="Straight Connector 13"/>
          <p:cNvCxnSpPr>
            <a:stCxn id="12" idx="3"/>
          </p:cNvCxnSpPr>
          <p:nvPr/>
        </p:nvCxnSpPr>
        <p:spPr>
          <a:xfrm>
            <a:off x="3523724" y="1905000"/>
            <a:ext cx="43867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962400" y="1720334"/>
            <a:ext cx="0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962400" y="1720334"/>
            <a:ext cx="38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962400" y="2089666"/>
            <a:ext cx="38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343400" y="1535668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Maintainability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343400" y="190500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Extensibility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5809724" y="1720334"/>
            <a:ext cx="43867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248400" y="1535668"/>
            <a:ext cx="0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248400" y="1535668"/>
            <a:ext cx="38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248400" y="1905000"/>
            <a:ext cx="38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629400" y="1351002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Repair in 3 days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629400" y="1720334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Replace function</a:t>
            </a:r>
          </a:p>
          <a:p>
            <a:r>
              <a:rPr lang="en-US" dirty="0" smtClean="0"/>
              <a:t>In 2 days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096000" y="116633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(H,M)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096000" y="1535668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(M,L)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2"/>
                </a:solidFill>
              </a:rPr>
              <a:t>Conceptual Flow of ATAM</a:t>
            </a:r>
            <a:endParaRPr lang="en-US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800850" y="2240757"/>
            <a:ext cx="406400" cy="1227137"/>
            <a:chOff x="4176" y="1199"/>
            <a:chExt cx="288" cy="866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4176" y="1873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4176" y="1199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070725" y="2107407"/>
            <a:ext cx="1446212" cy="1495425"/>
          </a:xfrm>
          <a:prstGeom prst="ellipse">
            <a:avLst/>
          </a:prstGeom>
          <a:solidFill>
            <a:srgbClr val="666699"/>
          </a:solidFill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Analysis</a:t>
            </a:r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972050" y="1970882"/>
            <a:ext cx="1862137" cy="1698625"/>
            <a:chOff x="2561" y="899"/>
            <a:chExt cx="1173" cy="1070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2561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2561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95" y="1498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Decisions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795" y="899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Scenarios</a:t>
              </a: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3074987" y="1970882"/>
            <a:ext cx="1930400" cy="1698625"/>
            <a:chOff x="1366" y="899"/>
            <a:chExt cx="1216" cy="1070"/>
          </a:xfrm>
        </p:grpSpPr>
        <p:sp>
          <p:nvSpPr>
            <p:cNvPr id="14" name="AutoShape 12"/>
            <p:cNvSpPr>
              <a:spLocks noChangeArrowheads="1"/>
            </p:cNvSpPr>
            <p:nvPr/>
          </p:nvSpPr>
          <p:spPr bwMode="auto">
            <a:xfrm>
              <a:off x="1366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1366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643" y="899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Quality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Attributes</a:t>
              </a: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643" y="1498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Approaches</a:t>
              </a:r>
            </a:p>
          </p:txBody>
        </p:sp>
      </p:grpSp>
      <p:sp>
        <p:nvSpPr>
          <p:cNvPr id="18" name="Rectangle 16"/>
          <p:cNvSpPr txBox="1">
            <a:spLocks noChangeArrowheads="1"/>
          </p:cNvSpPr>
          <p:nvPr/>
        </p:nvSpPr>
        <p:spPr bwMode="auto">
          <a:xfrm>
            <a:off x="1639887" y="1337469"/>
            <a:ext cx="65976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3000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MS PGothic" pitchFamily="34" charset="-128"/>
              <a:cs typeface="ＭＳ Ｐゴシック" pitchFamily="-65" charset="-128"/>
            </a:endParaRPr>
          </a:p>
        </p:txBody>
      </p:sp>
      <p:grpSp>
        <p:nvGrpSpPr>
          <p:cNvPr id="13" name="Group 17"/>
          <p:cNvGrpSpPr>
            <a:grpSpLocks/>
          </p:cNvGrpSpPr>
          <p:nvPr/>
        </p:nvGrpSpPr>
        <p:grpSpPr bwMode="auto">
          <a:xfrm>
            <a:off x="1617662" y="1970882"/>
            <a:ext cx="1490663" cy="1698625"/>
            <a:chOff x="448" y="899"/>
            <a:chExt cx="939" cy="1070"/>
          </a:xfrm>
        </p:grpSpPr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48" y="899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Business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Drivers</a:t>
              </a: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48" y="1498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Software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Architecture</a:t>
              </a:r>
            </a:p>
          </p:txBody>
        </p:sp>
      </p:grpSp>
      <p:grpSp>
        <p:nvGrpSpPr>
          <p:cNvPr id="19" name="Group 20"/>
          <p:cNvGrpSpPr>
            <a:grpSpLocks/>
          </p:cNvGrpSpPr>
          <p:nvPr/>
        </p:nvGrpSpPr>
        <p:grpSpPr bwMode="auto">
          <a:xfrm>
            <a:off x="5241925" y="4009232"/>
            <a:ext cx="2100262" cy="2039937"/>
            <a:chOff x="2731" y="2183"/>
            <a:chExt cx="1323" cy="1285"/>
          </a:xfrm>
        </p:grpSpPr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731" y="3211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Risks</a:t>
              </a: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731" y="2526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Sensitivity Points</a:t>
              </a: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731" y="2183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Tradeoffs</a:t>
              </a: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731" y="2868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Non-Risks</a:t>
              </a:r>
            </a:p>
          </p:txBody>
        </p:sp>
      </p:grpSp>
      <p:grpSp>
        <p:nvGrpSpPr>
          <p:cNvPr id="22" name="Group 25"/>
          <p:cNvGrpSpPr>
            <a:grpSpLocks/>
          </p:cNvGrpSpPr>
          <p:nvPr/>
        </p:nvGrpSpPr>
        <p:grpSpPr bwMode="auto">
          <a:xfrm>
            <a:off x="1244600" y="2174082"/>
            <a:ext cx="1230312" cy="3670300"/>
            <a:chOff x="213" y="1027"/>
            <a:chExt cx="776" cy="2312"/>
          </a:xfrm>
        </p:grpSpPr>
        <p:sp>
          <p:nvSpPr>
            <p:cNvPr id="28" name="AutoShape 26"/>
            <p:cNvSpPr>
              <a:spLocks noChangeArrowheads="1"/>
            </p:cNvSpPr>
            <p:nvPr/>
          </p:nvSpPr>
          <p:spPr bwMode="auto">
            <a:xfrm>
              <a:off x="213" y="1027"/>
              <a:ext cx="235" cy="171"/>
            </a:xfrm>
            <a:prstGeom prst="rightArrow">
              <a:avLst>
                <a:gd name="adj1" fmla="val 50000"/>
                <a:gd name="adj2" fmla="val 3435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AutoShape 27"/>
            <p:cNvSpPr>
              <a:spLocks noChangeArrowheads="1"/>
            </p:cNvSpPr>
            <p:nvPr/>
          </p:nvSpPr>
          <p:spPr bwMode="auto">
            <a:xfrm>
              <a:off x="213" y="1627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13" y="1070"/>
              <a:ext cx="85" cy="2269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335" y="2352"/>
              <a:ext cx="65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impacts</a:t>
              </a:r>
            </a:p>
          </p:txBody>
        </p:sp>
      </p:grp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2125662" y="5436394"/>
            <a:ext cx="1762125" cy="747713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Risk Themes</a:t>
            </a:r>
          </a:p>
        </p:txBody>
      </p:sp>
      <p:grpSp>
        <p:nvGrpSpPr>
          <p:cNvPr id="27" name="Group 31"/>
          <p:cNvGrpSpPr>
            <a:grpSpLocks/>
          </p:cNvGrpSpPr>
          <p:nvPr/>
        </p:nvGrpSpPr>
        <p:grpSpPr bwMode="auto">
          <a:xfrm>
            <a:off x="3887787" y="5090319"/>
            <a:ext cx="1354138" cy="889000"/>
            <a:chOff x="1878" y="2865"/>
            <a:chExt cx="853" cy="559"/>
          </a:xfrm>
        </p:grpSpPr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957" y="2865"/>
              <a:ext cx="637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distilled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into</a:t>
              </a:r>
            </a:p>
          </p:txBody>
        </p:sp>
        <p:grpSp>
          <p:nvGrpSpPr>
            <p:cNvPr id="33" name="Group 33"/>
            <p:cNvGrpSpPr>
              <a:grpSpLocks/>
            </p:cNvGrpSpPr>
            <p:nvPr/>
          </p:nvGrpSpPr>
          <p:grpSpPr bwMode="auto">
            <a:xfrm>
              <a:off x="1878" y="3253"/>
              <a:ext cx="853" cy="171"/>
              <a:chOff x="1878" y="3253"/>
              <a:chExt cx="853" cy="171"/>
            </a:xfrm>
          </p:grpSpPr>
          <p:sp>
            <p:nvSpPr>
              <p:cNvPr id="36" name="AutoShape 34"/>
              <p:cNvSpPr>
                <a:spLocks noChangeArrowheads="1"/>
              </p:cNvSpPr>
              <p:nvPr/>
            </p:nvSpPr>
            <p:spPr bwMode="auto">
              <a:xfrm flipH="1">
                <a:off x="1878" y="3253"/>
                <a:ext cx="256" cy="171"/>
              </a:xfrm>
              <a:prstGeom prst="rightArrow">
                <a:avLst>
                  <a:gd name="adj1" fmla="val 50000"/>
                  <a:gd name="adj2" fmla="val 37427"/>
                </a:avLst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35"/>
              <p:cNvSpPr>
                <a:spLocks noChangeArrowheads="1"/>
              </p:cNvSpPr>
              <p:nvPr/>
            </p:nvSpPr>
            <p:spPr bwMode="auto">
              <a:xfrm rot="5400000" flipV="1">
                <a:off x="2368" y="3019"/>
                <a:ext cx="86" cy="640"/>
              </a:xfrm>
              <a:prstGeom prst="rect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8" name="Rectangle 36"/>
          <p:cNvSpPr>
            <a:spLocks noChangeArrowheads="1"/>
          </p:cNvSpPr>
          <p:nvPr/>
        </p:nvSpPr>
        <p:spPr bwMode="auto">
          <a:xfrm rot="5400000" flipV="1">
            <a:off x="1616868" y="5403851"/>
            <a:ext cx="136525" cy="88106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" name="Group 37"/>
          <p:cNvGrpSpPr>
            <a:grpSpLocks/>
          </p:cNvGrpSpPr>
          <p:nvPr/>
        </p:nvGrpSpPr>
        <p:grpSpPr bwMode="auto">
          <a:xfrm>
            <a:off x="7342187" y="3602832"/>
            <a:ext cx="541338" cy="2378075"/>
            <a:chOff x="4054" y="1927"/>
            <a:chExt cx="341" cy="1498"/>
          </a:xfrm>
        </p:grpSpPr>
        <p:sp>
          <p:nvSpPr>
            <p:cNvPr id="40" name="AutoShape 38"/>
            <p:cNvSpPr>
              <a:spLocks noChangeArrowheads="1"/>
            </p:cNvSpPr>
            <p:nvPr/>
          </p:nvSpPr>
          <p:spPr bwMode="auto">
            <a:xfrm flipH="1">
              <a:off x="4054" y="2226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AutoShape 39"/>
            <p:cNvSpPr>
              <a:spLocks noChangeArrowheads="1"/>
            </p:cNvSpPr>
            <p:nvPr/>
          </p:nvSpPr>
          <p:spPr bwMode="auto">
            <a:xfrm flipH="1">
              <a:off x="4054" y="2569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AutoShape 40"/>
            <p:cNvSpPr>
              <a:spLocks noChangeArrowheads="1"/>
            </p:cNvSpPr>
            <p:nvPr/>
          </p:nvSpPr>
          <p:spPr bwMode="auto">
            <a:xfrm flipH="1">
              <a:off x="4054" y="2911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AutoShape 41"/>
            <p:cNvSpPr>
              <a:spLocks noChangeArrowheads="1"/>
            </p:cNvSpPr>
            <p:nvPr/>
          </p:nvSpPr>
          <p:spPr bwMode="auto">
            <a:xfrm flipH="1">
              <a:off x="4054" y="3254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4310" y="1927"/>
              <a:ext cx="85" cy="145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32" grpId="0" animBg="1" autoUpdateAnimBg="0"/>
      <p:bldP spid="3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793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cloud infrastructure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://fi-ware.org/</a:t>
            </a:r>
            <a:endParaRPr lang="en-US" dirty="0" smtClean="0"/>
          </a:p>
          <a:p>
            <a:r>
              <a:rPr lang="en-US" dirty="0" smtClean="0"/>
              <a:t>What’s interesting about its design?</a:t>
            </a:r>
          </a:p>
          <a:p>
            <a:r>
              <a:rPr lang="en-US" dirty="0" smtClean="0"/>
              <a:t>What would you look for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How do we evaluate it?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153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orge.fi-ware.org/plugins/mediawiki/wiki/fiware/images/thumb/7/77/Fiware-citymap.jpg/800px-Fiware-cityma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686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268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hlinkClick r:id="rId2"/>
              </a:rPr>
              <a:t>http://catalogue.fi-ware.org/enablers/complex-event-processing-cep-ibm-proactive-technology-online</a:t>
            </a:r>
            <a:endParaRPr lang="en-US" sz="2000" dirty="0"/>
          </a:p>
          <a:p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catalogue.fi-ware.org/enablers/bigdata-analysis-cosmos</a:t>
            </a:r>
            <a:endParaRPr lang="en-US" sz="2000" dirty="0"/>
          </a:p>
          <a:p>
            <a:r>
              <a:rPr lang="en-US" sz="2000" dirty="0" smtClean="0">
                <a:hlinkClick r:id="rId4"/>
              </a:rPr>
              <a:t>http</a:t>
            </a:r>
            <a:r>
              <a:rPr lang="en-US" sz="2000" dirty="0">
                <a:hlinkClick r:id="rId4"/>
              </a:rPr>
              <a:t>://</a:t>
            </a:r>
            <a:r>
              <a:rPr lang="en-US" sz="2000" dirty="0" smtClean="0">
                <a:hlinkClick r:id="rId4"/>
              </a:rPr>
              <a:t>catalogue.fi-ware.org/enablers/configuration-manager-iot-discovery</a:t>
            </a:r>
            <a:endParaRPr lang="en-US" sz="2000" dirty="0" smtClean="0"/>
          </a:p>
          <a:p>
            <a:r>
              <a:rPr lang="en-US" sz="2000" dirty="0">
                <a:hlinkClick r:id="rId5"/>
              </a:rPr>
              <a:t>http://</a:t>
            </a:r>
            <a:r>
              <a:rPr lang="en-US" sz="2000" dirty="0" smtClean="0">
                <a:hlinkClick r:id="rId5"/>
              </a:rPr>
              <a:t>catalogue.fi-ware.org/enablers/configuration-manager-orion-context-broker</a:t>
            </a:r>
            <a:endParaRPr lang="en-US" sz="2000" dirty="0" smtClean="0"/>
          </a:p>
          <a:p>
            <a:r>
              <a:rPr lang="en-US" sz="2000" dirty="0">
                <a:hlinkClick r:id="rId6"/>
              </a:rPr>
              <a:t>http://</a:t>
            </a:r>
            <a:r>
              <a:rPr lang="en-US" sz="2000" dirty="0" smtClean="0">
                <a:hlinkClick r:id="rId6"/>
              </a:rPr>
              <a:t>catalogue.fi-ware.org/enablers/gateway-data-handling-ge-espr4fastdata</a:t>
            </a:r>
            <a:endParaRPr lang="en-US" sz="2000" dirty="0" smtClean="0"/>
          </a:p>
          <a:p>
            <a:r>
              <a:rPr lang="en-US" sz="2000" dirty="0">
                <a:hlinkClick r:id="rId7"/>
              </a:rPr>
              <a:t>http://</a:t>
            </a:r>
            <a:r>
              <a:rPr lang="en-US" sz="2000" dirty="0" smtClean="0">
                <a:hlinkClick r:id="rId7"/>
              </a:rPr>
              <a:t>catalogue.fi-ware.org/enablers/gis-data-provider-geoserver3d</a:t>
            </a:r>
            <a:endParaRPr lang="en-US" sz="2000" dirty="0" smtClean="0"/>
          </a:p>
          <a:p>
            <a:r>
              <a:rPr lang="en-US" sz="2000" dirty="0">
                <a:hlinkClick r:id="rId8"/>
              </a:rPr>
              <a:t>http://</a:t>
            </a:r>
            <a:r>
              <a:rPr lang="en-US" sz="2000" dirty="0" smtClean="0">
                <a:hlinkClick r:id="rId8"/>
              </a:rPr>
              <a:t>catalogue.fi-ware.org/enablers/interface-designer</a:t>
            </a:r>
            <a:endParaRPr lang="en-US" sz="2000" dirty="0" smtClean="0"/>
          </a:p>
          <a:p>
            <a:r>
              <a:rPr lang="en-US" sz="2000" dirty="0">
                <a:hlinkClick r:id="rId9"/>
              </a:rPr>
              <a:t>http://</a:t>
            </a:r>
            <a:r>
              <a:rPr lang="en-US" sz="2000" dirty="0" smtClean="0">
                <a:hlinkClick r:id="rId9"/>
              </a:rPr>
              <a:t>catalogue.fi-ware.org/enablers/network-information-and-control-ofnic-uniroma</a:t>
            </a: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8838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design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9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2 quality attribute scenarios that include the cloud part of our product.</a:t>
            </a:r>
          </a:p>
          <a:p>
            <a:r>
              <a:rPr lang="en-US" dirty="0" smtClean="0"/>
              <a:t>Trace those through the architecture (you will have to make assumptions about exactly what happens)</a:t>
            </a:r>
          </a:p>
          <a:p>
            <a:r>
              <a:rPr lang="en-US" dirty="0" smtClean="0"/>
              <a:t>Build the AADL definitions needed to represent these </a:t>
            </a:r>
            <a:r>
              <a:rPr lang="en-US" dirty="0" smtClean="0"/>
              <a:t>scenarios</a:t>
            </a:r>
          </a:p>
          <a:p>
            <a:r>
              <a:rPr lang="en-US" dirty="0" smtClean="0"/>
              <a:t>Report on any problems you find with the architecture</a:t>
            </a:r>
            <a:endParaRPr lang="en-US" dirty="0" smtClean="0"/>
          </a:p>
          <a:p>
            <a:r>
              <a:rPr lang="en-US" dirty="0" smtClean="0"/>
              <a:t>Due Oct 29</a:t>
            </a:r>
            <a:r>
              <a:rPr lang="en-US" baseline="30000" dirty="0" smtClean="0"/>
              <a:t>th</a:t>
            </a:r>
            <a:r>
              <a:rPr lang="en-US" dirty="0" smtClean="0"/>
              <a:t> by 11:59PM via email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4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– client/server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 smtClean="0"/>
              <a:t>           system </a:t>
            </a:r>
            <a:r>
              <a:rPr lang="en-US" sz="1400" dirty="0"/>
              <a:t>client</a:t>
            </a:r>
          </a:p>
          <a:p>
            <a:pPr marL="0" indent="0">
              <a:buNone/>
            </a:pPr>
            <a:r>
              <a:rPr lang="en-US" sz="1400" dirty="0"/>
              <a:t>		features</a:t>
            </a:r>
          </a:p>
          <a:p>
            <a:pPr marL="0" indent="0">
              <a:buNone/>
            </a:pPr>
            <a:r>
              <a:rPr lang="en-US" sz="1400" dirty="0"/>
              <a:t>			</a:t>
            </a:r>
            <a:r>
              <a:rPr lang="en-US" sz="1400" dirty="0" err="1"/>
              <a:t>requestService:out</a:t>
            </a:r>
            <a:r>
              <a:rPr lang="en-US" sz="1400" dirty="0"/>
              <a:t> event data port;</a:t>
            </a:r>
          </a:p>
          <a:p>
            <a:pPr marL="0" indent="0">
              <a:buNone/>
            </a:pPr>
            <a:r>
              <a:rPr lang="en-US" sz="1400" dirty="0"/>
              <a:t>			</a:t>
            </a:r>
            <a:r>
              <a:rPr lang="en-US" sz="1400" dirty="0" err="1"/>
              <a:t>receiveResults</a:t>
            </a:r>
            <a:r>
              <a:rPr lang="en-US" sz="1400" dirty="0"/>
              <a:t>: in event data port;</a:t>
            </a:r>
          </a:p>
          <a:p>
            <a:pPr marL="0" indent="0">
              <a:buNone/>
            </a:pPr>
            <a:r>
              <a:rPr lang="en-US" sz="1400" dirty="0"/>
              <a:t>	end client;</a:t>
            </a:r>
          </a:p>
          <a:p>
            <a:pPr marL="0" indent="0">
              <a:buNone/>
            </a:pPr>
            <a:r>
              <a:rPr lang="en-US" sz="1400" dirty="0"/>
              <a:t>	</a:t>
            </a:r>
          </a:p>
          <a:p>
            <a:pPr marL="0" indent="0">
              <a:buNone/>
            </a:pPr>
            <a:r>
              <a:rPr lang="en-US" sz="1400" dirty="0"/>
              <a:t>	system implementation </a:t>
            </a:r>
            <a:r>
              <a:rPr lang="en-US" sz="1400" dirty="0" err="1"/>
              <a:t>client.basic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	end </a:t>
            </a:r>
            <a:r>
              <a:rPr lang="en-US" sz="1400" dirty="0" err="1"/>
              <a:t>client.basic</a:t>
            </a:r>
            <a:r>
              <a:rPr lang="en-US" sz="1400" dirty="0"/>
              <a:t>;</a:t>
            </a:r>
          </a:p>
          <a:p>
            <a:pPr marL="0" indent="0">
              <a:buNone/>
            </a:pPr>
            <a:r>
              <a:rPr lang="en-US" sz="1400" dirty="0"/>
              <a:t>	</a:t>
            </a:r>
          </a:p>
          <a:p>
            <a:pPr marL="0" indent="0">
              <a:buNone/>
            </a:pPr>
            <a:r>
              <a:rPr lang="en-US" sz="1400" dirty="0"/>
              <a:t>	system </a:t>
            </a:r>
            <a:r>
              <a:rPr lang="en-US" sz="1400" dirty="0" err="1"/>
              <a:t>serverType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		features</a:t>
            </a:r>
          </a:p>
          <a:p>
            <a:pPr marL="0" indent="0">
              <a:buNone/>
            </a:pPr>
            <a:r>
              <a:rPr lang="en-US" sz="1400" dirty="0"/>
              <a:t>			</a:t>
            </a:r>
            <a:r>
              <a:rPr lang="en-US" sz="1400" dirty="0" err="1"/>
              <a:t>receiveRequest:in</a:t>
            </a:r>
            <a:r>
              <a:rPr lang="en-US" sz="1400" dirty="0"/>
              <a:t> event data port;</a:t>
            </a:r>
          </a:p>
          <a:p>
            <a:pPr marL="0" indent="0">
              <a:buNone/>
            </a:pPr>
            <a:r>
              <a:rPr lang="en-US" sz="1400" dirty="0"/>
              <a:t>			</a:t>
            </a:r>
            <a:r>
              <a:rPr lang="en-US" sz="1400" dirty="0" err="1"/>
              <a:t>returnResults</a:t>
            </a:r>
            <a:r>
              <a:rPr lang="en-US" sz="1400" dirty="0"/>
              <a:t>: out event data port;</a:t>
            </a:r>
          </a:p>
          <a:p>
            <a:pPr marL="0" indent="0">
              <a:buNone/>
            </a:pPr>
            <a:r>
              <a:rPr lang="en-US" sz="1400" dirty="0"/>
              <a:t>	end </a:t>
            </a:r>
            <a:r>
              <a:rPr lang="en-US" sz="1400" dirty="0" err="1"/>
              <a:t>serverType</a:t>
            </a:r>
            <a:r>
              <a:rPr lang="en-US" sz="1400" dirty="0"/>
              <a:t>;</a:t>
            </a:r>
          </a:p>
          <a:p>
            <a:pPr marL="0" indent="0">
              <a:buNone/>
            </a:pPr>
            <a:r>
              <a:rPr lang="en-US" sz="1400" dirty="0"/>
              <a:t>	</a:t>
            </a:r>
          </a:p>
          <a:p>
            <a:pPr marL="0" indent="0">
              <a:buNone/>
            </a:pPr>
            <a:r>
              <a:rPr lang="en-US" sz="1400" dirty="0"/>
              <a:t>	system implementation </a:t>
            </a:r>
            <a:r>
              <a:rPr lang="en-US" sz="1400" dirty="0" err="1"/>
              <a:t>serverType.impl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			</a:t>
            </a:r>
          </a:p>
          <a:p>
            <a:pPr marL="0" indent="0">
              <a:buNone/>
            </a:pPr>
            <a:r>
              <a:rPr lang="en-US" sz="1400" dirty="0"/>
              <a:t>	end </a:t>
            </a:r>
            <a:r>
              <a:rPr lang="en-US" sz="1400" dirty="0" err="1"/>
              <a:t>serverType.impl</a:t>
            </a:r>
            <a:r>
              <a:rPr lang="en-US" sz="14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33659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– driver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2000" dirty="0"/>
              <a:t>system </a:t>
            </a:r>
            <a:r>
              <a:rPr lang="en-US" sz="2000" dirty="0" err="1"/>
              <a:t>DemoCS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end </a:t>
            </a:r>
            <a:r>
              <a:rPr lang="en-US" sz="2000" dirty="0" err="1"/>
              <a:t>DemoCS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/>
              <a:t>	</a:t>
            </a:r>
          </a:p>
          <a:p>
            <a:pPr marL="0" indent="0">
              <a:buNone/>
            </a:pPr>
            <a:r>
              <a:rPr lang="en-US" sz="2000" dirty="0"/>
              <a:t>	system implementation </a:t>
            </a:r>
            <a:r>
              <a:rPr lang="en-US" sz="2000" dirty="0" err="1"/>
              <a:t>DemoCS.basic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	subcomponents</a:t>
            </a:r>
          </a:p>
          <a:p>
            <a:pPr marL="0" indent="0">
              <a:buNone/>
            </a:pPr>
            <a:r>
              <a:rPr lang="en-US" sz="2000" dirty="0"/>
              <a:t>			c: system client;</a:t>
            </a:r>
          </a:p>
          <a:p>
            <a:pPr marL="0" indent="0">
              <a:buNone/>
            </a:pPr>
            <a:r>
              <a:rPr lang="en-US" sz="2000" dirty="0"/>
              <a:t>			s: system </a:t>
            </a:r>
            <a:r>
              <a:rPr lang="en-US" sz="2000" dirty="0" err="1"/>
              <a:t>serverType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/>
              <a:t>		connections</a:t>
            </a:r>
          </a:p>
          <a:p>
            <a:pPr marL="0" indent="0">
              <a:buNone/>
            </a:pPr>
            <a:r>
              <a:rPr lang="en-US" sz="2000" dirty="0"/>
              <a:t>			conn1: port </a:t>
            </a:r>
            <a:r>
              <a:rPr lang="en-US" sz="2000" dirty="0" err="1"/>
              <a:t>c.requestService</a:t>
            </a:r>
            <a:r>
              <a:rPr lang="en-US" sz="2000" dirty="0"/>
              <a:t> -&gt; </a:t>
            </a:r>
            <a:r>
              <a:rPr lang="en-US" sz="2000" dirty="0" err="1"/>
              <a:t>s.receiveRequest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/>
              <a:t>			conn2: port </a:t>
            </a:r>
            <a:r>
              <a:rPr lang="en-US" sz="2000" dirty="0" err="1"/>
              <a:t>s.returnResults</a:t>
            </a:r>
            <a:r>
              <a:rPr lang="en-US" sz="2000" dirty="0"/>
              <a:t> -&gt; </a:t>
            </a:r>
            <a:r>
              <a:rPr lang="en-US" sz="2000" dirty="0" err="1"/>
              <a:t>c.receiveResults</a:t>
            </a:r>
            <a:r>
              <a:rPr lang="en-US" sz="2000" dirty="0"/>
              <a:t>; 	</a:t>
            </a:r>
          </a:p>
          <a:p>
            <a:pPr marL="0" indent="0">
              <a:buNone/>
            </a:pPr>
            <a:r>
              <a:rPr lang="en-US" sz="2000" dirty="0"/>
              <a:t>	end </a:t>
            </a:r>
            <a:r>
              <a:rPr lang="en-US" sz="2000" dirty="0" err="1"/>
              <a:t>DemoCS.basic</a:t>
            </a:r>
            <a:r>
              <a:rPr lang="en-US" sz="20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58043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attributes  ISO-9126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66800"/>
            <a:ext cx="6359314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514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architecture add value? (How does it make the product more desirable?)</a:t>
            </a:r>
          </a:p>
          <a:p>
            <a:pPr lvl="1"/>
            <a:r>
              <a:rPr lang="en-US" dirty="0" smtClean="0"/>
              <a:t>Increased probability that customers like the product</a:t>
            </a:r>
          </a:p>
          <a:p>
            <a:pPr lvl="1"/>
            <a:r>
              <a:rPr lang="en-US" dirty="0" smtClean="0"/>
              <a:t>Increased probability of highly reliable operation</a:t>
            </a:r>
          </a:p>
          <a:p>
            <a:pPr lvl="1"/>
            <a:r>
              <a:rPr lang="en-US" dirty="0" smtClean="0"/>
              <a:t>Increased probability that the product will have the qualities desired</a:t>
            </a:r>
          </a:p>
          <a:p>
            <a:pPr lvl="1"/>
            <a:r>
              <a:rPr lang="en-US" dirty="0" smtClean="0"/>
              <a:t>Increased predictability of implementation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value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architecture evaluation adds value</a:t>
            </a:r>
          </a:p>
          <a:p>
            <a:r>
              <a:rPr lang="en-US" dirty="0" smtClean="0"/>
              <a:t>It removes defects making the architecture more desirable as a basis for building a product</a:t>
            </a:r>
          </a:p>
          <a:p>
            <a:r>
              <a:rPr lang="en-US" dirty="0" smtClean="0"/>
              <a:t>Question: How do we measure these increases in value?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</a:t>
            </a:r>
            <a:r>
              <a:rPr lang="en-US" dirty="0" err="1" smtClean="0"/>
              <a:t>TradeOff</a:t>
            </a:r>
            <a:r>
              <a:rPr lang="en-US" dirty="0" smtClean="0"/>
              <a:t> Analysis Method (ATAM)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purpose of the ATAM is to assess the consequences of architectural decisions in light of quality attribute requirements.</a:t>
            </a:r>
          </a:p>
          <a:p>
            <a:r>
              <a:rPr lang="en-US" dirty="0" smtClean="0">
                <a:hlinkClick r:id="rId2"/>
              </a:rPr>
              <a:t>http://www.sei.cmu.edu/reports/00tr004.pdf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Phase 0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Partnership and preparation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Phase 1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Evaluation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Phase 2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Evaluation continued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Phase 3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Follow-up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20207</TotalTime>
  <Words>521</Words>
  <Application>Microsoft Office PowerPoint</Application>
  <PresentationFormat>On-screen Show (4:3)</PresentationFormat>
  <Paragraphs>152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syse802Template</vt:lpstr>
      <vt:lpstr>CPSC 872</vt:lpstr>
      <vt:lpstr>Specification and design</vt:lpstr>
      <vt:lpstr>AADL – client/server style</vt:lpstr>
      <vt:lpstr>AADL – driver program</vt:lpstr>
      <vt:lpstr>Quality attributes  ISO-9126</vt:lpstr>
      <vt:lpstr>Adding value</vt:lpstr>
      <vt:lpstr>Adding value - 2</vt:lpstr>
      <vt:lpstr>Architecture TradeOff Analysis Method (ATAM)</vt:lpstr>
      <vt:lpstr>PowerPoint Presentation</vt:lpstr>
      <vt:lpstr>Overview of Phase 1</vt:lpstr>
      <vt:lpstr>Quality attribute scenarios</vt:lpstr>
      <vt:lpstr>Scenario</vt:lpstr>
      <vt:lpstr>PowerPoint Presentation</vt:lpstr>
      <vt:lpstr>Step 5 – Lets draw the tree</vt:lpstr>
      <vt:lpstr>Conceptual Flow of ATAM</vt:lpstr>
      <vt:lpstr>PowerPoint Presentation</vt:lpstr>
      <vt:lpstr>A cloud infrastructure</vt:lpstr>
      <vt:lpstr>PowerPoint Presentation</vt:lpstr>
      <vt:lpstr>links</vt:lpstr>
      <vt:lpstr>Assignment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97</cp:revision>
  <dcterms:created xsi:type="dcterms:W3CDTF">2010-10-17T00:36:11Z</dcterms:created>
  <dcterms:modified xsi:type="dcterms:W3CDTF">2014-10-23T15:05:29Z</dcterms:modified>
</cp:coreProperties>
</file>