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60" r:id="rId2"/>
    <p:sldId id="262" r:id="rId3"/>
    <p:sldId id="266" r:id="rId4"/>
    <p:sldId id="267" r:id="rId5"/>
    <p:sldId id="268" r:id="rId6"/>
    <p:sldId id="274" r:id="rId7"/>
    <p:sldId id="265" r:id="rId8"/>
    <p:sldId id="270" r:id="rId9"/>
    <p:sldId id="271" r:id="rId10"/>
    <p:sldId id="272" r:id="rId11"/>
    <p:sldId id="273" r:id="rId12"/>
    <p:sldId id="281" r:id="rId13"/>
    <p:sldId id="275" r:id="rId14"/>
    <p:sldId id="276" r:id="rId15"/>
    <p:sldId id="280" r:id="rId16"/>
    <p:sldId id="277" r:id="rId17"/>
    <p:sldId id="278" r:id="rId18"/>
    <p:sldId id="279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4" d="100"/>
          <a:sy n="44" d="100"/>
        </p:scale>
        <p:origin x="-131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66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http://www.necsi.edu/projects/mclemens/cs_char.gif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D0F219-BEB9-4D8B-9270-FF96972D2C8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763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11/20/2014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11/20/2014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11/20/2014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11/20/2014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11/20/2014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11/20/2014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novation.cc/scholarly-style/desouza_lin_policy_informatics_v16i1a7.pdf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dsi.asu.edu/wp-content/uploads/2013/01/Dahm-AIAA-2013-AIAA-Aerospace-Sciences-Keynote.pdf" TargetMode="External"/><Relationship Id="rId2" Type="http://schemas.openxmlformats.org/officeDocument/2006/relationships/hyperlink" Target="http://www3.nd.edu/~gmadey/Activities/CAS-Briefing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30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ULS and Complex Adaptive Systems, cont’d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Ultra-large scale </a:t>
            </a:r>
            <a:r>
              <a:rPr lang="en-US" dirty="0" smtClean="0"/>
              <a:t>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"interdependent webs of software-reliant systems, people, policies, cultures, and economics" </a:t>
            </a:r>
            <a:r>
              <a:rPr lang="en-US" dirty="0" smtClean="0"/>
              <a:t>[Northrop</a:t>
            </a:r>
            <a:r>
              <a:rPr lang="en-US" dirty="0"/>
              <a:t>, </a:t>
            </a:r>
            <a:r>
              <a:rPr lang="en-US" dirty="0" smtClean="0"/>
              <a:t>2006]</a:t>
            </a:r>
          </a:p>
          <a:p>
            <a:pPr marL="0" indent="0">
              <a:buNone/>
            </a:pPr>
            <a:r>
              <a:rPr lang="en-US" dirty="0" smtClean="0"/>
              <a:t>Unprecedented scale in terms of:</a:t>
            </a:r>
          </a:p>
          <a:p>
            <a:pPr marL="0" indent="0">
              <a:buNone/>
            </a:pPr>
            <a:r>
              <a:rPr lang="en-US" sz="2000" dirty="0" smtClean="0"/>
              <a:t>number </a:t>
            </a:r>
            <a:r>
              <a:rPr lang="en-US" sz="2000" dirty="0"/>
              <a:t>of routine processes, interactions, </a:t>
            </a:r>
            <a:r>
              <a:rPr lang="en-US" sz="2000" dirty="0" smtClean="0"/>
              <a:t>and </a:t>
            </a:r>
            <a:r>
              <a:rPr lang="en-US" sz="2000" dirty="0"/>
              <a:t>“emergent behaviors”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lines of code</a:t>
            </a:r>
          </a:p>
          <a:p>
            <a:pPr marL="0" indent="0">
              <a:buNone/>
            </a:pPr>
            <a:r>
              <a:rPr lang="en-US" sz="2000" dirty="0"/>
              <a:t>number of </a:t>
            </a:r>
            <a:r>
              <a:rPr lang="en-US" sz="2000" dirty="0" smtClean="0"/>
              <a:t>jurisdictions</a:t>
            </a:r>
          </a:p>
          <a:p>
            <a:pPr marL="0" indent="0">
              <a:buNone/>
            </a:pPr>
            <a:r>
              <a:rPr lang="en-US" sz="2000" dirty="0"/>
              <a:t>n</a:t>
            </a:r>
            <a:r>
              <a:rPr lang="en-US" sz="2000" dirty="0" smtClean="0"/>
              <a:t>umber of people</a:t>
            </a:r>
          </a:p>
          <a:p>
            <a:pPr marL="0" indent="0">
              <a:buNone/>
            </a:pPr>
            <a:r>
              <a:rPr lang="en-US" sz="2000" dirty="0"/>
              <a:t>n</a:t>
            </a:r>
            <a:r>
              <a:rPr lang="en-US" sz="2000" dirty="0" smtClean="0"/>
              <a:t>umber of policies</a:t>
            </a:r>
            <a:endParaRPr lang="en-US" sz="2000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4086798"/>
            <a:ext cx="4019550" cy="2771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72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Consequences of ultra-large </a:t>
            </a:r>
            <a:r>
              <a:rPr lang="en-US" dirty="0"/>
              <a:t>scale </a:t>
            </a:r>
            <a:r>
              <a:rPr lang="en-US" dirty="0" smtClean="0"/>
              <a:t>systems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Consequences of being ULS</a:t>
            </a:r>
          </a:p>
          <a:p>
            <a:pPr lvl="1"/>
            <a:r>
              <a:rPr lang="en-US" dirty="0" smtClean="0"/>
              <a:t>Decentralized</a:t>
            </a:r>
            <a:endParaRPr lang="en-US" dirty="0"/>
          </a:p>
          <a:p>
            <a:pPr lvl="1"/>
            <a:r>
              <a:rPr lang="en-US" dirty="0"/>
              <a:t>Conflicting, diverse, unknowable requirements</a:t>
            </a:r>
          </a:p>
          <a:p>
            <a:pPr lvl="1"/>
            <a:r>
              <a:rPr lang="en-US" dirty="0"/>
              <a:t>Continuous evolution</a:t>
            </a:r>
          </a:p>
          <a:p>
            <a:pPr lvl="1"/>
            <a:r>
              <a:rPr lang="en-US" dirty="0"/>
              <a:t>Heterogeneous elements</a:t>
            </a:r>
          </a:p>
          <a:p>
            <a:pPr lvl="1"/>
            <a:r>
              <a:rPr lang="en-US" dirty="0"/>
              <a:t>Erosion of the people/system boundary</a:t>
            </a:r>
          </a:p>
          <a:p>
            <a:pPr lvl="1"/>
            <a:r>
              <a:rPr lang="en-US" dirty="0"/>
              <a:t>Failure as the norm</a:t>
            </a:r>
          </a:p>
          <a:p>
            <a:pPr lvl="1"/>
            <a:r>
              <a:rPr lang="en-US" dirty="0"/>
              <a:t>New </a:t>
            </a:r>
            <a:r>
              <a:rPr lang="en-US" dirty="0" smtClean="0"/>
              <a:t>paradigms </a:t>
            </a:r>
            <a:r>
              <a:rPr lang="en-US" dirty="0"/>
              <a:t>for policy and </a:t>
            </a:r>
            <a:r>
              <a:rPr lang="en-US" dirty="0" smtClean="0"/>
              <a:t>control</a:t>
            </a:r>
          </a:p>
        </p:txBody>
      </p:sp>
    </p:spTree>
    <p:extLst>
      <p:ext uri="{BB962C8B-B14F-4D97-AF65-F5344CB8AC3E}">
        <p14:creationId xmlns:p14="http://schemas.microsoft.com/office/powerpoint/2010/main" val="12633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PSConceptMapmod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7" y="-4313"/>
            <a:ext cx="8435308" cy="6862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249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Uncertainty</a:t>
            </a:r>
          </a:p>
          <a:p>
            <a:r>
              <a:rPr lang="en-US" dirty="0" smtClean="0"/>
              <a:t>Non-linear</a:t>
            </a:r>
          </a:p>
          <a:p>
            <a:r>
              <a:rPr lang="en-US" dirty="0" smtClean="0"/>
              <a:t>Emergent behavior</a:t>
            </a:r>
          </a:p>
          <a:p>
            <a:r>
              <a:rPr lang="en-US" dirty="0" smtClean="0"/>
              <a:t>Cause and effect do not appear to be related</a:t>
            </a:r>
          </a:p>
          <a:p>
            <a:endParaRPr lang="en-US" dirty="0"/>
          </a:p>
          <a:p>
            <a:r>
              <a:rPr lang="en-US" dirty="0" smtClean="0"/>
              <a:t>Specify for an envelope of behavior rather than specific values</a:t>
            </a:r>
          </a:p>
          <a:p>
            <a:r>
              <a:rPr lang="en-US" dirty="0" smtClean="0"/>
              <a:t>Accept results that are within the  boundary</a:t>
            </a:r>
          </a:p>
          <a:p>
            <a:r>
              <a:rPr lang="en-US" dirty="0" smtClean="0"/>
              <a:t>Raise errors at the boundary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2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for testability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Fault -&gt; error</a:t>
            </a:r>
            <a:r>
              <a:rPr lang="en-US" dirty="0"/>
              <a:t> </a:t>
            </a:r>
            <a:r>
              <a:rPr lang="en-US" dirty="0" smtClean="0"/>
              <a:t>-&gt; failure</a:t>
            </a:r>
          </a:p>
          <a:p>
            <a:endParaRPr lang="en-US" dirty="0" smtClean="0"/>
          </a:p>
          <a:p>
            <a:r>
              <a:rPr lang="en-US" dirty="0" smtClean="0"/>
              <a:t>Reachability</a:t>
            </a:r>
          </a:p>
          <a:p>
            <a:r>
              <a:rPr lang="en-US" dirty="0" smtClean="0"/>
              <a:t>Infection</a:t>
            </a:r>
          </a:p>
          <a:p>
            <a:r>
              <a:rPr lang="en-US" dirty="0" smtClean="0"/>
              <a:t>Propagation</a:t>
            </a:r>
          </a:p>
          <a:p>
            <a:endParaRPr lang="en-US" dirty="0" smtClean="0"/>
          </a:p>
          <a:p>
            <a:r>
              <a:rPr lang="en-US" dirty="0" smtClean="0"/>
              <a:t>Controllability</a:t>
            </a:r>
          </a:p>
          <a:p>
            <a:r>
              <a:rPr lang="en-US" dirty="0" smtClean="0"/>
              <a:t>Observability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704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for testability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Controllability</a:t>
            </a:r>
          </a:p>
          <a:p>
            <a:pPr lvl="1"/>
            <a:r>
              <a:rPr lang="en-US" dirty="0" smtClean="0"/>
              <a:t>Need routines that allow setting values in memory</a:t>
            </a:r>
          </a:p>
          <a:p>
            <a:r>
              <a:rPr lang="en-US" dirty="0" smtClean="0"/>
              <a:t>Observability</a:t>
            </a:r>
          </a:p>
          <a:p>
            <a:pPr lvl="1"/>
            <a:r>
              <a:rPr lang="en-US" dirty="0" smtClean="0"/>
              <a:t>Assertions</a:t>
            </a:r>
          </a:p>
          <a:p>
            <a:pPr lvl="1"/>
            <a:r>
              <a:rPr lang="en-US" dirty="0" smtClean="0"/>
              <a:t>Testability ports (this is what the hardware people do))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57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www.innovation.cc/scholarly-style/desouza_lin_policy_informatics_v16i1a7.pdf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183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usual design process assumes a mechanistic, linear world</a:t>
            </a:r>
          </a:p>
          <a:p>
            <a:r>
              <a:rPr lang="en-US" dirty="0" smtClean="0"/>
              <a:t>We seek optimization</a:t>
            </a:r>
          </a:p>
          <a:p>
            <a:r>
              <a:rPr lang="en-US" dirty="0" smtClean="0"/>
              <a:t>With complex adaptive systems non-linear responses make that impossible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737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143000" y="2514600"/>
            <a:ext cx="6553200" cy="3124200"/>
          </a:xfrm>
          <a:prstGeom prst="rect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52190" y="1929608"/>
            <a:ext cx="7232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socio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927011" y="1929608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technical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6049992"/>
            <a:ext cx="1531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Management</a:t>
            </a:r>
          </a:p>
          <a:p>
            <a:r>
              <a:rPr lang="en-US" dirty="0" smtClean="0"/>
              <a:t>interactions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375139" y="6049992"/>
            <a:ext cx="15872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architects</a:t>
            </a:r>
            <a:endParaRPr lang="en-US" dirty="0"/>
          </a:p>
          <a:p>
            <a:r>
              <a:rPr lang="en-US" dirty="0"/>
              <a:t>interactions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4648200" y="6049991"/>
            <a:ext cx="15872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architecture</a:t>
            </a:r>
            <a:endParaRPr lang="en-US" dirty="0"/>
          </a:p>
          <a:p>
            <a:r>
              <a:rPr lang="en-US" dirty="0"/>
              <a:t>d</a:t>
            </a:r>
            <a:r>
              <a:rPr lang="en-US" dirty="0" smtClean="0"/>
              <a:t>esign session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35461" y="6049991"/>
            <a:ext cx="19179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Architecture/</a:t>
            </a:r>
            <a:r>
              <a:rPr lang="en-US" dirty="0" err="1" smtClean="0"/>
              <a:t>impl</a:t>
            </a:r>
            <a:endParaRPr lang="en-US" dirty="0"/>
          </a:p>
          <a:p>
            <a:r>
              <a:rPr lang="en-US" dirty="0" smtClean="0"/>
              <a:t>session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786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527538" y="1635369"/>
            <a:ext cx="8088924" cy="4466493"/>
          </a:xfrm>
          <a:custGeom>
            <a:avLst/>
            <a:gdLst>
              <a:gd name="connsiteX0" fmla="*/ 8088924 w 8088924"/>
              <a:gd name="connsiteY0" fmla="*/ 0 h 4466493"/>
              <a:gd name="connsiteX1" fmla="*/ 7983416 w 8088924"/>
              <a:gd name="connsiteY1" fmla="*/ 17585 h 4466493"/>
              <a:gd name="connsiteX2" fmla="*/ 7877908 w 8088924"/>
              <a:gd name="connsiteY2" fmla="*/ 52754 h 4466493"/>
              <a:gd name="connsiteX3" fmla="*/ 7789985 w 8088924"/>
              <a:gd name="connsiteY3" fmla="*/ 140677 h 4466493"/>
              <a:gd name="connsiteX4" fmla="*/ 7684477 w 8088924"/>
              <a:gd name="connsiteY4" fmla="*/ 228600 h 4466493"/>
              <a:gd name="connsiteX5" fmla="*/ 7561385 w 8088924"/>
              <a:gd name="connsiteY5" fmla="*/ 334108 h 4466493"/>
              <a:gd name="connsiteX6" fmla="*/ 7438293 w 8088924"/>
              <a:gd name="connsiteY6" fmla="*/ 404446 h 4466493"/>
              <a:gd name="connsiteX7" fmla="*/ 7420708 w 8088924"/>
              <a:gd name="connsiteY7" fmla="*/ 457200 h 4466493"/>
              <a:gd name="connsiteX8" fmla="*/ 7315200 w 8088924"/>
              <a:gd name="connsiteY8" fmla="*/ 527539 h 4466493"/>
              <a:gd name="connsiteX9" fmla="*/ 7280031 w 8088924"/>
              <a:gd name="connsiteY9" fmla="*/ 580293 h 4466493"/>
              <a:gd name="connsiteX10" fmla="*/ 7227277 w 8088924"/>
              <a:gd name="connsiteY10" fmla="*/ 615462 h 4466493"/>
              <a:gd name="connsiteX11" fmla="*/ 7209693 w 8088924"/>
              <a:gd name="connsiteY11" fmla="*/ 668216 h 4466493"/>
              <a:gd name="connsiteX12" fmla="*/ 7121770 w 8088924"/>
              <a:gd name="connsiteY12" fmla="*/ 756139 h 4466493"/>
              <a:gd name="connsiteX13" fmla="*/ 7051431 w 8088924"/>
              <a:gd name="connsiteY13" fmla="*/ 826477 h 4466493"/>
              <a:gd name="connsiteX14" fmla="*/ 6981093 w 8088924"/>
              <a:gd name="connsiteY14" fmla="*/ 896816 h 4466493"/>
              <a:gd name="connsiteX15" fmla="*/ 6875585 w 8088924"/>
              <a:gd name="connsiteY15" fmla="*/ 967154 h 4466493"/>
              <a:gd name="connsiteX16" fmla="*/ 6752493 w 8088924"/>
              <a:gd name="connsiteY16" fmla="*/ 1019908 h 4466493"/>
              <a:gd name="connsiteX17" fmla="*/ 6629400 w 8088924"/>
              <a:gd name="connsiteY17" fmla="*/ 1055077 h 4466493"/>
              <a:gd name="connsiteX18" fmla="*/ 6506308 w 8088924"/>
              <a:gd name="connsiteY18" fmla="*/ 1090246 h 4466493"/>
              <a:gd name="connsiteX19" fmla="*/ 6418385 w 8088924"/>
              <a:gd name="connsiteY19" fmla="*/ 1107831 h 4466493"/>
              <a:gd name="connsiteX20" fmla="*/ 6312877 w 8088924"/>
              <a:gd name="connsiteY20" fmla="*/ 1143000 h 4466493"/>
              <a:gd name="connsiteX21" fmla="*/ 6260124 w 8088924"/>
              <a:gd name="connsiteY21" fmla="*/ 1160585 h 4466493"/>
              <a:gd name="connsiteX22" fmla="*/ 6207370 w 8088924"/>
              <a:gd name="connsiteY22" fmla="*/ 1195754 h 4466493"/>
              <a:gd name="connsiteX23" fmla="*/ 6154616 w 8088924"/>
              <a:gd name="connsiteY23" fmla="*/ 1213339 h 4466493"/>
              <a:gd name="connsiteX24" fmla="*/ 6049108 w 8088924"/>
              <a:gd name="connsiteY24" fmla="*/ 1283677 h 4466493"/>
              <a:gd name="connsiteX25" fmla="*/ 5996354 w 8088924"/>
              <a:gd name="connsiteY25" fmla="*/ 1318846 h 4466493"/>
              <a:gd name="connsiteX26" fmla="*/ 5926016 w 8088924"/>
              <a:gd name="connsiteY26" fmla="*/ 1354016 h 4466493"/>
              <a:gd name="connsiteX27" fmla="*/ 5908431 w 8088924"/>
              <a:gd name="connsiteY27" fmla="*/ 1406769 h 4466493"/>
              <a:gd name="connsiteX28" fmla="*/ 5855677 w 8088924"/>
              <a:gd name="connsiteY28" fmla="*/ 1424354 h 4466493"/>
              <a:gd name="connsiteX29" fmla="*/ 5732585 w 8088924"/>
              <a:gd name="connsiteY29" fmla="*/ 1512277 h 4466493"/>
              <a:gd name="connsiteX30" fmla="*/ 5679831 w 8088924"/>
              <a:gd name="connsiteY30" fmla="*/ 1582616 h 4466493"/>
              <a:gd name="connsiteX31" fmla="*/ 5521570 w 8088924"/>
              <a:gd name="connsiteY31" fmla="*/ 1688123 h 4466493"/>
              <a:gd name="connsiteX32" fmla="*/ 5433647 w 8088924"/>
              <a:gd name="connsiteY32" fmla="*/ 1793631 h 4466493"/>
              <a:gd name="connsiteX33" fmla="*/ 5363308 w 8088924"/>
              <a:gd name="connsiteY33" fmla="*/ 1828800 h 4466493"/>
              <a:gd name="connsiteX34" fmla="*/ 5310554 w 8088924"/>
              <a:gd name="connsiteY34" fmla="*/ 1881554 h 4466493"/>
              <a:gd name="connsiteX35" fmla="*/ 5257800 w 8088924"/>
              <a:gd name="connsiteY35" fmla="*/ 1951893 h 4466493"/>
              <a:gd name="connsiteX36" fmla="*/ 5081954 w 8088924"/>
              <a:gd name="connsiteY36" fmla="*/ 2110154 h 4466493"/>
              <a:gd name="connsiteX37" fmla="*/ 4923693 w 8088924"/>
              <a:gd name="connsiteY37" fmla="*/ 2286000 h 4466493"/>
              <a:gd name="connsiteX38" fmla="*/ 4800600 w 8088924"/>
              <a:gd name="connsiteY38" fmla="*/ 2391508 h 4466493"/>
              <a:gd name="connsiteX39" fmla="*/ 4730262 w 8088924"/>
              <a:gd name="connsiteY39" fmla="*/ 2426677 h 4466493"/>
              <a:gd name="connsiteX40" fmla="*/ 4466493 w 8088924"/>
              <a:gd name="connsiteY40" fmla="*/ 2409093 h 4466493"/>
              <a:gd name="connsiteX41" fmla="*/ 4273062 w 8088924"/>
              <a:gd name="connsiteY41" fmla="*/ 2444262 h 4466493"/>
              <a:gd name="connsiteX42" fmla="*/ 4097216 w 8088924"/>
              <a:gd name="connsiteY42" fmla="*/ 2514600 h 4466493"/>
              <a:gd name="connsiteX43" fmla="*/ 4044462 w 8088924"/>
              <a:gd name="connsiteY43" fmla="*/ 2532185 h 4466493"/>
              <a:gd name="connsiteX44" fmla="*/ 3903785 w 8088924"/>
              <a:gd name="connsiteY44" fmla="*/ 2620108 h 4466493"/>
              <a:gd name="connsiteX45" fmla="*/ 3780693 w 8088924"/>
              <a:gd name="connsiteY45" fmla="*/ 2708031 h 4466493"/>
              <a:gd name="connsiteX46" fmla="*/ 3727939 w 8088924"/>
              <a:gd name="connsiteY46" fmla="*/ 2743200 h 4466493"/>
              <a:gd name="connsiteX47" fmla="*/ 3640016 w 8088924"/>
              <a:gd name="connsiteY47" fmla="*/ 2831123 h 4466493"/>
              <a:gd name="connsiteX48" fmla="*/ 3569677 w 8088924"/>
              <a:gd name="connsiteY48" fmla="*/ 2901462 h 4466493"/>
              <a:gd name="connsiteX49" fmla="*/ 3516924 w 8088924"/>
              <a:gd name="connsiteY49" fmla="*/ 2936631 h 4466493"/>
              <a:gd name="connsiteX50" fmla="*/ 3429000 w 8088924"/>
              <a:gd name="connsiteY50" fmla="*/ 3006969 h 4466493"/>
              <a:gd name="connsiteX51" fmla="*/ 3376247 w 8088924"/>
              <a:gd name="connsiteY51" fmla="*/ 3042139 h 4466493"/>
              <a:gd name="connsiteX52" fmla="*/ 3253154 w 8088924"/>
              <a:gd name="connsiteY52" fmla="*/ 3130062 h 4466493"/>
              <a:gd name="connsiteX53" fmla="*/ 3217985 w 8088924"/>
              <a:gd name="connsiteY53" fmla="*/ 3182816 h 4466493"/>
              <a:gd name="connsiteX54" fmla="*/ 3042139 w 8088924"/>
              <a:gd name="connsiteY54" fmla="*/ 3270739 h 4466493"/>
              <a:gd name="connsiteX55" fmla="*/ 2901462 w 8088924"/>
              <a:gd name="connsiteY55" fmla="*/ 3358662 h 4466493"/>
              <a:gd name="connsiteX56" fmla="*/ 2778370 w 8088924"/>
              <a:gd name="connsiteY56" fmla="*/ 3446585 h 4466493"/>
              <a:gd name="connsiteX57" fmla="*/ 2725616 w 8088924"/>
              <a:gd name="connsiteY57" fmla="*/ 3464169 h 4466493"/>
              <a:gd name="connsiteX58" fmla="*/ 2672862 w 8088924"/>
              <a:gd name="connsiteY58" fmla="*/ 3411416 h 4466493"/>
              <a:gd name="connsiteX59" fmla="*/ 2356339 w 8088924"/>
              <a:gd name="connsiteY59" fmla="*/ 3481754 h 4466493"/>
              <a:gd name="connsiteX60" fmla="*/ 2250831 w 8088924"/>
              <a:gd name="connsiteY60" fmla="*/ 3516923 h 4466493"/>
              <a:gd name="connsiteX61" fmla="*/ 2110154 w 8088924"/>
              <a:gd name="connsiteY61" fmla="*/ 3604846 h 4466493"/>
              <a:gd name="connsiteX62" fmla="*/ 1987062 w 8088924"/>
              <a:gd name="connsiteY62" fmla="*/ 3622431 h 4466493"/>
              <a:gd name="connsiteX63" fmla="*/ 1916724 w 8088924"/>
              <a:gd name="connsiteY63" fmla="*/ 3640016 h 4466493"/>
              <a:gd name="connsiteX64" fmla="*/ 1811216 w 8088924"/>
              <a:gd name="connsiteY64" fmla="*/ 3657600 h 4466493"/>
              <a:gd name="connsiteX65" fmla="*/ 1424354 w 8088924"/>
              <a:gd name="connsiteY65" fmla="*/ 3710354 h 4466493"/>
              <a:gd name="connsiteX66" fmla="*/ 1371600 w 8088924"/>
              <a:gd name="connsiteY66" fmla="*/ 3745523 h 4466493"/>
              <a:gd name="connsiteX67" fmla="*/ 1301262 w 8088924"/>
              <a:gd name="connsiteY67" fmla="*/ 3780693 h 4466493"/>
              <a:gd name="connsiteX68" fmla="*/ 1195754 w 8088924"/>
              <a:gd name="connsiteY68" fmla="*/ 3851031 h 4466493"/>
              <a:gd name="connsiteX69" fmla="*/ 1055077 w 8088924"/>
              <a:gd name="connsiteY69" fmla="*/ 3886200 h 4466493"/>
              <a:gd name="connsiteX70" fmla="*/ 931985 w 8088924"/>
              <a:gd name="connsiteY70" fmla="*/ 3956539 h 4466493"/>
              <a:gd name="connsiteX71" fmla="*/ 844062 w 8088924"/>
              <a:gd name="connsiteY71" fmla="*/ 4026877 h 4466493"/>
              <a:gd name="connsiteX72" fmla="*/ 668216 w 8088924"/>
              <a:gd name="connsiteY72" fmla="*/ 4132385 h 4466493"/>
              <a:gd name="connsiteX73" fmla="*/ 615462 w 8088924"/>
              <a:gd name="connsiteY73" fmla="*/ 4149969 h 4466493"/>
              <a:gd name="connsiteX74" fmla="*/ 580293 w 8088924"/>
              <a:gd name="connsiteY74" fmla="*/ 4185139 h 4466493"/>
              <a:gd name="connsiteX75" fmla="*/ 457200 w 8088924"/>
              <a:gd name="connsiteY75" fmla="*/ 4220308 h 4466493"/>
              <a:gd name="connsiteX76" fmla="*/ 351693 w 8088924"/>
              <a:gd name="connsiteY76" fmla="*/ 4255477 h 4466493"/>
              <a:gd name="connsiteX77" fmla="*/ 246185 w 8088924"/>
              <a:gd name="connsiteY77" fmla="*/ 4290646 h 4466493"/>
              <a:gd name="connsiteX78" fmla="*/ 193431 w 8088924"/>
              <a:gd name="connsiteY78" fmla="*/ 4308231 h 4466493"/>
              <a:gd name="connsiteX79" fmla="*/ 105508 w 8088924"/>
              <a:gd name="connsiteY79" fmla="*/ 4325816 h 4466493"/>
              <a:gd name="connsiteX80" fmla="*/ 17585 w 8088924"/>
              <a:gd name="connsiteY80" fmla="*/ 4413739 h 4466493"/>
              <a:gd name="connsiteX81" fmla="*/ 0 w 8088924"/>
              <a:gd name="connsiteY81" fmla="*/ 4466493 h 446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8088924" h="4466493">
                <a:moveTo>
                  <a:pt x="8088924" y="0"/>
                </a:moveTo>
                <a:cubicBezTo>
                  <a:pt x="8053755" y="5862"/>
                  <a:pt x="8018006" y="8938"/>
                  <a:pt x="7983416" y="17585"/>
                </a:cubicBezTo>
                <a:cubicBezTo>
                  <a:pt x="7947451" y="26576"/>
                  <a:pt x="7877908" y="52754"/>
                  <a:pt x="7877908" y="52754"/>
                </a:cubicBezTo>
                <a:cubicBezTo>
                  <a:pt x="7813431" y="149470"/>
                  <a:pt x="7877908" y="67408"/>
                  <a:pt x="7789985" y="140677"/>
                </a:cubicBezTo>
                <a:cubicBezTo>
                  <a:pt x="7592928" y="304890"/>
                  <a:pt x="7867856" y="97615"/>
                  <a:pt x="7684477" y="228600"/>
                </a:cubicBezTo>
                <a:cubicBezTo>
                  <a:pt x="7500082" y="360311"/>
                  <a:pt x="7714763" y="206294"/>
                  <a:pt x="7561385" y="334108"/>
                </a:cubicBezTo>
                <a:cubicBezTo>
                  <a:pt x="7524104" y="365176"/>
                  <a:pt x="7481290" y="382948"/>
                  <a:pt x="7438293" y="404446"/>
                </a:cubicBezTo>
                <a:cubicBezTo>
                  <a:pt x="7432431" y="422031"/>
                  <a:pt x="7433815" y="444093"/>
                  <a:pt x="7420708" y="457200"/>
                </a:cubicBezTo>
                <a:cubicBezTo>
                  <a:pt x="7390820" y="487088"/>
                  <a:pt x="7315200" y="527539"/>
                  <a:pt x="7315200" y="527539"/>
                </a:cubicBezTo>
                <a:cubicBezTo>
                  <a:pt x="7303477" y="545124"/>
                  <a:pt x="7294975" y="565349"/>
                  <a:pt x="7280031" y="580293"/>
                </a:cubicBezTo>
                <a:cubicBezTo>
                  <a:pt x="7265087" y="595237"/>
                  <a:pt x="7240479" y="598959"/>
                  <a:pt x="7227277" y="615462"/>
                </a:cubicBezTo>
                <a:cubicBezTo>
                  <a:pt x="7215698" y="629936"/>
                  <a:pt x="7220814" y="653387"/>
                  <a:pt x="7209693" y="668216"/>
                </a:cubicBezTo>
                <a:cubicBezTo>
                  <a:pt x="7184825" y="701374"/>
                  <a:pt x="7151078" y="726831"/>
                  <a:pt x="7121770" y="756139"/>
                </a:cubicBezTo>
                <a:lnTo>
                  <a:pt x="7051431" y="826477"/>
                </a:lnTo>
                <a:cubicBezTo>
                  <a:pt x="7027985" y="849923"/>
                  <a:pt x="7008682" y="878423"/>
                  <a:pt x="6981093" y="896816"/>
                </a:cubicBezTo>
                <a:cubicBezTo>
                  <a:pt x="6945924" y="920262"/>
                  <a:pt x="6915684" y="953787"/>
                  <a:pt x="6875585" y="967154"/>
                </a:cubicBezTo>
                <a:cubicBezTo>
                  <a:pt x="6751867" y="1008394"/>
                  <a:pt x="6904598" y="954720"/>
                  <a:pt x="6752493" y="1019908"/>
                </a:cubicBezTo>
                <a:cubicBezTo>
                  <a:pt x="6710323" y="1037981"/>
                  <a:pt x="6674027" y="1042326"/>
                  <a:pt x="6629400" y="1055077"/>
                </a:cubicBezTo>
                <a:cubicBezTo>
                  <a:pt x="6526569" y="1084457"/>
                  <a:pt x="6630029" y="1062753"/>
                  <a:pt x="6506308" y="1090246"/>
                </a:cubicBezTo>
                <a:cubicBezTo>
                  <a:pt x="6477132" y="1096730"/>
                  <a:pt x="6447220" y="1099967"/>
                  <a:pt x="6418385" y="1107831"/>
                </a:cubicBezTo>
                <a:cubicBezTo>
                  <a:pt x="6382620" y="1117585"/>
                  <a:pt x="6348046" y="1131277"/>
                  <a:pt x="6312877" y="1143000"/>
                </a:cubicBezTo>
                <a:cubicBezTo>
                  <a:pt x="6295293" y="1148862"/>
                  <a:pt x="6275547" y="1150303"/>
                  <a:pt x="6260124" y="1160585"/>
                </a:cubicBezTo>
                <a:cubicBezTo>
                  <a:pt x="6242539" y="1172308"/>
                  <a:pt x="6226273" y="1186303"/>
                  <a:pt x="6207370" y="1195754"/>
                </a:cubicBezTo>
                <a:cubicBezTo>
                  <a:pt x="6190791" y="1204044"/>
                  <a:pt x="6170819" y="1204337"/>
                  <a:pt x="6154616" y="1213339"/>
                </a:cubicBezTo>
                <a:cubicBezTo>
                  <a:pt x="6117667" y="1233866"/>
                  <a:pt x="6084277" y="1260231"/>
                  <a:pt x="6049108" y="1283677"/>
                </a:cubicBezTo>
                <a:cubicBezTo>
                  <a:pt x="6031523" y="1295400"/>
                  <a:pt x="6015257" y="1309394"/>
                  <a:pt x="5996354" y="1318846"/>
                </a:cubicBezTo>
                <a:lnTo>
                  <a:pt x="5926016" y="1354016"/>
                </a:lnTo>
                <a:cubicBezTo>
                  <a:pt x="5920154" y="1371600"/>
                  <a:pt x="5921538" y="1393662"/>
                  <a:pt x="5908431" y="1406769"/>
                </a:cubicBezTo>
                <a:cubicBezTo>
                  <a:pt x="5895324" y="1419876"/>
                  <a:pt x="5872256" y="1416064"/>
                  <a:pt x="5855677" y="1424354"/>
                </a:cubicBezTo>
                <a:cubicBezTo>
                  <a:pt x="5835709" y="1434338"/>
                  <a:pt x="5740548" y="1504314"/>
                  <a:pt x="5732585" y="1512277"/>
                </a:cubicBezTo>
                <a:cubicBezTo>
                  <a:pt x="5711861" y="1533001"/>
                  <a:pt x="5702346" y="1563854"/>
                  <a:pt x="5679831" y="1582616"/>
                </a:cubicBezTo>
                <a:cubicBezTo>
                  <a:pt x="5631124" y="1623205"/>
                  <a:pt x="5521570" y="1688123"/>
                  <a:pt x="5521570" y="1688123"/>
                </a:cubicBezTo>
                <a:cubicBezTo>
                  <a:pt x="5493528" y="1730185"/>
                  <a:pt x="5476724" y="1762861"/>
                  <a:pt x="5433647" y="1793631"/>
                </a:cubicBezTo>
                <a:cubicBezTo>
                  <a:pt x="5412316" y="1808867"/>
                  <a:pt x="5386754" y="1817077"/>
                  <a:pt x="5363308" y="1828800"/>
                </a:cubicBezTo>
                <a:cubicBezTo>
                  <a:pt x="5345723" y="1846385"/>
                  <a:pt x="5326738" y="1862672"/>
                  <a:pt x="5310554" y="1881554"/>
                </a:cubicBezTo>
                <a:cubicBezTo>
                  <a:pt x="5291481" y="1903806"/>
                  <a:pt x="5278524" y="1931169"/>
                  <a:pt x="5257800" y="1951893"/>
                </a:cubicBezTo>
                <a:cubicBezTo>
                  <a:pt x="5139457" y="2070236"/>
                  <a:pt x="5222127" y="1923256"/>
                  <a:pt x="5081954" y="2110154"/>
                </a:cubicBezTo>
                <a:cubicBezTo>
                  <a:pt x="4999358" y="2220282"/>
                  <a:pt x="5049924" y="2159769"/>
                  <a:pt x="4923693" y="2286000"/>
                </a:cubicBezTo>
                <a:cubicBezTo>
                  <a:pt x="4875737" y="2333956"/>
                  <a:pt x="4860757" y="2353910"/>
                  <a:pt x="4800600" y="2391508"/>
                </a:cubicBezTo>
                <a:cubicBezTo>
                  <a:pt x="4778371" y="2405401"/>
                  <a:pt x="4753708" y="2414954"/>
                  <a:pt x="4730262" y="2426677"/>
                </a:cubicBezTo>
                <a:cubicBezTo>
                  <a:pt x="4604954" y="2364023"/>
                  <a:pt x="4678773" y="2385507"/>
                  <a:pt x="4466493" y="2409093"/>
                </a:cubicBezTo>
                <a:cubicBezTo>
                  <a:pt x="4421000" y="2414148"/>
                  <a:pt x="4324412" y="2425923"/>
                  <a:pt x="4273062" y="2444262"/>
                </a:cubicBezTo>
                <a:cubicBezTo>
                  <a:pt x="4213609" y="2465495"/>
                  <a:pt x="4157107" y="2494636"/>
                  <a:pt x="4097216" y="2514600"/>
                </a:cubicBezTo>
                <a:lnTo>
                  <a:pt x="4044462" y="2532185"/>
                </a:lnTo>
                <a:cubicBezTo>
                  <a:pt x="3909977" y="2633050"/>
                  <a:pt x="4038956" y="2542869"/>
                  <a:pt x="3903785" y="2620108"/>
                </a:cubicBezTo>
                <a:cubicBezTo>
                  <a:pt x="3862339" y="2643791"/>
                  <a:pt x="3818440" y="2681069"/>
                  <a:pt x="3780693" y="2708031"/>
                </a:cubicBezTo>
                <a:cubicBezTo>
                  <a:pt x="3763496" y="2720315"/>
                  <a:pt x="3745524" y="2731477"/>
                  <a:pt x="3727939" y="2743200"/>
                </a:cubicBezTo>
                <a:cubicBezTo>
                  <a:pt x="3660206" y="2844800"/>
                  <a:pt x="3731196" y="2752969"/>
                  <a:pt x="3640016" y="2831123"/>
                </a:cubicBezTo>
                <a:cubicBezTo>
                  <a:pt x="3614840" y="2852702"/>
                  <a:pt x="3594852" y="2879883"/>
                  <a:pt x="3569677" y="2901462"/>
                </a:cubicBezTo>
                <a:cubicBezTo>
                  <a:pt x="3553631" y="2915216"/>
                  <a:pt x="3533831" y="2923951"/>
                  <a:pt x="3516924" y="2936631"/>
                </a:cubicBezTo>
                <a:cubicBezTo>
                  <a:pt x="3486898" y="2959150"/>
                  <a:pt x="3459026" y="2984450"/>
                  <a:pt x="3429000" y="3006969"/>
                </a:cubicBezTo>
                <a:cubicBezTo>
                  <a:pt x="3412093" y="3019649"/>
                  <a:pt x="3392482" y="3028609"/>
                  <a:pt x="3376247" y="3042139"/>
                </a:cubicBezTo>
                <a:cubicBezTo>
                  <a:pt x="3269317" y="3131248"/>
                  <a:pt x="3383304" y="3064988"/>
                  <a:pt x="3253154" y="3130062"/>
                </a:cubicBezTo>
                <a:cubicBezTo>
                  <a:pt x="3241431" y="3147647"/>
                  <a:pt x="3233890" y="3168899"/>
                  <a:pt x="3217985" y="3182816"/>
                </a:cubicBezTo>
                <a:cubicBezTo>
                  <a:pt x="3134242" y="3256091"/>
                  <a:pt x="3129541" y="3248888"/>
                  <a:pt x="3042139" y="3270739"/>
                </a:cubicBezTo>
                <a:cubicBezTo>
                  <a:pt x="2995247" y="3300047"/>
                  <a:pt x="2945700" y="3325483"/>
                  <a:pt x="2901462" y="3358662"/>
                </a:cubicBezTo>
                <a:cubicBezTo>
                  <a:pt x="2885529" y="3370612"/>
                  <a:pt x="2804086" y="3433727"/>
                  <a:pt x="2778370" y="3446585"/>
                </a:cubicBezTo>
                <a:cubicBezTo>
                  <a:pt x="2761791" y="3454874"/>
                  <a:pt x="2743201" y="3458308"/>
                  <a:pt x="2725616" y="3464169"/>
                </a:cubicBezTo>
                <a:cubicBezTo>
                  <a:pt x="2708031" y="3446585"/>
                  <a:pt x="2697687" y="3412876"/>
                  <a:pt x="2672862" y="3411416"/>
                </a:cubicBezTo>
                <a:cubicBezTo>
                  <a:pt x="2420763" y="3396587"/>
                  <a:pt x="2494484" y="3426496"/>
                  <a:pt x="2356339" y="3481754"/>
                </a:cubicBezTo>
                <a:cubicBezTo>
                  <a:pt x="2321919" y="3495522"/>
                  <a:pt x="2286000" y="3505200"/>
                  <a:pt x="2250831" y="3516923"/>
                </a:cubicBezTo>
                <a:cubicBezTo>
                  <a:pt x="2222095" y="3536081"/>
                  <a:pt x="2131369" y="3597774"/>
                  <a:pt x="2110154" y="3604846"/>
                </a:cubicBezTo>
                <a:cubicBezTo>
                  <a:pt x="2070834" y="3617953"/>
                  <a:pt x="2027841" y="3615017"/>
                  <a:pt x="1987062" y="3622431"/>
                </a:cubicBezTo>
                <a:cubicBezTo>
                  <a:pt x="1963284" y="3626754"/>
                  <a:pt x="1940422" y="3635276"/>
                  <a:pt x="1916724" y="3640016"/>
                </a:cubicBezTo>
                <a:cubicBezTo>
                  <a:pt x="1881762" y="3647008"/>
                  <a:pt x="1846385" y="3651739"/>
                  <a:pt x="1811216" y="3657600"/>
                </a:cubicBezTo>
                <a:cubicBezTo>
                  <a:pt x="1548269" y="3745248"/>
                  <a:pt x="1915814" y="3632755"/>
                  <a:pt x="1424354" y="3710354"/>
                </a:cubicBezTo>
                <a:cubicBezTo>
                  <a:pt x="1403479" y="3713650"/>
                  <a:pt x="1389949" y="3735037"/>
                  <a:pt x="1371600" y="3745523"/>
                </a:cubicBezTo>
                <a:cubicBezTo>
                  <a:pt x="1348840" y="3758529"/>
                  <a:pt x="1323740" y="3767206"/>
                  <a:pt x="1301262" y="3780693"/>
                </a:cubicBezTo>
                <a:cubicBezTo>
                  <a:pt x="1265017" y="3802440"/>
                  <a:pt x="1237201" y="3842741"/>
                  <a:pt x="1195754" y="3851031"/>
                </a:cubicBezTo>
                <a:cubicBezTo>
                  <a:pt x="1089655" y="3872251"/>
                  <a:pt x="1136185" y="3859165"/>
                  <a:pt x="1055077" y="3886200"/>
                </a:cubicBezTo>
                <a:cubicBezTo>
                  <a:pt x="980282" y="3998393"/>
                  <a:pt x="1073225" y="3885919"/>
                  <a:pt x="931985" y="3956539"/>
                </a:cubicBezTo>
                <a:cubicBezTo>
                  <a:pt x="898415" y="3973324"/>
                  <a:pt x="874416" y="4004802"/>
                  <a:pt x="844062" y="4026877"/>
                </a:cubicBezTo>
                <a:cubicBezTo>
                  <a:pt x="784276" y="4070358"/>
                  <a:pt x="734478" y="4103987"/>
                  <a:pt x="668216" y="4132385"/>
                </a:cubicBezTo>
                <a:cubicBezTo>
                  <a:pt x="651179" y="4139687"/>
                  <a:pt x="633047" y="4144108"/>
                  <a:pt x="615462" y="4149969"/>
                </a:cubicBezTo>
                <a:cubicBezTo>
                  <a:pt x="603739" y="4161692"/>
                  <a:pt x="594509" y="4176609"/>
                  <a:pt x="580293" y="4185139"/>
                </a:cubicBezTo>
                <a:cubicBezTo>
                  <a:pt x="560598" y="4196956"/>
                  <a:pt x="472523" y="4215711"/>
                  <a:pt x="457200" y="4220308"/>
                </a:cubicBezTo>
                <a:cubicBezTo>
                  <a:pt x="421692" y="4230960"/>
                  <a:pt x="386862" y="4243754"/>
                  <a:pt x="351693" y="4255477"/>
                </a:cubicBezTo>
                <a:lnTo>
                  <a:pt x="246185" y="4290646"/>
                </a:lnTo>
                <a:cubicBezTo>
                  <a:pt x="228600" y="4296508"/>
                  <a:pt x="211607" y="4304596"/>
                  <a:pt x="193431" y="4308231"/>
                </a:cubicBezTo>
                <a:lnTo>
                  <a:pt x="105508" y="4325816"/>
                </a:lnTo>
                <a:cubicBezTo>
                  <a:pt x="52753" y="4360985"/>
                  <a:pt x="46893" y="4355123"/>
                  <a:pt x="17585" y="4413739"/>
                </a:cubicBezTo>
                <a:cubicBezTo>
                  <a:pt x="9295" y="4430318"/>
                  <a:pt x="0" y="4466493"/>
                  <a:pt x="0" y="4466493"/>
                </a:cubicBezTo>
              </a:path>
            </a:pathLst>
          </a:cu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3581400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problem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95800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solution</a:t>
            </a:r>
            <a:endParaRPr lang="en-US" sz="3200" dirty="0"/>
          </a:p>
        </p:txBody>
      </p:sp>
      <p:sp>
        <p:nvSpPr>
          <p:cNvPr id="7" name="Freeform 6"/>
          <p:cNvSpPr/>
          <p:nvPr/>
        </p:nvSpPr>
        <p:spPr>
          <a:xfrm>
            <a:off x="4853354" y="4097215"/>
            <a:ext cx="3464169" cy="2075570"/>
          </a:xfrm>
          <a:custGeom>
            <a:avLst/>
            <a:gdLst>
              <a:gd name="connsiteX0" fmla="*/ 0 w 3464169"/>
              <a:gd name="connsiteY0" fmla="*/ 0 h 2075570"/>
              <a:gd name="connsiteX1" fmla="*/ 105508 w 3464169"/>
              <a:gd name="connsiteY1" fmla="*/ 52754 h 2075570"/>
              <a:gd name="connsiteX2" fmla="*/ 211015 w 3464169"/>
              <a:gd name="connsiteY2" fmla="*/ 87923 h 2075570"/>
              <a:gd name="connsiteX3" fmla="*/ 334108 w 3464169"/>
              <a:gd name="connsiteY3" fmla="*/ 140677 h 2075570"/>
              <a:gd name="connsiteX4" fmla="*/ 386861 w 3464169"/>
              <a:gd name="connsiteY4" fmla="*/ 175847 h 2075570"/>
              <a:gd name="connsiteX5" fmla="*/ 492369 w 3464169"/>
              <a:gd name="connsiteY5" fmla="*/ 211016 h 2075570"/>
              <a:gd name="connsiteX6" fmla="*/ 562708 w 3464169"/>
              <a:gd name="connsiteY6" fmla="*/ 298939 h 2075570"/>
              <a:gd name="connsiteX7" fmla="*/ 703384 w 3464169"/>
              <a:gd name="connsiteY7" fmla="*/ 369277 h 2075570"/>
              <a:gd name="connsiteX8" fmla="*/ 738554 w 3464169"/>
              <a:gd name="connsiteY8" fmla="*/ 404447 h 2075570"/>
              <a:gd name="connsiteX9" fmla="*/ 791308 w 3464169"/>
              <a:gd name="connsiteY9" fmla="*/ 439616 h 2075570"/>
              <a:gd name="connsiteX10" fmla="*/ 826477 w 3464169"/>
              <a:gd name="connsiteY10" fmla="*/ 492370 h 2075570"/>
              <a:gd name="connsiteX11" fmla="*/ 879231 w 3464169"/>
              <a:gd name="connsiteY11" fmla="*/ 597877 h 2075570"/>
              <a:gd name="connsiteX12" fmla="*/ 931984 w 3464169"/>
              <a:gd name="connsiteY12" fmla="*/ 633047 h 2075570"/>
              <a:gd name="connsiteX13" fmla="*/ 967154 w 3464169"/>
              <a:gd name="connsiteY13" fmla="*/ 685800 h 2075570"/>
              <a:gd name="connsiteX14" fmla="*/ 1301261 w 3464169"/>
              <a:gd name="connsiteY14" fmla="*/ 738554 h 2075570"/>
              <a:gd name="connsiteX15" fmla="*/ 1441938 w 3464169"/>
              <a:gd name="connsiteY15" fmla="*/ 773723 h 2075570"/>
              <a:gd name="connsiteX16" fmla="*/ 1565031 w 3464169"/>
              <a:gd name="connsiteY16" fmla="*/ 808893 h 2075570"/>
              <a:gd name="connsiteX17" fmla="*/ 1740877 w 3464169"/>
              <a:gd name="connsiteY17" fmla="*/ 826477 h 2075570"/>
              <a:gd name="connsiteX18" fmla="*/ 1793631 w 3464169"/>
              <a:gd name="connsiteY18" fmla="*/ 844062 h 2075570"/>
              <a:gd name="connsiteX19" fmla="*/ 1899138 w 3464169"/>
              <a:gd name="connsiteY19" fmla="*/ 861647 h 2075570"/>
              <a:gd name="connsiteX20" fmla="*/ 1987061 w 3464169"/>
              <a:gd name="connsiteY20" fmla="*/ 879231 h 2075570"/>
              <a:gd name="connsiteX21" fmla="*/ 2022231 w 3464169"/>
              <a:gd name="connsiteY21" fmla="*/ 931985 h 2075570"/>
              <a:gd name="connsiteX22" fmla="*/ 2074984 w 3464169"/>
              <a:gd name="connsiteY22" fmla="*/ 967154 h 2075570"/>
              <a:gd name="connsiteX23" fmla="*/ 2110154 w 3464169"/>
              <a:gd name="connsiteY23" fmla="*/ 1002323 h 2075570"/>
              <a:gd name="connsiteX24" fmla="*/ 2215661 w 3464169"/>
              <a:gd name="connsiteY24" fmla="*/ 1090247 h 2075570"/>
              <a:gd name="connsiteX25" fmla="*/ 2198077 w 3464169"/>
              <a:gd name="connsiteY25" fmla="*/ 1143000 h 2075570"/>
              <a:gd name="connsiteX26" fmla="*/ 2215661 w 3464169"/>
              <a:gd name="connsiteY26" fmla="*/ 1213339 h 2075570"/>
              <a:gd name="connsiteX27" fmla="*/ 2303584 w 3464169"/>
              <a:gd name="connsiteY27" fmla="*/ 1283677 h 2075570"/>
              <a:gd name="connsiteX28" fmla="*/ 2338754 w 3464169"/>
              <a:gd name="connsiteY28" fmla="*/ 1318847 h 2075570"/>
              <a:gd name="connsiteX29" fmla="*/ 2409092 w 3464169"/>
              <a:gd name="connsiteY29" fmla="*/ 1371600 h 2075570"/>
              <a:gd name="connsiteX30" fmla="*/ 2444261 w 3464169"/>
              <a:gd name="connsiteY30" fmla="*/ 1406770 h 2075570"/>
              <a:gd name="connsiteX31" fmla="*/ 2708031 w 3464169"/>
              <a:gd name="connsiteY31" fmla="*/ 1441939 h 2075570"/>
              <a:gd name="connsiteX32" fmla="*/ 2637692 w 3464169"/>
              <a:gd name="connsiteY32" fmla="*/ 1459523 h 2075570"/>
              <a:gd name="connsiteX33" fmla="*/ 2672861 w 3464169"/>
              <a:gd name="connsiteY33" fmla="*/ 1547447 h 2075570"/>
              <a:gd name="connsiteX34" fmla="*/ 2690446 w 3464169"/>
              <a:gd name="connsiteY34" fmla="*/ 1600200 h 2075570"/>
              <a:gd name="connsiteX35" fmla="*/ 2743200 w 3464169"/>
              <a:gd name="connsiteY35" fmla="*/ 1635370 h 2075570"/>
              <a:gd name="connsiteX36" fmla="*/ 2795954 w 3464169"/>
              <a:gd name="connsiteY36" fmla="*/ 1688123 h 2075570"/>
              <a:gd name="connsiteX37" fmla="*/ 2919046 w 3464169"/>
              <a:gd name="connsiteY37" fmla="*/ 1846385 h 2075570"/>
              <a:gd name="connsiteX38" fmla="*/ 3006969 w 3464169"/>
              <a:gd name="connsiteY38" fmla="*/ 1951893 h 2075570"/>
              <a:gd name="connsiteX39" fmla="*/ 3059723 w 3464169"/>
              <a:gd name="connsiteY39" fmla="*/ 1987062 h 2075570"/>
              <a:gd name="connsiteX40" fmla="*/ 3147646 w 3464169"/>
              <a:gd name="connsiteY40" fmla="*/ 2004647 h 2075570"/>
              <a:gd name="connsiteX41" fmla="*/ 3217984 w 3464169"/>
              <a:gd name="connsiteY41" fmla="*/ 2022231 h 2075570"/>
              <a:gd name="connsiteX42" fmla="*/ 3270738 w 3464169"/>
              <a:gd name="connsiteY42" fmla="*/ 2039816 h 2075570"/>
              <a:gd name="connsiteX43" fmla="*/ 3358661 w 3464169"/>
              <a:gd name="connsiteY43" fmla="*/ 2057400 h 2075570"/>
              <a:gd name="connsiteX44" fmla="*/ 3464169 w 3464169"/>
              <a:gd name="connsiteY44" fmla="*/ 2074985 h 2075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464169" h="2075570">
                <a:moveTo>
                  <a:pt x="0" y="0"/>
                </a:moveTo>
                <a:cubicBezTo>
                  <a:pt x="35169" y="17585"/>
                  <a:pt x="69212" y="37631"/>
                  <a:pt x="105508" y="52754"/>
                </a:cubicBezTo>
                <a:cubicBezTo>
                  <a:pt x="139728" y="67012"/>
                  <a:pt x="177857" y="71344"/>
                  <a:pt x="211015" y="87923"/>
                </a:cubicBezTo>
                <a:cubicBezTo>
                  <a:pt x="297933" y="131383"/>
                  <a:pt x="256485" y="114804"/>
                  <a:pt x="334108" y="140677"/>
                </a:cubicBezTo>
                <a:cubicBezTo>
                  <a:pt x="351692" y="152400"/>
                  <a:pt x="367549" y="167264"/>
                  <a:pt x="386861" y="175847"/>
                </a:cubicBezTo>
                <a:cubicBezTo>
                  <a:pt x="420737" y="190903"/>
                  <a:pt x="461999" y="189757"/>
                  <a:pt x="492369" y="211016"/>
                </a:cubicBezTo>
                <a:cubicBezTo>
                  <a:pt x="523117" y="232539"/>
                  <a:pt x="536169" y="272400"/>
                  <a:pt x="562708" y="298939"/>
                </a:cubicBezTo>
                <a:cubicBezTo>
                  <a:pt x="622490" y="358721"/>
                  <a:pt x="629261" y="350747"/>
                  <a:pt x="703384" y="369277"/>
                </a:cubicBezTo>
                <a:cubicBezTo>
                  <a:pt x="715107" y="381000"/>
                  <a:pt x="725608" y="394090"/>
                  <a:pt x="738554" y="404447"/>
                </a:cubicBezTo>
                <a:cubicBezTo>
                  <a:pt x="755057" y="417649"/>
                  <a:pt x="776364" y="424672"/>
                  <a:pt x="791308" y="439616"/>
                </a:cubicBezTo>
                <a:cubicBezTo>
                  <a:pt x="806252" y="454560"/>
                  <a:pt x="814754" y="474785"/>
                  <a:pt x="826477" y="492370"/>
                </a:cubicBezTo>
                <a:cubicBezTo>
                  <a:pt x="840779" y="535278"/>
                  <a:pt x="845141" y="563787"/>
                  <a:pt x="879231" y="597877"/>
                </a:cubicBezTo>
                <a:cubicBezTo>
                  <a:pt x="894175" y="612821"/>
                  <a:pt x="914400" y="621324"/>
                  <a:pt x="931984" y="633047"/>
                </a:cubicBezTo>
                <a:cubicBezTo>
                  <a:pt x="943707" y="650631"/>
                  <a:pt x="949232" y="674599"/>
                  <a:pt x="967154" y="685800"/>
                </a:cubicBezTo>
                <a:cubicBezTo>
                  <a:pt x="1050437" y="737852"/>
                  <a:pt x="1230984" y="733148"/>
                  <a:pt x="1301261" y="738554"/>
                </a:cubicBezTo>
                <a:cubicBezTo>
                  <a:pt x="1421850" y="778751"/>
                  <a:pt x="1272179" y="731284"/>
                  <a:pt x="1441938" y="773723"/>
                </a:cubicBezTo>
                <a:cubicBezTo>
                  <a:pt x="1508747" y="790425"/>
                  <a:pt x="1488279" y="797928"/>
                  <a:pt x="1565031" y="808893"/>
                </a:cubicBezTo>
                <a:cubicBezTo>
                  <a:pt x="1623347" y="817224"/>
                  <a:pt x="1682262" y="820616"/>
                  <a:pt x="1740877" y="826477"/>
                </a:cubicBezTo>
                <a:cubicBezTo>
                  <a:pt x="1758462" y="832339"/>
                  <a:pt x="1775537" y="840041"/>
                  <a:pt x="1793631" y="844062"/>
                </a:cubicBezTo>
                <a:cubicBezTo>
                  <a:pt x="1828436" y="851797"/>
                  <a:pt x="1864059" y="855269"/>
                  <a:pt x="1899138" y="861647"/>
                </a:cubicBezTo>
                <a:cubicBezTo>
                  <a:pt x="1928544" y="866994"/>
                  <a:pt x="1957753" y="873370"/>
                  <a:pt x="1987061" y="879231"/>
                </a:cubicBezTo>
                <a:cubicBezTo>
                  <a:pt x="1998784" y="896816"/>
                  <a:pt x="2007287" y="917041"/>
                  <a:pt x="2022231" y="931985"/>
                </a:cubicBezTo>
                <a:cubicBezTo>
                  <a:pt x="2037175" y="946929"/>
                  <a:pt x="2058481" y="953952"/>
                  <a:pt x="2074984" y="967154"/>
                </a:cubicBezTo>
                <a:cubicBezTo>
                  <a:pt x="2087930" y="977511"/>
                  <a:pt x="2097208" y="991966"/>
                  <a:pt x="2110154" y="1002323"/>
                </a:cubicBezTo>
                <a:cubicBezTo>
                  <a:pt x="2232553" y="1100242"/>
                  <a:pt x="2090362" y="964946"/>
                  <a:pt x="2215661" y="1090247"/>
                </a:cubicBezTo>
                <a:cubicBezTo>
                  <a:pt x="2209800" y="1107831"/>
                  <a:pt x="2207613" y="1127106"/>
                  <a:pt x="2198077" y="1143000"/>
                </a:cubicBezTo>
                <a:cubicBezTo>
                  <a:pt x="2162282" y="1202659"/>
                  <a:pt x="2130862" y="1156806"/>
                  <a:pt x="2215661" y="1213339"/>
                </a:cubicBezTo>
                <a:cubicBezTo>
                  <a:pt x="2285710" y="1318411"/>
                  <a:pt x="2209209" y="1227052"/>
                  <a:pt x="2303584" y="1283677"/>
                </a:cubicBezTo>
                <a:cubicBezTo>
                  <a:pt x="2317801" y="1292207"/>
                  <a:pt x="2326017" y="1308233"/>
                  <a:pt x="2338754" y="1318847"/>
                </a:cubicBezTo>
                <a:cubicBezTo>
                  <a:pt x="2361269" y="1337609"/>
                  <a:pt x="2386577" y="1352838"/>
                  <a:pt x="2409092" y="1371600"/>
                </a:cubicBezTo>
                <a:cubicBezTo>
                  <a:pt x="2421828" y="1382214"/>
                  <a:pt x="2429022" y="1400239"/>
                  <a:pt x="2444261" y="1406770"/>
                </a:cubicBezTo>
                <a:cubicBezTo>
                  <a:pt x="2488597" y="1425771"/>
                  <a:pt x="2702204" y="1441356"/>
                  <a:pt x="2708031" y="1441939"/>
                </a:cubicBezTo>
                <a:cubicBezTo>
                  <a:pt x="2684585" y="1447800"/>
                  <a:pt x="2645335" y="1436595"/>
                  <a:pt x="2637692" y="1459523"/>
                </a:cubicBezTo>
                <a:cubicBezTo>
                  <a:pt x="2627710" y="1489469"/>
                  <a:pt x="2661778" y="1517891"/>
                  <a:pt x="2672861" y="1547447"/>
                </a:cubicBezTo>
                <a:cubicBezTo>
                  <a:pt x="2679369" y="1564802"/>
                  <a:pt x="2678867" y="1585726"/>
                  <a:pt x="2690446" y="1600200"/>
                </a:cubicBezTo>
                <a:cubicBezTo>
                  <a:pt x="2703649" y="1616703"/>
                  <a:pt x="2726964" y="1621840"/>
                  <a:pt x="2743200" y="1635370"/>
                </a:cubicBezTo>
                <a:cubicBezTo>
                  <a:pt x="2762304" y="1651290"/>
                  <a:pt x="2778369" y="1670539"/>
                  <a:pt x="2795954" y="1688123"/>
                </a:cubicBezTo>
                <a:cubicBezTo>
                  <a:pt x="2844000" y="1832267"/>
                  <a:pt x="2760894" y="1609155"/>
                  <a:pt x="2919046" y="1846385"/>
                </a:cubicBezTo>
                <a:cubicBezTo>
                  <a:pt x="2953627" y="1898256"/>
                  <a:pt x="2956195" y="1909582"/>
                  <a:pt x="3006969" y="1951893"/>
                </a:cubicBezTo>
                <a:cubicBezTo>
                  <a:pt x="3023205" y="1965423"/>
                  <a:pt x="3039935" y="1979641"/>
                  <a:pt x="3059723" y="1987062"/>
                </a:cubicBezTo>
                <a:cubicBezTo>
                  <a:pt x="3087708" y="1997556"/>
                  <a:pt x="3118470" y="1998163"/>
                  <a:pt x="3147646" y="2004647"/>
                </a:cubicBezTo>
                <a:cubicBezTo>
                  <a:pt x="3171238" y="2009890"/>
                  <a:pt x="3194746" y="2015592"/>
                  <a:pt x="3217984" y="2022231"/>
                </a:cubicBezTo>
                <a:cubicBezTo>
                  <a:pt x="3235807" y="2027323"/>
                  <a:pt x="3252756" y="2035320"/>
                  <a:pt x="3270738" y="2039816"/>
                </a:cubicBezTo>
                <a:cubicBezTo>
                  <a:pt x="3299734" y="2047065"/>
                  <a:pt x="3329665" y="2050151"/>
                  <a:pt x="3358661" y="2057400"/>
                </a:cubicBezTo>
                <a:cubicBezTo>
                  <a:pt x="3451245" y="2080546"/>
                  <a:pt x="3370919" y="2074985"/>
                  <a:pt x="3464169" y="2074985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400800" y="3581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99110" y="5732530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336384" y="3341077"/>
            <a:ext cx="3516970" cy="756138"/>
          </a:xfrm>
          <a:custGeom>
            <a:avLst/>
            <a:gdLst>
              <a:gd name="connsiteX0" fmla="*/ 3516970 w 3516970"/>
              <a:gd name="connsiteY0" fmla="*/ 756138 h 756138"/>
              <a:gd name="connsiteX1" fmla="*/ 3323539 w 3516970"/>
              <a:gd name="connsiteY1" fmla="*/ 720969 h 756138"/>
              <a:gd name="connsiteX2" fmla="*/ 3218031 w 3516970"/>
              <a:gd name="connsiteY2" fmla="*/ 685800 h 756138"/>
              <a:gd name="connsiteX3" fmla="*/ 3094939 w 3516970"/>
              <a:gd name="connsiteY3" fmla="*/ 650631 h 756138"/>
              <a:gd name="connsiteX4" fmla="*/ 3024601 w 3516970"/>
              <a:gd name="connsiteY4" fmla="*/ 633046 h 756138"/>
              <a:gd name="connsiteX5" fmla="*/ 2971847 w 3516970"/>
              <a:gd name="connsiteY5" fmla="*/ 615461 h 756138"/>
              <a:gd name="connsiteX6" fmla="*/ 2708078 w 3516970"/>
              <a:gd name="connsiteY6" fmla="*/ 580292 h 756138"/>
              <a:gd name="connsiteX7" fmla="*/ 2567401 w 3516970"/>
              <a:gd name="connsiteY7" fmla="*/ 562708 h 756138"/>
              <a:gd name="connsiteX8" fmla="*/ 2321216 w 3516970"/>
              <a:gd name="connsiteY8" fmla="*/ 527538 h 756138"/>
              <a:gd name="connsiteX9" fmla="*/ 2268462 w 3516970"/>
              <a:gd name="connsiteY9" fmla="*/ 509954 h 756138"/>
              <a:gd name="connsiteX10" fmla="*/ 1494739 w 3516970"/>
              <a:gd name="connsiteY10" fmla="*/ 545123 h 756138"/>
              <a:gd name="connsiteX11" fmla="*/ 1125462 w 3516970"/>
              <a:gd name="connsiteY11" fmla="*/ 527538 h 756138"/>
              <a:gd name="connsiteX12" fmla="*/ 1055124 w 3516970"/>
              <a:gd name="connsiteY12" fmla="*/ 509954 h 756138"/>
              <a:gd name="connsiteX13" fmla="*/ 615508 w 3516970"/>
              <a:gd name="connsiteY13" fmla="*/ 492369 h 756138"/>
              <a:gd name="connsiteX14" fmla="*/ 545170 w 3516970"/>
              <a:gd name="connsiteY14" fmla="*/ 474785 h 756138"/>
              <a:gd name="connsiteX15" fmla="*/ 492416 w 3516970"/>
              <a:gd name="connsiteY15" fmla="*/ 457200 h 756138"/>
              <a:gd name="connsiteX16" fmla="*/ 404493 w 3516970"/>
              <a:gd name="connsiteY16" fmla="*/ 439615 h 756138"/>
              <a:gd name="connsiteX17" fmla="*/ 351739 w 3516970"/>
              <a:gd name="connsiteY17" fmla="*/ 404446 h 756138"/>
              <a:gd name="connsiteX18" fmla="*/ 246231 w 3516970"/>
              <a:gd name="connsiteY18" fmla="*/ 369277 h 756138"/>
              <a:gd name="connsiteX19" fmla="*/ 193478 w 3516970"/>
              <a:gd name="connsiteY19" fmla="*/ 334108 h 756138"/>
              <a:gd name="connsiteX20" fmla="*/ 140724 w 3516970"/>
              <a:gd name="connsiteY20" fmla="*/ 316523 h 756138"/>
              <a:gd name="connsiteX21" fmla="*/ 105554 w 3516970"/>
              <a:gd name="connsiteY21" fmla="*/ 263769 h 756138"/>
              <a:gd name="connsiteX22" fmla="*/ 87970 w 3516970"/>
              <a:gd name="connsiteY22" fmla="*/ 211015 h 756138"/>
              <a:gd name="connsiteX23" fmla="*/ 35216 w 3516970"/>
              <a:gd name="connsiteY23" fmla="*/ 158261 h 756138"/>
              <a:gd name="connsiteX24" fmla="*/ 17631 w 3516970"/>
              <a:gd name="connsiteY24" fmla="*/ 70338 h 756138"/>
              <a:gd name="connsiteX25" fmla="*/ 47 w 3516970"/>
              <a:gd name="connsiteY25" fmla="*/ 0 h 75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516970" h="756138">
                <a:moveTo>
                  <a:pt x="3516970" y="756138"/>
                </a:moveTo>
                <a:cubicBezTo>
                  <a:pt x="3482490" y="750391"/>
                  <a:pt x="3362170" y="731505"/>
                  <a:pt x="3323539" y="720969"/>
                </a:cubicBezTo>
                <a:cubicBezTo>
                  <a:pt x="3287774" y="711215"/>
                  <a:pt x="3253996" y="694791"/>
                  <a:pt x="3218031" y="685800"/>
                </a:cubicBezTo>
                <a:cubicBezTo>
                  <a:pt x="2998144" y="630827"/>
                  <a:pt x="3271528" y="701085"/>
                  <a:pt x="3094939" y="650631"/>
                </a:cubicBezTo>
                <a:cubicBezTo>
                  <a:pt x="3071701" y="643992"/>
                  <a:pt x="3047839" y="639686"/>
                  <a:pt x="3024601" y="633046"/>
                </a:cubicBezTo>
                <a:cubicBezTo>
                  <a:pt x="3006778" y="627954"/>
                  <a:pt x="2989942" y="619482"/>
                  <a:pt x="2971847" y="615461"/>
                </a:cubicBezTo>
                <a:cubicBezTo>
                  <a:pt x="2889728" y="597212"/>
                  <a:pt x="2789015" y="589814"/>
                  <a:pt x="2708078" y="580292"/>
                </a:cubicBezTo>
                <a:lnTo>
                  <a:pt x="2567401" y="562708"/>
                </a:lnTo>
                <a:lnTo>
                  <a:pt x="2321216" y="527538"/>
                </a:lnTo>
                <a:cubicBezTo>
                  <a:pt x="2303631" y="521677"/>
                  <a:pt x="2286998" y="509954"/>
                  <a:pt x="2268462" y="509954"/>
                </a:cubicBezTo>
                <a:cubicBezTo>
                  <a:pt x="1583069" y="509954"/>
                  <a:pt x="1771379" y="452908"/>
                  <a:pt x="1494739" y="545123"/>
                </a:cubicBezTo>
                <a:cubicBezTo>
                  <a:pt x="1371647" y="539261"/>
                  <a:pt x="1248301" y="537365"/>
                  <a:pt x="1125462" y="527538"/>
                </a:cubicBezTo>
                <a:cubicBezTo>
                  <a:pt x="1101371" y="525611"/>
                  <a:pt x="1079234" y="511617"/>
                  <a:pt x="1055124" y="509954"/>
                </a:cubicBezTo>
                <a:cubicBezTo>
                  <a:pt x="908816" y="499864"/>
                  <a:pt x="762047" y="498231"/>
                  <a:pt x="615508" y="492369"/>
                </a:cubicBezTo>
                <a:cubicBezTo>
                  <a:pt x="592062" y="486508"/>
                  <a:pt x="568408" y="481424"/>
                  <a:pt x="545170" y="474785"/>
                </a:cubicBezTo>
                <a:cubicBezTo>
                  <a:pt x="527347" y="469693"/>
                  <a:pt x="510398" y="461696"/>
                  <a:pt x="492416" y="457200"/>
                </a:cubicBezTo>
                <a:cubicBezTo>
                  <a:pt x="463420" y="449951"/>
                  <a:pt x="433801" y="445477"/>
                  <a:pt x="404493" y="439615"/>
                </a:cubicBezTo>
                <a:cubicBezTo>
                  <a:pt x="386908" y="427892"/>
                  <a:pt x="371052" y="413029"/>
                  <a:pt x="351739" y="404446"/>
                </a:cubicBezTo>
                <a:cubicBezTo>
                  <a:pt x="317862" y="389390"/>
                  <a:pt x="246231" y="369277"/>
                  <a:pt x="246231" y="369277"/>
                </a:cubicBezTo>
                <a:cubicBezTo>
                  <a:pt x="228647" y="357554"/>
                  <a:pt x="212381" y="343559"/>
                  <a:pt x="193478" y="334108"/>
                </a:cubicBezTo>
                <a:cubicBezTo>
                  <a:pt x="176899" y="325818"/>
                  <a:pt x="155198" y="328102"/>
                  <a:pt x="140724" y="316523"/>
                </a:cubicBezTo>
                <a:cubicBezTo>
                  <a:pt x="124221" y="303321"/>
                  <a:pt x="117277" y="281354"/>
                  <a:pt x="105554" y="263769"/>
                </a:cubicBezTo>
                <a:cubicBezTo>
                  <a:pt x="99693" y="246184"/>
                  <a:pt x="98252" y="226438"/>
                  <a:pt x="87970" y="211015"/>
                </a:cubicBezTo>
                <a:cubicBezTo>
                  <a:pt x="74176" y="190323"/>
                  <a:pt x="46338" y="180504"/>
                  <a:pt x="35216" y="158261"/>
                </a:cubicBezTo>
                <a:cubicBezTo>
                  <a:pt x="21850" y="131528"/>
                  <a:pt x="24880" y="99334"/>
                  <a:pt x="17631" y="70338"/>
                </a:cubicBezTo>
                <a:cubicBezTo>
                  <a:pt x="-1807" y="-7412"/>
                  <a:pt x="47" y="42267"/>
                  <a:pt x="47" y="0"/>
                </a:cubicBezTo>
              </a:path>
            </a:pathLst>
          </a:cu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99110" y="2819400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4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and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system is a set of connected things working together.</a:t>
            </a:r>
          </a:p>
          <a:p>
            <a:r>
              <a:rPr lang="en-US" dirty="0" smtClean="0"/>
              <a:t>A software-intensive system includes software things and hardware things.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90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Structures (Bridges)</a:t>
            </a:r>
          </a:p>
          <a:p>
            <a:pPr marL="0" indent="0">
              <a:buNone/>
            </a:pPr>
            <a:r>
              <a:rPr lang="en-US" dirty="0"/>
              <a:t>2. Clock works (Solar system)</a:t>
            </a:r>
          </a:p>
          <a:p>
            <a:pPr marL="0" indent="0">
              <a:buNone/>
            </a:pPr>
            <a:r>
              <a:rPr lang="en-US" dirty="0"/>
              <a:t>3. Controls (Thermostat)</a:t>
            </a:r>
          </a:p>
          <a:p>
            <a:pPr marL="0" indent="0">
              <a:buNone/>
            </a:pPr>
            <a:r>
              <a:rPr lang="en-US" dirty="0"/>
              <a:t>4. Open (Biological cells)</a:t>
            </a:r>
          </a:p>
          <a:p>
            <a:pPr marL="0" indent="0">
              <a:buNone/>
            </a:pPr>
            <a:r>
              <a:rPr lang="en-US" dirty="0"/>
              <a:t>5. Lower organisms (Plants)</a:t>
            </a:r>
          </a:p>
          <a:p>
            <a:pPr marL="0" indent="0">
              <a:buNone/>
            </a:pPr>
            <a:r>
              <a:rPr lang="en-US" dirty="0"/>
              <a:t>6. Animals (Birds)</a:t>
            </a:r>
          </a:p>
          <a:p>
            <a:pPr marL="0" indent="0">
              <a:buNone/>
            </a:pPr>
            <a:r>
              <a:rPr lang="en-US" dirty="0"/>
              <a:t>7. Man (Humans)</a:t>
            </a:r>
          </a:p>
          <a:p>
            <a:pPr marL="0" indent="0">
              <a:buNone/>
            </a:pPr>
            <a:r>
              <a:rPr lang="en-US" dirty="0"/>
              <a:t>8. Social (Families)</a:t>
            </a:r>
          </a:p>
          <a:p>
            <a:pPr marL="0" indent="0">
              <a:buNone/>
            </a:pPr>
            <a:r>
              <a:rPr lang="en-US" dirty="0"/>
              <a:t>9. Transcendental (God)</a:t>
            </a:r>
          </a:p>
        </p:txBody>
      </p:sp>
    </p:spTree>
    <p:extLst>
      <p:ext uri="{BB962C8B-B14F-4D97-AF65-F5344CB8AC3E}">
        <p14:creationId xmlns:p14="http://schemas.microsoft.com/office/powerpoint/2010/main" val="197156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collaboration of independent systems that have lives of their own but are brought together to serve a purpose.</a:t>
            </a:r>
          </a:p>
          <a:p>
            <a:r>
              <a:rPr lang="en-US" dirty="0"/>
              <a:t> they have five common characteristics: operational independence of the individual systems, managerial independence of the systems, geographical distribution, emergent behavior and evolutionary development</a:t>
            </a:r>
          </a:p>
        </p:txBody>
      </p:sp>
    </p:spTree>
    <p:extLst>
      <p:ext uri="{BB962C8B-B14F-4D97-AF65-F5344CB8AC3E}">
        <p14:creationId xmlns:p14="http://schemas.microsoft.com/office/powerpoint/2010/main" val="180476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Automobile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viewed as a system of systems</a:t>
            </a:r>
          </a:p>
          <a:p>
            <a:r>
              <a:rPr lang="en-US" dirty="0" smtClean="0"/>
              <a:t>Basic vehicle +</a:t>
            </a:r>
          </a:p>
          <a:p>
            <a:r>
              <a:rPr lang="en-US" dirty="0" smtClean="0"/>
              <a:t>Plugin GPS +</a:t>
            </a:r>
          </a:p>
          <a:p>
            <a:r>
              <a:rPr lang="en-US" dirty="0" smtClean="0"/>
              <a:t>Tablet connected via </a:t>
            </a:r>
            <a:r>
              <a:rPr lang="en-US" dirty="0" err="1" smtClean="0"/>
              <a:t>bluetooth</a:t>
            </a:r>
            <a:r>
              <a:rPr lang="en-US" dirty="0" smtClean="0"/>
              <a:t> +</a:t>
            </a:r>
          </a:p>
          <a:p>
            <a:r>
              <a:rPr lang="en-US" dirty="0" smtClean="0"/>
              <a:t>Plugin video player +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35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 Adaptive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http://www3.nd.edu/~</a:t>
            </a:r>
            <a:r>
              <a:rPr lang="en-US" dirty="0" smtClean="0">
                <a:hlinkClick r:id="rId2"/>
              </a:rPr>
              <a:t>gmadey/Activities/CAS-Briefing.pdf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sdsi.asu.edu/wp-content/uploads/2013/01/Dahm-AIAA-2013-AIAA-Aerospace-Sciences-Keynote.pdf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27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Complex adaptive </a:t>
            </a:r>
            <a:r>
              <a:rPr lang="en-US" dirty="0" smtClean="0"/>
              <a:t>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"a system that emerges over time into a coherent form, and adapts and organizes itself without any singular entity deliberately managing or controlling it"  </a:t>
            </a:r>
            <a:r>
              <a:rPr lang="en-US" dirty="0" smtClean="0"/>
              <a:t>[Holland, 1995]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Emergence</a:t>
            </a:r>
          </a:p>
          <a:p>
            <a:r>
              <a:rPr lang="en-US" dirty="0" smtClean="0"/>
              <a:t>Dynamism</a:t>
            </a:r>
          </a:p>
          <a:p>
            <a:r>
              <a:rPr lang="en-US" dirty="0" smtClean="0"/>
              <a:t>Edge of chaos</a:t>
            </a:r>
          </a:p>
          <a:p>
            <a:r>
              <a:rPr lang="en-US" dirty="0" smtClean="0"/>
              <a:t>Non-linear change</a:t>
            </a:r>
            <a:endParaRPr lang="en-US" dirty="0"/>
          </a:p>
        </p:txBody>
      </p:sp>
      <p:pic>
        <p:nvPicPr>
          <p:cNvPr id="4098" name="Picture 2" descr="http://www.necsi.edu/projects/mclemens/cs_cha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479" y="3048001"/>
            <a:ext cx="5278522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050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9697"/>
            <a:ext cx="6400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Designing Complex Adaptive Systems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289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Is platooning like “flock behavior”?</a:t>
            </a:r>
          </a:p>
          <a:p>
            <a:r>
              <a:rPr lang="en-US" dirty="0" smtClean="0"/>
              <a:t>Flock behavior involves a few simple rules</a:t>
            </a:r>
          </a:p>
          <a:p>
            <a:pPr lvl="1"/>
            <a:r>
              <a:rPr lang="en-US" dirty="0"/>
              <a:t>Separation - avoid crowding neighbors (short range repulsion)</a:t>
            </a:r>
          </a:p>
          <a:p>
            <a:pPr lvl="1"/>
            <a:r>
              <a:rPr lang="en-US" dirty="0"/>
              <a:t>Alignment - steer towards average heading of neighbors</a:t>
            </a:r>
          </a:p>
          <a:p>
            <a:pPr lvl="1"/>
            <a:r>
              <a:rPr lang="en-US" dirty="0"/>
              <a:t>Cohesion - steer towards average position of neighbors (long range attraction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5122" name="Picture 2" descr="https://encrypted-tbn0.gstatic.com/images?q=tbn:ANd9GcSHqICYkM65mKo2YvEYZAwWaVj53pc3hru2rgODyTWGvrDkaOncY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6501" y="4610100"/>
            <a:ext cx="2947500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Rq2OtEsPSwPVj-cq-z2XaJ7vz9QStaWGOUU-qMxa6CmFfHVw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19051"/>
            <a:ext cx="2190750" cy="1664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8130" y="5036638"/>
            <a:ext cx="5559535" cy="1311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We are </a:t>
            </a:r>
            <a:r>
              <a:rPr lang="en-US" sz="2400" dirty="0" smtClean="0"/>
              <a:t>interested in finding </a:t>
            </a:r>
            <a:r>
              <a:rPr lang="en-US" sz="2400" dirty="0"/>
              <a:t>the simple </a:t>
            </a:r>
            <a:endParaRPr lang="en-US" sz="2400" dirty="0" smtClean="0"/>
          </a:p>
          <a:p>
            <a:pPr>
              <a:lnSpc>
                <a:spcPct val="110000"/>
              </a:lnSpc>
            </a:pPr>
            <a:r>
              <a:rPr lang="en-US" sz="2400" dirty="0" smtClean="0"/>
              <a:t>rules </a:t>
            </a:r>
            <a:r>
              <a:rPr lang="en-US" sz="2400" dirty="0"/>
              <a:t>for </a:t>
            </a:r>
            <a:r>
              <a:rPr lang="en-US" sz="2400" dirty="0" smtClean="0"/>
              <a:t>platoons </a:t>
            </a:r>
            <a:r>
              <a:rPr lang="en-US" sz="2400" dirty="0"/>
              <a:t>of vehicles </a:t>
            </a:r>
            <a:r>
              <a:rPr lang="en-US" sz="2400" dirty="0" smtClean="0"/>
              <a:t>in order to</a:t>
            </a:r>
          </a:p>
          <a:p>
            <a:pPr>
              <a:lnSpc>
                <a:spcPct val="110000"/>
              </a:lnSpc>
            </a:pPr>
            <a:r>
              <a:rPr lang="en-US" sz="2400" dirty="0" smtClean="0"/>
              <a:t>simplify autonomy </a:t>
            </a:r>
            <a:r>
              <a:rPr lang="en-US" sz="2400" dirty="0"/>
              <a:t>for vehicles.</a:t>
            </a:r>
          </a:p>
        </p:txBody>
      </p:sp>
    </p:spTree>
    <p:extLst>
      <p:ext uri="{BB962C8B-B14F-4D97-AF65-F5344CB8AC3E}">
        <p14:creationId xmlns:p14="http://schemas.microsoft.com/office/powerpoint/2010/main" val="224397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35808</TotalTime>
  <Words>512</Words>
  <Application>Microsoft Office PowerPoint</Application>
  <PresentationFormat>On-screen Show (4:3)</PresentationFormat>
  <Paragraphs>115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syse802Template</vt:lpstr>
      <vt:lpstr>CPSC 872</vt:lpstr>
      <vt:lpstr>Context</vt:lpstr>
      <vt:lpstr>Software and systems</vt:lpstr>
      <vt:lpstr>Types of systems</vt:lpstr>
      <vt:lpstr>System of systems</vt:lpstr>
      <vt:lpstr>Automobile</vt:lpstr>
      <vt:lpstr>Complex Adaptive Systems</vt:lpstr>
      <vt:lpstr>Complex adaptive systems</vt:lpstr>
      <vt:lpstr>Designing Complex Adaptive Systems </vt:lpstr>
      <vt:lpstr>Ultra-large scale systems</vt:lpstr>
      <vt:lpstr>Consequences of ultra-large scale systems </vt:lpstr>
      <vt:lpstr>PowerPoint Presentation</vt:lpstr>
      <vt:lpstr>Implications for design</vt:lpstr>
      <vt:lpstr>Design for testability</vt:lpstr>
      <vt:lpstr>Design for testability</vt:lpstr>
      <vt:lpstr>Policies</vt:lpstr>
      <vt:lpstr>Design</vt:lpstr>
      <vt:lpstr>PowerPoint Presentation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Windows User</cp:lastModifiedBy>
  <cp:revision>148</cp:revision>
  <dcterms:created xsi:type="dcterms:W3CDTF">2010-10-17T00:36:11Z</dcterms:created>
  <dcterms:modified xsi:type="dcterms:W3CDTF">2014-11-20T15:52:52Z</dcterms:modified>
</cp:coreProperties>
</file>