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62" r:id="rId3"/>
    <p:sldId id="266" r:id="rId4"/>
    <p:sldId id="267" r:id="rId5"/>
    <p:sldId id="268" r:id="rId6"/>
    <p:sldId id="274" r:id="rId7"/>
    <p:sldId id="265" r:id="rId8"/>
    <p:sldId id="270" r:id="rId9"/>
    <p:sldId id="271" r:id="rId10"/>
    <p:sldId id="272" r:id="rId11"/>
    <p:sldId id="273" r:id="rId12"/>
    <p:sldId id="282" r:id="rId13"/>
    <p:sldId id="281" r:id="rId14"/>
    <p:sldId id="275" r:id="rId15"/>
    <p:sldId id="276" r:id="rId16"/>
    <p:sldId id="280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http://www.necsi.edu/projects/mclemens/cs_char.gif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F219-BEB9-4D8B-9270-FF96972D2C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6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rct=j&amp;q=&amp;esrc=s&amp;source=web&amp;cd=6&amp;ved=0CEQQFjAF&amp;url=https://ece.uwaterloo.ca/~rpellizz/courses/Intro720T5.pptx&amp;ei=yAtuVLamA42IgwSPoYIY&amp;usg=AFQjCNF2dcGidLKHeTczI9qvnIx1bnCEpw&amp;bvm=bv.80120444,d.eXY&amp;cad=rj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novation.cc/scholarly-style/desouza_lin_policy_informatics_v16i1a7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dsi.asu.edu/wp-content/uploads/2013/01/Dahm-AIAA-2013-AIAA-Aerospace-Sciences-Keynote.pdf" TargetMode="External"/><Relationship Id="rId2" Type="http://schemas.openxmlformats.org/officeDocument/2006/relationships/hyperlink" Target="http://www3.nd.edu/~gmadey/Activities/CAS-Briefing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30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ULS and Complex Adaptive Systems, cont’d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Ultra-large scale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"interdependent webs of software-reliant systems, people, policies, cultures, and economics" </a:t>
            </a:r>
            <a:r>
              <a:rPr lang="en-US" dirty="0" smtClean="0"/>
              <a:t>[Northrop</a:t>
            </a:r>
            <a:r>
              <a:rPr lang="en-US" dirty="0"/>
              <a:t>, </a:t>
            </a:r>
            <a:r>
              <a:rPr lang="en-US" dirty="0" smtClean="0"/>
              <a:t>2006]</a:t>
            </a:r>
          </a:p>
          <a:p>
            <a:pPr marL="0" indent="0">
              <a:buNone/>
            </a:pPr>
            <a:r>
              <a:rPr lang="en-US" dirty="0" smtClean="0"/>
              <a:t>Unprecedented scale in terms of:</a:t>
            </a:r>
          </a:p>
          <a:p>
            <a:pPr marL="0" indent="0">
              <a:buNone/>
            </a:pPr>
            <a:r>
              <a:rPr lang="en-US" sz="2000" dirty="0" smtClean="0"/>
              <a:t>number </a:t>
            </a:r>
            <a:r>
              <a:rPr lang="en-US" sz="2000" dirty="0"/>
              <a:t>of routine processes, interactions, </a:t>
            </a:r>
            <a:r>
              <a:rPr lang="en-US" sz="2000" dirty="0" smtClean="0"/>
              <a:t>and </a:t>
            </a:r>
            <a:r>
              <a:rPr lang="en-US" sz="2000" dirty="0"/>
              <a:t>“emergent behaviors”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lines of code</a:t>
            </a:r>
          </a:p>
          <a:p>
            <a:pPr marL="0" indent="0">
              <a:buNone/>
            </a:pPr>
            <a:r>
              <a:rPr lang="en-US" sz="2000" dirty="0"/>
              <a:t>number of </a:t>
            </a:r>
            <a:r>
              <a:rPr lang="en-US" sz="2000" dirty="0" smtClean="0"/>
              <a:t>jurisdictions</a:t>
            </a:r>
          </a:p>
          <a:p>
            <a:pPr marL="0" indent="0">
              <a:buNone/>
            </a:pPr>
            <a:r>
              <a:rPr lang="en-US" sz="2000" dirty="0"/>
              <a:t>n</a:t>
            </a:r>
            <a:r>
              <a:rPr lang="en-US" sz="2000" dirty="0" smtClean="0"/>
              <a:t>umber of people</a:t>
            </a:r>
          </a:p>
          <a:p>
            <a:pPr marL="0" indent="0">
              <a:buNone/>
            </a:pPr>
            <a:r>
              <a:rPr lang="en-US" sz="2000" dirty="0"/>
              <a:t>n</a:t>
            </a:r>
            <a:r>
              <a:rPr lang="en-US" sz="2000" dirty="0" smtClean="0"/>
              <a:t>umber of policies</a:t>
            </a:r>
            <a:endParaRPr lang="en-US" sz="20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086798"/>
            <a:ext cx="4019550" cy="277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2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Consequences of ultra-large </a:t>
            </a:r>
            <a:r>
              <a:rPr lang="en-US" dirty="0"/>
              <a:t>scale </a:t>
            </a:r>
            <a:r>
              <a:rPr lang="en-US" dirty="0" smtClean="0"/>
              <a:t>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Consequences of being ULS</a:t>
            </a:r>
          </a:p>
          <a:p>
            <a:pPr lvl="1"/>
            <a:r>
              <a:rPr lang="en-US" dirty="0" smtClean="0"/>
              <a:t>Decentralized</a:t>
            </a:r>
            <a:endParaRPr lang="en-US" dirty="0"/>
          </a:p>
          <a:p>
            <a:pPr lvl="1"/>
            <a:r>
              <a:rPr lang="en-US" dirty="0"/>
              <a:t>Conflicting, diverse, unknowable requirements</a:t>
            </a:r>
          </a:p>
          <a:p>
            <a:pPr lvl="1"/>
            <a:r>
              <a:rPr lang="en-US" dirty="0"/>
              <a:t>Continuous evolution</a:t>
            </a:r>
          </a:p>
          <a:p>
            <a:pPr lvl="1"/>
            <a:r>
              <a:rPr lang="en-US" dirty="0"/>
              <a:t>Heterogeneous elements</a:t>
            </a:r>
          </a:p>
          <a:p>
            <a:pPr lvl="1"/>
            <a:r>
              <a:rPr lang="en-US" dirty="0"/>
              <a:t>Erosion of the people/system boundary</a:t>
            </a:r>
          </a:p>
          <a:p>
            <a:pPr lvl="1"/>
            <a:r>
              <a:rPr lang="en-US" dirty="0"/>
              <a:t>Failure as the norm</a:t>
            </a:r>
          </a:p>
          <a:p>
            <a:pPr lvl="1"/>
            <a:r>
              <a:rPr lang="en-US" dirty="0"/>
              <a:t>New </a:t>
            </a:r>
            <a:r>
              <a:rPr lang="en-US" dirty="0" smtClean="0"/>
              <a:t>paradigms </a:t>
            </a:r>
            <a:r>
              <a:rPr lang="en-US" dirty="0"/>
              <a:t>for policy and </a:t>
            </a:r>
            <a:r>
              <a:rPr lang="en-US" dirty="0" smtClean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12633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Cyber-Physical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https://www.google.com/url?sa=t&amp;rct=j&amp;q=&amp;</a:t>
            </a:r>
            <a:r>
              <a:rPr lang="en-US" dirty="0" smtClean="0">
                <a:hlinkClick r:id="rId2"/>
              </a:rPr>
              <a:t>esrc=s&amp;source=web&amp;cd=6&amp;ved=0CEQQFjAF&amp;url=https%3A%2F%2Fece.uwaterloo.ca%2F~rpellizz%2Fcourses%2FIntro720T5.pptx&amp;ei=yAtuVLamA42IgwSPoYIY&amp;usg=AFQjCNF2dcGidLKHeTczI9qvnIx1bnCEpw&amp;bvm=bv.80120444,d.eXY&amp;cad=rja</a:t>
            </a:r>
            <a:endParaRPr lang="en-US" dirty="0" smtClean="0"/>
          </a:p>
          <a:p>
            <a:r>
              <a:rPr lang="en-US" dirty="0"/>
              <a:t>http://www.ee.washington.edu/research/nsl/aar-cps/winterrev4.pdf</a:t>
            </a:r>
          </a:p>
        </p:txBody>
      </p:sp>
    </p:spTree>
    <p:extLst>
      <p:ext uri="{BB962C8B-B14F-4D97-AF65-F5344CB8AC3E}">
        <p14:creationId xmlns:p14="http://schemas.microsoft.com/office/powerpoint/2010/main" val="1400037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PSConceptMap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7" y="-4313"/>
            <a:ext cx="8435308" cy="686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4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Uncertainty</a:t>
            </a:r>
          </a:p>
          <a:p>
            <a:r>
              <a:rPr lang="en-US" dirty="0" smtClean="0"/>
              <a:t>Non-linear</a:t>
            </a:r>
          </a:p>
          <a:p>
            <a:r>
              <a:rPr lang="en-US" dirty="0" smtClean="0"/>
              <a:t>Emergent behavior</a:t>
            </a:r>
          </a:p>
          <a:p>
            <a:r>
              <a:rPr lang="en-US" dirty="0" smtClean="0"/>
              <a:t>Cause and effect do not appear to be related</a:t>
            </a:r>
          </a:p>
          <a:p>
            <a:endParaRPr lang="en-US" dirty="0"/>
          </a:p>
          <a:p>
            <a:r>
              <a:rPr lang="en-US" dirty="0" smtClean="0"/>
              <a:t>Specify for an envelope of behavior rather than specific values</a:t>
            </a:r>
          </a:p>
          <a:p>
            <a:r>
              <a:rPr lang="en-US" dirty="0" smtClean="0"/>
              <a:t>Accept results that are within the  boundary</a:t>
            </a:r>
          </a:p>
          <a:p>
            <a:r>
              <a:rPr lang="en-US" dirty="0" smtClean="0"/>
              <a:t>Raise errors at the boundary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-&gt; error</a:t>
            </a:r>
            <a:r>
              <a:rPr lang="en-US" dirty="0"/>
              <a:t> </a:t>
            </a:r>
            <a:r>
              <a:rPr lang="en-US" dirty="0" smtClean="0"/>
              <a:t>-&gt; failure</a:t>
            </a:r>
          </a:p>
          <a:p>
            <a:endParaRPr lang="en-US" dirty="0" smtClean="0"/>
          </a:p>
          <a:p>
            <a:r>
              <a:rPr lang="en-US" dirty="0" smtClean="0"/>
              <a:t>Reachability</a:t>
            </a:r>
          </a:p>
          <a:p>
            <a:r>
              <a:rPr lang="en-US" dirty="0" smtClean="0"/>
              <a:t>Infection</a:t>
            </a:r>
          </a:p>
          <a:p>
            <a:r>
              <a:rPr lang="en-US" dirty="0" smtClean="0"/>
              <a:t>Propagation</a:t>
            </a:r>
          </a:p>
          <a:p>
            <a:endParaRPr lang="en-US" dirty="0" smtClean="0"/>
          </a:p>
          <a:p>
            <a:r>
              <a:rPr lang="en-US" dirty="0" smtClean="0"/>
              <a:t>Controllability</a:t>
            </a:r>
          </a:p>
          <a:p>
            <a:r>
              <a:rPr lang="en-US" dirty="0" smtClean="0"/>
              <a:t>Observability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704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Controllability</a:t>
            </a:r>
          </a:p>
          <a:p>
            <a:pPr lvl="1"/>
            <a:r>
              <a:rPr lang="en-US" dirty="0" smtClean="0"/>
              <a:t>Need routines that allow setting values in memory</a:t>
            </a:r>
          </a:p>
          <a:p>
            <a:r>
              <a:rPr lang="en-US" dirty="0" smtClean="0"/>
              <a:t>Observability</a:t>
            </a:r>
          </a:p>
          <a:p>
            <a:pPr lvl="1"/>
            <a:r>
              <a:rPr lang="en-US" dirty="0" smtClean="0"/>
              <a:t>Assertions</a:t>
            </a:r>
          </a:p>
          <a:p>
            <a:pPr lvl="1"/>
            <a:r>
              <a:rPr lang="en-US" dirty="0" smtClean="0"/>
              <a:t>Testability ports (this is what the hardware people do))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www.innovation.cc/scholarly-style/desouza_lin_policy_informatics_v16i1a7.pdf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83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usual design process assumes a mechanistic, linear world</a:t>
            </a:r>
          </a:p>
          <a:p>
            <a:r>
              <a:rPr lang="en-US" dirty="0" smtClean="0"/>
              <a:t>We seek optimization</a:t>
            </a:r>
          </a:p>
          <a:p>
            <a:r>
              <a:rPr lang="en-US" dirty="0" smtClean="0"/>
              <a:t>With complex adaptive systems non-linear responses make that impossible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37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Socio-technical ecosystem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43000" y="2514600"/>
            <a:ext cx="6553200" cy="3124200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2190" y="192960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socio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27011" y="192960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6049992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Management</a:t>
            </a:r>
          </a:p>
          <a:p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75139" y="6049992"/>
            <a:ext cx="15872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architects</a:t>
            </a:r>
            <a:endParaRPr lang="en-US" dirty="0"/>
          </a:p>
          <a:p>
            <a:r>
              <a:rPr lang="en-US" dirty="0"/>
              <a:t>interactions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6049991"/>
            <a:ext cx="15872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esign session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35461" y="6049991"/>
            <a:ext cx="1917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Architecture/</a:t>
            </a:r>
            <a:r>
              <a:rPr lang="en-US" dirty="0" err="1" smtClean="0"/>
              <a:t>impl</a:t>
            </a:r>
            <a:endParaRPr lang="en-US" dirty="0"/>
          </a:p>
          <a:p>
            <a:r>
              <a:rPr lang="en-US" dirty="0" smtClean="0"/>
              <a:t>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78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and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is a set of connected things working together.</a:t>
            </a:r>
          </a:p>
          <a:p>
            <a:r>
              <a:rPr lang="en-US" dirty="0" smtClean="0"/>
              <a:t>A software-intensive system includes software things and hardware things.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0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Structures (Bridges)</a:t>
            </a:r>
          </a:p>
          <a:p>
            <a:pPr marL="0" indent="0">
              <a:buNone/>
            </a:pPr>
            <a:r>
              <a:rPr lang="en-US" dirty="0"/>
              <a:t>2. Clock works (Solar system)</a:t>
            </a:r>
          </a:p>
          <a:p>
            <a:pPr marL="0" indent="0">
              <a:buNone/>
            </a:pPr>
            <a:r>
              <a:rPr lang="en-US" dirty="0"/>
              <a:t>3. Controls (Thermostat)</a:t>
            </a:r>
          </a:p>
          <a:p>
            <a:pPr marL="0" indent="0">
              <a:buNone/>
            </a:pPr>
            <a:r>
              <a:rPr lang="en-US" dirty="0"/>
              <a:t>4. Open (Biological cells)</a:t>
            </a:r>
          </a:p>
          <a:p>
            <a:pPr marL="0" indent="0">
              <a:buNone/>
            </a:pPr>
            <a:r>
              <a:rPr lang="en-US" dirty="0"/>
              <a:t>5. Lower organisms (Plants)</a:t>
            </a:r>
          </a:p>
          <a:p>
            <a:pPr marL="0" indent="0">
              <a:buNone/>
            </a:pPr>
            <a:r>
              <a:rPr lang="en-US" dirty="0"/>
              <a:t>6. Animals (Birds)</a:t>
            </a:r>
          </a:p>
          <a:p>
            <a:pPr marL="0" indent="0">
              <a:buNone/>
            </a:pPr>
            <a:r>
              <a:rPr lang="en-US" dirty="0"/>
              <a:t>7. Man (Humans)</a:t>
            </a:r>
          </a:p>
          <a:p>
            <a:pPr marL="0" indent="0">
              <a:buNone/>
            </a:pPr>
            <a:r>
              <a:rPr lang="en-US" dirty="0"/>
              <a:t>8. Social (Families)</a:t>
            </a:r>
          </a:p>
          <a:p>
            <a:pPr marL="0" indent="0">
              <a:buNone/>
            </a:pPr>
            <a:r>
              <a:rPr lang="en-US" dirty="0"/>
              <a:t>9. Transcendental (God)</a:t>
            </a:r>
          </a:p>
        </p:txBody>
      </p:sp>
    </p:spTree>
    <p:extLst>
      <p:ext uri="{BB962C8B-B14F-4D97-AF65-F5344CB8AC3E}">
        <p14:creationId xmlns:p14="http://schemas.microsoft.com/office/powerpoint/2010/main" val="197156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collaboration of independent systems that have lives of their own but are brought together to serve a purpose.</a:t>
            </a:r>
          </a:p>
          <a:p>
            <a:r>
              <a:rPr lang="en-US" dirty="0"/>
              <a:t> they have five common characteristics: operational independence of the individual systems, managerial independence of the systems, geographical distribution, emergent behavior and evolutionary development</a:t>
            </a:r>
          </a:p>
        </p:txBody>
      </p:sp>
    </p:spTree>
    <p:extLst>
      <p:ext uri="{BB962C8B-B14F-4D97-AF65-F5344CB8AC3E}">
        <p14:creationId xmlns:p14="http://schemas.microsoft.com/office/powerpoint/2010/main" val="18047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viewed as a system of systems</a:t>
            </a:r>
          </a:p>
          <a:p>
            <a:r>
              <a:rPr lang="en-US" dirty="0" smtClean="0"/>
              <a:t>Basic vehicle +</a:t>
            </a:r>
          </a:p>
          <a:p>
            <a:r>
              <a:rPr lang="en-US" dirty="0" smtClean="0"/>
              <a:t>Plugin GPS +</a:t>
            </a:r>
          </a:p>
          <a:p>
            <a:r>
              <a:rPr lang="en-US" dirty="0" smtClean="0"/>
              <a:t>Tablet connected via </a:t>
            </a:r>
            <a:r>
              <a:rPr lang="en-US" dirty="0" err="1" smtClean="0"/>
              <a:t>bluetooth</a:t>
            </a:r>
            <a:r>
              <a:rPr lang="en-US" dirty="0" smtClean="0"/>
              <a:t> +</a:t>
            </a:r>
          </a:p>
          <a:p>
            <a:r>
              <a:rPr lang="en-US" dirty="0" smtClean="0"/>
              <a:t>Plugin video player +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Adaptive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http://www3.nd.edu/~</a:t>
            </a:r>
            <a:r>
              <a:rPr lang="en-US" dirty="0" smtClean="0">
                <a:hlinkClick r:id="rId2"/>
              </a:rPr>
              <a:t>gmadey/Activities/CAS-Briefing.pdf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sdsi.asu.edu/wp-content/uploads/2013/01/Dahm-AIAA-2013-AIAA-Aerospace-Sciences-Keynote.pdf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Complex adaptive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"a system that emerges over time into a coherent form, and adapts and organizes itself without any singular entity deliberately managing or controlling it"  </a:t>
            </a:r>
            <a:r>
              <a:rPr lang="en-US" dirty="0" smtClean="0"/>
              <a:t>[Holland, 1995]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Emergence</a:t>
            </a:r>
          </a:p>
          <a:p>
            <a:r>
              <a:rPr lang="en-US" dirty="0" smtClean="0"/>
              <a:t>Dynamism</a:t>
            </a:r>
          </a:p>
          <a:p>
            <a:r>
              <a:rPr lang="en-US" dirty="0" smtClean="0"/>
              <a:t>Edge of chaos</a:t>
            </a:r>
          </a:p>
          <a:p>
            <a:r>
              <a:rPr lang="en-US" dirty="0" smtClean="0"/>
              <a:t>Non-linear change</a:t>
            </a:r>
            <a:endParaRPr lang="en-US" dirty="0"/>
          </a:p>
        </p:txBody>
      </p:sp>
      <p:pic>
        <p:nvPicPr>
          <p:cNvPr id="4098" name="Picture 2" descr="http://www.necsi.edu/projects/mclemens/cs_cha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479" y="3048001"/>
            <a:ext cx="527852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9697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Designing Complex Adaptive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8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 platooning like “flock behavior”?</a:t>
            </a:r>
          </a:p>
          <a:p>
            <a:r>
              <a:rPr lang="en-US" dirty="0" smtClean="0"/>
              <a:t>Flock behavior involves a few simple rules</a:t>
            </a:r>
          </a:p>
          <a:p>
            <a:pPr lvl="1"/>
            <a:r>
              <a:rPr lang="en-US" dirty="0"/>
              <a:t>Separation - avoid crowding neighbors (short range repulsion)</a:t>
            </a:r>
          </a:p>
          <a:p>
            <a:pPr lvl="1"/>
            <a:r>
              <a:rPr lang="en-US" dirty="0"/>
              <a:t>Alignment - steer towards average heading of neighbors</a:t>
            </a:r>
          </a:p>
          <a:p>
            <a:pPr lvl="1"/>
            <a:r>
              <a:rPr lang="en-US" dirty="0"/>
              <a:t>Cohesion - steer towards average position of neighbors (long range attraction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122" name="Picture 2" descr="https://encrypted-tbn0.gstatic.com/images?q=tbn:ANd9GcSHqICYkM65mKo2YvEYZAwWaVj53pc3hru2rgODyTWGvrDkaOncY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501" y="4610100"/>
            <a:ext cx="29475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Rq2OtEsPSwPVj-cq-z2XaJ7vz9QStaWGOUU-qMxa6CmFfHVw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9051"/>
            <a:ext cx="2190750" cy="1664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8130" y="5036638"/>
            <a:ext cx="5559535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We are </a:t>
            </a:r>
            <a:r>
              <a:rPr lang="en-US" sz="2400" dirty="0" smtClean="0"/>
              <a:t>interested in finding </a:t>
            </a:r>
            <a:r>
              <a:rPr lang="en-US" sz="2400" dirty="0"/>
              <a:t>the simple </a:t>
            </a:r>
            <a:endParaRPr lang="en-US" sz="2400" dirty="0" smtClean="0"/>
          </a:p>
          <a:p>
            <a:pPr>
              <a:lnSpc>
                <a:spcPct val="110000"/>
              </a:lnSpc>
            </a:pPr>
            <a:r>
              <a:rPr lang="en-US" sz="2400" dirty="0" smtClean="0"/>
              <a:t>rules </a:t>
            </a:r>
            <a:r>
              <a:rPr lang="en-US" sz="2400" dirty="0"/>
              <a:t>for </a:t>
            </a:r>
            <a:r>
              <a:rPr lang="en-US" sz="2400" dirty="0" smtClean="0"/>
              <a:t>platoons </a:t>
            </a:r>
            <a:r>
              <a:rPr lang="en-US" sz="2400" dirty="0"/>
              <a:t>of vehicles </a:t>
            </a:r>
            <a:r>
              <a:rPr lang="en-US" sz="2400" dirty="0" smtClean="0"/>
              <a:t>in order to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simplify autonomy </a:t>
            </a:r>
            <a:r>
              <a:rPr lang="en-US" sz="2400" dirty="0"/>
              <a:t>for vehicles.</a:t>
            </a:r>
          </a:p>
        </p:txBody>
      </p:sp>
    </p:spTree>
    <p:extLst>
      <p:ext uri="{BB962C8B-B14F-4D97-AF65-F5344CB8AC3E}">
        <p14:creationId xmlns:p14="http://schemas.microsoft.com/office/powerpoint/2010/main" val="22439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36797</TotalTime>
  <Words>524</Words>
  <Application>Microsoft Office PowerPoint</Application>
  <PresentationFormat>On-screen Show (4:3)</PresentationFormat>
  <Paragraphs>119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syse802Template</vt:lpstr>
      <vt:lpstr>CPSC 872</vt:lpstr>
      <vt:lpstr>Context</vt:lpstr>
      <vt:lpstr>Software and systems</vt:lpstr>
      <vt:lpstr>Types of systems</vt:lpstr>
      <vt:lpstr>System of systems</vt:lpstr>
      <vt:lpstr>Automobile</vt:lpstr>
      <vt:lpstr>Complex Adaptive Systems</vt:lpstr>
      <vt:lpstr>Complex adaptive systems</vt:lpstr>
      <vt:lpstr>Designing Complex Adaptive Systems </vt:lpstr>
      <vt:lpstr>Ultra-large scale systems</vt:lpstr>
      <vt:lpstr>Consequences of ultra-large scale systems </vt:lpstr>
      <vt:lpstr>Cyber-Physical systems</vt:lpstr>
      <vt:lpstr>PowerPoint Presentation</vt:lpstr>
      <vt:lpstr>Implications for design</vt:lpstr>
      <vt:lpstr>Design for testability</vt:lpstr>
      <vt:lpstr>Design for testability</vt:lpstr>
      <vt:lpstr>Policies</vt:lpstr>
      <vt:lpstr>Design</vt:lpstr>
      <vt:lpstr>Socio-technical ecosystem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153</cp:revision>
  <dcterms:created xsi:type="dcterms:W3CDTF">2010-10-17T00:36:11Z</dcterms:created>
  <dcterms:modified xsi:type="dcterms:W3CDTF">2014-11-25T13:10:09Z</dcterms:modified>
</cp:coreProperties>
</file>