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60" r:id="rId2"/>
    <p:sldId id="26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300" r:id="rId21"/>
    <p:sldId id="301" r:id="rId22"/>
    <p:sldId id="302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31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is it.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00200"/>
            <a:ext cx="7315200" cy="4709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6627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Static/dynamic </a:t>
            </a:r>
          </a:p>
          <a:p>
            <a:r>
              <a:rPr lang="en-US" dirty="0" smtClean="0"/>
              <a:t>When can change happen</a:t>
            </a:r>
          </a:p>
          <a:p>
            <a:pPr lvl="1"/>
            <a:r>
              <a:rPr lang="en-US" dirty="0" smtClean="0"/>
              <a:t>Idea time</a:t>
            </a:r>
          </a:p>
          <a:p>
            <a:pPr lvl="1"/>
            <a:r>
              <a:rPr lang="en-US" dirty="0" smtClean="0"/>
              <a:t>Compile time/interpret time</a:t>
            </a:r>
          </a:p>
          <a:p>
            <a:pPr lvl="1"/>
            <a:r>
              <a:rPr lang="en-US" dirty="0" smtClean="0"/>
              <a:t>Link time</a:t>
            </a:r>
          </a:p>
          <a:p>
            <a:pPr lvl="1"/>
            <a:r>
              <a:rPr lang="en-US" dirty="0" smtClean="0"/>
              <a:t>Deploy time</a:t>
            </a:r>
          </a:p>
          <a:p>
            <a:pPr lvl="1"/>
            <a:r>
              <a:rPr lang="en-US" dirty="0" smtClean="0"/>
              <a:t>Configure time</a:t>
            </a:r>
          </a:p>
          <a:p>
            <a:pPr lvl="1"/>
            <a:r>
              <a:rPr lang="en-US" dirty="0" smtClean="0"/>
              <a:t>Runtime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180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Styles and patterns</a:t>
            </a:r>
          </a:p>
          <a:p>
            <a:pPr lvl="1"/>
            <a:r>
              <a:rPr lang="en-US" dirty="0"/>
              <a:t>layered</a:t>
            </a:r>
          </a:p>
          <a:p>
            <a:r>
              <a:rPr lang="en-US" dirty="0"/>
              <a:t>Principles</a:t>
            </a:r>
          </a:p>
          <a:p>
            <a:pPr lvl="1"/>
            <a:r>
              <a:rPr lang="en-US" dirty="0"/>
              <a:t>Separation of concerns</a:t>
            </a:r>
          </a:p>
          <a:p>
            <a:r>
              <a:rPr lang="en-US" dirty="0"/>
              <a:t>Operators</a:t>
            </a:r>
          </a:p>
          <a:p>
            <a:pPr lvl="1"/>
            <a:r>
              <a:rPr lang="en-US" dirty="0"/>
              <a:t>decompose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975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operators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Modularity reduces complexity and enhances maintainability</a:t>
            </a:r>
          </a:p>
          <a:p>
            <a:r>
              <a:rPr lang="en-US" sz="2400" dirty="0"/>
              <a:t>Baldwin and Clark  define 6 operators</a:t>
            </a:r>
          </a:p>
          <a:p>
            <a:r>
              <a:rPr lang="en-US" sz="2400" dirty="0"/>
              <a:t>Any system</a:t>
            </a:r>
          </a:p>
          <a:p>
            <a:pPr lvl="1"/>
            <a:r>
              <a:rPr lang="en-US" sz="2400" dirty="0"/>
              <a:t>Splitting</a:t>
            </a:r>
          </a:p>
          <a:p>
            <a:pPr lvl="1"/>
            <a:r>
              <a:rPr lang="en-US" sz="2400" dirty="0"/>
              <a:t>Substitution</a:t>
            </a:r>
          </a:p>
          <a:p>
            <a:r>
              <a:rPr lang="en-US" sz="2400" dirty="0"/>
              <a:t>Assumes a modular system</a:t>
            </a:r>
          </a:p>
          <a:p>
            <a:pPr lvl="1"/>
            <a:r>
              <a:rPr lang="en-US" sz="2400" dirty="0"/>
              <a:t>Augmenting</a:t>
            </a:r>
          </a:p>
          <a:p>
            <a:pPr lvl="1"/>
            <a:r>
              <a:rPr lang="en-US" sz="2400" dirty="0"/>
              <a:t>Excluding</a:t>
            </a:r>
          </a:p>
          <a:p>
            <a:pPr lvl="1"/>
            <a:r>
              <a:rPr lang="en-US" sz="2400" dirty="0"/>
              <a:t>Inversion </a:t>
            </a:r>
          </a:p>
          <a:p>
            <a:pPr lvl="1"/>
            <a:r>
              <a:rPr lang="en-US" sz="2400" dirty="0"/>
              <a:t>Porting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3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Pattern Name (Scope, Purpose)</a:t>
            </a:r>
          </a:p>
          <a:p>
            <a:r>
              <a:rPr lang="en-US" sz="1800" dirty="0"/>
              <a:t>Intent</a:t>
            </a:r>
          </a:p>
          <a:p>
            <a:r>
              <a:rPr lang="en-US" sz="1800" dirty="0"/>
              <a:t>Also Known As</a:t>
            </a:r>
          </a:p>
          <a:p>
            <a:r>
              <a:rPr lang="en-US" sz="1800" dirty="0"/>
              <a:t>Motivation</a:t>
            </a:r>
          </a:p>
          <a:p>
            <a:r>
              <a:rPr lang="en-US" sz="1800" dirty="0"/>
              <a:t>Applicability</a:t>
            </a:r>
          </a:p>
          <a:p>
            <a:r>
              <a:rPr lang="en-US" sz="1800" dirty="0"/>
              <a:t>Structure</a:t>
            </a:r>
          </a:p>
          <a:p>
            <a:r>
              <a:rPr lang="en-US" sz="1800" dirty="0"/>
              <a:t>Participants</a:t>
            </a:r>
          </a:p>
          <a:p>
            <a:r>
              <a:rPr lang="en-US" sz="1800" dirty="0"/>
              <a:t>Collaborations</a:t>
            </a:r>
          </a:p>
          <a:p>
            <a:r>
              <a:rPr lang="en-US" sz="1800" dirty="0"/>
              <a:t>Consequences</a:t>
            </a:r>
          </a:p>
          <a:p>
            <a:r>
              <a:rPr lang="en-US" sz="1800" dirty="0"/>
              <a:t>Implementation</a:t>
            </a:r>
          </a:p>
          <a:p>
            <a:r>
              <a:rPr lang="en-US" sz="1800" dirty="0"/>
              <a:t>An implementation</a:t>
            </a:r>
          </a:p>
          <a:p>
            <a:r>
              <a:rPr lang="en-US" sz="1800" dirty="0"/>
              <a:t>Sample Code and Usage</a:t>
            </a:r>
          </a:p>
          <a:p>
            <a:r>
              <a:rPr lang="en-US" sz="1800" dirty="0"/>
              <a:t>Program Listing</a:t>
            </a:r>
          </a:p>
          <a:p>
            <a:r>
              <a:rPr lang="en-US" sz="1800" dirty="0"/>
              <a:t>Known Uses</a:t>
            </a:r>
          </a:p>
          <a:p>
            <a:r>
              <a:rPr lang="en-US" sz="1800" dirty="0"/>
              <a:t>Examples of the pattern found in real systems.</a:t>
            </a:r>
          </a:p>
          <a:p>
            <a:r>
              <a:rPr lang="en-US" sz="1800" dirty="0"/>
              <a:t>Related </a:t>
            </a:r>
            <a:r>
              <a:rPr lang="en-US" sz="1800" dirty="0" smtClean="0"/>
              <a:t>Patterns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74122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Singleton</a:t>
            </a:r>
          </a:p>
          <a:p>
            <a:r>
              <a:rPr lang="en-US" dirty="0" smtClean="0"/>
              <a:t>Observer</a:t>
            </a:r>
          </a:p>
          <a:p>
            <a:r>
              <a:rPr lang="en-US" dirty="0" smtClean="0"/>
              <a:t>Visitor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54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attribute vs non-functional requirements</a:t>
            </a:r>
          </a:p>
          <a:p>
            <a:r>
              <a:rPr lang="en-US" dirty="0" smtClean="0"/>
              <a:t>Scenario</a:t>
            </a:r>
          </a:p>
          <a:p>
            <a:pPr lvl="1"/>
            <a:r>
              <a:rPr lang="en-US" dirty="0"/>
              <a:t>Source of stimulus: </a:t>
            </a:r>
          </a:p>
          <a:p>
            <a:pPr lvl="1"/>
            <a:r>
              <a:rPr lang="en-US" dirty="0"/>
              <a:t>Stimulus:</a:t>
            </a:r>
          </a:p>
          <a:p>
            <a:pPr lvl="1"/>
            <a:r>
              <a:rPr lang="en-US" dirty="0"/>
              <a:t>Environment: </a:t>
            </a:r>
          </a:p>
          <a:p>
            <a:pPr lvl="1"/>
            <a:r>
              <a:rPr lang="en-US" dirty="0"/>
              <a:t>Artifact:</a:t>
            </a:r>
          </a:p>
          <a:p>
            <a:pPr lvl="1"/>
            <a:r>
              <a:rPr lang="en-US" dirty="0"/>
              <a:t>Response: </a:t>
            </a:r>
          </a:p>
          <a:p>
            <a:pPr lvl="1"/>
            <a:r>
              <a:rPr lang="en-US" dirty="0"/>
              <a:t>Response measure: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7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ATAM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800850" y="2240757"/>
            <a:ext cx="406400" cy="1227137"/>
            <a:chOff x="4176" y="1199"/>
            <a:chExt cx="288" cy="866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4176" y="1873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4176" y="1199"/>
              <a:ext cx="288" cy="192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7070725" y="2107407"/>
            <a:ext cx="1446212" cy="1495425"/>
          </a:xfrm>
          <a:prstGeom prst="ellipse">
            <a:avLst/>
          </a:prstGeom>
          <a:solidFill>
            <a:srgbClr val="666699"/>
          </a:solidFill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Analysis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4972050" y="1970882"/>
            <a:ext cx="1862137" cy="1698625"/>
            <a:chOff x="2561" y="899"/>
            <a:chExt cx="1173" cy="1070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561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2561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95" y="1498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Decisions</a:t>
              </a: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795" y="899"/>
              <a:ext cx="939" cy="47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Scenarios</a:t>
              </a:r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3074987" y="1970882"/>
            <a:ext cx="1930400" cy="1698625"/>
            <a:chOff x="1366" y="899"/>
            <a:chExt cx="1216" cy="107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auto">
            <a:xfrm>
              <a:off x="1366" y="16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366" y="1070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643" y="899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Quality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Attributes</a:t>
              </a: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643" y="1498"/>
              <a:ext cx="939" cy="471"/>
            </a:xfrm>
            <a:prstGeom prst="rect">
              <a:avLst/>
            </a:prstGeom>
            <a:solidFill>
              <a:srgbClr val="00CC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Architectural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Approaches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1617662" y="1970882"/>
            <a:ext cx="1490663" cy="1698625"/>
            <a:chOff x="448" y="899"/>
            <a:chExt cx="939" cy="1070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48" y="899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Business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Drivers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48" y="1498"/>
              <a:ext cx="939" cy="471"/>
            </a:xfrm>
            <a:prstGeom prst="rect">
              <a:avLst/>
            </a:prstGeom>
            <a:solidFill>
              <a:srgbClr val="04ABB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Software 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Architecture</a:t>
              </a:r>
            </a:p>
          </p:txBody>
        </p:sp>
      </p:grp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5241925" y="4009232"/>
            <a:ext cx="2100262" cy="2039937"/>
            <a:chOff x="2731" y="2183"/>
            <a:chExt cx="1323" cy="1285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731" y="3211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Risks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731" y="2526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Sensitivity Points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731" y="2183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Tradeoffs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731" y="2868"/>
              <a:ext cx="1323" cy="25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/>
            <a:lstStyle/>
            <a:p>
              <a:pPr algn="ctr" defTabSz="814388" eaLnBrk="0" hangingPunct="0">
                <a:buFontTx/>
                <a:buNone/>
              </a:pPr>
              <a:r>
                <a:rPr lang="en-US" dirty="0"/>
                <a:t>Non-Risks</a:t>
              </a:r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1244600" y="2174082"/>
            <a:ext cx="1230312" cy="3670300"/>
            <a:chOff x="213" y="1027"/>
            <a:chExt cx="776" cy="2312"/>
          </a:xfrm>
        </p:grpSpPr>
        <p:sp>
          <p:nvSpPr>
            <p:cNvPr id="27" name="AutoShape 26"/>
            <p:cNvSpPr>
              <a:spLocks noChangeArrowheads="1"/>
            </p:cNvSpPr>
            <p:nvPr/>
          </p:nvSpPr>
          <p:spPr bwMode="auto">
            <a:xfrm>
              <a:off x="213" y="1027"/>
              <a:ext cx="235" cy="171"/>
            </a:xfrm>
            <a:prstGeom prst="rightArrow">
              <a:avLst>
                <a:gd name="adj1" fmla="val 50000"/>
                <a:gd name="adj2" fmla="val 3435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AutoShape 27"/>
            <p:cNvSpPr>
              <a:spLocks noChangeArrowheads="1"/>
            </p:cNvSpPr>
            <p:nvPr/>
          </p:nvSpPr>
          <p:spPr bwMode="auto">
            <a:xfrm>
              <a:off x="213" y="1627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13" y="1070"/>
              <a:ext cx="85" cy="2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5" y="2352"/>
              <a:ext cx="654" cy="2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impacts</a:t>
              </a:r>
            </a:p>
          </p:txBody>
        </p:sp>
      </p:grp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125662" y="5436394"/>
            <a:ext cx="1762125" cy="747713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1389" tIns="40695" rIns="81389" bIns="40695" anchor="ctr"/>
          <a:lstStyle/>
          <a:p>
            <a:pPr algn="ctr" defTabSz="814388" eaLnBrk="0" hangingPunct="0">
              <a:buFontTx/>
              <a:buNone/>
            </a:pPr>
            <a:r>
              <a:rPr lang="en-US">
                <a:solidFill>
                  <a:srgbClr val="EBF0F5"/>
                </a:solidFill>
              </a:rPr>
              <a:t>Risk Themes</a:t>
            </a:r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3887787" y="5090319"/>
            <a:ext cx="1354138" cy="889000"/>
            <a:chOff x="1878" y="2865"/>
            <a:chExt cx="853" cy="559"/>
          </a:xfrm>
        </p:grpSpPr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957" y="2865"/>
              <a:ext cx="637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81389" tIns="40695" rIns="81389" bIns="40695" anchor="ctr">
              <a:spAutoFit/>
            </a:bodyPr>
            <a:lstStyle/>
            <a:p>
              <a:pPr algn="ctr" defTabSz="814388" eaLnBrk="0" hangingPunct="0">
                <a:buFontTx/>
                <a:buNone/>
              </a:pPr>
              <a:r>
                <a:rPr lang="en-US"/>
                <a:t>distilled</a:t>
              </a:r>
            </a:p>
            <a:p>
              <a:pPr algn="ctr" defTabSz="814388" eaLnBrk="0" hangingPunct="0">
                <a:buFontTx/>
                <a:buNone/>
              </a:pPr>
              <a:r>
                <a:rPr lang="en-US"/>
                <a:t>into</a:t>
              </a:r>
            </a:p>
          </p:txBody>
        </p:sp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1878" y="3253"/>
              <a:ext cx="853" cy="171"/>
              <a:chOff x="1878" y="3253"/>
              <a:chExt cx="853" cy="171"/>
            </a:xfrm>
          </p:grpSpPr>
          <p:sp>
            <p:nvSpPr>
              <p:cNvPr id="35" name="AutoShape 34"/>
              <p:cNvSpPr>
                <a:spLocks noChangeArrowheads="1"/>
              </p:cNvSpPr>
              <p:nvPr/>
            </p:nvSpPr>
            <p:spPr bwMode="auto">
              <a:xfrm flipH="1">
                <a:off x="1878" y="3253"/>
                <a:ext cx="256" cy="171"/>
              </a:xfrm>
              <a:prstGeom prst="rightArrow">
                <a:avLst>
                  <a:gd name="adj1" fmla="val 50000"/>
                  <a:gd name="adj2" fmla="val 37427"/>
                </a:avLst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35"/>
              <p:cNvSpPr>
                <a:spLocks noChangeArrowheads="1"/>
              </p:cNvSpPr>
              <p:nvPr/>
            </p:nvSpPr>
            <p:spPr bwMode="auto">
              <a:xfrm rot="5400000" flipV="1">
                <a:off x="2368" y="3019"/>
                <a:ext cx="86" cy="640"/>
              </a:xfrm>
              <a:prstGeom prst="rect">
                <a:avLst/>
              </a:prstGeom>
              <a:solidFill>
                <a:schemeClr val="tx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7" name="Rectangle 36"/>
          <p:cNvSpPr>
            <a:spLocks noChangeArrowheads="1"/>
          </p:cNvSpPr>
          <p:nvPr/>
        </p:nvSpPr>
        <p:spPr bwMode="auto">
          <a:xfrm rot="5400000" flipV="1">
            <a:off x="1616868" y="5403851"/>
            <a:ext cx="136525" cy="8810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8" name="Group 37"/>
          <p:cNvGrpSpPr>
            <a:grpSpLocks/>
          </p:cNvGrpSpPr>
          <p:nvPr/>
        </p:nvGrpSpPr>
        <p:grpSpPr bwMode="auto">
          <a:xfrm>
            <a:off x="7342187" y="3602832"/>
            <a:ext cx="541338" cy="2378075"/>
            <a:chOff x="4054" y="1927"/>
            <a:chExt cx="341" cy="1498"/>
          </a:xfrm>
        </p:grpSpPr>
        <p:sp>
          <p:nvSpPr>
            <p:cNvPr id="39" name="AutoShape 38"/>
            <p:cNvSpPr>
              <a:spLocks noChangeArrowheads="1"/>
            </p:cNvSpPr>
            <p:nvPr/>
          </p:nvSpPr>
          <p:spPr bwMode="auto">
            <a:xfrm flipH="1">
              <a:off x="4054" y="2226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AutoShape 39"/>
            <p:cNvSpPr>
              <a:spLocks noChangeArrowheads="1"/>
            </p:cNvSpPr>
            <p:nvPr/>
          </p:nvSpPr>
          <p:spPr bwMode="auto">
            <a:xfrm flipH="1">
              <a:off x="4054" y="2569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AutoShape 40"/>
            <p:cNvSpPr>
              <a:spLocks noChangeArrowheads="1"/>
            </p:cNvSpPr>
            <p:nvPr/>
          </p:nvSpPr>
          <p:spPr bwMode="auto">
            <a:xfrm flipH="1">
              <a:off x="4054" y="2911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AutoShape 41"/>
            <p:cNvSpPr>
              <a:spLocks noChangeArrowheads="1"/>
            </p:cNvSpPr>
            <p:nvPr/>
          </p:nvSpPr>
          <p:spPr bwMode="auto">
            <a:xfrm flipH="1">
              <a:off x="4054" y="3254"/>
              <a:ext cx="256" cy="171"/>
            </a:xfrm>
            <a:prstGeom prst="rightArrow">
              <a:avLst>
                <a:gd name="adj1" fmla="val 50000"/>
                <a:gd name="adj2" fmla="val 37427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4310" y="1927"/>
              <a:ext cx="85" cy="145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060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31" grpId="0" animBg="1" autoUpdateAnimBg="0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4191000"/>
            <a:ext cx="2362200" cy="2209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module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581400" y="4191000"/>
            <a:ext cx="2362200" cy="2209800"/>
            <a:chOff x="457200" y="4191000"/>
            <a:chExt cx="2362200" cy="2209800"/>
          </a:xfrm>
        </p:grpSpPr>
        <p:sp>
          <p:nvSpPr>
            <p:cNvPr id="6" name="Rectangle 5"/>
            <p:cNvSpPr/>
            <p:nvPr/>
          </p:nvSpPr>
          <p:spPr>
            <a:xfrm>
              <a:off x="457200" y="4191000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 </a:t>
              </a:r>
              <a:endParaRPr lang="en-US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200" y="4953000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477000" y="4038600"/>
            <a:ext cx="2365075" cy="2682097"/>
            <a:chOff x="212785" y="3992592"/>
            <a:chExt cx="2365075" cy="2682097"/>
          </a:xfrm>
        </p:grpSpPr>
        <p:sp>
          <p:nvSpPr>
            <p:cNvPr id="9" name="Rectangle 8"/>
            <p:cNvSpPr/>
            <p:nvPr/>
          </p:nvSpPr>
          <p:spPr>
            <a:xfrm>
              <a:off x="212785" y="3992592"/>
              <a:ext cx="2362200" cy="7620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specification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15660" y="5226889"/>
              <a:ext cx="2362200" cy="1447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Module implementation</a:t>
              </a:r>
              <a:endParaRPr lang="en-US" dirty="0"/>
            </a:p>
          </p:txBody>
        </p:sp>
      </p:grpSp>
      <p:sp>
        <p:nvSpPr>
          <p:cNvPr id="11" name="Right Arrow 10"/>
          <p:cNvSpPr/>
          <p:nvPr/>
        </p:nvSpPr>
        <p:spPr>
          <a:xfrm>
            <a:off x="3048000" y="5105400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6096000" y="5149969"/>
            <a:ext cx="381000" cy="16749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441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06" y="2876161"/>
            <a:ext cx="8289856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9905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 Language</a:t>
            </a:r>
            <a:endParaRPr lang="en-US" dirty="0"/>
          </a:p>
        </p:txBody>
      </p:sp>
      <p:pic>
        <p:nvPicPr>
          <p:cNvPr id="2050" name="Picture 2" descr="http://www.coresecuritypatterns.com/patterns_clip_image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85912"/>
            <a:ext cx="7029450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3809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adaptive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www.necsi.edu/projects/mclemens/cs_cha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67939"/>
            <a:ext cx="7467601" cy="539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104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Controllability</a:t>
            </a:r>
          </a:p>
          <a:p>
            <a:pPr lvl="1"/>
            <a:r>
              <a:rPr lang="en-US" dirty="0"/>
              <a:t>Need routines that allow setting values in memory</a:t>
            </a:r>
          </a:p>
          <a:p>
            <a:r>
              <a:rPr lang="en-US" dirty="0"/>
              <a:t>Observability</a:t>
            </a:r>
          </a:p>
          <a:p>
            <a:pPr lvl="1"/>
            <a:r>
              <a:rPr lang="en-US" dirty="0"/>
              <a:t>Assertions</a:t>
            </a:r>
          </a:p>
          <a:p>
            <a:pPr lvl="1"/>
            <a:r>
              <a:rPr lang="en-US" dirty="0"/>
              <a:t>Testability ports (this is what the hardware people do))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8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2369" y="2388577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83877" y="27783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OBD</a:t>
            </a:r>
            <a:endParaRPr lang="en-US" dirty="0"/>
          </a:p>
        </p:txBody>
      </p:sp>
      <p:cxnSp>
        <p:nvCxnSpPr>
          <p:cNvPr id="6" name="Curved Connector 5"/>
          <p:cNvCxnSpPr>
            <a:stCxn id="4" idx="3"/>
            <a:endCxn id="5" idx="1"/>
          </p:cNvCxnSpPr>
          <p:nvPr/>
        </p:nvCxnSpPr>
        <p:spPr>
          <a:xfrm>
            <a:off x="1940169" y="2807677"/>
            <a:ext cx="943708" cy="389792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257800" y="4035669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Phone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43800" y="5257800"/>
            <a:ext cx="14478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Cloud</a:t>
            </a:r>
            <a:endParaRPr lang="en-US" dirty="0"/>
          </a:p>
        </p:txBody>
      </p:sp>
      <p:cxnSp>
        <p:nvCxnSpPr>
          <p:cNvPr id="9" name="Curved Connector 8"/>
          <p:cNvCxnSpPr>
            <a:stCxn id="5" idx="3"/>
            <a:endCxn id="7" idx="1"/>
          </p:cNvCxnSpPr>
          <p:nvPr/>
        </p:nvCxnSpPr>
        <p:spPr>
          <a:xfrm>
            <a:off x="4331677" y="3197469"/>
            <a:ext cx="926123" cy="12573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urved Connector 9"/>
          <p:cNvCxnSpPr>
            <a:stCxn id="7" idx="3"/>
            <a:endCxn id="8" idx="1"/>
          </p:cNvCxnSpPr>
          <p:nvPr/>
        </p:nvCxnSpPr>
        <p:spPr>
          <a:xfrm>
            <a:off x="6705600" y="4454769"/>
            <a:ext cx="838200" cy="1222131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7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Tool</a:t>
            </a:r>
          </a:p>
          <a:p>
            <a:r>
              <a:rPr lang="en-US" i="1" dirty="0"/>
              <a:t>Architectural</a:t>
            </a:r>
          </a:p>
          <a:p>
            <a:r>
              <a:rPr lang="en-US" i="1" dirty="0"/>
              <a:t>Usability</a:t>
            </a:r>
          </a:p>
          <a:p>
            <a:r>
              <a:rPr lang="en-US" i="1" dirty="0" smtClean="0"/>
              <a:t>Media</a:t>
            </a:r>
          </a:p>
          <a:p>
            <a:endParaRPr lang="en-US" i="1" dirty="0"/>
          </a:p>
          <a:p>
            <a:r>
              <a:rPr lang="en-US" i="1" dirty="0" smtClean="0"/>
              <a:t>Importance of context</a:t>
            </a:r>
          </a:p>
          <a:p>
            <a:r>
              <a:rPr lang="en-US" i="1" dirty="0" smtClean="0"/>
              <a:t>Seeking diverse opinions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31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Users</a:t>
            </a:r>
          </a:p>
          <a:p>
            <a:r>
              <a:rPr lang="en-US" dirty="0"/>
              <a:t>Artifacts</a:t>
            </a:r>
          </a:p>
          <a:p>
            <a:r>
              <a:rPr lang="en-US" dirty="0"/>
              <a:t>Context</a:t>
            </a:r>
          </a:p>
          <a:p>
            <a:r>
              <a:rPr lang="en-US" dirty="0"/>
              <a:t>Activities</a:t>
            </a:r>
          </a:p>
          <a:p>
            <a:r>
              <a:rPr lang="en-US" dirty="0"/>
              <a:t>Central relations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Perspective-Implied Use Qualities</a:t>
            </a:r>
          </a:p>
          <a:p>
            <a:r>
              <a:rPr lang="en-US" dirty="0"/>
              <a:t>Described by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86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establish the context </a:t>
            </a:r>
          </a:p>
          <a:p>
            <a:r>
              <a:rPr lang="en-US" dirty="0" smtClean="0"/>
              <a:t>Legal</a:t>
            </a:r>
          </a:p>
          <a:p>
            <a:r>
              <a:rPr lang="en-US" dirty="0" smtClean="0"/>
              <a:t>Industry/ad hoc standards</a:t>
            </a:r>
          </a:p>
          <a:p>
            <a:r>
              <a:rPr lang="en-US" dirty="0" smtClean="0"/>
              <a:t>Government regulations &amp; law</a:t>
            </a:r>
          </a:p>
          <a:p>
            <a:r>
              <a:rPr lang="en-US" dirty="0" smtClean="0"/>
              <a:t>Societal issues - privacy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825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 vs specification</a:t>
            </a:r>
          </a:p>
          <a:p>
            <a:r>
              <a:rPr lang="en-US" dirty="0" smtClean="0"/>
              <a:t>An interface may be described by a state machine</a:t>
            </a:r>
          </a:p>
          <a:p>
            <a:r>
              <a:rPr lang="en-US" dirty="0" smtClean="0"/>
              <a:t>Ports</a:t>
            </a:r>
          </a:p>
          <a:p>
            <a:r>
              <a:rPr lang="en-US" dirty="0" smtClean="0"/>
              <a:t>Error models</a:t>
            </a:r>
          </a:p>
          <a:p>
            <a:r>
              <a:rPr lang="en-US" dirty="0"/>
              <a:t>Pre/post-conditions on each function</a:t>
            </a:r>
          </a:p>
          <a:p>
            <a:r>
              <a:rPr lang="en-US" dirty="0"/>
              <a:t>State model that relates the functions</a:t>
            </a:r>
          </a:p>
          <a:p>
            <a:r>
              <a:rPr lang="en-US" dirty="0"/>
              <a:t>Error model that adds the error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5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a requirement into the actual system</a:t>
            </a:r>
          </a:p>
          <a:p>
            <a:r>
              <a:rPr lang="en-US" dirty="0" smtClean="0"/>
              <a:t>Improves maintenance by making it easier  to know all program elements that have to change given a change in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245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tasks that have to be carried out to produce a product can be examined, optimized and monitored</a:t>
            </a:r>
          </a:p>
          <a:p>
            <a:r>
              <a:rPr lang="en-US" dirty="0" smtClean="0"/>
              <a:t>Process models such as iterative, incremental achieve specific business and technical goals</a:t>
            </a:r>
          </a:p>
          <a:p>
            <a:r>
              <a:rPr lang="en-US" dirty="0" smtClean="0"/>
              <a:t>Tools such as EPF facilitate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866033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46855</TotalTime>
  <Words>355</Words>
  <Application>Microsoft Office PowerPoint</Application>
  <PresentationFormat>On-screen Show (4:3)</PresentationFormat>
  <Paragraphs>150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syse802Template</vt:lpstr>
      <vt:lpstr>CPSC 872</vt:lpstr>
      <vt:lpstr>Context</vt:lpstr>
      <vt:lpstr>PowerPoint Presentation</vt:lpstr>
      <vt:lpstr>Perspectives</vt:lpstr>
      <vt:lpstr>Perspective description</vt:lpstr>
      <vt:lpstr>Constraints</vt:lpstr>
      <vt:lpstr>Interfaces</vt:lpstr>
      <vt:lpstr>Traceability</vt:lpstr>
      <vt:lpstr>Process </vt:lpstr>
      <vt:lpstr>PowerPoint Presentation</vt:lpstr>
      <vt:lpstr>Design</vt:lpstr>
      <vt:lpstr>Design concepts</vt:lpstr>
      <vt:lpstr>Modularity operators</vt:lpstr>
      <vt:lpstr>Pattern elements</vt:lpstr>
      <vt:lpstr>Patterns</vt:lpstr>
      <vt:lpstr>Quality attributes</vt:lpstr>
      <vt:lpstr>ATAM</vt:lpstr>
      <vt:lpstr>Modules</vt:lpstr>
      <vt:lpstr>State</vt:lpstr>
      <vt:lpstr>Pattern Language</vt:lpstr>
      <vt:lpstr>Complex adaptive systems</vt:lpstr>
      <vt:lpstr>Design for testability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163</cp:revision>
  <dcterms:created xsi:type="dcterms:W3CDTF">2010-10-17T00:36:11Z</dcterms:created>
  <dcterms:modified xsi:type="dcterms:W3CDTF">2014-12-02T12:50:33Z</dcterms:modified>
</cp:coreProperties>
</file>