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60" r:id="rId2"/>
    <p:sldId id="261" r:id="rId3"/>
    <p:sldId id="295" r:id="rId4"/>
    <p:sldId id="297" r:id="rId5"/>
    <p:sldId id="296" r:id="rId6"/>
    <p:sldId id="299" r:id="rId7"/>
    <p:sldId id="300" r:id="rId8"/>
    <p:sldId id="288" r:id="rId9"/>
    <p:sldId id="301" r:id="rId10"/>
    <p:sldId id="289" r:id="rId11"/>
    <p:sldId id="293" r:id="rId12"/>
    <p:sldId id="290" r:id="rId13"/>
    <p:sldId id="291" r:id="rId14"/>
    <p:sldId id="262" r:id="rId15"/>
    <p:sldId id="264" r:id="rId16"/>
    <p:sldId id="287" r:id="rId17"/>
    <p:sldId id="286" r:id="rId18"/>
    <p:sldId id="303" r:id="rId19"/>
    <p:sldId id="265" r:id="rId20"/>
    <p:sldId id="266" r:id="rId21"/>
    <p:sldId id="267" r:id="rId22"/>
    <p:sldId id="268" r:id="rId23"/>
    <p:sldId id="270" r:id="rId24"/>
    <p:sldId id="292" r:id="rId25"/>
    <p:sldId id="269" r:id="rId26"/>
    <p:sldId id="280" r:id="rId27"/>
    <p:sldId id="282" r:id="rId28"/>
    <p:sldId id="283" r:id="rId29"/>
    <p:sldId id="271" r:id="rId30"/>
    <p:sldId id="275" r:id="rId31"/>
    <p:sldId id="272" r:id="rId32"/>
    <p:sldId id="273" r:id="rId33"/>
    <p:sldId id="274" r:id="rId34"/>
    <p:sldId id="276" r:id="rId35"/>
    <p:sldId id="277" r:id="rId36"/>
    <p:sldId id="285" r:id="rId37"/>
    <p:sldId id="278" r:id="rId38"/>
    <p:sldId id="279" r:id="rId39"/>
    <p:sldId id="284" r:id="rId40"/>
    <p:sldId id="263" r:id="rId41"/>
    <p:sldId id="294" r:id="rId42"/>
    <p:sldId id="298" r:id="rId43"/>
    <p:sldId id="302" r:id="rId44"/>
  </p:sldIdLst>
  <p:sldSz cx="9144000" cy="6858000" type="screen4x3"/>
  <p:notesSz cx="7077075" cy="9363075"/>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03F"/>
    <a:srgbClr val="13212A"/>
    <a:srgbClr val="8C8F8E"/>
    <a:srgbClr val="3E461D"/>
    <a:srgbClr val="DDD9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72" d="100"/>
          <a:sy n="72" d="100"/>
        </p:scale>
        <p:origin x="163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wrap="square" lIns="93936" tIns="46968" rIns="93936" bIns="46968"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wrap="square" lIns="93936" tIns="46968" rIns="93936" bIns="46968" numCol="1" anchor="t" anchorCtr="0" compatLnSpc="1">
            <a:prstTxWarp prst="textNoShape">
              <a:avLst/>
            </a:prstTxWarp>
          </a:bodyPr>
          <a:lstStyle>
            <a:lvl1pPr algn="r">
              <a:defRPr sz="1200">
                <a:latin typeface="Calibri" pitchFamily="34" charset="0"/>
              </a:defRPr>
            </a:lvl1pPr>
          </a:lstStyle>
          <a:p>
            <a:fld id="{6F9AA50D-5F1F-4C1E-BC3D-C715359F8293}" type="datetime1">
              <a:rPr lang="en-US"/>
              <a:pPr/>
              <a:t>8/5/2018</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wrap="square" lIns="93936" tIns="46968" rIns="93936" bIns="46968"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707708" y="4447461"/>
            <a:ext cx="5661660" cy="4213384"/>
          </a:xfrm>
          <a:prstGeom prst="rect">
            <a:avLst/>
          </a:prstGeom>
        </p:spPr>
        <p:txBody>
          <a:bodyPr vert="horz" wrap="square" lIns="93936" tIns="46968" rIns="93936" bIns="46968"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wrap="square" lIns="93936" tIns="46968" rIns="93936" bIns="46968"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wrap="square" lIns="93936" tIns="46968" rIns="93936" bIns="46968" numCol="1" anchor="b" anchorCtr="0" compatLnSpc="1">
            <a:prstTxWarp prst="textNoShape">
              <a:avLst/>
            </a:prstTxWarp>
          </a:bodyPr>
          <a:lstStyle>
            <a:lvl1pPr algn="r">
              <a:defRPr sz="1200">
                <a:latin typeface="Calibri" pitchFamily="34" charset="0"/>
              </a:defRPr>
            </a:lvl1pPr>
          </a:lstStyle>
          <a:p>
            <a:fld id="{66F16B37-BB50-4860-B621-92F5BDBC64FA}" type="slidenum">
              <a:rPr lang="en-US"/>
              <a:pPr/>
              <a:t>‹#›</a:t>
            </a:fld>
            <a:endParaRPr lang="en-US"/>
          </a:p>
        </p:txBody>
      </p:sp>
    </p:spTree>
    <p:extLst>
      <p:ext uri="{BB962C8B-B14F-4D97-AF65-F5344CB8AC3E}">
        <p14:creationId xmlns:p14="http://schemas.microsoft.com/office/powerpoint/2010/main" val="284925772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FFA5608-FB1D-4DF2-A89C-2004C948F9D8}" type="slidenum">
              <a:rPr lang="en-US">
                <a:latin typeface="Arial" pitchFamily="34" charset="0"/>
                <a:ea typeface="ヒラギノ角ゴ Pro W3" charset="-128"/>
              </a:rPr>
              <a:pPr/>
              <a:t>1</a:t>
            </a:fld>
            <a:endParaRPr lang="en-US">
              <a:latin typeface="Arial" pitchFamily="34" charset="0"/>
              <a:ea typeface="ヒラギノ角ゴ Pro W3" charset="-128"/>
            </a:endParaRPr>
          </a:p>
        </p:txBody>
      </p:sp>
      <p:sp>
        <p:nvSpPr>
          <p:cNvPr id="3481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smtClean="0">
              <a:latin typeface="Arial" pitchFamily="34" charset="0"/>
              <a:ea typeface="ヒラギノ角ゴ Pro W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E1E2472-1472-48D1-A3AC-F855E60A6EA0}" type="datetime1">
              <a:rPr lang="en-US"/>
              <a:pPr/>
              <a:t>8/5/2018</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96FF6458-F23B-405C-8F21-21F697F72E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C717-D7BA-4950-BE82-C9B6FA413421}" type="datetime1">
              <a:rPr lang="en-US"/>
              <a:pPr/>
              <a:t>8/5/2018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5B1FAC-BFD0-4AF8-996E-9AE8DCF340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6E6FEF-464C-4304-A61D-DA55B042AC71}" type="datetime1">
              <a:rPr lang="en-US"/>
              <a:pPr/>
              <a:t>8/5/2018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945862-C674-48FB-954D-1B70B92CB93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95D324-5911-42F7-BAA7-B0399E5DAF57}" type="datetime1">
              <a:rPr lang="en-US"/>
              <a:pPr/>
              <a:t>8/5/2018</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F0B3080A-960D-4451-9B3F-76CB7E6F1BD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A4C9025-CCDE-41AC-8469-06231BE7E37A}" type="datetime1">
              <a:rPr lang="en-US"/>
              <a:pPr/>
              <a:t>8/5/2018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1CF67D-FF79-4C17-9170-99C0DB2C0D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44FFCD2-4FD0-4489-A389-61AA38946966}" type="datetime1">
              <a:rPr lang="en-US"/>
              <a:pPr/>
              <a:t>8/5/2018</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E130720A-12D6-49B6-8C4C-A0F74D688C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8CC1F02-0DC8-4E0B-89E4-5BDF7FFAAAFF}" type="datetime1">
              <a:rPr lang="en-US"/>
              <a:pPr/>
              <a:t>8/5/2018</a:t>
            </a:fld>
            <a:endParaRPr lang="en-US"/>
          </a:p>
        </p:txBody>
      </p:sp>
      <p:sp>
        <p:nvSpPr>
          <p:cNvPr id="8"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9" name="Slide Number Placeholder 5"/>
          <p:cNvSpPr>
            <a:spLocks noGrp="1"/>
          </p:cNvSpPr>
          <p:nvPr>
            <p:ph type="sldNum" sz="quarter" idx="12"/>
          </p:nvPr>
        </p:nvSpPr>
        <p:spPr/>
        <p:txBody>
          <a:bodyPr/>
          <a:lstStyle>
            <a:lvl1pPr>
              <a:defRPr/>
            </a:lvl1pPr>
          </a:lstStyle>
          <a:p>
            <a:fld id="{69F94244-F706-4A01-B34D-B1BD1FC2FD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EE34111-2818-4C2B-9A16-901FF17E1FDE}" type="datetime1">
              <a:rPr lang="en-US"/>
              <a:pPr/>
              <a:t>8/5/2018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B5A3017-8251-4C4C-B4F7-477F627955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26886E8-7E23-49BD-A7D5-B0CB10C8E9E8}" type="datetime1">
              <a:rPr lang="en-US"/>
              <a:pPr/>
              <a:t>8/5/2018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CA1E566-C267-499F-BE0F-07A657FD01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9FD3F7-5C67-437D-8B32-6AD57C640788}" type="datetime1">
              <a:rPr lang="en-US"/>
              <a:pPr/>
              <a:t>8/5/2018</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CD9A243D-5B78-4D26-9164-F29874F113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F76DFAB-8E9E-4530-8913-0944DC4115F2}" type="datetime1">
              <a:rPr lang="en-US"/>
              <a:pPr/>
              <a:t>8/5/2018</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75D23948-1902-4099-8A87-590E1C405B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5EA005D-2E76-47E9-B8EE-FDEE6CD95D58}" type="datetime1">
              <a:rPr lang="en-US"/>
              <a:pPr/>
              <a:t>8/5/2018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0B64028-1176-41D3-9614-D4E1940601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faa.gov/about/office_org/headquarters_offices/ang/offices/tc/initiatives/vnv/documents/publications/VVSPT-A2-PDD-014_VnV_Operations_Guide_v2.0.pdf%20-read%20sections%201-3"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cs.umd.edu/~basili/publications/technical/T89.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people.cs.clemson.edu/~johnmc"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guide.agilealliance.org/guide/timebox.html"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ieeexplore.ieee.org/stamp/stamp.jsp?tp=&amp;arnumber=6204026" TargetMode="External"/><Relationship Id="rId2" Type="http://schemas.openxmlformats.org/officeDocument/2006/relationships/hyperlink" Target="https://www.faa.gov/aircraft/air_cert/design_approvals/air_software/media/AR-08-32.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c-xsWYxSCHY" TargetMode="External"/><Relationship Id="rId2" Type="http://schemas.openxmlformats.org/officeDocument/2006/relationships/hyperlink" Target="https://www.youtube.com/watch?v=MjUQZaqaTA4" TargetMode="External"/><Relationship Id="rId1" Type="http://schemas.openxmlformats.org/officeDocument/2006/relationships/slideLayout" Target="../slideLayouts/slideLayout2.xml"/><Relationship Id="rId4" Type="http://schemas.openxmlformats.org/officeDocument/2006/relationships/hyperlink" Target="https://www.youtube.com/watch?v=HemoCKFmBjw"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https://www.faa.gov/about/office_org/headquarters_offices/ast/licenses_permits/media/VV_Guide_9-30-03.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mailto:johnmc@clemson.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524000" y="4770438"/>
            <a:ext cx="6781800" cy="1201737"/>
          </a:xfrm>
          <a:prstGeom prst="rect">
            <a:avLst/>
          </a:prstGeom>
          <a:noFill/>
          <a:ln w="9525">
            <a:noFill/>
            <a:miter lim="800000"/>
            <a:headEnd/>
            <a:tailEnd/>
          </a:ln>
        </p:spPr>
        <p:txBody>
          <a:bodyPr>
            <a:spAutoFit/>
          </a:bodyPr>
          <a:lstStyle/>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Calibri" pitchFamily="34" charset="0"/>
            </a:endParaRPr>
          </a:p>
        </p:txBody>
      </p:sp>
      <p:sp>
        <p:nvSpPr>
          <p:cNvPr id="33795" name="Rectangle 8"/>
          <p:cNvSpPr>
            <a:spLocks noChangeArrowheads="1"/>
          </p:cNvSpPr>
          <p:nvPr/>
        </p:nvSpPr>
        <p:spPr bwMode="auto">
          <a:xfrm>
            <a:off x="381000" y="228600"/>
            <a:ext cx="8305800" cy="6019800"/>
          </a:xfrm>
          <a:prstGeom prst="rect">
            <a:avLst/>
          </a:prstGeom>
          <a:noFill/>
          <a:ln w="9525">
            <a:solidFill>
              <a:schemeClr val="tx1"/>
            </a:solidFill>
            <a:round/>
            <a:headEnd/>
            <a:tailEnd/>
          </a:ln>
        </p:spPr>
        <p:txBody>
          <a:bodyPr/>
          <a:lstStyle/>
          <a:p>
            <a:pPr eaLnBrk="0" hangingPunct="0"/>
            <a:endParaRPr lang="en-US">
              <a:latin typeface="Calibri" pitchFamily="34" charset="0"/>
            </a:endParaRPr>
          </a:p>
        </p:txBody>
      </p:sp>
      <p:sp>
        <p:nvSpPr>
          <p:cNvPr id="33796" name="Rectangle 7"/>
          <p:cNvSpPr>
            <a:spLocks noChangeArrowheads="1"/>
          </p:cNvSpPr>
          <p:nvPr/>
        </p:nvSpPr>
        <p:spPr bwMode="auto">
          <a:xfrm>
            <a:off x="381000" y="1524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pitchFamily="34" charset="0"/>
            </a:endParaRPr>
          </a:p>
        </p:txBody>
      </p:sp>
      <p:cxnSp>
        <p:nvCxnSpPr>
          <p:cNvPr id="9" name="Straight Connector 8"/>
          <p:cNvCxnSpPr/>
          <p:nvPr/>
        </p:nvCxnSpPr>
        <p:spPr>
          <a:xfrm rot="10800000">
            <a:off x="381000" y="12192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381000" y="1273175"/>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799" name="Picture 10" descr="academicSymbolWdm_copur.jpg"/>
          <p:cNvPicPr>
            <a:picLocks noChangeAspect="1"/>
          </p:cNvPicPr>
          <p:nvPr/>
        </p:nvPicPr>
        <p:blipFill>
          <a:blip r:embed="rId3"/>
          <a:srcRect/>
          <a:stretch>
            <a:fillRect/>
          </a:stretch>
        </p:blipFill>
        <p:spPr bwMode="auto">
          <a:xfrm>
            <a:off x="762000" y="442913"/>
            <a:ext cx="2570163" cy="547687"/>
          </a:xfrm>
          <a:prstGeom prst="rect">
            <a:avLst/>
          </a:prstGeom>
          <a:noFill/>
          <a:ln w="9525">
            <a:noFill/>
            <a:miter lim="800000"/>
            <a:headEnd/>
            <a:tailEnd/>
          </a:ln>
        </p:spPr>
      </p:pic>
      <p:sp>
        <p:nvSpPr>
          <p:cNvPr id="33800" name="Title 1"/>
          <p:cNvSpPr>
            <a:spLocks noGrp="1"/>
          </p:cNvSpPr>
          <p:nvPr>
            <p:ph type="ctrTitle"/>
          </p:nvPr>
        </p:nvSpPr>
        <p:spPr>
          <a:xfrm>
            <a:off x="381000" y="2130425"/>
            <a:ext cx="8305800" cy="1470025"/>
          </a:xfrm>
        </p:spPr>
        <p:txBody>
          <a:bodyPr/>
          <a:lstStyle/>
          <a:p>
            <a:r>
              <a:rPr lang="en-US" dirty="0" smtClean="0"/>
              <a:t>CPSC 873</a:t>
            </a:r>
          </a:p>
        </p:txBody>
      </p:sp>
      <p:sp>
        <p:nvSpPr>
          <p:cNvPr id="33801" name="Subtitle 2"/>
          <p:cNvSpPr>
            <a:spLocks noGrp="1"/>
          </p:cNvSpPr>
          <p:nvPr>
            <p:ph type="subTitle" idx="1"/>
          </p:nvPr>
        </p:nvSpPr>
        <p:spPr>
          <a:xfrm>
            <a:off x="1120775" y="3657600"/>
            <a:ext cx="6840538" cy="1752600"/>
          </a:xfrm>
        </p:spPr>
        <p:txBody>
          <a:bodyPr/>
          <a:lstStyle/>
          <a:p>
            <a:r>
              <a:rPr lang="en-US" dirty="0" smtClean="0">
                <a:solidFill>
                  <a:schemeClr val="tx1"/>
                </a:solidFill>
              </a:rPr>
              <a:t>John D. McGregor</a:t>
            </a:r>
          </a:p>
          <a:p>
            <a:r>
              <a:rPr lang="en-US" dirty="0" smtClean="0">
                <a:solidFill>
                  <a:schemeClr val="tx1"/>
                </a:solidFill>
              </a:rPr>
              <a:t>Session 1</a:t>
            </a:r>
          </a:p>
          <a:p>
            <a:r>
              <a:rPr lang="en-US" dirty="0" smtClean="0">
                <a:solidFill>
                  <a:schemeClr val="tx1"/>
                </a:solidFill>
              </a:rPr>
              <a:t>Introduction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614" y="1534289"/>
            <a:ext cx="7393986" cy="4280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3534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the errors come from?</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3445" y="1600200"/>
            <a:ext cx="703711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3116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example – May 2015</a:t>
            </a:r>
            <a:endParaRPr lang="en-US" dirty="0"/>
          </a:p>
        </p:txBody>
      </p:sp>
      <p:sp>
        <p:nvSpPr>
          <p:cNvPr id="3" name="Content Placeholder 2"/>
          <p:cNvSpPr>
            <a:spLocks noGrp="1"/>
          </p:cNvSpPr>
          <p:nvPr>
            <p:ph idx="1"/>
          </p:nvPr>
        </p:nvSpPr>
        <p:spPr/>
        <p:txBody>
          <a:bodyPr/>
          <a:lstStyle/>
          <a:p>
            <a:r>
              <a:rPr lang="en-US" sz="2400" dirty="0"/>
              <a:t>A software vulnerability in Boeing's new 787 Dreamliner jet has the potential to cause pilots to lose control of the aircraft, possibly in mid-flight, Federal Aviation Administration officials warned airlines recently. </a:t>
            </a:r>
            <a:endParaRPr lang="en-US" sz="2400" dirty="0" smtClean="0"/>
          </a:p>
          <a:p>
            <a:r>
              <a:rPr lang="en-US" sz="2400" dirty="0" smtClean="0"/>
              <a:t>"</a:t>
            </a:r>
            <a:r>
              <a:rPr lang="en-US" sz="2400" dirty="0"/>
              <a:t>This AD was prompted by the determination that a Model 787 airplane that has been powered continuously for 248 days can lose all alternating current (AC) electrical power due to the generator control units (GCUs) simultaneously going into failsafe mode," the memo stated. "This condition is caused by a software counter internal to the GCUs that will overflow after 248 days of continuous power. We are issuing this AD to prevent loss of all AC electrical power, which could result in loss of control of the airplane."</a:t>
            </a:r>
          </a:p>
        </p:txBody>
      </p:sp>
    </p:spTree>
    <p:extLst>
      <p:ext uri="{BB962C8B-B14F-4D97-AF65-F5344CB8AC3E}">
        <p14:creationId xmlns:p14="http://schemas.microsoft.com/office/powerpoint/2010/main" val="4163007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example - continued</a:t>
            </a:r>
            <a:endParaRPr lang="en-US" dirty="0"/>
          </a:p>
        </p:txBody>
      </p:sp>
      <p:sp>
        <p:nvSpPr>
          <p:cNvPr id="3" name="Content Placeholder 2"/>
          <p:cNvSpPr>
            <a:spLocks noGrp="1"/>
          </p:cNvSpPr>
          <p:nvPr>
            <p:ph idx="1"/>
          </p:nvPr>
        </p:nvSpPr>
        <p:spPr/>
        <p:txBody>
          <a:bodyPr/>
          <a:lstStyle/>
          <a:p>
            <a:r>
              <a:rPr lang="en-US" sz="2400" dirty="0"/>
              <a:t>The memo doesn't provide additional details about the underlying software bug. Informed speculation suggests it's a signed 32-bit integer overflow that is triggered after 231 </a:t>
            </a:r>
            <a:r>
              <a:rPr lang="en-US" sz="2400" dirty="0" err="1"/>
              <a:t>centiseconds</a:t>
            </a:r>
            <a:r>
              <a:rPr lang="en-US" sz="2400" dirty="0"/>
              <a:t> (i.e. 248.55 days) of continuous operation</a:t>
            </a:r>
            <a:r>
              <a:rPr lang="en-US" sz="2400" dirty="0" smtClean="0"/>
              <a:t>.</a:t>
            </a:r>
          </a:p>
          <a:p>
            <a:r>
              <a:rPr lang="en-US" sz="2400" dirty="0"/>
              <a:t>"Have you tried turning it off, and back on again?" </a:t>
            </a:r>
            <a:endParaRPr lang="en-US" sz="2400" dirty="0" smtClean="0"/>
          </a:p>
          <a:p>
            <a:r>
              <a:rPr lang="en-US" sz="2400" dirty="0"/>
              <a:t>“The airworthiness directive action addresses a condition that only occurred in the lab. Simulated testing determined that this condition is possible in cases where an </a:t>
            </a:r>
            <a:r>
              <a:rPr lang="en-US" sz="2400" dirty="0" err="1"/>
              <a:t>aeroplane’s</a:t>
            </a:r>
            <a:r>
              <a:rPr lang="en-US" sz="2400" dirty="0"/>
              <a:t> power is left on for more than eight continuous months. No airplane in the fleet experienced that condition,” a Boeing spokesman told the Guardian.</a:t>
            </a:r>
          </a:p>
        </p:txBody>
      </p:sp>
    </p:spTree>
    <p:extLst>
      <p:ext uri="{BB962C8B-B14F-4D97-AF65-F5344CB8AC3E}">
        <p14:creationId xmlns:p14="http://schemas.microsoft.com/office/powerpoint/2010/main" val="3679950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 and Verification</a:t>
            </a:r>
            <a:endParaRPr lang="en-US" dirty="0"/>
          </a:p>
        </p:txBody>
      </p:sp>
      <p:sp>
        <p:nvSpPr>
          <p:cNvPr id="3" name="Content Placeholder 2"/>
          <p:cNvSpPr>
            <a:spLocks noGrp="1"/>
          </p:cNvSpPr>
          <p:nvPr>
            <p:ph idx="1"/>
          </p:nvPr>
        </p:nvSpPr>
        <p:spPr/>
        <p:txBody>
          <a:bodyPr/>
          <a:lstStyle/>
          <a:p>
            <a:r>
              <a:rPr lang="en-US" dirty="0" smtClean="0"/>
              <a:t>Verification </a:t>
            </a:r>
            <a:r>
              <a:rPr lang="en-US" dirty="0"/>
              <a:t>- Confirmation that selected </a:t>
            </a:r>
            <a:r>
              <a:rPr lang="en-US" dirty="0" smtClean="0"/>
              <a:t>work </a:t>
            </a:r>
            <a:r>
              <a:rPr lang="en-US" dirty="0"/>
              <a:t>products meet their specified </a:t>
            </a:r>
            <a:r>
              <a:rPr lang="en-US" dirty="0" smtClean="0"/>
              <a:t>requirements.</a:t>
            </a:r>
          </a:p>
          <a:p>
            <a:r>
              <a:rPr lang="en-US" dirty="0" smtClean="0"/>
              <a:t>Validation - </a:t>
            </a:r>
            <a:r>
              <a:rPr lang="en-US" dirty="0"/>
              <a:t>Confirmation that an end </a:t>
            </a:r>
            <a:r>
              <a:rPr lang="en-US" dirty="0" smtClean="0"/>
              <a:t>product </a:t>
            </a:r>
            <a:r>
              <a:rPr lang="en-US" dirty="0"/>
              <a:t>or end product component will </a:t>
            </a:r>
            <a:r>
              <a:rPr lang="en-US" dirty="0" smtClean="0"/>
              <a:t>fulfill </a:t>
            </a:r>
            <a:r>
              <a:rPr lang="en-US" dirty="0"/>
              <a:t>its intended purpose when placed in its intended environment</a:t>
            </a:r>
            <a:r>
              <a:rPr lang="en-US" dirty="0" smtClean="0"/>
              <a:t>.</a:t>
            </a:r>
          </a:p>
          <a:p>
            <a:r>
              <a:rPr lang="en-US" sz="2400" dirty="0">
                <a:hlinkClick r:id="rId2"/>
              </a:rPr>
              <a:t>http://</a:t>
            </a:r>
            <a:r>
              <a:rPr lang="en-US" sz="2400" dirty="0" smtClean="0">
                <a:hlinkClick r:id="rId2"/>
              </a:rPr>
              <a:t>www.faa.gov/about/office_org/headquarters_offices/ang/offices/tc/initiatives/vnv/documents/publications/VVSPT-A2-PDD-014_VnV_Operations_Guide_v2.0.pdf </a:t>
            </a:r>
          </a:p>
          <a:p>
            <a:r>
              <a:rPr lang="en-US" sz="2400" dirty="0" smtClean="0">
                <a:hlinkClick r:id="rId2"/>
              </a:rPr>
              <a:t>- read sections 1-3</a:t>
            </a:r>
            <a:r>
              <a:rPr lang="en-US" sz="2400" dirty="0" smtClean="0"/>
              <a:t> for next class</a:t>
            </a:r>
            <a:endParaRPr lang="en-US" sz="2400" dirty="0"/>
          </a:p>
        </p:txBody>
      </p:sp>
    </p:spTree>
    <p:extLst>
      <p:ext uri="{BB962C8B-B14F-4D97-AF65-F5344CB8AC3E}">
        <p14:creationId xmlns:p14="http://schemas.microsoft.com/office/powerpoint/2010/main" val="3585340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a:t>
            </a:r>
            <a:endParaRPr lang="en-US" dirty="0"/>
          </a:p>
        </p:txBody>
      </p:sp>
      <p:sp>
        <p:nvSpPr>
          <p:cNvPr id="3" name="Content Placeholder 2"/>
          <p:cNvSpPr>
            <a:spLocks noGrp="1"/>
          </p:cNvSpPr>
          <p:nvPr>
            <p:ph idx="1"/>
          </p:nvPr>
        </p:nvSpPr>
        <p:spPr/>
        <p:txBody>
          <a:bodyPr/>
          <a:lstStyle/>
          <a:p>
            <a:r>
              <a:rPr lang="en-US" sz="2800" dirty="0"/>
              <a:t>A measurement is an indication of the size, quantity, amount or dimension of a particular attribute of a product or process. For example the number of errors in a system is a measurement.</a:t>
            </a:r>
            <a:endParaRPr lang="en-US" sz="2800" dirty="0" smtClean="0"/>
          </a:p>
          <a:p>
            <a:r>
              <a:rPr lang="en-US" sz="2800" dirty="0"/>
              <a:t>A </a:t>
            </a:r>
            <a:r>
              <a:rPr lang="en-US" sz="2800" dirty="0" smtClean="0"/>
              <a:t>metric </a:t>
            </a:r>
            <a:r>
              <a:rPr lang="en-US" sz="2800" dirty="0"/>
              <a:t>is a measurement of the degree that any attribute belongs to a system, product or process. For example the number of errors per person hours would be a metric.</a:t>
            </a:r>
          </a:p>
          <a:p>
            <a:r>
              <a:rPr lang="en-US" sz="2800" dirty="0" smtClean="0">
                <a:hlinkClick r:id="rId2"/>
              </a:rPr>
              <a:t>https</a:t>
            </a:r>
            <a:r>
              <a:rPr lang="en-US" sz="2800" dirty="0">
                <a:hlinkClick r:id="rId2"/>
              </a:rPr>
              <a:t>://www.cs.umd.edu/~</a:t>
            </a:r>
            <a:r>
              <a:rPr lang="en-US" sz="2800" dirty="0" smtClean="0">
                <a:hlinkClick r:id="rId2"/>
              </a:rPr>
              <a:t>basili/publications/technical/T89.pdf</a:t>
            </a:r>
            <a:endParaRPr lang="en-US" sz="2800" dirty="0" smtClean="0"/>
          </a:p>
          <a:p>
            <a:r>
              <a:rPr lang="en-US" sz="2000" dirty="0"/>
              <a:t>http://www.stsc.hill.af.mil/resources/tech_docs/gsam3/chap13.pdf</a:t>
            </a:r>
          </a:p>
        </p:txBody>
      </p:sp>
    </p:spTree>
    <p:extLst>
      <p:ext uri="{BB962C8B-B14F-4D97-AF65-F5344CB8AC3E}">
        <p14:creationId xmlns:p14="http://schemas.microsoft.com/office/powerpoint/2010/main" val="3092709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Assurance</a:t>
            </a:r>
            <a:endParaRPr lang="en-US" dirty="0"/>
          </a:p>
        </p:txBody>
      </p:sp>
      <p:sp>
        <p:nvSpPr>
          <p:cNvPr id="3" name="Content Placeholder 2"/>
          <p:cNvSpPr>
            <a:spLocks noGrp="1"/>
          </p:cNvSpPr>
          <p:nvPr>
            <p:ph idx="1"/>
          </p:nvPr>
        </p:nvSpPr>
        <p:spPr/>
        <p:txBody>
          <a:bodyPr/>
          <a:lstStyle/>
          <a:p>
            <a:r>
              <a:rPr lang="en-US" dirty="0" smtClean="0"/>
              <a:t>All inclusive</a:t>
            </a:r>
          </a:p>
          <a:p>
            <a:r>
              <a:rPr lang="en-US" dirty="0" smtClean="0"/>
              <a:t>More management than technical</a:t>
            </a:r>
          </a:p>
          <a:p>
            <a:r>
              <a:rPr lang="en-US" dirty="0" smtClean="0"/>
              <a:t>Helps technical people select V&amp;V activities  to perform</a:t>
            </a:r>
          </a:p>
          <a:p>
            <a:r>
              <a:rPr lang="en-US" dirty="0" smtClean="0"/>
              <a:t>And then monitors the performance of these activities.</a:t>
            </a:r>
            <a:endParaRPr lang="en-US" dirty="0"/>
          </a:p>
        </p:txBody>
      </p:sp>
    </p:spTree>
    <p:extLst>
      <p:ext uri="{BB962C8B-B14F-4D97-AF65-F5344CB8AC3E}">
        <p14:creationId xmlns:p14="http://schemas.microsoft.com/office/powerpoint/2010/main" val="4151863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Integrity levels 1-4</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857375"/>
            <a:ext cx="297180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050" y="1857375"/>
            <a:ext cx="291465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038600"/>
            <a:ext cx="468630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descr="http://schools.look4.net.nz/careers/careers_descriptions/files/breadfa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5603" y="4129890"/>
            <a:ext cx="1891537" cy="2566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56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problem</a:t>
            </a:r>
            <a:r>
              <a:rPr lang="en-US" dirty="0" smtClean="0"/>
              <a:t>? </a:t>
            </a:r>
            <a:br>
              <a:rPr lang="en-US" dirty="0" smtClean="0"/>
            </a:br>
            <a:r>
              <a:rPr lang="en-US" dirty="0" smtClean="0"/>
              <a:t>Diverse goals and requirements!</a:t>
            </a:r>
            <a:br>
              <a:rPr lang="en-US" dirty="0" smtClean="0"/>
            </a:br>
            <a:r>
              <a:rPr lang="en-US" dirty="0" smtClean="0"/>
              <a:t>Leads to diverse integrity levels.</a:t>
            </a:r>
            <a:endParaRPr lang="en-US" dirty="0"/>
          </a:p>
        </p:txBody>
      </p:sp>
      <p:pic>
        <p:nvPicPr>
          <p:cNvPr id="4" name="Content Placeholder 3" descr="Búsqueda | &quot;El Taller de la Serenidad&quo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2473643"/>
            <a:ext cx="3810000" cy="3038475"/>
          </a:xfrm>
        </p:spPr>
      </p:pic>
      <p:sp>
        <p:nvSpPr>
          <p:cNvPr id="5" name="TextBox 4"/>
          <p:cNvSpPr txBox="1"/>
          <p:nvPr/>
        </p:nvSpPr>
        <p:spPr>
          <a:xfrm rot="20591607" flipH="1">
            <a:off x="6208643" y="3613402"/>
            <a:ext cx="1402081"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pitchFamily="34" charset="0"/>
                <a:ea typeface="MS PGothic" pitchFamily="34" charset="-128"/>
                <a:cs typeface="+mn-cs"/>
              </a:rPr>
              <a:t>Autonomy</a:t>
            </a:r>
            <a:endParaRPr kumimoji="0" lang="en-US" sz="1800" b="0" i="0" u="none" strike="noStrike" kern="1200" cap="none" spc="0" normalizeH="0" baseline="0" noProof="0" dirty="0">
              <a:ln>
                <a:noFill/>
              </a:ln>
              <a:solidFill>
                <a:prstClr val="black"/>
              </a:solidFill>
              <a:effectLst/>
              <a:uLnTx/>
              <a:uFillTx/>
              <a:latin typeface="Arial" pitchFamily="34" charset="0"/>
              <a:ea typeface="MS PGothic" pitchFamily="34" charset="-128"/>
              <a:cs typeface="+mn-cs"/>
            </a:endParaRPr>
          </a:p>
        </p:txBody>
      </p:sp>
      <p:sp>
        <p:nvSpPr>
          <p:cNvPr id="6" name="TextBox 5"/>
          <p:cNvSpPr txBox="1"/>
          <p:nvPr/>
        </p:nvSpPr>
        <p:spPr>
          <a:xfrm rot="16983250">
            <a:off x="3398564" y="2520592"/>
            <a:ext cx="1620957"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pitchFamily="34" charset="0"/>
                <a:ea typeface="MS PGothic" pitchFamily="34" charset="-128"/>
                <a:cs typeface="+mn-cs"/>
              </a:rPr>
              <a:t>Entertainment</a:t>
            </a:r>
            <a:endParaRPr kumimoji="0" lang="en-US" sz="1800" b="0" i="0" u="none" strike="noStrike" kern="1200" cap="none" spc="0" normalizeH="0" baseline="0" noProof="0" dirty="0">
              <a:ln>
                <a:noFill/>
              </a:ln>
              <a:solidFill>
                <a:prstClr val="black"/>
              </a:solidFill>
              <a:effectLst/>
              <a:uLnTx/>
              <a:uFillTx/>
              <a:latin typeface="Arial" pitchFamily="34" charset="0"/>
              <a:ea typeface="MS PGothic" pitchFamily="34" charset="-128"/>
              <a:cs typeface="+mn-cs"/>
            </a:endParaRPr>
          </a:p>
        </p:txBody>
      </p:sp>
      <p:sp>
        <p:nvSpPr>
          <p:cNvPr id="7" name="TextBox 6"/>
          <p:cNvSpPr txBox="1"/>
          <p:nvPr/>
        </p:nvSpPr>
        <p:spPr>
          <a:xfrm rot="18855953">
            <a:off x="5190675" y="2821628"/>
            <a:ext cx="1120820"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pitchFamily="34" charset="0"/>
                <a:ea typeface="MS PGothic" pitchFamily="34" charset="-128"/>
                <a:cs typeface="+mn-cs"/>
              </a:rPr>
              <a:t>Business</a:t>
            </a:r>
            <a:endParaRPr kumimoji="0" lang="en-US" sz="1800" b="0" i="0" u="none" strike="noStrike" kern="1200" cap="none" spc="0" normalizeH="0" baseline="0" noProof="0" dirty="0">
              <a:ln>
                <a:noFill/>
              </a:ln>
              <a:solidFill>
                <a:prstClr val="black"/>
              </a:solidFill>
              <a:effectLst/>
              <a:uLnTx/>
              <a:uFillTx/>
              <a:latin typeface="Arial" pitchFamily="34" charset="0"/>
              <a:ea typeface="MS PGothic" pitchFamily="34" charset="-128"/>
              <a:cs typeface="+mn-cs"/>
            </a:endParaRPr>
          </a:p>
        </p:txBody>
      </p:sp>
      <p:sp>
        <p:nvSpPr>
          <p:cNvPr id="3" name="TextBox 2"/>
          <p:cNvSpPr txBox="1"/>
          <p:nvPr/>
        </p:nvSpPr>
        <p:spPr>
          <a:xfrm>
            <a:off x="6934201" y="3764281"/>
            <a:ext cx="838200" cy="369332"/>
          </a:xfrm>
          <a:prstGeom prst="rect">
            <a:avLst/>
          </a:prstGeom>
          <a:noFill/>
        </p:spPr>
        <p:txBody>
          <a:bodyPr wrap="square" rtlCol="0">
            <a:spAutoFit/>
          </a:bodyPr>
          <a:lstStyle/>
          <a:p>
            <a:r>
              <a:rPr lang="en-US" dirty="0" smtClean="0"/>
              <a:t>4</a:t>
            </a:r>
            <a:endParaRPr lang="en-US" dirty="0"/>
          </a:p>
        </p:txBody>
      </p:sp>
      <p:sp>
        <p:nvSpPr>
          <p:cNvPr id="8" name="TextBox 7"/>
          <p:cNvSpPr txBox="1"/>
          <p:nvPr/>
        </p:nvSpPr>
        <p:spPr>
          <a:xfrm>
            <a:off x="6096000" y="3048000"/>
            <a:ext cx="89192" cy="369332"/>
          </a:xfrm>
          <a:prstGeom prst="rect">
            <a:avLst/>
          </a:prstGeom>
          <a:noFill/>
        </p:spPr>
        <p:txBody>
          <a:bodyPr wrap="square" rtlCol="0">
            <a:spAutoFit/>
          </a:bodyPr>
          <a:lstStyle/>
          <a:p>
            <a:r>
              <a:rPr lang="en-US" dirty="0" smtClean="0"/>
              <a:t>2</a:t>
            </a:r>
            <a:endParaRPr lang="en-US" dirty="0"/>
          </a:p>
        </p:txBody>
      </p:sp>
      <p:sp>
        <p:nvSpPr>
          <p:cNvPr id="9" name="TextBox 8"/>
          <p:cNvSpPr txBox="1"/>
          <p:nvPr/>
        </p:nvSpPr>
        <p:spPr>
          <a:xfrm>
            <a:off x="4419600" y="2819400"/>
            <a:ext cx="45719" cy="369332"/>
          </a:xfrm>
          <a:prstGeom prst="rect">
            <a:avLst/>
          </a:prstGeom>
          <a:noFill/>
        </p:spPr>
        <p:txBody>
          <a:bodyPr wrap="square" rtlCol="0">
            <a:spAutoFit/>
          </a:bodyPr>
          <a:lstStyle/>
          <a:p>
            <a:r>
              <a:rPr lang="en-US" dirty="0" smtClean="0"/>
              <a:t>1</a:t>
            </a:r>
            <a:endParaRPr lang="en-US" dirty="0"/>
          </a:p>
        </p:txBody>
      </p:sp>
    </p:spTree>
    <p:extLst>
      <p:ext uri="{BB962C8B-B14F-4D97-AF65-F5344CB8AC3E}">
        <p14:creationId xmlns:p14="http://schemas.microsoft.com/office/powerpoint/2010/main" val="9892310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cycle</a:t>
            </a:r>
            <a:endParaRPr lang="en-US" dirty="0"/>
          </a:p>
        </p:txBody>
      </p:sp>
      <p:sp>
        <p:nvSpPr>
          <p:cNvPr id="3" name="Content Placeholder 2"/>
          <p:cNvSpPr>
            <a:spLocks noGrp="1"/>
          </p:cNvSpPr>
          <p:nvPr>
            <p:ph idx="1"/>
          </p:nvPr>
        </p:nvSpPr>
        <p:spPr>
          <a:xfrm>
            <a:off x="457200" y="1600201"/>
            <a:ext cx="8229600" cy="1168020"/>
          </a:xfrm>
        </p:spPr>
        <p:txBody>
          <a:bodyPr/>
          <a:lstStyle/>
          <a:p>
            <a:r>
              <a:rPr lang="en-US" dirty="0" smtClean="0"/>
              <a:t>A piece of software starts as an idea and eventually transitions into production.</a:t>
            </a:r>
            <a:endParaRPr lang="en-US" dirty="0"/>
          </a:p>
        </p:txBody>
      </p:sp>
      <p:sp>
        <p:nvSpPr>
          <p:cNvPr id="4" name="AutoShape 2" descr="Image result for rational unified process"/>
          <p:cNvSpPr>
            <a:spLocks noChangeAspect="1" noChangeArrowheads="1"/>
          </p:cNvSpPr>
          <p:nvPr/>
        </p:nvSpPr>
        <p:spPr bwMode="auto">
          <a:xfrm>
            <a:off x="155575" y="-533400"/>
            <a:ext cx="1752600" cy="112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rational unified process"/>
          <p:cNvSpPr>
            <a:spLocks noChangeAspect="1" noChangeArrowheads="1"/>
          </p:cNvSpPr>
          <p:nvPr/>
        </p:nvSpPr>
        <p:spPr bwMode="auto">
          <a:xfrm>
            <a:off x="307975" y="-381000"/>
            <a:ext cx="1752600" cy="112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012" y="2768221"/>
            <a:ext cx="61499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9080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Checklist</a:t>
            </a:r>
            <a:endParaRPr lang="en-US" dirty="0"/>
          </a:p>
        </p:txBody>
      </p:sp>
      <p:sp>
        <p:nvSpPr>
          <p:cNvPr id="3" name="Content Placeholder 2"/>
          <p:cNvSpPr>
            <a:spLocks noGrp="1"/>
          </p:cNvSpPr>
          <p:nvPr>
            <p:ph idx="1"/>
          </p:nvPr>
        </p:nvSpPr>
        <p:spPr/>
        <p:txBody>
          <a:bodyPr/>
          <a:lstStyle/>
          <a:p>
            <a:r>
              <a:rPr lang="en-US" dirty="0" smtClean="0"/>
              <a:t>Visit my website </a:t>
            </a:r>
            <a:r>
              <a:rPr lang="en-US" dirty="0">
                <a:hlinkClick r:id="rId2"/>
              </a:rPr>
              <a:t>https://people.cs.clemson.edu/~</a:t>
            </a:r>
            <a:r>
              <a:rPr lang="en-US" dirty="0" smtClean="0">
                <a:hlinkClick r:id="rId2"/>
              </a:rPr>
              <a:t>johnmc</a:t>
            </a:r>
            <a:r>
              <a:rPr lang="en-US" dirty="0" smtClean="0"/>
              <a:t> and the course’s site under Current Courses</a:t>
            </a:r>
          </a:p>
          <a:p>
            <a:r>
              <a:rPr lang="en-US" dirty="0"/>
              <a:t>Read the syllabus</a:t>
            </a:r>
          </a:p>
          <a:p>
            <a:endParaRPr lang="en-US" dirty="0" smtClean="0"/>
          </a:p>
          <a:p>
            <a:pPr marL="0" indent="0">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Incremental</a:t>
            </a:r>
            <a:endParaRPr lang="en-US" dirty="0"/>
          </a:p>
        </p:txBody>
      </p:sp>
      <p:sp>
        <p:nvSpPr>
          <p:cNvPr id="3" name="Content Placeholder 2"/>
          <p:cNvSpPr>
            <a:spLocks noGrp="1"/>
          </p:cNvSpPr>
          <p:nvPr>
            <p:ph idx="1"/>
          </p:nvPr>
        </p:nvSpPr>
        <p:spPr/>
        <p:txBody>
          <a:bodyPr/>
          <a:lstStyle/>
          <a:p>
            <a:r>
              <a:rPr lang="en-US" dirty="0" smtClean="0"/>
              <a:t>A portion of the feature set at a time.</a:t>
            </a:r>
          </a:p>
          <a:p>
            <a:r>
              <a:rPr lang="en-US" sz="2000" dirty="0"/>
              <a:t>http://www.ambysoft.com/downloads/managersIntroToRUP.pdf</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97277"/>
            <a:ext cx="9144000" cy="3906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77356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ractices for scaling lean and agile dev - 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179778"/>
            <a:ext cx="3676650" cy="46782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95600" y="2286000"/>
            <a:ext cx="3200400" cy="190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Iteration</a:t>
            </a:r>
            <a:endParaRPr lang="en-US" dirty="0"/>
          </a:p>
        </p:txBody>
      </p:sp>
      <p:sp>
        <p:nvSpPr>
          <p:cNvPr id="3" name="Content Placeholder 2"/>
          <p:cNvSpPr>
            <a:spLocks noGrp="1"/>
          </p:cNvSpPr>
          <p:nvPr>
            <p:ph idx="1"/>
          </p:nvPr>
        </p:nvSpPr>
        <p:spPr>
          <a:xfrm>
            <a:off x="444690" y="1295400"/>
            <a:ext cx="8229600" cy="2590800"/>
          </a:xfrm>
        </p:spPr>
        <p:txBody>
          <a:bodyPr/>
          <a:lstStyle/>
          <a:p>
            <a:r>
              <a:rPr lang="en-US" sz="2800" dirty="0"/>
              <a:t>An iteration, in the context of an Agile project, is a </a:t>
            </a:r>
            <a:r>
              <a:rPr lang="en-US" sz="2800" dirty="0" err="1">
                <a:hlinkClick r:id="rId3"/>
              </a:rPr>
              <a:t>timebox</a:t>
            </a:r>
            <a:r>
              <a:rPr lang="en-US" sz="2800" dirty="0"/>
              <a:t> during which development takes place, the duration of </a:t>
            </a:r>
            <a:r>
              <a:rPr lang="en-US" sz="2800" dirty="0" smtClean="0"/>
              <a:t>which: may </a:t>
            </a:r>
            <a:r>
              <a:rPr lang="en-US" sz="2800" dirty="0"/>
              <a:t>vary from project to project, usually between 1 and 4 </a:t>
            </a:r>
            <a:r>
              <a:rPr lang="en-US" sz="2800" dirty="0" smtClean="0"/>
              <a:t>weeks is </a:t>
            </a:r>
            <a:r>
              <a:rPr lang="en-US" sz="2800" dirty="0"/>
              <a:t>in most cases fixed for the duration of a given project</a:t>
            </a:r>
          </a:p>
          <a:p>
            <a:endParaRPr lang="en-US" dirty="0"/>
          </a:p>
        </p:txBody>
      </p:sp>
    </p:spTree>
    <p:extLst>
      <p:ext uri="{BB962C8B-B14F-4D97-AF65-F5344CB8AC3E}">
        <p14:creationId xmlns:p14="http://schemas.microsoft.com/office/powerpoint/2010/main" val="29594572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development</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descr="https://upload.wikimedia.org/wikipedia/commons/5/50/Agile_Project_Management_by_Planbo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276600"/>
            <a:ext cx="5019675"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8218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DoD 5000</a:t>
            </a:r>
            <a:endParaRPr lang="en-US" dirty="0"/>
          </a:p>
        </p:txBody>
      </p:sp>
      <p:sp>
        <p:nvSpPr>
          <p:cNvPr id="3" name="Content Placeholder 2"/>
          <p:cNvSpPr>
            <a:spLocks noGrp="1"/>
          </p:cNvSpPr>
          <p:nvPr>
            <p:ph idx="1"/>
          </p:nvPr>
        </p:nvSpPr>
        <p:spPr/>
        <p:txBody>
          <a:bodyPr/>
          <a:lstStyle/>
          <a:p>
            <a:r>
              <a:rPr lang="en-US" smtClean="0"/>
              <a:t>Product development </a:t>
            </a:r>
            <a:r>
              <a:rPr lang="en-US" dirty="0" smtClean="0"/>
              <a:t>cycle</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462460"/>
            <a:ext cx="7848600" cy="3665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62595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phases</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09251"/>
            <a:ext cx="8229600" cy="4107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17819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V&amp;V activities</a:t>
            </a:r>
            <a:endParaRPr lang="en-US" dirty="0"/>
          </a:p>
        </p:txBody>
      </p:sp>
      <p:sp>
        <p:nvSpPr>
          <p:cNvPr id="3" name="Content Placeholder 2"/>
          <p:cNvSpPr>
            <a:spLocks noGrp="1"/>
          </p:cNvSpPr>
          <p:nvPr>
            <p:ph idx="1"/>
          </p:nvPr>
        </p:nvSpPr>
        <p:spPr/>
        <p:txBody>
          <a:bodyPr/>
          <a:lstStyle/>
          <a:p>
            <a:r>
              <a:rPr lang="en-US" dirty="0" smtClean="0"/>
              <a:t>Testing</a:t>
            </a:r>
          </a:p>
          <a:p>
            <a:r>
              <a:rPr lang="en-US" dirty="0" smtClean="0"/>
              <a:t>Reviews</a:t>
            </a:r>
          </a:p>
          <a:p>
            <a:r>
              <a:rPr lang="en-US" dirty="0" smtClean="0"/>
              <a:t>Simulations</a:t>
            </a:r>
          </a:p>
          <a:p>
            <a:r>
              <a:rPr lang="en-US" dirty="0" smtClean="0"/>
              <a:t>Proofs</a:t>
            </a:r>
          </a:p>
          <a:p>
            <a:endParaRPr lang="en-US" dirty="0"/>
          </a:p>
        </p:txBody>
      </p:sp>
    </p:spTree>
    <p:extLst>
      <p:ext uri="{BB962C8B-B14F-4D97-AF65-F5344CB8AC3E}">
        <p14:creationId xmlns:p14="http://schemas.microsoft.com/office/powerpoint/2010/main" val="3504519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V Model</a:t>
            </a:r>
            <a:endParaRPr lang="en-US" dirty="0"/>
          </a:p>
        </p:txBody>
      </p:sp>
      <p:pic>
        <p:nvPicPr>
          <p:cNvPr id="1026" name="Picture 2" descr="https://upload.wikimedia.org/wikipedia/commons/thumb/e/e8/Systems_Engineering_Process_II.svg/420px-Systems_Engineering_Process_II.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378725"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318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myprojects.kostigoff.net/methodology/project_life_cycle/images/v_model_sw_developmen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07" y="573653"/>
            <a:ext cx="9079793" cy="62695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262819"/>
            <a:ext cx="8060155" cy="307777"/>
          </a:xfrm>
          <a:prstGeom prst="rect">
            <a:avLst/>
          </a:prstGeom>
          <a:noFill/>
        </p:spPr>
        <p:txBody>
          <a:bodyPr wrap="none" rtlCol="0">
            <a:spAutoFit/>
          </a:bodyPr>
          <a:lstStyle/>
          <a:p>
            <a:r>
              <a:rPr lang="en-US" sz="1400" dirty="0"/>
              <a:t>http://myprojects.kostigoff.net/methodology/project_life_cycle/pages/v_model_sw_development.htm</a:t>
            </a:r>
          </a:p>
        </p:txBody>
      </p:sp>
    </p:spTree>
    <p:extLst>
      <p:ext uri="{BB962C8B-B14F-4D97-AF65-F5344CB8AC3E}">
        <p14:creationId xmlns:p14="http://schemas.microsoft.com/office/powerpoint/2010/main" val="2397611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V</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8169275"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5393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Uncertainty – Physical vs virtual</a:t>
            </a:r>
            <a:endParaRPr lang="en-US" dirty="0"/>
          </a:p>
        </p:txBody>
      </p:sp>
      <p:sp>
        <p:nvSpPr>
          <p:cNvPr id="3" name="Content Placeholder 2"/>
          <p:cNvSpPr>
            <a:spLocks noGrp="1"/>
          </p:cNvSpPr>
          <p:nvPr>
            <p:ph idx="1"/>
          </p:nvPr>
        </p:nvSpPr>
        <p:spPr/>
        <p:txBody>
          <a:bodyPr/>
          <a:lstStyle/>
          <a:p>
            <a:r>
              <a:rPr lang="en-US" dirty="0"/>
              <a:t>Results </a:t>
            </a:r>
            <a:r>
              <a:rPr lang="en-US" dirty="0" smtClean="0"/>
              <a:t>of computations are </a:t>
            </a:r>
            <a:r>
              <a:rPr lang="en-US" dirty="0"/>
              <a:t>seldom exact.</a:t>
            </a:r>
          </a:p>
          <a:p>
            <a:r>
              <a:rPr lang="en-US" dirty="0" smtClean="0"/>
              <a:t>Hardware changes in random ways based on friction, gravity, and other natural forces. </a:t>
            </a:r>
          </a:p>
          <a:p>
            <a:pPr lvl="1"/>
            <a:r>
              <a:rPr lang="en-US" dirty="0" smtClean="0"/>
              <a:t>An aircraft tire loses a bit of rubber every time it lands but how much?</a:t>
            </a:r>
          </a:p>
          <a:p>
            <a:r>
              <a:rPr lang="en-US" dirty="0" smtClean="0"/>
              <a:t>Software changes in predictable ways but often it is so complex that our mind cannot make accurate predictions.</a:t>
            </a:r>
          </a:p>
          <a:p>
            <a:pPr lvl="1"/>
            <a:r>
              <a:rPr lang="en-US" dirty="0" smtClean="0"/>
              <a:t>Every upgrade adds/replaces/deletes specific lines of code.</a:t>
            </a:r>
          </a:p>
          <a:p>
            <a:endParaRPr lang="en-US" dirty="0"/>
          </a:p>
        </p:txBody>
      </p:sp>
    </p:spTree>
    <p:extLst>
      <p:ext uri="{BB962C8B-B14F-4D97-AF65-F5344CB8AC3E}">
        <p14:creationId xmlns:p14="http://schemas.microsoft.com/office/powerpoint/2010/main" val="3085729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a:t>
            </a:r>
            <a:endParaRPr lang="en-US" dirty="0"/>
          </a:p>
        </p:txBody>
      </p:sp>
      <p:pic>
        <p:nvPicPr>
          <p:cNvPr id="4" name="Content Placeholder 3"/>
          <p:cNvPicPr>
            <a:picLocks noGrp="1" noChangeAspect="1"/>
          </p:cNvPicPr>
          <p:nvPr>
            <p:ph idx="1"/>
          </p:nvPr>
        </p:nvPicPr>
        <p:blipFill>
          <a:blip r:embed="rId2"/>
          <a:stretch>
            <a:fillRect/>
          </a:stretch>
        </p:blipFill>
        <p:spPr>
          <a:xfrm>
            <a:off x="787027" y="1524000"/>
            <a:ext cx="7921227" cy="5280819"/>
          </a:xfrm>
          <a:prstGeom prst="rect">
            <a:avLst/>
          </a:prstGeom>
        </p:spPr>
      </p:pic>
    </p:spTree>
    <p:extLst>
      <p:ext uri="{BB962C8B-B14F-4D97-AF65-F5344CB8AC3E}">
        <p14:creationId xmlns:p14="http://schemas.microsoft.com/office/powerpoint/2010/main" val="18095977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Uncertainty – Analog vs Digital</a:t>
            </a:r>
            <a:endParaRPr lang="en-US" dirty="0"/>
          </a:p>
        </p:txBody>
      </p:sp>
      <p:sp>
        <p:nvSpPr>
          <p:cNvPr id="3" name="Content Placeholder 2"/>
          <p:cNvSpPr>
            <a:spLocks noGrp="1"/>
          </p:cNvSpPr>
          <p:nvPr>
            <p:ph idx="1"/>
          </p:nvPr>
        </p:nvSpPr>
        <p:spPr/>
        <p:txBody>
          <a:bodyPr/>
          <a:lstStyle/>
          <a:p>
            <a:r>
              <a:rPr lang="en-US" dirty="0" smtClean="0"/>
              <a:t>Continuous vs discrete</a:t>
            </a:r>
          </a:p>
          <a:p>
            <a:r>
              <a:rPr lang="en-US" dirty="0" smtClean="0"/>
              <a:t>Even </a:t>
            </a:r>
            <a:r>
              <a:rPr lang="en-US" dirty="0"/>
              <a:t>binary representations are not exact for many numbers</a:t>
            </a:r>
            <a:r>
              <a:rPr lang="en-US" dirty="0" smtClean="0"/>
              <a:t>.</a:t>
            </a:r>
          </a:p>
          <a:p>
            <a:r>
              <a:rPr lang="en-US" dirty="0" smtClean="0"/>
              <a:t>Just how correct do we need to be?</a:t>
            </a:r>
            <a:endParaRPr lang="en-US" dirty="0"/>
          </a:p>
        </p:txBody>
      </p:sp>
    </p:spTree>
    <p:extLst>
      <p:ext uri="{BB962C8B-B14F-4D97-AF65-F5344CB8AC3E}">
        <p14:creationId xmlns:p14="http://schemas.microsoft.com/office/powerpoint/2010/main" val="35088964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Cyber-physical systems </a:t>
            </a:r>
            <a:endParaRPr lang="en-US" dirty="0"/>
          </a:p>
        </p:txBody>
      </p:sp>
      <p:sp>
        <p:nvSpPr>
          <p:cNvPr id="3" name="Content Placeholder 2"/>
          <p:cNvSpPr>
            <a:spLocks noGrp="1"/>
          </p:cNvSpPr>
          <p:nvPr>
            <p:ph idx="1"/>
          </p:nvPr>
        </p:nvSpPr>
        <p:spPr/>
        <p:txBody>
          <a:bodyPr/>
          <a:lstStyle/>
          <a:p>
            <a:r>
              <a:rPr lang="en-US" dirty="0" smtClean="0"/>
              <a:t>A blend of analog (continuous) and digital (discrete) functions</a:t>
            </a:r>
          </a:p>
          <a:p>
            <a:r>
              <a:rPr lang="en-US" dirty="0" smtClean="0"/>
              <a:t>Analog brings along even greater uncertainty</a:t>
            </a:r>
          </a:p>
          <a:p>
            <a:pPr lvl="1"/>
            <a:r>
              <a:rPr lang="en-US" dirty="0" smtClean="0"/>
              <a:t>Uncertain measures of uncertain things</a:t>
            </a:r>
          </a:p>
          <a:p>
            <a:r>
              <a:rPr lang="en-US" dirty="0" smtClean="0"/>
              <a:t>The Internet of Things makes this more important</a:t>
            </a:r>
          </a:p>
          <a:p>
            <a:r>
              <a:rPr lang="en-US" dirty="0" smtClean="0"/>
              <a:t>M2M – machine to machine systems</a:t>
            </a:r>
          </a:p>
          <a:p>
            <a:endParaRPr lang="en-US" dirty="0"/>
          </a:p>
        </p:txBody>
      </p:sp>
    </p:spTree>
    <p:extLst>
      <p:ext uri="{BB962C8B-B14F-4D97-AF65-F5344CB8AC3E}">
        <p14:creationId xmlns:p14="http://schemas.microsoft.com/office/powerpoint/2010/main" val="37320428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control loop architecture</a:t>
            </a:r>
            <a:endParaRPr lang="en-US" dirty="0"/>
          </a:p>
        </p:txBody>
      </p:sp>
      <p:sp>
        <p:nvSpPr>
          <p:cNvPr id="4" name="Rectangle 3"/>
          <p:cNvSpPr/>
          <p:nvPr/>
        </p:nvSpPr>
        <p:spPr>
          <a:xfrm>
            <a:off x="2971800" y="1828800"/>
            <a:ext cx="2971800" cy="1447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5" name="Rectangle 4"/>
          <p:cNvSpPr/>
          <p:nvPr/>
        </p:nvSpPr>
        <p:spPr>
          <a:xfrm>
            <a:off x="3086669" y="4724400"/>
            <a:ext cx="2971800" cy="1447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System under</a:t>
            </a:r>
          </a:p>
          <a:p>
            <a:pPr algn="ctr"/>
            <a:r>
              <a:rPr lang="en-US" dirty="0" smtClean="0"/>
              <a:t>control</a:t>
            </a:r>
            <a:endParaRPr lang="en-US" dirty="0"/>
          </a:p>
        </p:txBody>
      </p:sp>
      <p:sp>
        <p:nvSpPr>
          <p:cNvPr id="6" name="Rectangle 5"/>
          <p:cNvSpPr/>
          <p:nvPr/>
        </p:nvSpPr>
        <p:spPr>
          <a:xfrm>
            <a:off x="914400" y="3886200"/>
            <a:ext cx="1066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actuators</a:t>
            </a:r>
            <a:endParaRPr lang="en-US" dirty="0"/>
          </a:p>
        </p:txBody>
      </p:sp>
      <p:sp>
        <p:nvSpPr>
          <p:cNvPr id="7" name="Rectangle 6"/>
          <p:cNvSpPr/>
          <p:nvPr/>
        </p:nvSpPr>
        <p:spPr>
          <a:xfrm>
            <a:off x="7234451" y="3886199"/>
            <a:ext cx="1066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sensors</a:t>
            </a:r>
            <a:endParaRPr lang="en-US" dirty="0"/>
          </a:p>
        </p:txBody>
      </p:sp>
      <p:cxnSp>
        <p:nvCxnSpPr>
          <p:cNvPr id="9" name="Curved Connector 8"/>
          <p:cNvCxnSpPr>
            <a:stCxn id="4" idx="1"/>
            <a:endCxn id="6" idx="0"/>
          </p:cNvCxnSpPr>
          <p:nvPr/>
        </p:nvCxnSpPr>
        <p:spPr>
          <a:xfrm rot="10800000" flipV="1">
            <a:off x="1447800" y="2552700"/>
            <a:ext cx="1524000" cy="133350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Curved Connector 10"/>
          <p:cNvCxnSpPr>
            <a:stCxn id="6" idx="2"/>
            <a:endCxn id="5" idx="1"/>
          </p:cNvCxnSpPr>
          <p:nvPr/>
        </p:nvCxnSpPr>
        <p:spPr>
          <a:xfrm rot="16200000" flipH="1">
            <a:off x="1714784" y="4076415"/>
            <a:ext cx="1104900" cy="1638869"/>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Curved Connector 12"/>
          <p:cNvCxnSpPr>
            <a:stCxn id="7" idx="0"/>
            <a:endCxn id="4" idx="3"/>
          </p:cNvCxnSpPr>
          <p:nvPr/>
        </p:nvCxnSpPr>
        <p:spPr>
          <a:xfrm rot="16200000" flipV="1">
            <a:off x="6188977" y="2307324"/>
            <a:ext cx="1333499" cy="1824251"/>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Curved Connector 14"/>
          <p:cNvCxnSpPr>
            <a:stCxn id="5" idx="3"/>
            <a:endCxn id="7" idx="2"/>
          </p:cNvCxnSpPr>
          <p:nvPr/>
        </p:nvCxnSpPr>
        <p:spPr>
          <a:xfrm flipV="1">
            <a:off x="6058469" y="4343399"/>
            <a:ext cx="1709382" cy="1104901"/>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4457700" y="2743200"/>
            <a:ext cx="1181100" cy="381000"/>
          </a:xfrm>
          <a:prstGeom prst="rect">
            <a:avLst/>
          </a:prstGeom>
          <a:gradFill>
            <a:gsLst>
              <a:gs pos="0">
                <a:srgbClr val="FFF200"/>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model</a:t>
            </a:r>
            <a:endParaRPr lang="en-US" dirty="0"/>
          </a:p>
        </p:txBody>
      </p:sp>
    </p:spTree>
    <p:extLst>
      <p:ext uri="{BB962C8B-B14F-4D97-AF65-F5344CB8AC3E}">
        <p14:creationId xmlns:p14="http://schemas.microsoft.com/office/powerpoint/2010/main" val="33693164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focus</a:t>
            </a:r>
            <a:endParaRPr lang="en-US" dirty="0"/>
          </a:p>
        </p:txBody>
      </p:sp>
      <p:sp>
        <p:nvSpPr>
          <p:cNvPr id="3" name="Content Placeholder 2"/>
          <p:cNvSpPr>
            <a:spLocks noGrp="1"/>
          </p:cNvSpPr>
          <p:nvPr>
            <p:ph idx="1"/>
          </p:nvPr>
        </p:nvSpPr>
        <p:spPr/>
        <p:txBody>
          <a:bodyPr/>
          <a:lstStyle/>
          <a:p>
            <a:r>
              <a:rPr lang="en-US" dirty="0" smtClean="0"/>
              <a:t>This semester we will focus on various types of cyber-physical systems</a:t>
            </a:r>
          </a:p>
          <a:p>
            <a:r>
              <a:rPr lang="en-US" dirty="0" smtClean="0"/>
              <a:t> fly-by-wire</a:t>
            </a:r>
          </a:p>
          <a:p>
            <a:r>
              <a:rPr lang="en-US" dirty="0" smtClean="0"/>
              <a:t>Drive-by-wire</a:t>
            </a:r>
          </a:p>
          <a:p>
            <a:r>
              <a:rPr lang="en-US" dirty="0" smtClean="0"/>
              <a:t>Smart appliances</a:t>
            </a:r>
          </a:p>
          <a:p>
            <a:r>
              <a:rPr lang="en-US" dirty="0" smtClean="0"/>
              <a:t>…</a:t>
            </a:r>
            <a:endParaRPr lang="en-US" dirty="0"/>
          </a:p>
        </p:txBody>
      </p:sp>
    </p:spTree>
    <p:extLst>
      <p:ext uri="{BB962C8B-B14F-4D97-AF65-F5344CB8AC3E}">
        <p14:creationId xmlns:p14="http://schemas.microsoft.com/office/powerpoint/2010/main" val="34985012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Problem/solution</a:t>
            </a:r>
            <a:endParaRPr lang="en-US" dirty="0"/>
          </a:p>
        </p:txBody>
      </p:sp>
      <p:sp>
        <p:nvSpPr>
          <p:cNvPr id="4" name="Rectangle 3"/>
          <p:cNvSpPr/>
          <p:nvPr/>
        </p:nvSpPr>
        <p:spPr>
          <a:xfrm>
            <a:off x="609600" y="2057400"/>
            <a:ext cx="8001000" cy="40687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Freeform 4"/>
          <p:cNvSpPr/>
          <p:nvPr/>
        </p:nvSpPr>
        <p:spPr>
          <a:xfrm>
            <a:off x="2305318" y="2073499"/>
            <a:ext cx="3966693" cy="4056845"/>
          </a:xfrm>
          <a:custGeom>
            <a:avLst/>
            <a:gdLst>
              <a:gd name="connsiteX0" fmla="*/ 3966693 w 3966693"/>
              <a:gd name="connsiteY0" fmla="*/ 0 h 4056845"/>
              <a:gd name="connsiteX1" fmla="*/ 3825026 w 3966693"/>
              <a:gd name="connsiteY1" fmla="*/ 167425 h 4056845"/>
              <a:gd name="connsiteX2" fmla="*/ 3734874 w 3966693"/>
              <a:gd name="connsiteY2" fmla="*/ 270456 h 4056845"/>
              <a:gd name="connsiteX3" fmla="*/ 3670479 w 3966693"/>
              <a:gd name="connsiteY3" fmla="*/ 334850 h 4056845"/>
              <a:gd name="connsiteX4" fmla="*/ 3631843 w 3966693"/>
              <a:gd name="connsiteY4" fmla="*/ 373487 h 4056845"/>
              <a:gd name="connsiteX5" fmla="*/ 3593206 w 3966693"/>
              <a:gd name="connsiteY5" fmla="*/ 399245 h 4056845"/>
              <a:gd name="connsiteX6" fmla="*/ 3554569 w 3966693"/>
              <a:gd name="connsiteY6" fmla="*/ 450760 h 4056845"/>
              <a:gd name="connsiteX7" fmla="*/ 3503054 w 3966693"/>
              <a:gd name="connsiteY7" fmla="*/ 489397 h 4056845"/>
              <a:gd name="connsiteX8" fmla="*/ 3438659 w 3966693"/>
              <a:gd name="connsiteY8" fmla="*/ 553791 h 4056845"/>
              <a:gd name="connsiteX9" fmla="*/ 3412902 w 3966693"/>
              <a:gd name="connsiteY9" fmla="*/ 592428 h 4056845"/>
              <a:gd name="connsiteX10" fmla="*/ 3335628 w 3966693"/>
              <a:gd name="connsiteY10" fmla="*/ 643943 h 4056845"/>
              <a:gd name="connsiteX11" fmla="*/ 3258355 w 3966693"/>
              <a:gd name="connsiteY11" fmla="*/ 695459 h 4056845"/>
              <a:gd name="connsiteX12" fmla="*/ 3219719 w 3966693"/>
              <a:gd name="connsiteY12" fmla="*/ 734095 h 4056845"/>
              <a:gd name="connsiteX13" fmla="*/ 3181082 w 3966693"/>
              <a:gd name="connsiteY13" fmla="*/ 759853 h 4056845"/>
              <a:gd name="connsiteX14" fmla="*/ 3129567 w 3966693"/>
              <a:gd name="connsiteY14" fmla="*/ 798490 h 4056845"/>
              <a:gd name="connsiteX15" fmla="*/ 3052293 w 3966693"/>
              <a:gd name="connsiteY15" fmla="*/ 862884 h 4056845"/>
              <a:gd name="connsiteX16" fmla="*/ 3039414 w 3966693"/>
              <a:gd name="connsiteY16" fmla="*/ 901521 h 4056845"/>
              <a:gd name="connsiteX17" fmla="*/ 2962141 w 3966693"/>
              <a:gd name="connsiteY17" fmla="*/ 978794 h 4056845"/>
              <a:gd name="connsiteX18" fmla="*/ 2910626 w 3966693"/>
              <a:gd name="connsiteY18" fmla="*/ 1068946 h 4056845"/>
              <a:gd name="connsiteX19" fmla="*/ 2884868 w 3966693"/>
              <a:gd name="connsiteY19" fmla="*/ 1120462 h 4056845"/>
              <a:gd name="connsiteX20" fmla="*/ 2833352 w 3966693"/>
              <a:gd name="connsiteY20" fmla="*/ 1159098 h 4056845"/>
              <a:gd name="connsiteX21" fmla="*/ 2781837 w 3966693"/>
              <a:gd name="connsiteY21" fmla="*/ 1249250 h 4056845"/>
              <a:gd name="connsiteX22" fmla="*/ 2743200 w 3966693"/>
              <a:gd name="connsiteY22" fmla="*/ 1275008 h 4056845"/>
              <a:gd name="connsiteX23" fmla="*/ 2601533 w 3966693"/>
              <a:gd name="connsiteY23" fmla="*/ 1403797 h 4056845"/>
              <a:gd name="connsiteX24" fmla="*/ 2588654 w 3966693"/>
              <a:gd name="connsiteY24" fmla="*/ 1442433 h 4056845"/>
              <a:gd name="connsiteX25" fmla="*/ 2550017 w 3966693"/>
              <a:gd name="connsiteY25" fmla="*/ 1455312 h 4056845"/>
              <a:gd name="connsiteX26" fmla="*/ 2472744 w 3966693"/>
              <a:gd name="connsiteY26" fmla="*/ 1506828 h 4056845"/>
              <a:gd name="connsiteX27" fmla="*/ 2408350 w 3966693"/>
              <a:gd name="connsiteY27" fmla="*/ 1558343 h 4056845"/>
              <a:gd name="connsiteX28" fmla="*/ 2369713 w 3966693"/>
              <a:gd name="connsiteY28" fmla="*/ 1596980 h 4056845"/>
              <a:gd name="connsiteX29" fmla="*/ 2331076 w 3966693"/>
              <a:gd name="connsiteY29" fmla="*/ 1609859 h 4056845"/>
              <a:gd name="connsiteX30" fmla="*/ 2240924 w 3966693"/>
              <a:gd name="connsiteY30" fmla="*/ 1661374 h 4056845"/>
              <a:gd name="connsiteX31" fmla="*/ 2202288 w 3966693"/>
              <a:gd name="connsiteY31" fmla="*/ 1700011 h 4056845"/>
              <a:gd name="connsiteX32" fmla="*/ 2163651 w 3966693"/>
              <a:gd name="connsiteY32" fmla="*/ 1712890 h 4056845"/>
              <a:gd name="connsiteX33" fmla="*/ 2086378 w 3966693"/>
              <a:gd name="connsiteY33" fmla="*/ 1764405 h 4056845"/>
              <a:gd name="connsiteX34" fmla="*/ 2009105 w 3966693"/>
              <a:gd name="connsiteY34" fmla="*/ 1815921 h 4056845"/>
              <a:gd name="connsiteX35" fmla="*/ 1957589 w 3966693"/>
              <a:gd name="connsiteY35" fmla="*/ 1841678 h 4056845"/>
              <a:gd name="connsiteX36" fmla="*/ 1867437 w 3966693"/>
              <a:gd name="connsiteY36" fmla="*/ 1867436 h 4056845"/>
              <a:gd name="connsiteX37" fmla="*/ 1803043 w 3966693"/>
              <a:gd name="connsiteY37" fmla="*/ 1893194 h 4056845"/>
              <a:gd name="connsiteX38" fmla="*/ 1700012 w 3966693"/>
              <a:gd name="connsiteY38" fmla="*/ 1918952 h 4056845"/>
              <a:gd name="connsiteX39" fmla="*/ 1584102 w 3966693"/>
              <a:gd name="connsiteY39" fmla="*/ 2009104 h 4056845"/>
              <a:gd name="connsiteX40" fmla="*/ 1532586 w 3966693"/>
              <a:gd name="connsiteY40" fmla="*/ 2047740 h 4056845"/>
              <a:gd name="connsiteX41" fmla="*/ 1519707 w 3966693"/>
              <a:gd name="connsiteY41" fmla="*/ 2086377 h 4056845"/>
              <a:gd name="connsiteX42" fmla="*/ 1468192 w 3966693"/>
              <a:gd name="connsiteY42" fmla="*/ 2163650 h 4056845"/>
              <a:gd name="connsiteX43" fmla="*/ 1455313 w 3966693"/>
              <a:gd name="connsiteY43" fmla="*/ 2202287 h 4056845"/>
              <a:gd name="connsiteX44" fmla="*/ 1403797 w 3966693"/>
              <a:gd name="connsiteY44" fmla="*/ 2305318 h 4056845"/>
              <a:gd name="connsiteX45" fmla="*/ 1365161 w 3966693"/>
              <a:gd name="connsiteY45" fmla="*/ 2421228 h 4056845"/>
              <a:gd name="connsiteX46" fmla="*/ 1326524 w 3966693"/>
              <a:gd name="connsiteY46" fmla="*/ 2446986 h 4056845"/>
              <a:gd name="connsiteX47" fmla="*/ 1262130 w 3966693"/>
              <a:gd name="connsiteY47" fmla="*/ 2524259 h 4056845"/>
              <a:gd name="connsiteX48" fmla="*/ 1236372 w 3966693"/>
              <a:gd name="connsiteY48" fmla="*/ 2562895 h 4056845"/>
              <a:gd name="connsiteX49" fmla="*/ 1197736 w 3966693"/>
              <a:gd name="connsiteY49" fmla="*/ 2588653 h 4056845"/>
              <a:gd name="connsiteX50" fmla="*/ 1120462 w 3966693"/>
              <a:gd name="connsiteY50" fmla="*/ 2653047 h 4056845"/>
              <a:gd name="connsiteX51" fmla="*/ 1056068 w 3966693"/>
              <a:gd name="connsiteY51" fmla="*/ 2717442 h 4056845"/>
              <a:gd name="connsiteX52" fmla="*/ 991674 w 3966693"/>
              <a:gd name="connsiteY52" fmla="*/ 2781836 h 4056845"/>
              <a:gd name="connsiteX53" fmla="*/ 965916 w 3966693"/>
              <a:gd name="connsiteY53" fmla="*/ 2820473 h 4056845"/>
              <a:gd name="connsiteX54" fmla="*/ 927279 w 3966693"/>
              <a:gd name="connsiteY54" fmla="*/ 2846231 h 4056845"/>
              <a:gd name="connsiteX55" fmla="*/ 914400 w 3966693"/>
              <a:gd name="connsiteY55" fmla="*/ 2884867 h 4056845"/>
              <a:gd name="connsiteX56" fmla="*/ 837127 w 3966693"/>
              <a:gd name="connsiteY56" fmla="*/ 2962140 h 4056845"/>
              <a:gd name="connsiteX57" fmla="*/ 811369 w 3966693"/>
              <a:gd name="connsiteY57" fmla="*/ 3000777 h 4056845"/>
              <a:gd name="connsiteX58" fmla="*/ 734096 w 3966693"/>
              <a:gd name="connsiteY58" fmla="*/ 3065171 h 4056845"/>
              <a:gd name="connsiteX59" fmla="*/ 682581 w 3966693"/>
              <a:gd name="connsiteY59" fmla="*/ 3129566 h 4056845"/>
              <a:gd name="connsiteX60" fmla="*/ 656823 w 3966693"/>
              <a:gd name="connsiteY60" fmla="*/ 3168202 h 4056845"/>
              <a:gd name="connsiteX61" fmla="*/ 579550 w 3966693"/>
              <a:gd name="connsiteY61" fmla="*/ 3245476 h 4056845"/>
              <a:gd name="connsiteX62" fmla="*/ 540913 w 3966693"/>
              <a:gd name="connsiteY62" fmla="*/ 3335628 h 4056845"/>
              <a:gd name="connsiteX63" fmla="*/ 515155 w 3966693"/>
              <a:gd name="connsiteY63" fmla="*/ 3412901 h 4056845"/>
              <a:gd name="connsiteX64" fmla="*/ 502276 w 3966693"/>
              <a:gd name="connsiteY64" fmla="*/ 3451538 h 4056845"/>
              <a:gd name="connsiteX65" fmla="*/ 489397 w 3966693"/>
              <a:gd name="connsiteY65" fmla="*/ 3490174 h 4056845"/>
              <a:gd name="connsiteX66" fmla="*/ 476519 w 3966693"/>
              <a:gd name="connsiteY66" fmla="*/ 3554569 h 4056845"/>
              <a:gd name="connsiteX67" fmla="*/ 437882 w 3966693"/>
              <a:gd name="connsiteY67" fmla="*/ 3670478 h 4056845"/>
              <a:gd name="connsiteX68" fmla="*/ 399245 w 3966693"/>
              <a:gd name="connsiteY68" fmla="*/ 3709115 h 4056845"/>
              <a:gd name="connsiteX69" fmla="*/ 373488 w 3966693"/>
              <a:gd name="connsiteY69" fmla="*/ 3747752 h 4056845"/>
              <a:gd name="connsiteX70" fmla="*/ 296214 w 3966693"/>
              <a:gd name="connsiteY70" fmla="*/ 3799267 h 4056845"/>
              <a:gd name="connsiteX71" fmla="*/ 270457 w 3966693"/>
              <a:gd name="connsiteY71" fmla="*/ 3837904 h 4056845"/>
              <a:gd name="connsiteX72" fmla="*/ 231820 w 3966693"/>
              <a:gd name="connsiteY72" fmla="*/ 3850783 h 4056845"/>
              <a:gd name="connsiteX73" fmla="*/ 193183 w 3966693"/>
              <a:gd name="connsiteY73" fmla="*/ 3876540 h 4056845"/>
              <a:gd name="connsiteX74" fmla="*/ 167426 w 3966693"/>
              <a:gd name="connsiteY74" fmla="*/ 3915177 h 4056845"/>
              <a:gd name="connsiteX75" fmla="*/ 128789 w 3966693"/>
              <a:gd name="connsiteY75" fmla="*/ 3940935 h 4056845"/>
              <a:gd name="connsiteX76" fmla="*/ 38637 w 3966693"/>
              <a:gd name="connsiteY76" fmla="*/ 4031087 h 4056845"/>
              <a:gd name="connsiteX77" fmla="*/ 0 w 3966693"/>
              <a:gd name="connsiteY77" fmla="*/ 4056845 h 405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966693" h="4056845">
                <a:moveTo>
                  <a:pt x="3966693" y="0"/>
                </a:moveTo>
                <a:cubicBezTo>
                  <a:pt x="3919471" y="55808"/>
                  <a:pt x="3865578" y="106597"/>
                  <a:pt x="3825026" y="167425"/>
                </a:cubicBezTo>
                <a:cubicBezTo>
                  <a:pt x="3764924" y="257577"/>
                  <a:pt x="3799268" y="227526"/>
                  <a:pt x="3734874" y="270456"/>
                </a:cubicBezTo>
                <a:cubicBezTo>
                  <a:pt x="3687649" y="341293"/>
                  <a:pt x="3734876" y="281186"/>
                  <a:pt x="3670479" y="334850"/>
                </a:cubicBezTo>
                <a:cubicBezTo>
                  <a:pt x="3656487" y="346510"/>
                  <a:pt x="3645835" y="361827"/>
                  <a:pt x="3631843" y="373487"/>
                </a:cubicBezTo>
                <a:cubicBezTo>
                  <a:pt x="3619952" y="383396"/>
                  <a:pt x="3604151" y="388300"/>
                  <a:pt x="3593206" y="399245"/>
                </a:cubicBezTo>
                <a:cubicBezTo>
                  <a:pt x="3578028" y="414423"/>
                  <a:pt x="3569747" y="435582"/>
                  <a:pt x="3554569" y="450760"/>
                </a:cubicBezTo>
                <a:cubicBezTo>
                  <a:pt x="3539391" y="465938"/>
                  <a:pt x="3518232" y="474219"/>
                  <a:pt x="3503054" y="489397"/>
                </a:cubicBezTo>
                <a:cubicBezTo>
                  <a:pt x="3417198" y="575253"/>
                  <a:pt x="3541688" y="485105"/>
                  <a:pt x="3438659" y="553791"/>
                </a:cubicBezTo>
                <a:cubicBezTo>
                  <a:pt x="3430073" y="566670"/>
                  <a:pt x="3424551" y="582235"/>
                  <a:pt x="3412902" y="592428"/>
                </a:cubicBezTo>
                <a:cubicBezTo>
                  <a:pt x="3389604" y="612813"/>
                  <a:pt x="3361386" y="626771"/>
                  <a:pt x="3335628" y="643943"/>
                </a:cubicBezTo>
                <a:lnTo>
                  <a:pt x="3258355" y="695459"/>
                </a:lnTo>
                <a:cubicBezTo>
                  <a:pt x="3243201" y="705562"/>
                  <a:pt x="3233711" y="722435"/>
                  <a:pt x="3219719" y="734095"/>
                </a:cubicBezTo>
                <a:cubicBezTo>
                  <a:pt x="3207828" y="744004"/>
                  <a:pt x="3193677" y="750856"/>
                  <a:pt x="3181082" y="759853"/>
                </a:cubicBezTo>
                <a:cubicBezTo>
                  <a:pt x="3163615" y="772329"/>
                  <a:pt x="3145864" y="784521"/>
                  <a:pt x="3129567" y="798490"/>
                </a:cubicBezTo>
                <a:cubicBezTo>
                  <a:pt x="3042804" y="872858"/>
                  <a:pt x="3137682" y="805958"/>
                  <a:pt x="3052293" y="862884"/>
                </a:cubicBezTo>
                <a:cubicBezTo>
                  <a:pt x="3048000" y="875763"/>
                  <a:pt x="3047749" y="890805"/>
                  <a:pt x="3039414" y="901521"/>
                </a:cubicBezTo>
                <a:cubicBezTo>
                  <a:pt x="3017050" y="930275"/>
                  <a:pt x="2962141" y="978794"/>
                  <a:pt x="2962141" y="978794"/>
                </a:cubicBezTo>
                <a:cubicBezTo>
                  <a:pt x="2936839" y="1054701"/>
                  <a:pt x="2966318" y="979838"/>
                  <a:pt x="2910626" y="1068946"/>
                </a:cubicBezTo>
                <a:cubicBezTo>
                  <a:pt x="2900451" y="1085227"/>
                  <a:pt x="2897363" y="1105885"/>
                  <a:pt x="2884868" y="1120462"/>
                </a:cubicBezTo>
                <a:cubicBezTo>
                  <a:pt x="2870899" y="1136759"/>
                  <a:pt x="2850524" y="1146219"/>
                  <a:pt x="2833352" y="1159098"/>
                </a:cubicBezTo>
                <a:cubicBezTo>
                  <a:pt x="2823249" y="1179304"/>
                  <a:pt x="2800043" y="1231044"/>
                  <a:pt x="2781837" y="1249250"/>
                </a:cubicBezTo>
                <a:cubicBezTo>
                  <a:pt x="2770892" y="1260195"/>
                  <a:pt x="2754705" y="1264653"/>
                  <a:pt x="2743200" y="1275008"/>
                </a:cubicBezTo>
                <a:cubicBezTo>
                  <a:pt x="2567643" y="1433010"/>
                  <a:pt x="2722516" y="1313058"/>
                  <a:pt x="2601533" y="1403797"/>
                </a:cubicBezTo>
                <a:cubicBezTo>
                  <a:pt x="2597240" y="1416676"/>
                  <a:pt x="2598253" y="1432834"/>
                  <a:pt x="2588654" y="1442433"/>
                </a:cubicBezTo>
                <a:cubicBezTo>
                  <a:pt x="2579054" y="1452032"/>
                  <a:pt x="2561884" y="1448719"/>
                  <a:pt x="2550017" y="1455312"/>
                </a:cubicBezTo>
                <a:cubicBezTo>
                  <a:pt x="2522956" y="1470346"/>
                  <a:pt x="2496917" y="1487489"/>
                  <a:pt x="2472744" y="1506828"/>
                </a:cubicBezTo>
                <a:cubicBezTo>
                  <a:pt x="2451279" y="1524000"/>
                  <a:pt x="2429037" y="1540242"/>
                  <a:pt x="2408350" y="1558343"/>
                </a:cubicBezTo>
                <a:cubicBezTo>
                  <a:pt x="2394643" y="1570337"/>
                  <a:pt x="2384868" y="1586877"/>
                  <a:pt x="2369713" y="1596980"/>
                </a:cubicBezTo>
                <a:cubicBezTo>
                  <a:pt x="2358417" y="1604510"/>
                  <a:pt x="2343955" y="1605566"/>
                  <a:pt x="2331076" y="1609859"/>
                </a:cubicBezTo>
                <a:cubicBezTo>
                  <a:pt x="2226530" y="1714405"/>
                  <a:pt x="2362000" y="1592187"/>
                  <a:pt x="2240924" y="1661374"/>
                </a:cubicBezTo>
                <a:cubicBezTo>
                  <a:pt x="2225110" y="1670410"/>
                  <a:pt x="2217442" y="1689908"/>
                  <a:pt x="2202288" y="1700011"/>
                </a:cubicBezTo>
                <a:cubicBezTo>
                  <a:pt x="2190992" y="1707541"/>
                  <a:pt x="2175518" y="1706297"/>
                  <a:pt x="2163651" y="1712890"/>
                </a:cubicBezTo>
                <a:cubicBezTo>
                  <a:pt x="2136590" y="1727924"/>
                  <a:pt x="2112136" y="1747233"/>
                  <a:pt x="2086378" y="1764405"/>
                </a:cubicBezTo>
                <a:lnTo>
                  <a:pt x="2009105" y="1815921"/>
                </a:lnTo>
                <a:cubicBezTo>
                  <a:pt x="1993131" y="1826571"/>
                  <a:pt x="1975235" y="1834115"/>
                  <a:pt x="1957589" y="1841678"/>
                </a:cubicBezTo>
                <a:cubicBezTo>
                  <a:pt x="1914173" y="1860284"/>
                  <a:pt x="1916459" y="1851095"/>
                  <a:pt x="1867437" y="1867436"/>
                </a:cubicBezTo>
                <a:cubicBezTo>
                  <a:pt x="1845505" y="1874747"/>
                  <a:pt x="1825186" y="1886551"/>
                  <a:pt x="1803043" y="1893194"/>
                </a:cubicBezTo>
                <a:cubicBezTo>
                  <a:pt x="1778218" y="1900642"/>
                  <a:pt x="1726620" y="1904170"/>
                  <a:pt x="1700012" y="1918952"/>
                </a:cubicBezTo>
                <a:cubicBezTo>
                  <a:pt x="1592894" y="1978462"/>
                  <a:pt x="1653270" y="1949817"/>
                  <a:pt x="1584102" y="2009104"/>
                </a:cubicBezTo>
                <a:cubicBezTo>
                  <a:pt x="1567805" y="2023073"/>
                  <a:pt x="1549758" y="2034861"/>
                  <a:pt x="1532586" y="2047740"/>
                </a:cubicBezTo>
                <a:cubicBezTo>
                  <a:pt x="1528293" y="2060619"/>
                  <a:pt x="1526300" y="2074510"/>
                  <a:pt x="1519707" y="2086377"/>
                </a:cubicBezTo>
                <a:cubicBezTo>
                  <a:pt x="1504673" y="2113438"/>
                  <a:pt x="1468192" y="2163650"/>
                  <a:pt x="1468192" y="2163650"/>
                </a:cubicBezTo>
                <a:cubicBezTo>
                  <a:pt x="1463899" y="2176529"/>
                  <a:pt x="1460931" y="2189928"/>
                  <a:pt x="1455313" y="2202287"/>
                </a:cubicBezTo>
                <a:cubicBezTo>
                  <a:pt x="1439424" y="2237243"/>
                  <a:pt x="1415939" y="2268891"/>
                  <a:pt x="1403797" y="2305318"/>
                </a:cubicBezTo>
                <a:lnTo>
                  <a:pt x="1365161" y="2421228"/>
                </a:lnTo>
                <a:cubicBezTo>
                  <a:pt x="1360266" y="2435912"/>
                  <a:pt x="1339403" y="2438400"/>
                  <a:pt x="1326524" y="2446986"/>
                </a:cubicBezTo>
                <a:cubicBezTo>
                  <a:pt x="1262579" y="2542904"/>
                  <a:pt x="1344760" y="2425105"/>
                  <a:pt x="1262130" y="2524259"/>
                </a:cubicBezTo>
                <a:cubicBezTo>
                  <a:pt x="1252221" y="2536150"/>
                  <a:pt x="1247317" y="2551950"/>
                  <a:pt x="1236372" y="2562895"/>
                </a:cubicBezTo>
                <a:cubicBezTo>
                  <a:pt x="1225427" y="2573840"/>
                  <a:pt x="1209627" y="2578744"/>
                  <a:pt x="1197736" y="2588653"/>
                </a:cubicBezTo>
                <a:cubicBezTo>
                  <a:pt x="1098586" y="2671279"/>
                  <a:pt x="1216378" y="2589106"/>
                  <a:pt x="1120462" y="2653047"/>
                </a:cubicBezTo>
                <a:cubicBezTo>
                  <a:pt x="1051782" y="2756070"/>
                  <a:pt x="1141921" y="2631590"/>
                  <a:pt x="1056068" y="2717442"/>
                </a:cubicBezTo>
                <a:cubicBezTo>
                  <a:pt x="970205" y="2803303"/>
                  <a:pt x="1094707" y="2713145"/>
                  <a:pt x="991674" y="2781836"/>
                </a:cubicBezTo>
                <a:cubicBezTo>
                  <a:pt x="983088" y="2794715"/>
                  <a:pt x="976861" y="2809528"/>
                  <a:pt x="965916" y="2820473"/>
                </a:cubicBezTo>
                <a:cubicBezTo>
                  <a:pt x="954971" y="2831418"/>
                  <a:pt x="936949" y="2834144"/>
                  <a:pt x="927279" y="2846231"/>
                </a:cubicBezTo>
                <a:cubicBezTo>
                  <a:pt x="918798" y="2856831"/>
                  <a:pt x="922734" y="2874151"/>
                  <a:pt x="914400" y="2884867"/>
                </a:cubicBezTo>
                <a:cubicBezTo>
                  <a:pt x="892036" y="2913621"/>
                  <a:pt x="862885" y="2936382"/>
                  <a:pt x="837127" y="2962140"/>
                </a:cubicBezTo>
                <a:cubicBezTo>
                  <a:pt x="826182" y="2973085"/>
                  <a:pt x="821278" y="2988886"/>
                  <a:pt x="811369" y="3000777"/>
                </a:cubicBezTo>
                <a:cubicBezTo>
                  <a:pt x="780379" y="3037966"/>
                  <a:pt x="772089" y="3039844"/>
                  <a:pt x="734096" y="3065171"/>
                </a:cubicBezTo>
                <a:cubicBezTo>
                  <a:pt x="709024" y="3140388"/>
                  <a:pt x="740834" y="3071313"/>
                  <a:pt x="682581" y="3129566"/>
                </a:cubicBezTo>
                <a:cubicBezTo>
                  <a:pt x="671636" y="3140511"/>
                  <a:pt x="667106" y="3156633"/>
                  <a:pt x="656823" y="3168202"/>
                </a:cubicBezTo>
                <a:cubicBezTo>
                  <a:pt x="632622" y="3195428"/>
                  <a:pt x="579550" y="3245476"/>
                  <a:pt x="579550" y="3245476"/>
                </a:cubicBezTo>
                <a:cubicBezTo>
                  <a:pt x="538092" y="3369847"/>
                  <a:pt x="604574" y="3176478"/>
                  <a:pt x="540913" y="3335628"/>
                </a:cubicBezTo>
                <a:cubicBezTo>
                  <a:pt x="530829" y="3360837"/>
                  <a:pt x="523741" y="3387143"/>
                  <a:pt x="515155" y="3412901"/>
                </a:cubicBezTo>
                <a:lnTo>
                  <a:pt x="502276" y="3451538"/>
                </a:lnTo>
                <a:cubicBezTo>
                  <a:pt x="497983" y="3464417"/>
                  <a:pt x="492059" y="3476862"/>
                  <a:pt x="489397" y="3490174"/>
                </a:cubicBezTo>
                <a:cubicBezTo>
                  <a:pt x="485104" y="3511639"/>
                  <a:pt x="482279" y="3533450"/>
                  <a:pt x="476519" y="3554569"/>
                </a:cubicBezTo>
                <a:lnTo>
                  <a:pt x="437882" y="3670478"/>
                </a:lnTo>
                <a:cubicBezTo>
                  <a:pt x="432122" y="3687757"/>
                  <a:pt x="410905" y="3695123"/>
                  <a:pt x="399245" y="3709115"/>
                </a:cubicBezTo>
                <a:cubicBezTo>
                  <a:pt x="389336" y="3721006"/>
                  <a:pt x="385137" y="3737559"/>
                  <a:pt x="373488" y="3747752"/>
                </a:cubicBezTo>
                <a:cubicBezTo>
                  <a:pt x="350190" y="3768137"/>
                  <a:pt x="296214" y="3799267"/>
                  <a:pt x="296214" y="3799267"/>
                </a:cubicBezTo>
                <a:cubicBezTo>
                  <a:pt x="287628" y="3812146"/>
                  <a:pt x="282544" y="3828235"/>
                  <a:pt x="270457" y="3837904"/>
                </a:cubicBezTo>
                <a:cubicBezTo>
                  <a:pt x="259856" y="3846385"/>
                  <a:pt x="243963" y="3844712"/>
                  <a:pt x="231820" y="3850783"/>
                </a:cubicBezTo>
                <a:cubicBezTo>
                  <a:pt x="217976" y="3857705"/>
                  <a:pt x="206062" y="3867954"/>
                  <a:pt x="193183" y="3876540"/>
                </a:cubicBezTo>
                <a:cubicBezTo>
                  <a:pt x="184597" y="3889419"/>
                  <a:pt x="178371" y="3904232"/>
                  <a:pt x="167426" y="3915177"/>
                </a:cubicBezTo>
                <a:cubicBezTo>
                  <a:pt x="156481" y="3926122"/>
                  <a:pt x="138982" y="3929286"/>
                  <a:pt x="128789" y="3940935"/>
                </a:cubicBezTo>
                <a:cubicBezTo>
                  <a:pt x="43694" y="4038187"/>
                  <a:pt x="118066" y="4004611"/>
                  <a:pt x="38637" y="4031087"/>
                </a:cubicBezTo>
                <a:lnTo>
                  <a:pt x="0" y="4056845"/>
                </a:lnTo>
              </a:path>
            </a:pathLst>
          </a:cu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838200" y="2362200"/>
            <a:ext cx="1524776" cy="523220"/>
          </a:xfrm>
          <a:prstGeom prst="rect">
            <a:avLst/>
          </a:prstGeom>
          <a:noFill/>
        </p:spPr>
        <p:txBody>
          <a:bodyPr wrap="none" rtlCol="0">
            <a:spAutoFit/>
          </a:bodyPr>
          <a:lstStyle/>
          <a:p>
            <a:r>
              <a:rPr lang="en-US" sz="2800" dirty="0" smtClean="0"/>
              <a:t>Problem</a:t>
            </a:r>
            <a:endParaRPr lang="en-US" sz="2800" dirty="0"/>
          </a:p>
        </p:txBody>
      </p:sp>
      <p:sp>
        <p:nvSpPr>
          <p:cNvPr id="7" name="TextBox 6"/>
          <p:cNvSpPr txBox="1"/>
          <p:nvPr/>
        </p:nvSpPr>
        <p:spPr>
          <a:xfrm>
            <a:off x="6934200" y="3830171"/>
            <a:ext cx="1484702" cy="523220"/>
          </a:xfrm>
          <a:prstGeom prst="rect">
            <a:avLst/>
          </a:prstGeom>
          <a:noFill/>
        </p:spPr>
        <p:txBody>
          <a:bodyPr wrap="none" rtlCol="0">
            <a:spAutoFit/>
          </a:bodyPr>
          <a:lstStyle/>
          <a:p>
            <a:r>
              <a:rPr lang="en-US" sz="2800" dirty="0" smtClean="0"/>
              <a:t>Solution</a:t>
            </a:r>
            <a:endParaRPr lang="en-US" sz="2800" dirty="0"/>
          </a:p>
        </p:txBody>
      </p:sp>
    </p:spTree>
    <p:extLst>
      <p:ext uri="{BB962C8B-B14F-4D97-AF65-F5344CB8AC3E}">
        <p14:creationId xmlns:p14="http://schemas.microsoft.com/office/powerpoint/2010/main" val="238081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Requirement/specification</a:t>
            </a:r>
            <a:endParaRPr lang="en-US" dirty="0"/>
          </a:p>
        </p:txBody>
      </p:sp>
      <p:sp>
        <p:nvSpPr>
          <p:cNvPr id="4" name="Rectangle 3"/>
          <p:cNvSpPr/>
          <p:nvPr/>
        </p:nvSpPr>
        <p:spPr>
          <a:xfrm>
            <a:off x="571500" y="2086377"/>
            <a:ext cx="8001000" cy="40687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Freeform 4"/>
          <p:cNvSpPr/>
          <p:nvPr/>
        </p:nvSpPr>
        <p:spPr>
          <a:xfrm>
            <a:off x="2305318" y="2073499"/>
            <a:ext cx="3966693" cy="4056845"/>
          </a:xfrm>
          <a:custGeom>
            <a:avLst/>
            <a:gdLst>
              <a:gd name="connsiteX0" fmla="*/ 3966693 w 3966693"/>
              <a:gd name="connsiteY0" fmla="*/ 0 h 4056845"/>
              <a:gd name="connsiteX1" fmla="*/ 3825026 w 3966693"/>
              <a:gd name="connsiteY1" fmla="*/ 167425 h 4056845"/>
              <a:gd name="connsiteX2" fmla="*/ 3734874 w 3966693"/>
              <a:gd name="connsiteY2" fmla="*/ 270456 h 4056845"/>
              <a:gd name="connsiteX3" fmla="*/ 3670479 w 3966693"/>
              <a:gd name="connsiteY3" fmla="*/ 334850 h 4056845"/>
              <a:gd name="connsiteX4" fmla="*/ 3631843 w 3966693"/>
              <a:gd name="connsiteY4" fmla="*/ 373487 h 4056845"/>
              <a:gd name="connsiteX5" fmla="*/ 3593206 w 3966693"/>
              <a:gd name="connsiteY5" fmla="*/ 399245 h 4056845"/>
              <a:gd name="connsiteX6" fmla="*/ 3554569 w 3966693"/>
              <a:gd name="connsiteY6" fmla="*/ 450760 h 4056845"/>
              <a:gd name="connsiteX7" fmla="*/ 3503054 w 3966693"/>
              <a:gd name="connsiteY7" fmla="*/ 489397 h 4056845"/>
              <a:gd name="connsiteX8" fmla="*/ 3438659 w 3966693"/>
              <a:gd name="connsiteY8" fmla="*/ 553791 h 4056845"/>
              <a:gd name="connsiteX9" fmla="*/ 3412902 w 3966693"/>
              <a:gd name="connsiteY9" fmla="*/ 592428 h 4056845"/>
              <a:gd name="connsiteX10" fmla="*/ 3335628 w 3966693"/>
              <a:gd name="connsiteY10" fmla="*/ 643943 h 4056845"/>
              <a:gd name="connsiteX11" fmla="*/ 3258355 w 3966693"/>
              <a:gd name="connsiteY11" fmla="*/ 695459 h 4056845"/>
              <a:gd name="connsiteX12" fmla="*/ 3219719 w 3966693"/>
              <a:gd name="connsiteY12" fmla="*/ 734095 h 4056845"/>
              <a:gd name="connsiteX13" fmla="*/ 3181082 w 3966693"/>
              <a:gd name="connsiteY13" fmla="*/ 759853 h 4056845"/>
              <a:gd name="connsiteX14" fmla="*/ 3129567 w 3966693"/>
              <a:gd name="connsiteY14" fmla="*/ 798490 h 4056845"/>
              <a:gd name="connsiteX15" fmla="*/ 3052293 w 3966693"/>
              <a:gd name="connsiteY15" fmla="*/ 862884 h 4056845"/>
              <a:gd name="connsiteX16" fmla="*/ 3039414 w 3966693"/>
              <a:gd name="connsiteY16" fmla="*/ 901521 h 4056845"/>
              <a:gd name="connsiteX17" fmla="*/ 2962141 w 3966693"/>
              <a:gd name="connsiteY17" fmla="*/ 978794 h 4056845"/>
              <a:gd name="connsiteX18" fmla="*/ 2910626 w 3966693"/>
              <a:gd name="connsiteY18" fmla="*/ 1068946 h 4056845"/>
              <a:gd name="connsiteX19" fmla="*/ 2884868 w 3966693"/>
              <a:gd name="connsiteY19" fmla="*/ 1120462 h 4056845"/>
              <a:gd name="connsiteX20" fmla="*/ 2833352 w 3966693"/>
              <a:gd name="connsiteY20" fmla="*/ 1159098 h 4056845"/>
              <a:gd name="connsiteX21" fmla="*/ 2781837 w 3966693"/>
              <a:gd name="connsiteY21" fmla="*/ 1249250 h 4056845"/>
              <a:gd name="connsiteX22" fmla="*/ 2743200 w 3966693"/>
              <a:gd name="connsiteY22" fmla="*/ 1275008 h 4056845"/>
              <a:gd name="connsiteX23" fmla="*/ 2601533 w 3966693"/>
              <a:gd name="connsiteY23" fmla="*/ 1403797 h 4056845"/>
              <a:gd name="connsiteX24" fmla="*/ 2588654 w 3966693"/>
              <a:gd name="connsiteY24" fmla="*/ 1442433 h 4056845"/>
              <a:gd name="connsiteX25" fmla="*/ 2550017 w 3966693"/>
              <a:gd name="connsiteY25" fmla="*/ 1455312 h 4056845"/>
              <a:gd name="connsiteX26" fmla="*/ 2472744 w 3966693"/>
              <a:gd name="connsiteY26" fmla="*/ 1506828 h 4056845"/>
              <a:gd name="connsiteX27" fmla="*/ 2408350 w 3966693"/>
              <a:gd name="connsiteY27" fmla="*/ 1558343 h 4056845"/>
              <a:gd name="connsiteX28" fmla="*/ 2369713 w 3966693"/>
              <a:gd name="connsiteY28" fmla="*/ 1596980 h 4056845"/>
              <a:gd name="connsiteX29" fmla="*/ 2331076 w 3966693"/>
              <a:gd name="connsiteY29" fmla="*/ 1609859 h 4056845"/>
              <a:gd name="connsiteX30" fmla="*/ 2240924 w 3966693"/>
              <a:gd name="connsiteY30" fmla="*/ 1661374 h 4056845"/>
              <a:gd name="connsiteX31" fmla="*/ 2202288 w 3966693"/>
              <a:gd name="connsiteY31" fmla="*/ 1700011 h 4056845"/>
              <a:gd name="connsiteX32" fmla="*/ 2163651 w 3966693"/>
              <a:gd name="connsiteY32" fmla="*/ 1712890 h 4056845"/>
              <a:gd name="connsiteX33" fmla="*/ 2086378 w 3966693"/>
              <a:gd name="connsiteY33" fmla="*/ 1764405 h 4056845"/>
              <a:gd name="connsiteX34" fmla="*/ 2009105 w 3966693"/>
              <a:gd name="connsiteY34" fmla="*/ 1815921 h 4056845"/>
              <a:gd name="connsiteX35" fmla="*/ 1957589 w 3966693"/>
              <a:gd name="connsiteY35" fmla="*/ 1841678 h 4056845"/>
              <a:gd name="connsiteX36" fmla="*/ 1867437 w 3966693"/>
              <a:gd name="connsiteY36" fmla="*/ 1867436 h 4056845"/>
              <a:gd name="connsiteX37" fmla="*/ 1803043 w 3966693"/>
              <a:gd name="connsiteY37" fmla="*/ 1893194 h 4056845"/>
              <a:gd name="connsiteX38" fmla="*/ 1700012 w 3966693"/>
              <a:gd name="connsiteY38" fmla="*/ 1918952 h 4056845"/>
              <a:gd name="connsiteX39" fmla="*/ 1584102 w 3966693"/>
              <a:gd name="connsiteY39" fmla="*/ 2009104 h 4056845"/>
              <a:gd name="connsiteX40" fmla="*/ 1532586 w 3966693"/>
              <a:gd name="connsiteY40" fmla="*/ 2047740 h 4056845"/>
              <a:gd name="connsiteX41" fmla="*/ 1519707 w 3966693"/>
              <a:gd name="connsiteY41" fmla="*/ 2086377 h 4056845"/>
              <a:gd name="connsiteX42" fmla="*/ 1468192 w 3966693"/>
              <a:gd name="connsiteY42" fmla="*/ 2163650 h 4056845"/>
              <a:gd name="connsiteX43" fmla="*/ 1455313 w 3966693"/>
              <a:gd name="connsiteY43" fmla="*/ 2202287 h 4056845"/>
              <a:gd name="connsiteX44" fmla="*/ 1403797 w 3966693"/>
              <a:gd name="connsiteY44" fmla="*/ 2305318 h 4056845"/>
              <a:gd name="connsiteX45" fmla="*/ 1365161 w 3966693"/>
              <a:gd name="connsiteY45" fmla="*/ 2421228 h 4056845"/>
              <a:gd name="connsiteX46" fmla="*/ 1326524 w 3966693"/>
              <a:gd name="connsiteY46" fmla="*/ 2446986 h 4056845"/>
              <a:gd name="connsiteX47" fmla="*/ 1262130 w 3966693"/>
              <a:gd name="connsiteY47" fmla="*/ 2524259 h 4056845"/>
              <a:gd name="connsiteX48" fmla="*/ 1236372 w 3966693"/>
              <a:gd name="connsiteY48" fmla="*/ 2562895 h 4056845"/>
              <a:gd name="connsiteX49" fmla="*/ 1197736 w 3966693"/>
              <a:gd name="connsiteY49" fmla="*/ 2588653 h 4056845"/>
              <a:gd name="connsiteX50" fmla="*/ 1120462 w 3966693"/>
              <a:gd name="connsiteY50" fmla="*/ 2653047 h 4056845"/>
              <a:gd name="connsiteX51" fmla="*/ 1056068 w 3966693"/>
              <a:gd name="connsiteY51" fmla="*/ 2717442 h 4056845"/>
              <a:gd name="connsiteX52" fmla="*/ 991674 w 3966693"/>
              <a:gd name="connsiteY52" fmla="*/ 2781836 h 4056845"/>
              <a:gd name="connsiteX53" fmla="*/ 965916 w 3966693"/>
              <a:gd name="connsiteY53" fmla="*/ 2820473 h 4056845"/>
              <a:gd name="connsiteX54" fmla="*/ 927279 w 3966693"/>
              <a:gd name="connsiteY54" fmla="*/ 2846231 h 4056845"/>
              <a:gd name="connsiteX55" fmla="*/ 914400 w 3966693"/>
              <a:gd name="connsiteY55" fmla="*/ 2884867 h 4056845"/>
              <a:gd name="connsiteX56" fmla="*/ 837127 w 3966693"/>
              <a:gd name="connsiteY56" fmla="*/ 2962140 h 4056845"/>
              <a:gd name="connsiteX57" fmla="*/ 811369 w 3966693"/>
              <a:gd name="connsiteY57" fmla="*/ 3000777 h 4056845"/>
              <a:gd name="connsiteX58" fmla="*/ 734096 w 3966693"/>
              <a:gd name="connsiteY58" fmla="*/ 3065171 h 4056845"/>
              <a:gd name="connsiteX59" fmla="*/ 682581 w 3966693"/>
              <a:gd name="connsiteY59" fmla="*/ 3129566 h 4056845"/>
              <a:gd name="connsiteX60" fmla="*/ 656823 w 3966693"/>
              <a:gd name="connsiteY60" fmla="*/ 3168202 h 4056845"/>
              <a:gd name="connsiteX61" fmla="*/ 579550 w 3966693"/>
              <a:gd name="connsiteY61" fmla="*/ 3245476 h 4056845"/>
              <a:gd name="connsiteX62" fmla="*/ 540913 w 3966693"/>
              <a:gd name="connsiteY62" fmla="*/ 3335628 h 4056845"/>
              <a:gd name="connsiteX63" fmla="*/ 515155 w 3966693"/>
              <a:gd name="connsiteY63" fmla="*/ 3412901 h 4056845"/>
              <a:gd name="connsiteX64" fmla="*/ 502276 w 3966693"/>
              <a:gd name="connsiteY64" fmla="*/ 3451538 h 4056845"/>
              <a:gd name="connsiteX65" fmla="*/ 489397 w 3966693"/>
              <a:gd name="connsiteY65" fmla="*/ 3490174 h 4056845"/>
              <a:gd name="connsiteX66" fmla="*/ 476519 w 3966693"/>
              <a:gd name="connsiteY66" fmla="*/ 3554569 h 4056845"/>
              <a:gd name="connsiteX67" fmla="*/ 437882 w 3966693"/>
              <a:gd name="connsiteY67" fmla="*/ 3670478 h 4056845"/>
              <a:gd name="connsiteX68" fmla="*/ 399245 w 3966693"/>
              <a:gd name="connsiteY68" fmla="*/ 3709115 h 4056845"/>
              <a:gd name="connsiteX69" fmla="*/ 373488 w 3966693"/>
              <a:gd name="connsiteY69" fmla="*/ 3747752 h 4056845"/>
              <a:gd name="connsiteX70" fmla="*/ 296214 w 3966693"/>
              <a:gd name="connsiteY70" fmla="*/ 3799267 h 4056845"/>
              <a:gd name="connsiteX71" fmla="*/ 270457 w 3966693"/>
              <a:gd name="connsiteY71" fmla="*/ 3837904 h 4056845"/>
              <a:gd name="connsiteX72" fmla="*/ 231820 w 3966693"/>
              <a:gd name="connsiteY72" fmla="*/ 3850783 h 4056845"/>
              <a:gd name="connsiteX73" fmla="*/ 193183 w 3966693"/>
              <a:gd name="connsiteY73" fmla="*/ 3876540 h 4056845"/>
              <a:gd name="connsiteX74" fmla="*/ 167426 w 3966693"/>
              <a:gd name="connsiteY74" fmla="*/ 3915177 h 4056845"/>
              <a:gd name="connsiteX75" fmla="*/ 128789 w 3966693"/>
              <a:gd name="connsiteY75" fmla="*/ 3940935 h 4056845"/>
              <a:gd name="connsiteX76" fmla="*/ 38637 w 3966693"/>
              <a:gd name="connsiteY76" fmla="*/ 4031087 h 4056845"/>
              <a:gd name="connsiteX77" fmla="*/ 0 w 3966693"/>
              <a:gd name="connsiteY77" fmla="*/ 4056845 h 405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966693" h="4056845">
                <a:moveTo>
                  <a:pt x="3966693" y="0"/>
                </a:moveTo>
                <a:cubicBezTo>
                  <a:pt x="3919471" y="55808"/>
                  <a:pt x="3865578" y="106597"/>
                  <a:pt x="3825026" y="167425"/>
                </a:cubicBezTo>
                <a:cubicBezTo>
                  <a:pt x="3764924" y="257577"/>
                  <a:pt x="3799268" y="227526"/>
                  <a:pt x="3734874" y="270456"/>
                </a:cubicBezTo>
                <a:cubicBezTo>
                  <a:pt x="3687649" y="341293"/>
                  <a:pt x="3734876" y="281186"/>
                  <a:pt x="3670479" y="334850"/>
                </a:cubicBezTo>
                <a:cubicBezTo>
                  <a:pt x="3656487" y="346510"/>
                  <a:pt x="3645835" y="361827"/>
                  <a:pt x="3631843" y="373487"/>
                </a:cubicBezTo>
                <a:cubicBezTo>
                  <a:pt x="3619952" y="383396"/>
                  <a:pt x="3604151" y="388300"/>
                  <a:pt x="3593206" y="399245"/>
                </a:cubicBezTo>
                <a:cubicBezTo>
                  <a:pt x="3578028" y="414423"/>
                  <a:pt x="3569747" y="435582"/>
                  <a:pt x="3554569" y="450760"/>
                </a:cubicBezTo>
                <a:cubicBezTo>
                  <a:pt x="3539391" y="465938"/>
                  <a:pt x="3518232" y="474219"/>
                  <a:pt x="3503054" y="489397"/>
                </a:cubicBezTo>
                <a:cubicBezTo>
                  <a:pt x="3417198" y="575253"/>
                  <a:pt x="3541688" y="485105"/>
                  <a:pt x="3438659" y="553791"/>
                </a:cubicBezTo>
                <a:cubicBezTo>
                  <a:pt x="3430073" y="566670"/>
                  <a:pt x="3424551" y="582235"/>
                  <a:pt x="3412902" y="592428"/>
                </a:cubicBezTo>
                <a:cubicBezTo>
                  <a:pt x="3389604" y="612813"/>
                  <a:pt x="3361386" y="626771"/>
                  <a:pt x="3335628" y="643943"/>
                </a:cubicBezTo>
                <a:lnTo>
                  <a:pt x="3258355" y="695459"/>
                </a:lnTo>
                <a:cubicBezTo>
                  <a:pt x="3243201" y="705562"/>
                  <a:pt x="3233711" y="722435"/>
                  <a:pt x="3219719" y="734095"/>
                </a:cubicBezTo>
                <a:cubicBezTo>
                  <a:pt x="3207828" y="744004"/>
                  <a:pt x="3193677" y="750856"/>
                  <a:pt x="3181082" y="759853"/>
                </a:cubicBezTo>
                <a:cubicBezTo>
                  <a:pt x="3163615" y="772329"/>
                  <a:pt x="3145864" y="784521"/>
                  <a:pt x="3129567" y="798490"/>
                </a:cubicBezTo>
                <a:cubicBezTo>
                  <a:pt x="3042804" y="872858"/>
                  <a:pt x="3137682" y="805958"/>
                  <a:pt x="3052293" y="862884"/>
                </a:cubicBezTo>
                <a:cubicBezTo>
                  <a:pt x="3048000" y="875763"/>
                  <a:pt x="3047749" y="890805"/>
                  <a:pt x="3039414" y="901521"/>
                </a:cubicBezTo>
                <a:cubicBezTo>
                  <a:pt x="3017050" y="930275"/>
                  <a:pt x="2962141" y="978794"/>
                  <a:pt x="2962141" y="978794"/>
                </a:cubicBezTo>
                <a:cubicBezTo>
                  <a:pt x="2936839" y="1054701"/>
                  <a:pt x="2966318" y="979838"/>
                  <a:pt x="2910626" y="1068946"/>
                </a:cubicBezTo>
                <a:cubicBezTo>
                  <a:pt x="2900451" y="1085227"/>
                  <a:pt x="2897363" y="1105885"/>
                  <a:pt x="2884868" y="1120462"/>
                </a:cubicBezTo>
                <a:cubicBezTo>
                  <a:pt x="2870899" y="1136759"/>
                  <a:pt x="2850524" y="1146219"/>
                  <a:pt x="2833352" y="1159098"/>
                </a:cubicBezTo>
                <a:cubicBezTo>
                  <a:pt x="2823249" y="1179304"/>
                  <a:pt x="2800043" y="1231044"/>
                  <a:pt x="2781837" y="1249250"/>
                </a:cubicBezTo>
                <a:cubicBezTo>
                  <a:pt x="2770892" y="1260195"/>
                  <a:pt x="2754705" y="1264653"/>
                  <a:pt x="2743200" y="1275008"/>
                </a:cubicBezTo>
                <a:cubicBezTo>
                  <a:pt x="2567643" y="1433010"/>
                  <a:pt x="2722516" y="1313058"/>
                  <a:pt x="2601533" y="1403797"/>
                </a:cubicBezTo>
                <a:cubicBezTo>
                  <a:pt x="2597240" y="1416676"/>
                  <a:pt x="2598253" y="1432834"/>
                  <a:pt x="2588654" y="1442433"/>
                </a:cubicBezTo>
                <a:cubicBezTo>
                  <a:pt x="2579054" y="1452032"/>
                  <a:pt x="2561884" y="1448719"/>
                  <a:pt x="2550017" y="1455312"/>
                </a:cubicBezTo>
                <a:cubicBezTo>
                  <a:pt x="2522956" y="1470346"/>
                  <a:pt x="2496917" y="1487489"/>
                  <a:pt x="2472744" y="1506828"/>
                </a:cubicBezTo>
                <a:cubicBezTo>
                  <a:pt x="2451279" y="1524000"/>
                  <a:pt x="2429037" y="1540242"/>
                  <a:pt x="2408350" y="1558343"/>
                </a:cubicBezTo>
                <a:cubicBezTo>
                  <a:pt x="2394643" y="1570337"/>
                  <a:pt x="2384868" y="1586877"/>
                  <a:pt x="2369713" y="1596980"/>
                </a:cubicBezTo>
                <a:cubicBezTo>
                  <a:pt x="2358417" y="1604510"/>
                  <a:pt x="2343955" y="1605566"/>
                  <a:pt x="2331076" y="1609859"/>
                </a:cubicBezTo>
                <a:cubicBezTo>
                  <a:pt x="2226530" y="1714405"/>
                  <a:pt x="2362000" y="1592187"/>
                  <a:pt x="2240924" y="1661374"/>
                </a:cubicBezTo>
                <a:cubicBezTo>
                  <a:pt x="2225110" y="1670410"/>
                  <a:pt x="2217442" y="1689908"/>
                  <a:pt x="2202288" y="1700011"/>
                </a:cubicBezTo>
                <a:cubicBezTo>
                  <a:pt x="2190992" y="1707541"/>
                  <a:pt x="2175518" y="1706297"/>
                  <a:pt x="2163651" y="1712890"/>
                </a:cubicBezTo>
                <a:cubicBezTo>
                  <a:pt x="2136590" y="1727924"/>
                  <a:pt x="2112136" y="1747233"/>
                  <a:pt x="2086378" y="1764405"/>
                </a:cubicBezTo>
                <a:lnTo>
                  <a:pt x="2009105" y="1815921"/>
                </a:lnTo>
                <a:cubicBezTo>
                  <a:pt x="1993131" y="1826571"/>
                  <a:pt x="1975235" y="1834115"/>
                  <a:pt x="1957589" y="1841678"/>
                </a:cubicBezTo>
                <a:cubicBezTo>
                  <a:pt x="1914173" y="1860284"/>
                  <a:pt x="1916459" y="1851095"/>
                  <a:pt x="1867437" y="1867436"/>
                </a:cubicBezTo>
                <a:cubicBezTo>
                  <a:pt x="1845505" y="1874747"/>
                  <a:pt x="1825186" y="1886551"/>
                  <a:pt x="1803043" y="1893194"/>
                </a:cubicBezTo>
                <a:cubicBezTo>
                  <a:pt x="1778218" y="1900642"/>
                  <a:pt x="1726620" y="1904170"/>
                  <a:pt x="1700012" y="1918952"/>
                </a:cubicBezTo>
                <a:cubicBezTo>
                  <a:pt x="1592894" y="1978462"/>
                  <a:pt x="1653270" y="1949817"/>
                  <a:pt x="1584102" y="2009104"/>
                </a:cubicBezTo>
                <a:cubicBezTo>
                  <a:pt x="1567805" y="2023073"/>
                  <a:pt x="1549758" y="2034861"/>
                  <a:pt x="1532586" y="2047740"/>
                </a:cubicBezTo>
                <a:cubicBezTo>
                  <a:pt x="1528293" y="2060619"/>
                  <a:pt x="1526300" y="2074510"/>
                  <a:pt x="1519707" y="2086377"/>
                </a:cubicBezTo>
                <a:cubicBezTo>
                  <a:pt x="1504673" y="2113438"/>
                  <a:pt x="1468192" y="2163650"/>
                  <a:pt x="1468192" y="2163650"/>
                </a:cubicBezTo>
                <a:cubicBezTo>
                  <a:pt x="1463899" y="2176529"/>
                  <a:pt x="1460931" y="2189928"/>
                  <a:pt x="1455313" y="2202287"/>
                </a:cubicBezTo>
                <a:cubicBezTo>
                  <a:pt x="1439424" y="2237243"/>
                  <a:pt x="1415939" y="2268891"/>
                  <a:pt x="1403797" y="2305318"/>
                </a:cubicBezTo>
                <a:lnTo>
                  <a:pt x="1365161" y="2421228"/>
                </a:lnTo>
                <a:cubicBezTo>
                  <a:pt x="1360266" y="2435912"/>
                  <a:pt x="1339403" y="2438400"/>
                  <a:pt x="1326524" y="2446986"/>
                </a:cubicBezTo>
                <a:cubicBezTo>
                  <a:pt x="1262579" y="2542904"/>
                  <a:pt x="1344760" y="2425105"/>
                  <a:pt x="1262130" y="2524259"/>
                </a:cubicBezTo>
                <a:cubicBezTo>
                  <a:pt x="1252221" y="2536150"/>
                  <a:pt x="1247317" y="2551950"/>
                  <a:pt x="1236372" y="2562895"/>
                </a:cubicBezTo>
                <a:cubicBezTo>
                  <a:pt x="1225427" y="2573840"/>
                  <a:pt x="1209627" y="2578744"/>
                  <a:pt x="1197736" y="2588653"/>
                </a:cubicBezTo>
                <a:cubicBezTo>
                  <a:pt x="1098586" y="2671279"/>
                  <a:pt x="1216378" y="2589106"/>
                  <a:pt x="1120462" y="2653047"/>
                </a:cubicBezTo>
                <a:cubicBezTo>
                  <a:pt x="1051782" y="2756070"/>
                  <a:pt x="1141921" y="2631590"/>
                  <a:pt x="1056068" y="2717442"/>
                </a:cubicBezTo>
                <a:cubicBezTo>
                  <a:pt x="970205" y="2803303"/>
                  <a:pt x="1094707" y="2713145"/>
                  <a:pt x="991674" y="2781836"/>
                </a:cubicBezTo>
                <a:cubicBezTo>
                  <a:pt x="983088" y="2794715"/>
                  <a:pt x="976861" y="2809528"/>
                  <a:pt x="965916" y="2820473"/>
                </a:cubicBezTo>
                <a:cubicBezTo>
                  <a:pt x="954971" y="2831418"/>
                  <a:pt x="936949" y="2834144"/>
                  <a:pt x="927279" y="2846231"/>
                </a:cubicBezTo>
                <a:cubicBezTo>
                  <a:pt x="918798" y="2856831"/>
                  <a:pt x="922734" y="2874151"/>
                  <a:pt x="914400" y="2884867"/>
                </a:cubicBezTo>
                <a:cubicBezTo>
                  <a:pt x="892036" y="2913621"/>
                  <a:pt x="862885" y="2936382"/>
                  <a:pt x="837127" y="2962140"/>
                </a:cubicBezTo>
                <a:cubicBezTo>
                  <a:pt x="826182" y="2973085"/>
                  <a:pt x="821278" y="2988886"/>
                  <a:pt x="811369" y="3000777"/>
                </a:cubicBezTo>
                <a:cubicBezTo>
                  <a:pt x="780379" y="3037966"/>
                  <a:pt x="772089" y="3039844"/>
                  <a:pt x="734096" y="3065171"/>
                </a:cubicBezTo>
                <a:cubicBezTo>
                  <a:pt x="709024" y="3140388"/>
                  <a:pt x="740834" y="3071313"/>
                  <a:pt x="682581" y="3129566"/>
                </a:cubicBezTo>
                <a:cubicBezTo>
                  <a:pt x="671636" y="3140511"/>
                  <a:pt x="667106" y="3156633"/>
                  <a:pt x="656823" y="3168202"/>
                </a:cubicBezTo>
                <a:cubicBezTo>
                  <a:pt x="632622" y="3195428"/>
                  <a:pt x="579550" y="3245476"/>
                  <a:pt x="579550" y="3245476"/>
                </a:cubicBezTo>
                <a:cubicBezTo>
                  <a:pt x="538092" y="3369847"/>
                  <a:pt x="604574" y="3176478"/>
                  <a:pt x="540913" y="3335628"/>
                </a:cubicBezTo>
                <a:cubicBezTo>
                  <a:pt x="530829" y="3360837"/>
                  <a:pt x="523741" y="3387143"/>
                  <a:pt x="515155" y="3412901"/>
                </a:cubicBezTo>
                <a:lnTo>
                  <a:pt x="502276" y="3451538"/>
                </a:lnTo>
                <a:cubicBezTo>
                  <a:pt x="497983" y="3464417"/>
                  <a:pt x="492059" y="3476862"/>
                  <a:pt x="489397" y="3490174"/>
                </a:cubicBezTo>
                <a:cubicBezTo>
                  <a:pt x="485104" y="3511639"/>
                  <a:pt x="482279" y="3533450"/>
                  <a:pt x="476519" y="3554569"/>
                </a:cubicBezTo>
                <a:lnTo>
                  <a:pt x="437882" y="3670478"/>
                </a:lnTo>
                <a:cubicBezTo>
                  <a:pt x="432122" y="3687757"/>
                  <a:pt x="410905" y="3695123"/>
                  <a:pt x="399245" y="3709115"/>
                </a:cubicBezTo>
                <a:cubicBezTo>
                  <a:pt x="389336" y="3721006"/>
                  <a:pt x="385137" y="3737559"/>
                  <a:pt x="373488" y="3747752"/>
                </a:cubicBezTo>
                <a:cubicBezTo>
                  <a:pt x="350190" y="3768137"/>
                  <a:pt x="296214" y="3799267"/>
                  <a:pt x="296214" y="3799267"/>
                </a:cubicBezTo>
                <a:cubicBezTo>
                  <a:pt x="287628" y="3812146"/>
                  <a:pt x="282544" y="3828235"/>
                  <a:pt x="270457" y="3837904"/>
                </a:cubicBezTo>
                <a:cubicBezTo>
                  <a:pt x="259856" y="3846385"/>
                  <a:pt x="243963" y="3844712"/>
                  <a:pt x="231820" y="3850783"/>
                </a:cubicBezTo>
                <a:cubicBezTo>
                  <a:pt x="217976" y="3857705"/>
                  <a:pt x="206062" y="3867954"/>
                  <a:pt x="193183" y="3876540"/>
                </a:cubicBezTo>
                <a:cubicBezTo>
                  <a:pt x="184597" y="3889419"/>
                  <a:pt x="178371" y="3904232"/>
                  <a:pt x="167426" y="3915177"/>
                </a:cubicBezTo>
                <a:cubicBezTo>
                  <a:pt x="156481" y="3926122"/>
                  <a:pt x="138982" y="3929286"/>
                  <a:pt x="128789" y="3940935"/>
                </a:cubicBezTo>
                <a:cubicBezTo>
                  <a:pt x="43694" y="4038187"/>
                  <a:pt x="118066" y="4004611"/>
                  <a:pt x="38637" y="4031087"/>
                </a:cubicBezTo>
                <a:lnTo>
                  <a:pt x="0" y="4056845"/>
                </a:lnTo>
              </a:path>
            </a:pathLst>
          </a:cu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838200" y="2362200"/>
            <a:ext cx="1524776" cy="523220"/>
          </a:xfrm>
          <a:prstGeom prst="rect">
            <a:avLst/>
          </a:prstGeom>
          <a:noFill/>
        </p:spPr>
        <p:txBody>
          <a:bodyPr wrap="none" rtlCol="0">
            <a:spAutoFit/>
          </a:bodyPr>
          <a:lstStyle/>
          <a:p>
            <a:r>
              <a:rPr lang="en-US" sz="2800" dirty="0" smtClean="0"/>
              <a:t>Problem</a:t>
            </a:r>
            <a:endParaRPr lang="en-US" sz="2800" dirty="0"/>
          </a:p>
        </p:txBody>
      </p:sp>
      <p:sp>
        <p:nvSpPr>
          <p:cNvPr id="7" name="TextBox 6"/>
          <p:cNvSpPr txBox="1"/>
          <p:nvPr/>
        </p:nvSpPr>
        <p:spPr>
          <a:xfrm>
            <a:off x="6934200" y="3830171"/>
            <a:ext cx="1484702" cy="523220"/>
          </a:xfrm>
          <a:prstGeom prst="rect">
            <a:avLst/>
          </a:prstGeom>
          <a:noFill/>
        </p:spPr>
        <p:txBody>
          <a:bodyPr wrap="none" rtlCol="0">
            <a:spAutoFit/>
          </a:bodyPr>
          <a:lstStyle/>
          <a:p>
            <a:r>
              <a:rPr lang="en-US" sz="2800" dirty="0" smtClean="0"/>
              <a:t>Solution</a:t>
            </a:r>
            <a:endParaRPr lang="en-US" sz="2800" dirty="0"/>
          </a:p>
        </p:txBody>
      </p:sp>
      <p:sp>
        <p:nvSpPr>
          <p:cNvPr id="8" name="TextBox 7"/>
          <p:cNvSpPr txBox="1"/>
          <p:nvPr/>
        </p:nvSpPr>
        <p:spPr>
          <a:xfrm>
            <a:off x="1219200" y="3555681"/>
            <a:ext cx="2525050" cy="954107"/>
          </a:xfrm>
          <a:prstGeom prst="rect">
            <a:avLst/>
          </a:prstGeom>
          <a:noFill/>
        </p:spPr>
        <p:txBody>
          <a:bodyPr wrap="none" rtlCol="0">
            <a:spAutoFit/>
          </a:bodyPr>
          <a:lstStyle/>
          <a:p>
            <a:r>
              <a:rPr lang="en-US" sz="2800" dirty="0" smtClean="0"/>
              <a:t>Requirements/</a:t>
            </a:r>
          </a:p>
          <a:p>
            <a:r>
              <a:rPr lang="en-US" sz="2800" dirty="0" smtClean="0"/>
              <a:t>Properties</a:t>
            </a:r>
          </a:p>
        </p:txBody>
      </p:sp>
      <p:sp>
        <p:nvSpPr>
          <p:cNvPr id="9" name="Rectangle 8"/>
          <p:cNvSpPr/>
          <p:nvPr/>
        </p:nvSpPr>
        <p:spPr>
          <a:xfrm>
            <a:off x="4495800" y="4495800"/>
            <a:ext cx="2645276" cy="954107"/>
          </a:xfrm>
          <a:prstGeom prst="rect">
            <a:avLst/>
          </a:prstGeom>
        </p:spPr>
        <p:txBody>
          <a:bodyPr wrap="none">
            <a:spAutoFit/>
          </a:bodyPr>
          <a:lstStyle/>
          <a:p>
            <a:r>
              <a:rPr lang="en-US" sz="2800" dirty="0" smtClean="0"/>
              <a:t>Specification/</a:t>
            </a:r>
          </a:p>
          <a:p>
            <a:r>
              <a:rPr lang="en-US" sz="2800" dirty="0" smtClean="0"/>
              <a:t>Implementation</a:t>
            </a:r>
            <a:endParaRPr lang="en-US" sz="2800" dirty="0"/>
          </a:p>
        </p:txBody>
      </p:sp>
    </p:spTree>
    <p:extLst>
      <p:ext uri="{BB962C8B-B14F-4D97-AF65-F5344CB8AC3E}">
        <p14:creationId xmlns:p14="http://schemas.microsoft.com/office/powerpoint/2010/main" val="17845461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 and Verification</a:t>
            </a:r>
            <a:endParaRPr lang="en-US" dirty="0"/>
          </a:p>
        </p:txBody>
      </p:sp>
      <p:sp>
        <p:nvSpPr>
          <p:cNvPr id="4" name="Rectangle 3"/>
          <p:cNvSpPr/>
          <p:nvPr/>
        </p:nvSpPr>
        <p:spPr>
          <a:xfrm>
            <a:off x="571500" y="2086377"/>
            <a:ext cx="8001000" cy="40687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Freeform 4"/>
          <p:cNvSpPr/>
          <p:nvPr/>
        </p:nvSpPr>
        <p:spPr>
          <a:xfrm>
            <a:off x="2305318" y="2073499"/>
            <a:ext cx="3966693" cy="4056845"/>
          </a:xfrm>
          <a:custGeom>
            <a:avLst/>
            <a:gdLst>
              <a:gd name="connsiteX0" fmla="*/ 3966693 w 3966693"/>
              <a:gd name="connsiteY0" fmla="*/ 0 h 4056845"/>
              <a:gd name="connsiteX1" fmla="*/ 3825026 w 3966693"/>
              <a:gd name="connsiteY1" fmla="*/ 167425 h 4056845"/>
              <a:gd name="connsiteX2" fmla="*/ 3734874 w 3966693"/>
              <a:gd name="connsiteY2" fmla="*/ 270456 h 4056845"/>
              <a:gd name="connsiteX3" fmla="*/ 3670479 w 3966693"/>
              <a:gd name="connsiteY3" fmla="*/ 334850 h 4056845"/>
              <a:gd name="connsiteX4" fmla="*/ 3631843 w 3966693"/>
              <a:gd name="connsiteY4" fmla="*/ 373487 h 4056845"/>
              <a:gd name="connsiteX5" fmla="*/ 3593206 w 3966693"/>
              <a:gd name="connsiteY5" fmla="*/ 399245 h 4056845"/>
              <a:gd name="connsiteX6" fmla="*/ 3554569 w 3966693"/>
              <a:gd name="connsiteY6" fmla="*/ 450760 h 4056845"/>
              <a:gd name="connsiteX7" fmla="*/ 3503054 w 3966693"/>
              <a:gd name="connsiteY7" fmla="*/ 489397 h 4056845"/>
              <a:gd name="connsiteX8" fmla="*/ 3438659 w 3966693"/>
              <a:gd name="connsiteY8" fmla="*/ 553791 h 4056845"/>
              <a:gd name="connsiteX9" fmla="*/ 3412902 w 3966693"/>
              <a:gd name="connsiteY9" fmla="*/ 592428 h 4056845"/>
              <a:gd name="connsiteX10" fmla="*/ 3335628 w 3966693"/>
              <a:gd name="connsiteY10" fmla="*/ 643943 h 4056845"/>
              <a:gd name="connsiteX11" fmla="*/ 3258355 w 3966693"/>
              <a:gd name="connsiteY11" fmla="*/ 695459 h 4056845"/>
              <a:gd name="connsiteX12" fmla="*/ 3219719 w 3966693"/>
              <a:gd name="connsiteY12" fmla="*/ 734095 h 4056845"/>
              <a:gd name="connsiteX13" fmla="*/ 3181082 w 3966693"/>
              <a:gd name="connsiteY13" fmla="*/ 759853 h 4056845"/>
              <a:gd name="connsiteX14" fmla="*/ 3129567 w 3966693"/>
              <a:gd name="connsiteY14" fmla="*/ 798490 h 4056845"/>
              <a:gd name="connsiteX15" fmla="*/ 3052293 w 3966693"/>
              <a:gd name="connsiteY15" fmla="*/ 862884 h 4056845"/>
              <a:gd name="connsiteX16" fmla="*/ 3039414 w 3966693"/>
              <a:gd name="connsiteY16" fmla="*/ 901521 h 4056845"/>
              <a:gd name="connsiteX17" fmla="*/ 2962141 w 3966693"/>
              <a:gd name="connsiteY17" fmla="*/ 978794 h 4056845"/>
              <a:gd name="connsiteX18" fmla="*/ 2910626 w 3966693"/>
              <a:gd name="connsiteY18" fmla="*/ 1068946 h 4056845"/>
              <a:gd name="connsiteX19" fmla="*/ 2884868 w 3966693"/>
              <a:gd name="connsiteY19" fmla="*/ 1120462 h 4056845"/>
              <a:gd name="connsiteX20" fmla="*/ 2833352 w 3966693"/>
              <a:gd name="connsiteY20" fmla="*/ 1159098 h 4056845"/>
              <a:gd name="connsiteX21" fmla="*/ 2781837 w 3966693"/>
              <a:gd name="connsiteY21" fmla="*/ 1249250 h 4056845"/>
              <a:gd name="connsiteX22" fmla="*/ 2743200 w 3966693"/>
              <a:gd name="connsiteY22" fmla="*/ 1275008 h 4056845"/>
              <a:gd name="connsiteX23" fmla="*/ 2601533 w 3966693"/>
              <a:gd name="connsiteY23" fmla="*/ 1403797 h 4056845"/>
              <a:gd name="connsiteX24" fmla="*/ 2588654 w 3966693"/>
              <a:gd name="connsiteY24" fmla="*/ 1442433 h 4056845"/>
              <a:gd name="connsiteX25" fmla="*/ 2550017 w 3966693"/>
              <a:gd name="connsiteY25" fmla="*/ 1455312 h 4056845"/>
              <a:gd name="connsiteX26" fmla="*/ 2472744 w 3966693"/>
              <a:gd name="connsiteY26" fmla="*/ 1506828 h 4056845"/>
              <a:gd name="connsiteX27" fmla="*/ 2408350 w 3966693"/>
              <a:gd name="connsiteY27" fmla="*/ 1558343 h 4056845"/>
              <a:gd name="connsiteX28" fmla="*/ 2369713 w 3966693"/>
              <a:gd name="connsiteY28" fmla="*/ 1596980 h 4056845"/>
              <a:gd name="connsiteX29" fmla="*/ 2331076 w 3966693"/>
              <a:gd name="connsiteY29" fmla="*/ 1609859 h 4056845"/>
              <a:gd name="connsiteX30" fmla="*/ 2240924 w 3966693"/>
              <a:gd name="connsiteY30" fmla="*/ 1661374 h 4056845"/>
              <a:gd name="connsiteX31" fmla="*/ 2202288 w 3966693"/>
              <a:gd name="connsiteY31" fmla="*/ 1700011 h 4056845"/>
              <a:gd name="connsiteX32" fmla="*/ 2163651 w 3966693"/>
              <a:gd name="connsiteY32" fmla="*/ 1712890 h 4056845"/>
              <a:gd name="connsiteX33" fmla="*/ 2086378 w 3966693"/>
              <a:gd name="connsiteY33" fmla="*/ 1764405 h 4056845"/>
              <a:gd name="connsiteX34" fmla="*/ 2009105 w 3966693"/>
              <a:gd name="connsiteY34" fmla="*/ 1815921 h 4056845"/>
              <a:gd name="connsiteX35" fmla="*/ 1957589 w 3966693"/>
              <a:gd name="connsiteY35" fmla="*/ 1841678 h 4056845"/>
              <a:gd name="connsiteX36" fmla="*/ 1867437 w 3966693"/>
              <a:gd name="connsiteY36" fmla="*/ 1867436 h 4056845"/>
              <a:gd name="connsiteX37" fmla="*/ 1803043 w 3966693"/>
              <a:gd name="connsiteY37" fmla="*/ 1893194 h 4056845"/>
              <a:gd name="connsiteX38" fmla="*/ 1700012 w 3966693"/>
              <a:gd name="connsiteY38" fmla="*/ 1918952 h 4056845"/>
              <a:gd name="connsiteX39" fmla="*/ 1584102 w 3966693"/>
              <a:gd name="connsiteY39" fmla="*/ 2009104 h 4056845"/>
              <a:gd name="connsiteX40" fmla="*/ 1532586 w 3966693"/>
              <a:gd name="connsiteY40" fmla="*/ 2047740 h 4056845"/>
              <a:gd name="connsiteX41" fmla="*/ 1519707 w 3966693"/>
              <a:gd name="connsiteY41" fmla="*/ 2086377 h 4056845"/>
              <a:gd name="connsiteX42" fmla="*/ 1468192 w 3966693"/>
              <a:gd name="connsiteY42" fmla="*/ 2163650 h 4056845"/>
              <a:gd name="connsiteX43" fmla="*/ 1455313 w 3966693"/>
              <a:gd name="connsiteY43" fmla="*/ 2202287 h 4056845"/>
              <a:gd name="connsiteX44" fmla="*/ 1403797 w 3966693"/>
              <a:gd name="connsiteY44" fmla="*/ 2305318 h 4056845"/>
              <a:gd name="connsiteX45" fmla="*/ 1365161 w 3966693"/>
              <a:gd name="connsiteY45" fmla="*/ 2421228 h 4056845"/>
              <a:gd name="connsiteX46" fmla="*/ 1326524 w 3966693"/>
              <a:gd name="connsiteY46" fmla="*/ 2446986 h 4056845"/>
              <a:gd name="connsiteX47" fmla="*/ 1262130 w 3966693"/>
              <a:gd name="connsiteY47" fmla="*/ 2524259 h 4056845"/>
              <a:gd name="connsiteX48" fmla="*/ 1236372 w 3966693"/>
              <a:gd name="connsiteY48" fmla="*/ 2562895 h 4056845"/>
              <a:gd name="connsiteX49" fmla="*/ 1197736 w 3966693"/>
              <a:gd name="connsiteY49" fmla="*/ 2588653 h 4056845"/>
              <a:gd name="connsiteX50" fmla="*/ 1120462 w 3966693"/>
              <a:gd name="connsiteY50" fmla="*/ 2653047 h 4056845"/>
              <a:gd name="connsiteX51" fmla="*/ 1056068 w 3966693"/>
              <a:gd name="connsiteY51" fmla="*/ 2717442 h 4056845"/>
              <a:gd name="connsiteX52" fmla="*/ 991674 w 3966693"/>
              <a:gd name="connsiteY52" fmla="*/ 2781836 h 4056845"/>
              <a:gd name="connsiteX53" fmla="*/ 965916 w 3966693"/>
              <a:gd name="connsiteY53" fmla="*/ 2820473 h 4056845"/>
              <a:gd name="connsiteX54" fmla="*/ 927279 w 3966693"/>
              <a:gd name="connsiteY54" fmla="*/ 2846231 h 4056845"/>
              <a:gd name="connsiteX55" fmla="*/ 914400 w 3966693"/>
              <a:gd name="connsiteY55" fmla="*/ 2884867 h 4056845"/>
              <a:gd name="connsiteX56" fmla="*/ 837127 w 3966693"/>
              <a:gd name="connsiteY56" fmla="*/ 2962140 h 4056845"/>
              <a:gd name="connsiteX57" fmla="*/ 811369 w 3966693"/>
              <a:gd name="connsiteY57" fmla="*/ 3000777 h 4056845"/>
              <a:gd name="connsiteX58" fmla="*/ 734096 w 3966693"/>
              <a:gd name="connsiteY58" fmla="*/ 3065171 h 4056845"/>
              <a:gd name="connsiteX59" fmla="*/ 682581 w 3966693"/>
              <a:gd name="connsiteY59" fmla="*/ 3129566 h 4056845"/>
              <a:gd name="connsiteX60" fmla="*/ 656823 w 3966693"/>
              <a:gd name="connsiteY60" fmla="*/ 3168202 h 4056845"/>
              <a:gd name="connsiteX61" fmla="*/ 579550 w 3966693"/>
              <a:gd name="connsiteY61" fmla="*/ 3245476 h 4056845"/>
              <a:gd name="connsiteX62" fmla="*/ 540913 w 3966693"/>
              <a:gd name="connsiteY62" fmla="*/ 3335628 h 4056845"/>
              <a:gd name="connsiteX63" fmla="*/ 515155 w 3966693"/>
              <a:gd name="connsiteY63" fmla="*/ 3412901 h 4056845"/>
              <a:gd name="connsiteX64" fmla="*/ 502276 w 3966693"/>
              <a:gd name="connsiteY64" fmla="*/ 3451538 h 4056845"/>
              <a:gd name="connsiteX65" fmla="*/ 489397 w 3966693"/>
              <a:gd name="connsiteY65" fmla="*/ 3490174 h 4056845"/>
              <a:gd name="connsiteX66" fmla="*/ 476519 w 3966693"/>
              <a:gd name="connsiteY66" fmla="*/ 3554569 h 4056845"/>
              <a:gd name="connsiteX67" fmla="*/ 437882 w 3966693"/>
              <a:gd name="connsiteY67" fmla="*/ 3670478 h 4056845"/>
              <a:gd name="connsiteX68" fmla="*/ 399245 w 3966693"/>
              <a:gd name="connsiteY68" fmla="*/ 3709115 h 4056845"/>
              <a:gd name="connsiteX69" fmla="*/ 373488 w 3966693"/>
              <a:gd name="connsiteY69" fmla="*/ 3747752 h 4056845"/>
              <a:gd name="connsiteX70" fmla="*/ 296214 w 3966693"/>
              <a:gd name="connsiteY70" fmla="*/ 3799267 h 4056845"/>
              <a:gd name="connsiteX71" fmla="*/ 270457 w 3966693"/>
              <a:gd name="connsiteY71" fmla="*/ 3837904 h 4056845"/>
              <a:gd name="connsiteX72" fmla="*/ 231820 w 3966693"/>
              <a:gd name="connsiteY72" fmla="*/ 3850783 h 4056845"/>
              <a:gd name="connsiteX73" fmla="*/ 193183 w 3966693"/>
              <a:gd name="connsiteY73" fmla="*/ 3876540 h 4056845"/>
              <a:gd name="connsiteX74" fmla="*/ 167426 w 3966693"/>
              <a:gd name="connsiteY74" fmla="*/ 3915177 h 4056845"/>
              <a:gd name="connsiteX75" fmla="*/ 128789 w 3966693"/>
              <a:gd name="connsiteY75" fmla="*/ 3940935 h 4056845"/>
              <a:gd name="connsiteX76" fmla="*/ 38637 w 3966693"/>
              <a:gd name="connsiteY76" fmla="*/ 4031087 h 4056845"/>
              <a:gd name="connsiteX77" fmla="*/ 0 w 3966693"/>
              <a:gd name="connsiteY77" fmla="*/ 4056845 h 405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966693" h="4056845">
                <a:moveTo>
                  <a:pt x="3966693" y="0"/>
                </a:moveTo>
                <a:cubicBezTo>
                  <a:pt x="3919471" y="55808"/>
                  <a:pt x="3865578" y="106597"/>
                  <a:pt x="3825026" y="167425"/>
                </a:cubicBezTo>
                <a:cubicBezTo>
                  <a:pt x="3764924" y="257577"/>
                  <a:pt x="3799268" y="227526"/>
                  <a:pt x="3734874" y="270456"/>
                </a:cubicBezTo>
                <a:cubicBezTo>
                  <a:pt x="3687649" y="341293"/>
                  <a:pt x="3734876" y="281186"/>
                  <a:pt x="3670479" y="334850"/>
                </a:cubicBezTo>
                <a:cubicBezTo>
                  <a:pt x="3656487" y="346510"/>
                  <a:pt x="3645835" y="361827"/>
                  <a:pt x="3631843" y="373487"/>
                </a:cubicBezTo>
                <a:cubicBezTo>
                  <a:pt x="3619952" y="383396"/>
                  <a:pt x="3604151" y="388300"/>
                  <a:pt x="3593206" y="399245"/>
                </a:cubicBezTo>
                <a:cubicBezTo>
                  <a:pt x="3578028" y="414423"/>
                  <a:pt x="3569747" y="435582"/>
                  <a:pt x="3554569" y="450760"/>
                </a:cubicBezTo>
                <a:cubicBezTo>
                  <a:pt x="3539391" y="465938"/>
                  <a:pt x="3518232" y="474219"/>
                  <a:pt x="3503054" y="489397"/>
                </a:cubicBezTo>
                <a:cubicBezTo>
                  <a:pt x="3417198" y="575253"/>
                  <a:pt x="3541688" y="485105"/>
                  <a:pt x="3438659" y="553791"/>
                </a:cubicBezTo>
                <a:cubicBezTo>
                  <a:pt x="3430073" y="566670"/>
                  <a:pt x="3424551" y="582235"/>
                  <a:pt x="3412902" y="592428"/>
                </a:cubicBezTo>
                <a:cubicBezTo>
                  <a:pt x="3389604" y="612813"/>
                  <a:pt x="3361386" y="626771"/>
                  <a:pt x="3335628" y="643943"/>
                </a:cubicBezTo>
                <a:lnTo>
                  <a:pt x="3258355" y="695459"/>
                </a:lnTo>
                <a:cubicBezTo>
                  <a:pt x="3243201" y="705562"/>
                  <a:pt x="3233711" y="722435"/>
                  <a:pt x="3219719" y="734095"/>
                </a:cubicBezTo>
                <a:cubicBezTo>
                  <a:pt x="3207828" y="744004"/>
                  <a:pt x="3193677" y="750856"/>
                  <a:pt x="3181082" y="759853"/>
                </a:cubicBezTo>
                <a:cubicBezTo>
                  <a:pt x="3163615" y="772329"/>
                  <a:pt x="3145864" y="784521"/>
                  <a:pt x="3129567" y="798490"/>
                </a:cubicBezTo>
                <a:cubicBezTo>
                  <a:pt x="3042804" y="872858"/>
                  <a:pt x="3137682" y="805958"/>
                  <a:pt x="3052293" y="862884"/>
                </a:cubicBezTo>
                <a:cubicBezTo>
                  <a:pt x="3048000" y="875763"/>
                  <a:pt x="3047749" y="890805"/>
                  <a:pt x="3039414" y="901521"/>
                </a:cubicBezTo>
                <a:cubicBezTo>
                  <a:pt x="3017050" y="930275"/>
                  <a:pt x="2962141" y="978794"/>
                  <a:pt x="2962141" y="978794"/>
                </a:cubicBezTo>
                <a:cubicBezTo>
                  <a:pt x="2936839" y="1054701"/>
                  <a:pt x="2966318" y="979838"/>
                  <a:pt x="2910626" y="1068946"/>
                </a:cubicBezTo>
                <a:cubicBezTo>
                  <a:pt x="2900451" y="1085227"/>
                  <a:pt x="2897363" y="1105885"/>
                  <a:pt x="2884868" y="1120462"/>
                </a:cubicBezTo>
                <a:cubicBezTo>
                  <a:pt x="2870899" y="1136759"/>
                  <a:pt x="2850524" y="1146219"/>
                  <a:pt x="2833352" y="1159098"/>
                </a:cubicBezTo>
                <a:cubicBezTo>
                  <a:pt x="2823249" y="1179304"/>
                  <a:pt x="2800043" y="1231044"/>
                  <a:pt x="2781837" y="1249250"/>
                </a:cubicBezTo>
                <a:cubicBezTo>
                  <a:pt x="2770892" y="1260195"/>
                  <a:pt x="2754705" y="1264653"/>
                  <a:pt x="2743200" y="1275008"/>
                </a:cubicBezTo>
                <a:cubicBezTo>
                  <a:pt x="2567643" y="1433010"/>
                  <a:pt x="2722516" y="1313058"/>
                  <a:pt x="2601533" y="1403797"/>
                </a:cubicBezTo>
                <a:cubicBezTo>
                  <a:pt x="2597240" y="1416676"/>
                  <a:pt x="2598253" y="1432834"/>
                  <a:pt x="2588654" y="1442433"/>
                </a:cubicBezTo>
                <a:cubicBezTo>
                  <a:pt x="2579054" y="1452032"/>
                  <a:pt x="2561884" y="1448719"/>
                  <a:pt x="2550017" y="1455312"/>
                </a:cubicBezTo>
                <a:cubicBezTo>
                  <a:pt x="2522956" y="1470346"/>
                  <a:pt x="2496917" y="1487489"/>
                  <a:pt x="2472744" y="1506828"/>
                </a:cubicBezTo>
                <a:cubicBezTo>
                  <a:pt x="2451279" y="1524000"/>
                  <a:pt x="2429037" y="1540242"/>
                  <a:pt x="2408350" y="1558343"/>
                </a:cubicBezTo>
                <a:cubicBezTo>
                  <a:pt x="2394643" y="1570337"/>
                  <a:pt x="2384868" y="1586877"/>
                  <a:pt x="2369713" y="1596980"/>
                </a:cubicBezTo>
                <a:cubicBezTo>
                  <a:pt x="2358417" y="1604510"/>
                  <a:pt x="2343955" y="1605566"/>
                  <a:pt x="2331076" y="1609859"/>
                </a:cubicBezTo>
                <a:cubicBezTo>
                  <a:pt x="2226530" y="1714405"/>
                  <a:pt x="2362000" y="1592187"/>
                  <a:pt x="2240924" y="1661374"/>
                </a:cubicBezTo>
                <a:cubicBezTo>
                  <a:pt x="2225110" y="1670410"/>
                  <a:pt x="2217442" y="1689908"/>
                  <a:pt x="2202288" y="1700011"/>
                </a:cubicBezTo>
                <a:cubicBezTo>
                  <a:pt x="2190992" y="1707541"/>
                  <a:pt x="2175518" y="1706297"/>
                  <a:pt x="2163651" y="1712890"/>
                </a:cubicBezTo>
                <a:cubicBezTo>
                  <a:pt x="2136590" y="1727924"/>
                  <a:pt x="2112136" y="1747233"/>
                  <a:pt x="2086378" y="1764405"/>
                </a:cubicBezTo>
                <a:lnTo>
                  <a:pt x="2009105" y="1815921"/>
                </a:lnTo>
                <a:cubicBezTo>
                  <a:pt x="1993131" y="1826571"/>
                  <a:pt x="1975235" y="1834115"/>
                  <a:pt x="1957589" y="1841678"/>
                </a:cubicBezTo>
                <a:cubicBezTo>
                  <a:pt x="1914173" y="1860284"/>
                  <a:pt x="1916459" y="1851095"/>
                  <a:pt x="1867437" y="1867436"/>
                </a:cubicBezTo>
                <a:cubicBezTo>
                  <a:pt x="1845505" y="1874747"/>
                  <a:pt x="1825186" y="1886551"/>
                  <a:pt x="1803043" y="1893194"/>
                </a:cubicBezTo>
                <a:cubicBezTo>
                  <a:pt x="1778218" y="1900642"/>
                  <a:pt x="1726620" y="1904170"/>
                  <a:pt x="1700012" y="1918952"/>
                </a:cubicBezTo>
                <a:cubicBezTo>
                  <a:pt x="1592894" y="1978462"/>
                  <a:pt x="1653270" y="1949817"/>
                  <a:pt x="1584102" y="2009104"/>
                </a:cubicBezTo>
                <a:cubicBezTo>
                  <a:pt x="1567805" y="2023073"/>
                  <a:pt x="1549758" y="2034861"/>
                  <a:pt x="1532586" y="2047740"/>
                </a:cubicBezTo>
                <a:cubicBezTo>
                  <a:pt x="1528293" y="2060619"/>
                  <a:pt x="1526300" y="2074510"/>
                  <a:pt x="1519707" y="2086377"/>
                </a:cubicBezTo>
                <a:cubicBezTo>
                  <a:pt x="1504673" y="2113438"/>
                  <a:pt x="1468192" y="2163650"/>
                  <a:pt x="1468192" y="2163650"/>
                </a:cubicBezTo>
                <a:cubicBezTo>
                  <a:pt x="1463899" y="2176529"/>
                  <a:pt x="1460931" y="2189928"/>
                  <a:pt x="1455313" y="2202287"/>
                </a:cubicBezTo>
                <a:cubicBezTo>
                  <a:pt x="1439424" y="2237243"/>
                  <a:pt x="1415939" y="2268891"/>
                  <a:pt x="1403797" y="2305318"/>
                </a:cubicBezTo>
                <a:lnTo>
                  <a:pt x="1365161" y="2421228"/>
                </a:lnTo>
                <a:cubicBezTo>
                  <a:pt x="1360266" y="2435912"/>
                  <a:pt x="1339403" y="2438400"/>
                  <a:pt x="1326524" y="2446986"/>
                </a:cubicBezTo>
                <a:cubicBezTo>
                  <a:pt x="1262579" y="2542904"/>
                  <a:pt x="1344760" y="2425105"/>
                  <a:pt x="1262130" y="2524259"/>
                </a:cubicBezTo>
                <a:cubicBezTo>
                  <a:pt x="1252221" y="2536150"/>
                  <a:pt x="1247317" y="2551950"/>
                  <a:pt x="1236372" y="2562895"/>
                </a:cubicBezTo>
                <a:cubicBezTo>
                  <a:pt x="1225427" y="2573840"/>
                  <a:pt x="1209627" y="2578744"/>
                  <a:pt x="1197736" y="2588653"/>
                </a:cubicBezTo>
                <a:cubicBezTo>
                  <a:pt x="1098586" y="2671279"/>
                  <a:pt x="1216378" y="2589106"/>
                  <a:pt x="1120462" y="2653047"/>
                </a:cubicBezTo>
                <a:cubicBezTo>
                  <a:pt x="1051782" y="2756070"/>
                  <a:pt x="1141921" y="2631590"/>
                  <a:pt x="1056068" y="2717442"/>
                </a:cubicBezTo>
                <a:cubicBezTo>
                  <a:pt x="970205" y="2803303"/>
                  <a:pt x="1094707" y="2713145"/>
                  <a:pt x="991674" y="2781836"/>
                </a:cubicBezTo>
                <a:cubicBezTo>
                  <a:pt x="983088" y="2794715"/>
                  <a:pt x="976861" y="2809528"/>
                  <a:pt x="965916" y="2820473"/>
                </a:cubicBezTo>
                <a:cubicBezTo>
                  <a:pt x="954971" y="2831418"/>
                  <a:pt x="936949" y="2834144"/>
                  <a:pt x="927279" y="2846231"/>
                </a:cubicBezTo>
                <a:cubicBezTo>
                  <a:pt x="918798" y="2856831"/>
                  <a:pt x="922734" y="2874151"/>
                  <a:pt x="914400" y="2884867"/>
                </a:cubicBezTo>
                <a:cubicBezTo>
                  <a:pt x="892036" y="2913621"/>
                  <a:pt x="862885" y="2936382"/>
                  <a:pt x="837127" y="2962140"/>
                </a:cubicBezTo>
                <a:cubicBezTo>
                  <a:pt x="826182" y="2973085"/>
                  <a:pt x="821278" y="2988886"/>
                  <a:pt x="811369" y="3000777"/>
                </a:cubicBezTo>
                <a:cubicBezTo>
                  <a:pt x="780379" y="3037966"/>
                  <a:pt x="772089" y="3039844"/>
                  <a:pt x="734096" y="3065171"/>
                </a:cubicBezTo>
                <a:cubicBezTo>
                  <a:pt x="709024" y="3140388"/>
                  <a:pt x="740834" y="3071313"/>
                  <a:pt x="682581" y="3129566"/>
                </a:cubicBezTo>
                <a:cubicBezTo>
                  <a:pt x="671636" y="3140511"/>
                  <a:pt x="667106" y="3156633"/>
                  <a:pt x="656823" y="3168202"/>
                </a:cubicBezTo>
                <a:cubicBezTo>
                  <a:pt x="632622" y="3195428"/>
                  <a:pt x="579550" y="3245476"/>
                  <a:pt x="579550" y="3245476"/>
                </a:cubicBezTo>
                <a:cubicBezTo>
                  <a:pt x="538092" y="3369847"/>
                  <a:pt x="604574" y="3176478"/>
                  <a:pt x="540913" y="3335628"/>
                </a:cubicBezTo>
                <a:cubicBezTo>
                  <a:pt x="530829" y="3360837"/>
                  <a:pt x="523741" y="3387143"/>
                  <a:pt x="515155" y="3412901"/>
                </a:cubicBezTo>
                <a:lnTo>
                  <a:pt x="502276" y="3451538"/>
                </a:lnTo>
                <a:cubicBezTo>
                  <a:pt x="497983" y="3464417"/>
                  <a:pt x="492059" y="3476862"/>
                  <a:pt x="489397" y="3490174"/>
                </a:cubicBezTo>
                <a:cubicBezTo>
                  <a:pt x="485104" y="3511639"/>
                  <a:pt x="482279" y="3533450"/>
                  <a:pt x="476519" y="3554569"/>
                </a:cubicBezTo>
                <a:lnTo>
                  <a:pt x="437882" y="3670478"/>
                </a:lnTo>
                <a:cubicBezTo>
                  <a:pt x="432122" y="3687757"/>
                  <a:pt x="410905" y="3695123"/>
                  <a:pt x="399245" y="3709115"/>
                </a:cubicBezTo>
                <a:cubicBezTo>
                  <a:pt x="389336" y="3721006"/>
                  <a:pt x="385137" y="3737559"/>
                  <a:pt x="373488" y="3747752"/>
                </a:cubicBezTo>
                <a:cubicBezTo>
                  <a:pt x="350190" y="3768137"/>
                  <a:pt x="296214" y="3799267"/>
                  <a:pt x="296214" y="3799267"/>
                </a:cubicBezTo>
                <a:cubicBezTo>
                  <a:pt x="287628" y="3812146"/>
                  <a:pt x="282544" y="3828235"/>
                  <a:pt x="270457" y="3837904"/>
                </a:cubicBezTo>
                <a:cubicBezTo>
                  <a:pt x="259856" y="3846385"/>
                  <a:pt x="243963" y="3844712"/>
                  <a:pt x="231820" y="3850783"/>
                </a:cubicBezTo>
                <a:cubicBezTo>
                  <a:pt x="217976" y="3857705"/>
                  <a:pt x="206062" y="3867954"/>
                  <a:pt x="193183" y="3876540"/>
                </a:cubicBezTo>
                <a:cubicBezTo>
                  <a:pt x="184597" y="3889419"/>
                  <a:pt x="178371" y="3904232"/>
                  <a:pt x="167426" y="3915177"/>
                </a:cubicBezTo>
                <a:cubicBezTo>
                  <a:pt x="156481" y="3926122"/>
                  <a:pt x="138982" y="3929286"/>
                  <a:pt x="128789" y="3940935"/>
                </a:cubicBezTo>
                <a:cubicBezTo>
                  <a:pt x="43694" y="4038187"/>
                  <a:pt x="118066" y="4004611"/>
                  <a:pt x="38637" y="4031087"/>
                </a:cubicBezTo>
                <a:lnTo>
                  <a:pt x="0" y="4056845"/>
                </a:lnTo>
              </a:path>
            </a:pathLst>
          </a:cu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838200" y="2362200"/>
            <a:ext cx="1524776" cy="523220"/>
          </a:xfrm>
          <a:prstGeom prst="rect">
            <a:avLst/>
          </a:prstGeom>
          <a:noFill/>
        </p:spPr>
        <p:txBody>
          <a:bodyPr wrap="none" rtlCol="0">
            <a:spAutoFit/>
          </a:bodyPr>
          <a:lstStyle/>
          <a:p>
            <a:r>
              <a:rPr lang="en-US" sz="2800" dirty="0" smtClean="0"/>
              <a:t>Problem</a:t>
            </a:r>
            <a:endParaRPr lang="en-US" sz="2800" dirty="0"/>
          </a:p>
        </p:txBody>
      </p:sp>
      <p:sp>
        <p:nvSpPr>
          <p:cNvPr id="7" name="TextBox 6"/>
          <p:cNvSpPr txBox="1"/>
          <p:nvPr/>
        </p:nvSpPr>
        <p:spPr>
          <a:xfrm>
            <a:off x="6934200" y="3830171"/>
            <a:ext cx="1484702" cy="523220"/>
          </a:xfrm>
          <a:prstGeom prst="rect">
            <a:avLst/>
          </a:prstGeom>
          <a:noFill/>
        </p:spPr>
        <p:txBody>
          <a:bodyPr wrap="none" rtlCol="0">
            <a:spAutoFit/>
          </a:bodyPr>
          <a:lstStyle/>
          <a:p>
            <a:r>
              <a:rPr lang="en-US" sz="2800" dirty="0" smtClean="0"/>
              <a:t>Solution</a:t>
            </a:r>
            <a:endParaRPr lang="en-US" sz="2800" dirty="0"/>
          </a:p>
        </p:txBody>
      </p:sp>
      <p:sp>
        <p:nvSpPr>
          <p:cNvPr id="8" name="TextBox 7"/>
          <p:cNvSpPr txBox="1"/>
          <p:nvPr/>
        </p:nvSpPr>
        <p:spPr>
          <a:xfrm>
            <a:off x="1219200" y="3555681"/>
            <a:ext cx="2425664" cy="523220"/>
          </a:xfrm>
          <a:prstGeom prst="rect">
            <a:avLst/>
          </a:prstGeom>
          <a:noFill/>
        </p:spPr>
        <p:txBody>
          <a:bodyPr wrap="none" rtlCol="0">
            <a:spAutoFit/>
          </a:bodyPr>
          <a:lstStyle/>
          <a:p>
            <a:r>
              <a:rPr lang="en-US" sz="2800" dirty="0" smtClean="0"/>
              <a:t>Requirements</a:t>
            </a:r>
          </a:p>
        </p:txBody>
      </p:sp>
      <p:sp>
        <p:nvSpPr>
          <p:cNvPr id="9" name="Rectangle 8"/>
          <p:cNvSpPr/>
          <p:nvPr/>
        </p:nvSpPr>
        <p:spPr>
          <a:xfrm>
            <a:off x="4495800" y="4495800"/>
            <a:ext cx="2223686" cy="523220"/>
          </a:xfrm>
          <a:prstGeom prst="rect">
            <a:avLst/>
          </a:prstGeom>
        </p:spPr>
        <p:txBody>
          <a:bodyPr wrap="none">
            <a:spAutoFit/>
          </a:bodyPr>
          <a:lstStyle/>
          <a:p>
            <a:r>
              <a:rPr lang="en-US" sz="2800" dirty="0"/>
              <a:t>S</a:t>
            </a:r>
            <a:r>
              <a:rPr lang="en-US" sz="2800" dirty="0" smtClean="0"/>
              <a:t>pecification</a:t>
            </a:r>
            <a:endParaRPr lang="en-US" sz="2800" dirty="0"/>
          </a:p>
        </p:txBody>
      </p:sp>
      <p:sp>
        <p:nvSpPr>
          <p:cNvPr id="10" name="TextBox 9"/>
          <p:cNvSpPr txBox="1"/>
          <p:nvPr/>
        </p:nvSpPr>
        <p:spPr>
          <a:xfrm>
            <a:off x="1493699" y="4886980"/>
            <a:ext cx="1738553" cy="523220"/>
          </a:xfrm>
          <a:prstGeom prst="rect">
            <a:avLst/>
          </a:prstGeom>
          <a:noFill/>
        </p:spPr>
        <p:txBody>
          <a:bodyPr wrap="none" rtlCol="0">
            <a:spAutoFit/>
          </a:bodyPr>
          <a:lstStyle/>
          <a:p>
            <a:r>
              <a:rPr lang="en-US" sz="2800" dirty="0" smtClean="0"/>
              <a:t>Validation</a:t>
            </a:r>
            <a:endParaRPr lang="en-US" sz="2800" dirty="0"/>
          </a:p>
        </p:txBody>
      </p:sp>
      <p:sp>
        <p:nvSpPr>
          <p:cNvPr id="11" name="TextBox 10"/>
          <p:cNvSpPr txBox="1"/>
          <p:nvPr/>
        </p:nvSpPr>
        <p:spPr>
          <a:xfrm>
            <a:off x="2451350" y="5410200"/>
            <a:ext cx="1944187" cy="523220"/>
          </a:xfrm>
          <a:prstGeom prst="rect">
            <a:avLst/>
          </a:prstGeom>
          <a:noFill/>
        </p:spPr>
        <p:txBody>
          <a:bodyPr wrap="none" rtlCol="0">
            <a:spAutoFit/>
          </a:bodyPr>
          <a:lstStyle/>
          <a:p>
            <a:r>
              <a:rPr lang="en-US" sz="2800" dirty="0" smtClean="0"/>
              <a:t>Verification</a:t>
            </a:r>
            <a:endParaRPr lang="en-US" sz="2800" dirty="0"/>
          </a:p>
        </p:txBody>
      </p:sp>
    </p:spTree>
    <p:extLst>
      <p:ext uri="{BB962C8B-B14F-4D97-AF65-F5344CB8AC3E}">
        <p14:creationId xmlns:p14="http://schemas.microsoft.com/office/powerpoint/2010/main" val="19950317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Model-based development</a:t>
            </a:r>
            <a:endParaRPr lang="en-US" dirty="0"/>
          </a:p>
        </p:txBody>
      </p:sp>
      <p:sp>
        <p:nvSpPr>
          <p:cNvPr id="4" name="TextBox 3"/>
          <p:cNvSpPr txBox="1"/>
          <p:nvPr/>
        </p:nvSpPr>
        <p:spPr>
          <a:xfrm>
            <a:off x="685800" y="1905000"/>
            <a:ext cx="1736373" cy="646331"/>
          </a:xfrm>
          <a:prstGeom prst="rect">
            <a:avLst/>
          </a:prstGeom>
          <a:noFill/>
        </p:spPr>
        <p:txBody>
          <a:bodyPr wrap="none" rtlCol="0">
            <a:spAutoFit/>
          </a:bodyPr>
          <a:lstStyle/>
          <a:p>
            <a:r>
              <a:rPr lang="en-US" dirty="0" smtClean="0"/>
              <a:t>Text-based </a:t>
            </a:r>
          </a:p>
          <a:p>
            <a:r>
              <a:rPr lang="en-US" dirty="0" smtClean="0"/>
              <a:t>communication</a:t>
            </a:r>
            <a:endParaRPr lang="en-US" dirty="0"/>
          </a:p>
        </p:txBody>
      </p:sp>
      <p:sp>
        <p:nvSpPr>
          <p:cNvPr id="5" name="TextBox 4"/>
          <p:cNvSpPr txBox="1"/>
          <p:nvPr/>
        </p:nvSpPr>
        <p:spPr>
          <a:xfrm>
            <a:off x="3124200" y="3371165"/>
            <a:ext cx="1826141" cy="646331"/>
          </a:xfrm>
          <a:prstGeom prst="rect">
            <a:avLst/>
          </a:prstGeom>
          <a:noFill/>
        </p:spPr>
        <p:txBody>
          <a:bodyPr wrap="none" rtlCol="0">
            <a:spAutoFit/>
          </a:bodyPr>
          <a:lstStyle/>
          <a:p>
            <a:r>
              <a:rPr lang="en-US" dirty="0" smtClean="0"/>
              <a:t>Diagram-based </a:t>
            </a:r>
          </a:p>
          <a:p>
            <a:r>
              <a:rPr lang="en-US" dirty="0" smtClean="0"/>
              <a:t>communication</a:t>
            </a:r>
            <a:endParaRPr lang="en-US" dirty="0"/>
          </a:p>
        </p:txBody>
      </p:sp>
      <p:sp>
        <p:nvSpPr>
          <p:cNvPr id="6" name="TextBox 5"/>
          <p:cNvSpPr txBox="1"/>
          <p:nvPr/>
        </p:nvSpPr>
        <p:spPr>
          <a:xfrm>
            <a:off x="5562600" y="4800600"/>
            <a:ext cx="1736373" cy="646331"/>
          </a:xfrm>
          <a:prstGeom prst="rect">
            <a:avLst/>
          </a:prstGeom>
          <a:noFill/>
        </p:spPr>
        <p:txBody>
          <a:bodyPr wrap="none" rtlCol="0">
            <a:spAutoFit/>
          </a:bodyPr>
          <a:lstStyle/>
          <a:p>
            <a:r>
              <a:rPr lang="en-US" dirty="0" smtClean="0"/>
              <a:t>Model-based </a:t>
            </a:r>
          </a:p>
          <a:p>
            <a:r>
              <a:rPr lang="en-US" dirty="0" smtClean="0"/>
              <a:t>communication</a:t>
            </a:r>
            <a:endParaRPr lang="en-US" dirty="0"/>
          </a:p>
        </p:txBody>
      </p:sp>
    </p:spTree>
    <p:extLst>
      <p:ext uri="{BB962C8B-B14F-4D97-AF65-F5344CB8AC3E}">
        <p14:creationId xmlns:p14="http://schemas.microsoft.com/office/powerpoint/2010/main" val="32015470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a:t>
            </a:r>
            <a:endParaRPr lang="en-US" dirty="0"/>
          </a:p>
        </p:txBody>
      </p:sp>
      <p:sp>
        <p:nvSpPr>
          <p:cNvPr id="4" name="TextBox 3"/>
          <p:cNvSpPr txBox="1"/>
          <p:nvPr/>
        </p:nvSpPr>
        <p:spPr>
          <a:xfrm>
            <a:off x="1371600" y="2228165"/>
            <a:ext cx="1736373" cy="646331"/>
          </a:xfrm>
          <a:prstGeom prst="rect">
            <a:avLst/>
          </a:prstGeom>
          <a:noFill/>
        </p:spPr>
        <p:txBody>
          <a:bodyPr wrap="none" rtlCol="0">
            <a:spAutoFit/>
          </a:bodyPr>
          <a:lstStyle/>
          <a:p>
            <a:r>
              <a:rPr lang="en-US" dirty="0" smtClean="0"/>
              <a:t>Text-based </a:t>
            </a:r>
          </a:p>
          <a:p>
            <a:r>
              <a:rPr lang="en-US" dirty="0" smtClean="0"/>
              <a:t>communication</a:t>
            </a:r>
            <a:endParaRPr lang="en-US" dirty="0"/>
          </a:p>
        </p:txBody>
      </p:sp>
      <p:sp>
        <p:nvSpPr>
          <p:cNvPr id="5" name="TextBox 4"/>
          <p:cNvSpPr txBox="1"/>
          <p:nvPr/>
        </p:nvSpPr>
        <p:spPr>
          <a:xfrm>
            <a:off x="3810000" y="3694330"/>
            <a:ext cx="1826141" cy="646331"/>
          </a:xfrm>
          <a:prstGeom prst="rect">
            <a:avLst/>
          </a:prstGeom>
          <a:noFill/>
        </p:spPr>
        <p:txBody>
          <a:bodyPr wrap="none" rtlCol="0">
            <a:spAutoFit/>
          </a:bodyPr>
          <a:lstStyle/>
          <a:p>
            <a:r>
              <a:rPr lang="en-US" dirty="0" smtClean="0"/>
              <a:t>Diagram-based </a:t>
            </a:r>
          </a:p>
          <a:p>
            <a:r>
              <a:rPr lang="en-US" dirty="0" smtClean="0"/>
              <a:t>communication</a:t>
            </a:r>
            <a:endParaRPr lang="en-US" dirty="0"/>
          </a:p>
        </p:txBody>
      </p:sp>
      <p:sp>
        <p:nvSpPr>
          <p:cNvPr id="6" name="TextBox 5"/>
          <p:cNvSpPr txBox="1"/>
          <p:nvPr/>
        </p:nvSpPr>
        <p:spPr>
          <a:xfrm>
            <a:off x="6248400" y="5123765"/>
            <a:ext cx="1736373" cy="646331"/>
          </a:xfrm>
          <a:prstGeom prst="rect">
            <a:avLst/>
          </a:prstGeom>
          <a:noFill/>
        </p:spPr>
        <p:txBody>
          <a:bodyPr wrap="none" rtlCol="0">
            <a:spAutoFit/>
          </a:bodyPr>
          <a:lstStyle/>
          <a:p>
            <a:r>
              <a:rPr lang="en-US" dirty="0" smtClean="0"/>
              <a:t>Model-based </a:t>
            </a:r>
          </a:p>
          <a:p>
            <a:r>
              <a:rPr lang="en-US" dirty="0" smtClean="0"/>
              <a:t>communication</a:t>
            </a:r>
            <a:endParaRPr lang="en-US" dirty="0"/>
          </a:p>
        </p:txBody>
      </p:sp>
      <p:cxnSp>
        <p:nvCxnSpPr>
          <p:cNvPr id="8" name="Straight Arrow Connector 7"/>
          <p:cNvCxnSpPr>
            <a:stCxn id="4" idx="2"/>
            <a:endCxn id="5" idx="0"/>
          </p:cNvCxnSpPr>
          <p:nvPr/>
        </p:nvCxnSpPr>
        <p:spPr>
          <a:xfrm>
            <a:off x="2239787" y="2874496"/>
            <a:ext cx="2483284" cy="8198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5" idx="2"/>
            <a:endCxn id="6" idx="0"/>
          </p:cNvCxnSpPr>
          <p:nvPr/>
        </p:nvCxnSpPr>
        <p:spPr>
          <a:xfrm>
            <a:off x="4723071" y="4340661"/>
            <a:ext cx="2393516" cy="7831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648970" y="2910951"/>
            <a:ext cx="5044971" cy="369332"/>
          </a:xfrm>
          <a:prstGeom prst="rect">
            <a:avLst/>
          </a:prstGeom>
          <a:noFill/>
        </p:spPr>
        <p:txBody>
          <a:bodyPr wrap="none" rtlCol="0">
            <a:spAutoFit/>
          </a:bodyPr>
          <a:lstStyle/>
          <a:p>
            <a:r>
              <a:rPr lang="en-US" dirty="0" smtClean="0"/>
              <a:t>Meaning is abstracted and assigned to symbols</a:t>
            </a:r>
            <a:endParaRPr lang="en-US" dirty="0"/>
          </a:p>
        </p:txBody>
      </p:sp>
      <p:sp>
        <p:nvSpPr>
          <p:cNvPr id="12" name="TextBox 11"/>
          <p:cNvSpPr txBox="1"/>
          <p:nvPr/>
        </p:nvSpPr>
        <p:spPr>
          <a:xfrm>
            <a:off x="5714792" y="4340661"/>
            <a:ext cx="3429208" cy="369332"/>
          </a:xfrm>
          <a:prstGeom prst="rect">
            <a:avLst/>
          </a:prstGeom>
          <a:noFill/>
        </p:spPr>
        <p:txBody>
          <a:bodyPr wrap="none" rtlCol="0">
            <a:spAutoFit/>
          </a:bodyPr>
          <a:lstStyle/>
          <a:p>
            <a:r>
              <a:rPr lang="en-US" dirty="0" smtClean="0"/>
              <a:t>Tools “understand” the meaning</a:t>
            </a:r>
            <a:endParaRPr lang="en-US" dirty="0"/>
          </a:p>
        </p:txBody>
      </p:sp>
    </p:spTree>
    <p:extLst>
      <p:ext uri="{BB962C8B-B14F-4D97-AF65-F5344CB8AC3E}">
        <p14:creationId xmlns:p14="http://schemas.microsoft.com/office/powerpoint/2010/main" val="12643556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a:t>
            </a:r>
            <a:endParaRPr lang="en-US" dirty="0"/>
          </a:p>
        </p:txBody>
      </p:sp>
      <p:sp>
        <p:nvSpPr>
          <p:cNvPr id="3" name="Content Placeholder 2"/>
          <p:cNvSpPr>
            <a:spLocks noGrp="1"/>
          </p:cNvSpPr>
          <p:nvPr>
            <p:ph idx="1"/>
          </p:nvPr>
        </p:nvSpPr>
        <p:spPr/>
        <p:txBody>
          <a:bodyPr/>
          <a:lstStyle/>
          <a:p>
            <a:r>
              <a:rPr lang="en-US" dirty="0" smtClean="0"/>
              <a:t>Stakeholder – anyone with an interest in the system being developed</a:t>
            </a:r>
          </a:p>
          <a:p>
            <a:pPr lvl="1"/>
            <a:r>
              <a:rPr lang="en-US" dirty="0" smtClean="0"/>
              <a:t>User</a:t>
            </a:r>
          </a:p>
          <a:p>
            <a:pPr lvl="1"/>
            <a:r>
              <a:rPr lang="en-US" dirty="0" smtClean="0"/>
              <a:t>Client</a:t>
            </a:r>
          </a:p>
          <a:p>
            <a:pPr lvl="1"/>
            <a:r>
              <a:rPr lang="en-US" dirty="0" smtClean="0"/>
              <a:t>Affected person</a:t>
            </a:r>
          </a:p>
          <a:p>
            <a:pPr lvl="1"/>
            <a:r>
              <a:rPr lang="en-US" dirty="0" smtClean="0"/>
              <a:t>Developer</a:t>
            </a:r>
          </a:p>
          <a:p>
            <a:pPr lvl="1"/>
            <a:r>
              <a:rPr lang="en-US" dirty="0" smtClean="0"/>
              <a:t>Designer</a:t>
            </a:r>
          </a:p>
          <a:p>
            <a:pPr lvl="1"/>
            <a:r>
              <a:rPr lang="en-US" dirty="0" smtClean="0"/>
              <a:t>Project manager</a:t>
            </a:r>
          </a:p>
          <a:p>
            <a:pPr lvl="1"/>
            <a:r>
              <a:rPr lang="en-US" dirty="0" smtClean="0"/>
              <a:t>…</a:t>
            </a:r>
            <a:endParaRPr lang="en-US" dirty="0"/>
          </a:p>
        </p:txBody>
      </p:sp>
    </p:spTree>
    <p:extLst>
      <p:ext uri="{BB962C8B-B14F-4D97-AF65-F5344CB8AC3E}">
        <p14:creationId xmlns:p14="http://schemas.microsoft.com/office/powerpoint/2010/main" val="1519184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Army FVL Product Line</a:t>
            </a:r>
            <a:endParaRPr lang="en-US" dirty="0"/>
          </a:p>
        </p:txBody>
      </p:sp>
      <p:pic>
        <p:nvPicPr>
          <p:cNvPr id="4" name="Content Placeholder 3"/>
          <p:cNvPicPr>
            <a:picLocks noGrp="1" noChangeAspect="1"/>
          </p:cNvPicPr>
          <p:nvPr>
            <p:ph idx="1"/>
          </p:nvPr>
        </p:nvPicPr>
        <p:blipFill>
          <a:blip r:embed="rId2"/>
          <a:stretch>
            <a:fillRect/>
          </a:stretch>
        </p:blipFill>
        <p:spPr>
          <a:xfrm>
            <a:off x="279516" y="1403582"/>
            <a:ext cx="8584968" cy="5440362"/>
          </a:xfrm>
          <a:prstGeom prst="rect">
            <a:avLst/>
          </a:prstGeom>
        </p:spPr>
      </p:pic>
    </p:spTree>
    <p:extLst>
      <p:ext uri="{BB962C8B-B14F-4D97-AF65-F5344CB8AC3E}">
        <p14:creationId xmlns:p14="http://schemas.microsoft.com/office/powerpoint/2010/main" val="635462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www.faa.gov/aircraft/air_cert/design_approvals/air_software/media/AR-08-32.pdf</a:t>
            </a:r>
            <a:endParaRPr lang="en-US" dirty="0" smtClean="0"/>
          </a:p>
          <a:p>
            <a:r>
              <a:rPr lang="en-US" dirty="0">
                <a:hlinkClick r:id="rId3"/>
              </a:rPr>
              <a:t>http://ieeexplore.ieee.org/stamp/stamp.jsp?tp=&amp;</a:t>
            </a:r>
            <a:r>
              <a:rPr lang="en-US" dirty="0" smtClean="0">
                <a:hlinkClick r:id="rId3"/>
              </a:rPr>
              <a:t>arnumber=6204026</a:t>
            </a:r>
            <a:r>
              <a:rPr lang="en-US" dirty="0" smtClean="0"/>
              <a:t> – for next Tuesday read down TO section 8.</a:t>
            </a:r>
          </a:p>
          <a:p>
            <a:endParaRPr lang="en-US" dirty="0" smtClean="0"/>
          </a:p>
          <a:p>
            <a:endParaRPr lang="en-US" dirty="0"/>
          </a:p>
        </p:txBody>
      </p:sp>
    </p:spTree>
    <p:extLst>
      <p:ext uri="{BB962C8B-B14F-4D97-AF65-F5344CB8AC3E}">
        <p14:creationId xmlns:p14="http://schemas.microsoft.com/office/powerpoint/2010/main" val="41794540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458200" cy="2677656"/>
          </a:xfrm>
          <a:prstGeom prst="rect">
            <a:avLst/>
          </a:prstGeom>
        </p:spPr>
        <p:txBody>
          <a:bodyPr wrap="square">
            <a:spAutoFit/>
          </a:bodyPr>
          <a:lstStyle/>
          <a:p>
            <a:r>
              <a:rPr lang="en-US" sz="2800" dirty="0"/>
              <a:t>Install OSATE: </a:t>
            </a:r>
            <a:r>
              <a:rPr lang="en-US" sz="2800" dirty="0" smtClean="0"/>
              <a:t>osate.org</a:t>
            </a:r>
            <a:endParaRPr lang="en-US" sz="2800" dirty="0"/>
          </a:p>
          <a:p>
            <a:endParaRPr lang="en-US" sz="2800" dirty="0" smtClean="0"/>
          </a:p>
          <a:p>
            <a:r>
              <a:rPr lang="en-US" sz="2800" dirty="0" smtClean="0"/>
              <a:t>Play </a:t>
            </a:r>
            <a:r>
              <a:rPr lang="en-US" sz="2800" dirty="0"/>
              <a:t>with the tutorial: </a:t>
            </a:r>
            <a:r>
              <a:rPr lang="en-US" sz="2800" dirty="0">
                <a:hlinkClick r:id="rId2"/>
              </a:rPr>
              <a:t>https://www.youtube.com/watch?v=MjUQZaqaTA4</a:t>
            </a:r>
            <a:endParaRPr lang="en-US" sz="2800" dirty="0"/>
          </a:p>
          <a:p>
            <a:r>
              <a:rPr lang="en-US" sz="2800" dirty="0">
                <a:hlinkClick r:id="rId3"/>
              </a:rPr>
              <a:t>https://www.youtube.com/watch?v=c-xsWYxSCHY</a:t>
            </a:r>
            <a:endParaRPr lang="en-US" sz="2800" dirty="0"/>
          </a:p>
          <a:p>
            <a:r>
              <a:rPr lang="en-US" sz="2800" dirty="0">
                <a:hlinkClick r:id="rId4"/>
              </a:rPr>
              <a:t>https://www.youtube.com/watch?v=HemoCKFmBjw</a:t>
            </a:r>
            <a:endParaRPr lang="en-US" sz="2800" dirty="0"/>
          </a:p>
        </p:txBody>
      </p:sp>
    </p:spTree>
    <p:extLst>
      <p:ext uri="{BB962C8B-B14F-4D97-AF65-F5344CB8AC3E}">
        <p14:creationId xmlns:p14="http://schemas.microsoft.com/office/powerpoint/2010/main" val="4490134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www.faa.gov/about/office_org/headquarters_offices/ast/licenses_permits/media/VV_Guide_9-30-03.pdf</a:t>
            </a:r>
            <a:endParaRPr lang="en-US" dirty="0" smtClean="0"/>
          </a:p>
          <a:p>
            <a:endParaRPr lang="en-US" dirty="0"/>
          </a:p>
        </p:txBody>
      </p:sp>
    </p:spTree>
    <p:extLst>
      <p:ext uri="{BB962C8B-B14F-4D97-AF65-F5344CB8AC3E}">
        <p14:creationId xmlns:p14="http://schemas.microsoft.com/office/powerpoint/2010/main" val="31801066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lstStyle/>
          <a:p>
            <a:r>
              <a:rPr lang="en-US" dirty="0" smtClean="0"/>
              <a:t>Pick an incident in which a software system failed in a bad way.</a:t>
            </a:r>
          </a:p>
          <a:p>
            <a:r>
              <a:rPr lang="en-US" dirty="0" smtClean="0"/>
              <a:t>Think about what caused the failure.</a:t>
            </a:r>
          </a:p>
          <a:p>
            <a:r>
              <a:rPr lang="en-US" dirty="0" smtClean="0"/>
              <a:t>What V&amp;V might have been used to locate the weakness before the failure?</a:t>
            </a:r>
          </a:p>
          <a:p>
            <a:r>
              <a:rPr lang="en-US" dirty="0" smtClean="0"/>
              <a:t>Submit a half page summary to </a:t>
            </a:r>
            <a:r>
              <a:rPr lang="en-US" dirty="0" smtClean="0">
                <a:hlinkClick r:id="rId2"/>
              </a:rPr>
              <a:t>johnmc@clemson.edu</a:t>
            </a:r>
            <a:r>
              <a:rPr lang="en-US" dirty="0" smtClean="0"/>
              <a:t> by 11:59PM Wednesday August 29</a:t>
            </a:r>
            <a:r>
              <a:rPr lang="en-US" baseline="30000" dirty="0" smtClean="0"/>
              <a:t>th</a:t>
            </a:r>
            <a:r>
              <a:rPr lang="en-US" dirty="0" smtClean="0"/>
              <a:t>.</a:t>
            </a:r>
            <a:endParaRPr lang="en-US" dirty="0"/>
          </a:p>
        </p:txBody>
      </p:sp>
    </p:spTree>
    <p:extLst>
      <p:ext uri="{BB962C8B-B14F-4D97-AF65-F5344CB8AC3E}">
        <p14:creationId xmlns:p14="http://schemas.microsoft.com/office/powerpoint/2010/main" val="1040021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Twenty year plan</a:t>
            </a:r>
            <a:endParaRPr lang="en-US" dirty="0"/>
          </a:p>
        </p:txBody>
      </p:sp>
      <p:pic>
        <p:nvPicPr>
          <p:cNvPr id="4" name="Content Placeholder 3"/>
          <p:cNvPicPr>
            <a:picLocks noGrp="1" noChangeAspect="1"/>
          </p:cNvPicPr>
          <p:nvPr>
            <p:ph idx="1"/>
          </p:nvPr>
        </p:nvPicPr>
        <p:blipFill>
          <a:blip r:embed="rId2"/>
          <a:stretch>
            <a:fillRect/>
          </a:stretch>
        </p:blipFill>
        <p:spPr>
          <a:xfrm>
            <a:off x="1143000" y="1417638"/>
            <a:ext cx="7237732" cy="5440362"/>
          </a:xfrm>
          <a:prstGeom prst="rect">
            <a:avLst/>
          </a:prstGeom>
        </p:spPr>
      </p:pic>
    </p:spTree>
    <p:extLst>
      <p:ext uri="{BB962C8B-B14F-4D97-AF65-F5344CB8AC3E}">
        <p14:creationId xmlns:p14="http://schemas.microsoft.com/office/powerpoint/2010/main" val="1497854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problem</a:t>
            </a:r>
            <a:r>
              <a:rPr lang="en-US" dirty="0" smtClean="0"/>
              <a:t>? </a:t>
            </a:r>
            <a:br>
              <a:rPr lang="en-US" dirty="0" smtClean="0"/>
            </a:br>
            <a:r>
              <a:rPr lang="en-US" dirty="0" smtClean="0"/>
              <a:t>Diverse goals and requirements!</a:t>
            </a:r>
            <a:endParaRPr lang="en-US" dirty="0"/>
          </a:p>
        </p:txBody>
      </p:sp>
      <p:pic>
        <p:nvPicPr>
          <p:cNvPr id="4" name="Content Placeholder 3" descr="Búsqueda | &quot;El Taller de la Serenidad&quo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2473643"/>
            <a:ext cx="3810000" cy="3038475"/>
          </a:xfrm>
        </p:spPr>
      </p:pic>
      <p:sp>
        <p:nvSpPr>
          <p:cNvPr id="5" name="TextBox 4"/>
          <p:cNvSpPr txBox="1"/>
          <p:nvPr/>
        </p:nvSpPr>
        <p:spPr>
          <a:xfrm rot="20591607" flipH="1">
            <a:off x="6208643" y="3613402"/>
            <a:ext cx="1402081" cy="369332"/>
          </a:xfrm>
          <a:prstGeom prst="rect">
            <a:avLst/>
          </a:prstGeom>
          <a:noFill/>
        </p:spPr>
        <p:txBody>
          <a:bodyPr wrap="square" rtlCol="0">
            <a:spAutoFit/>
          </a:bodyPr>
          <a:lstStyle/>
          <a:p>
            <a:r>
              <a:rPr lang="en-US" dirty="0" smtClean="0"/>
              <a:t>Autonomy</a:t>
            </a:r>
            <a:endParaRPr lang="en-US" dirty="0"/>
          </a:p>
        </p:txBody>
      </p:sp>
      <p:sp>
        <p:nvSpPr>
          <p:cNvPr id="6" name="TextBox 5"/>
          <p:cNvSpPr txBox="1"/>
          <p:nvPr/>
        </p:nvSpPr>
        <p:spPr>
          <a:xfrm rot="16983250">
            <a:off x="3398564" y="2520592"/>
            <a:ext cx="1620957" cy="369332"/>
          </a:xfrm>
          <a:prstGeom prst="rect">
            <a:avLst/>
          </a:prstGeom>
          <a:noFill/>
        </p:spPr>
        <p:txBody>
          <a:bodyPr wrap="none" rtlCol="0">
            <a:spAutoFit/>
          </a:bodyPr>
          <a:lstStyle/>
          <a:p>
            <a:r>
              <a:rPr lang="en-US" dirty="0" smtClean="0"/>
              <a:t>Entertainment</a:t>
            </a:r>
            <a:endParaRPr lang="en-US" dirty="0"/>
          </a:p>
        </p:txBody>
      </p:sp>
      <p:sp>
        <p:nvSpPr>
          <p:cNvPr id="7" name="TextBox 6"/>
          <p:cNvSpPr txBox="1"/>
          <p:nvPr/>
        </p:nvSpPr>
        <p:spPr>
          <a:xfrm rot="18855953">
            <a:off x="5190675" y="2821628"/>
            <a:ext cx="1120820" cy="369332"/>
          </a:xfrm>
          <a:prstGeom prst="rect">
            <a:avLst/>
          </a:prstGeom>
          <a:noFill/>
        </p:spPr>
        <p:txBody>
          <a:bodyPr wrap="none" rtlCol="0">
            <a:spAutoFit/>
          </a:bodyPr>
          <a:lstStyle/>
          <a:p>
            <a:r>
              <a:rPr lang="en-US" dirty="0" smtClean="0"/>
              <a:t>Business</a:t>
            </a:r>
            <a:endParaRPr lang="en-US" dirty="0"/>
          </a:p>
        </p:txBody>
      </p:sp>
    </p:spTree>
    <p:extLst>
      <p:ext uri="{BB962C8B-B14F-4D97-AF65-F5344CB8AC3E}">
        <p14:creationId xmlns:p14="http://schemas.microsoft.com/office/powerpoint/2010/main" val="3693014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problem?</a:t>
            </a:r>
          </a:p>
        </p:txBody>
      </p:sp>
      <p:pic>
        <p:nvPicPr>
          <p:cNvPr id="4" name="Content Placeholder 3" descr="Clipart - Switch knobs (optimized)"/>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1409" y="2743200"/>
            <a:ext cx="3101182" cy="3101182"/>
          </a:xfrm>
        </p:spPr>
      </p:pic>
      <p:sp>
        <p:nvSpPr>
          <p:cNvPr id="6" name="TextBox 5"/>
          <p:cNvSpPr txBox="1"/>
          <p:nvPr/>
        </p:nvSpPr>
        <p:spPr>
          <a:xfrm>
            <a:off x="3657600" y="2375452"/>
            <a:ext cx="1828800" cy="369332"/>
          </a:xfrm>
          <a:prstGeom prst="rect">
            <a:avLst/>
          </a:prstGeom>
          <a:noFill/>
        </p:spPr>
        <p:txBody>
          <a:bodyPr wrap="square" rtlCol="0">
            <a:spAutoFit/>
          </a:bodyPr>
          <a:lstStyle/>
          <a:p>
            <a:r>
              <a:rPr lang="en-US" dirty="0" smtClean="0"/>
              <a:t>Ship and pray</a:t>
            </a:r>
            <a:endParaRPr lang="en-US" dirty="0"/>
          </a:p>
        </p:txBody>
      </p:sp>
      <p:sp>
        <p:nvSpPr>
          <p:cNvPr id="7" name="TextBox 6"/>
          <p:cNvSpPr txBox="1"/>
          <p:nvPr/>
        </p:nvSpPr>
        <p:spPr>
          <a:xfrm rot="16200000">
            <a:off x="1922343" y="3930134"/>
            <a:ext cx="1828800" cy="369332"/>
          </a:xfrm>
          <a:prstGeom prst="rect">
            <a:avLst/>
          </a:prstGeom>
          <a:noFill/>
        </p:spPr>
        <p:txBody>
          <a:bodyPr wrap="square" rtlCol="0">
            <a:spAutoFit/>
          </a:bodyPr>
          <a:lstStyle/>
          <a:p>
            <a:r>
              <a:rPr lang="en-US" dirty="0" smtClean="0"/>
              <a:t>System focus</a:t>
            </a:r>
            <a:endParaRPr lang="en-US" dirty="0"/>
          </a:p>
        </p:txBody>
      </p:sp>
      <p:sp>
        <p:nvSpPr>
          <p:cNvPr id="8" name="TextBox 7"/>
          <p:cNvSpPr txBox="1"/>
          <p:nvPr/>
        </p:nvSpPr>
        <p:spPr>
          <a:xfrm rot="5400000">
            <a:off x="5142290" y="4180701"/>
            <a:ext cx="2329934" cy="369332"/>
          </a:xfrm>
          <a:prstGeom prst="rect">
            <a:avLst/>
          </a:prstGeom>
          <a:noFill/>
        </p:spPr>
        <p:txBody>
          <a:bodyPr wrap="square" rtlCol="0">
            <a:spAutoFit/>
          </a:bodyPr>
          <a:lstStyle/>
          <a:p>
            <a:r>
              <a:rPr lang="en-US" dirty="0" smtClean="0"/>
              <a:t>End to end focus</a:t>
            </a:r>
            <a:endParaRPr lang="en-US" dirty="0"/>
          </a:p>
        </p:txBody>
      </p:sp>
    </p:spTree>
    <p:extLst>
      <p:ext uri="{BB962C8B-B14F-4D97-AF65-F5344CB8AC3E}">
        <p14:creationId xmlns:p14="http://schemas.microsoft.com/office/powerpoint/2010/main" val="355698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problem?</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824314" y="1281974"/>
            <a:ext cx="7862486" cy="4800600"/>
          </a:xfrm>
          <a:prstGeom prst="rect">
            <a:avLst/>
          </a:prstGeom>
          <a:noFill/>
          <a:ln w="9525">
            <a:noFill/>
            <a:miter lim="800000"/>
            <a:headEnd/>
            <a:tailEnd/>
          </a:ln>
        </p:spPr>
      </p:pic>
      <p:sp>
        <p:nvSpPr>
          <p:cNvPr id="6" name="Rounded Rectangular Callout 5"/>
          <p:cNvSpPr/>
          <p:nvPr/>
        </p:nvSpPr>
        <p:spPr>
          <a:xfrm>
            <a:off x="5181600" y="6082574"/>
            <a:ext cx="3657600" cy="578882"/>
          </a:xfrm>
          <a:prstGeom prst="wedgeRoundRectCallout">
            <a:avLst>
              <a:gd name="adj1" fmla="val -49290"/>
              <a:gd name="adj2" fmla="val 22560"/>
              <a:gd name="adj3" fmla="val 16667"/>
            </a:avLst>
          </a:prstGeom>
          <a:solidFill>
            <a:srgbClr val="DFF1CB"/>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fontAlgn="auto">
              <a:spcBef>
                <a:spcPts val="0"/>
              </a:spcBef>
              <a:spcAft>
                <a:spcPts val="0"/>
              </a:spcAft>
            </a:pPr>
            <a:r>
              <a:rPr lang="en-US" sz="1400" dirty="0" smtClean="0">
                <a:solidFill>
                  <a:prstClr val="black"/>
                </a:solidFill>
              </a:rPr>
              <a:t>Software as % of total system cost</a:t>
            </a:r>
          </a:p>
          <a:p>
            <a:pPr fontAlgn="auto">
              <a:spcBef>
                <a:spcPts val="0"/>
              </a:spcBef>
              <a:spcAft>
                <a:spcPts val="0"/>
              </a:spcAft>
            </a:pPr>
            <a:r>
              <a:rPr lang="en-US" sz="1400" dirty="0" smtClean="0">
                <a:solidFill>
                  <a:prstClr val="black"/>
                </a:solidFill>
              </a:rPr>
              <a:t>1997: 45% </a:t>
            </a:r>
            <a:r>
              <a:rPr lang="en-US" sz="1400" dirty="0" smtClean="0">
                <a:solidFill>
                  <a:prstClr val="black"/>
                </a:solidFill>
                <a:sym typeface="Symbol"/>
              </a:rPr>
              <a:t> </a:t>
            </a:r>
            <a:r>
              <a:rPr lang="en-US" sz="1400" dirty="0" smtClean="0">
                <a:solidFill>
                  <a:prstClr val="black"/>
                </a:solidFill>
              </a:rPr>
              <a:t>2010: 66% </a:t>
            </a:r>
            <a:r>
              <a:rPr lang="en-US" sz="1400" dirty="0" smtClean="0">
                <a:solidFill>
                  <a:prstClr val="black"/>
                </a:solidFill>
                <a:sym typeface="Symbol"/>
              </a:rPr>
              <a:t> </a:t>
            </a:r>
            <a:r>
              <a:rPr lang="en-US" sz="1400" dirty="0" smtClean="0">
                <a:solidFill>
                  <a:prstClr val="black"/>
                </a:solidFill>
              </a:rPr>
              <a:t>2024: 88%</a:t>
            </a:r>
          </a:p>
        </p:txBody>
      </p:sp>
      <p:sp>
        <p:nvSpPr>
          <p:cNvPr id="7" name="Rounded Rectangular Callout 6"/>
          <p:cNvSpPr/>
          <p:nvPr/>
        </p:nvSpPr>
        <p:spPr>
          <a:xfrm>
            <a:off x="838200" y="6097934"/>
            <a:ext cx="3733800" cy="578882"/>
          </a:xfrm>
          <a:prstGeom prst="wedgeRoundRectCallout">
            <a:avLst>
              <a:gd name="adj1" fmla="val -49290"/>
              <a:gd name="adj2" fmla="val 22560"/>
              <a:gd name="adj3" fmla="val 16667"/>
            </a:avLst>
          </a:prstGeom>
          <a:solidFill>
            <a:srgbClr val="DFF1CB"/>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fontAlgn="auto">
              <a:spcBef>
                <a:spcPts val="0"/>
              </a:spcBef>
              <a:spcAft>
                <a:spcPts val="0"/>
              </a:spcAft>
            </a:pPr>
            <a:r>
              <a:rPr lang="en-US" sz="1400" dirty="0" smtClean="0">
                <a:solidFill>
                  <a:prstClr val="black"/>
                </a:solidFill>
              </a:rPr>
              <a:t>Post-unit test software rework cost </a:t>
            </a:r>
          </a:p>
          <a:p>
            <a:pPr algn="ctr" fontAlgn="auto">
              <a:spcBef>
                <a:spcPts val="0"/>
              </a:spcBef>
              <a:spcAft>
                <a:spcPts val="0"/>
              </a:spcAft>
            </a:pPr>
            <a:r>
              <a:rPr lang="en-US" sz="1400" dirty="0" smtClean="0">
                <a:solidFill>
                  <a:prstClr val="black"/>
                </a:solidFill>
              </a:rPr>
              <a:t>50% of total system cost and growing</a:t>
            </a:r>
          </a:p>
        </p:txBody>
      </p:sp>
      <p:sp>
        <p:nvSpPr>
          <p:cNvPr id="8" name="TextBox 7"/>
          <p:cNvSpPr txBox="1"/>
          <p:nvPr/>
        </p:nvSpPr>
        <p:spPr>
          <a:xfrm>
            <a:off x="1510114" y="2659123"/>
            <a:ext cx="1219200" cy="338554"/>
          </a:xfrm>
          <a:prstGeom prst="rect">
            <a:avLst/>
          </a:prstGeom>
          <a:solidFill>
            <a:schemeClr val="bg1">
              <a:lumMod val="65000"/>
            </a:schemeClr>
          </a:solidFill>
        </p:spPr>
        <p:txBody>
          <a:bodyPr wrap="square" rtlCol="0">
            <a:spAutoFit/>
          </a:bodyPr>
          <a:lstStyle/>
          <a:p>
            <a:pPr fontAlgn="auto">
              <a:spcBef>
                <a:spcPts val="0"/>
              </a:spcBef>
              <a:spcAft>
                <a:spcPts val="0"/>
              </a:spcAft>
            </a:pPr>
            <a:r>
              <a:rPr lang="en-US" sz="800" b="0" dirty="0" smtClean="0">
                <a:solidFill>
                  <a:prstClr val="white"/>
                </a:solidFill>
                <a:latin typeface="Arial"/>
              </a:rPr>
              <a:t>Requirements</a:t>
            </a:r>
          </a:p>
          <a:p>
            <a:pPr fontAlgn="auto">
              <a:spcBef>
                <a:spcPts val="0"/>
              </a:spcBef>
              <a:spcAft>
                <a:spcPts val="0"/>
              </a:spcAft>
            </a:pPr>
            <a:r>
              <a:rPr lang="en-US" sz="800" b="0" dirty="0" smtClean="0">
                <a:solidFill>
                  <a:prstClr val="white"/>
                </a:solidFill>
                <a:latin typeface="Arial"/>
              </a:rPr>
              <a:t>Architecture Design</a:t>
            </a:r>
            <a:endParaRPr lang="en-US" sz="800" b="0" dirty="0">
              <a:solidFill>
                <a:prstClr val="white"/>
              </a:solidFill>
              <a:latin typeface="Arial"/>
            </a:endParaRPr>
          </a:p>
        </p:txBody>
      </p:sp>
      <p:sp>
        <p:nvSpPr>
          <p:cNvPr id="9" name="TextBox 8"/>
          <p:cNvSpPr txBox="1"/>
          <p:nvPr/>
        </p:nvSpPr>
        <p:spPr>
          <a:xfrm>
            <a:off x="1052914" y="2659123"/>
            <a:ext cx="445008" cy="461665"/>
          </a:xfrm>
          <a:prstGeom prst="rect">
            <a:avLst/>
          </a:prstGeom>
          <a:solidFill>
            <a:schemeClr val="bg1">
              <a:lumMod val="85000"/>
            </a:schemeClr>
          </a:solidFill>
        </p:spPr>
        <p:txBody>
          <a:bodyPr wrap="square" rtlCol="0">
            <a:spAutoFit/>
          </a:bodyPr>
          <a:lstStyle/>
          <a:p>
            <a:pPr fontAlgn="auto">
              <a:spcBef>
                <a:spcPts val="0"/>
              </a:spcBef>
              <a:spcAft>
                <a:spcPts val="0"/>
              </a:spcAft>
            </a:pPr>
            <a:endParaRPr lang="en-US" sz="800" b="0" dirty="0" smtClean="0">
              <a:solidFill>
                <a:prstClr val="white"/>
              </a:solidFill>
              <a:latin typeface="Arial"/>
            </a:endParaRPr>
          </a:p>
          <a:p>
            <a:pPr fontAlgn="auto">
              <a:spcBef>
                <a:spcPts val="0"/>
              </a:spcBef>
              <a:spcAft>
                <a:spcPts val="0"/>
              </a:spcAft>
            </a:pPr>
            <a:endParaRPr lang="en-US" sz="800" b="0" dirty="0" smtClean="0">
              <a:solidFill>
                <a:prstClr val="white"/>
              </a:solidFill>
              <a:latin typeface="Arial"/>
            </a:endParaRPr>
          </a:p>
          <a:p>
            <a:pPr fontAlgn="auto">
              <a:spcBef>
                <a:spcPts val="0"/>
              </a:spcBef>
              <a:spcAft>
                <a:spcPts val="0"/>
              </a:spcAft>
            </a:pPr>
            <a:endParaRPr lang="en-US" sz="800" b="0" dirty="0">
              <a:solidFill>
                <a:prstClr val="white"/>
              </a:solidFill>
              <a:latin typeface="Arial"/>
            </a:endParaRPr>
          </a:p>
        </p:txBody>
      </p:sp>
      <p:sp>
        <p:nvSpPr>
          <p:cNvPr id="10" name="TextBox 9"/>
          <p:cNvSpPr txBox="1"/>
          <p:nvPr/>
        </p:nvSpPr>
        <p:spPr>
          <a:xfrm>
            <a:off x="4558114" y="2659122"/>
            <a:ext cx="914400" cy="338554"/>
          </a:xfrm>
          <a:prstGeom prst="rect">
            <a:avLst/>
          </a:prstGeom>
          <a:solidFill>
            <a:schemeClr val="bg1">
              <a:lumMod val="65000"/>
            </a:schemeClr>
          </a:solidFill>
        </p:spPr>
        <p:txBody>
          <a:bodyPr wrap="square" rtlCol="0">
            <a:spAutoFit/>
          </a:bodyPr>
          <a:lstStyle/>
          <a:p>
            <a:pPr fontAlgn="auto">
              <a:spcBef>
                <a:spcPts val="0"/>
              </a:spcBef>
              <a:spcAft>
                <a:spcPts val="0"/>
              </a:spcAft>
            </a:pPr>
            <a:r>
              <a:rPr lang="en-US" sz="800" b="0" dirty="0" smtClean="0">
                <a:solidFill>
                  <a:prstClr val="white"/>
                </a:solidFill>
                <a:latin typeface="Arial"/>
              </a:rPr>
              <a:t>Acceptance Test</a:t>
            </a:r>
            <a:endParaRPr lang="en-US" sz="800" b="0" dirty="0">
              <a:solidFill>
                <a:prstClr val="white"/>
              </a:solidFill>
              <a:latin typeface="Arial"/>
            </a:endParaRPr>
          </a:p>
        </p:txBody>
      </p:sp>
      <p:sp>
        <p:nvSpPr>
          <p:cNvPr id="11" name="TextBox 10"/>
          <p:cNvSpPr txBox="1"/>
          <p:nvPr/>
        </p:nvSpPr>
        <p:spPr>
          <a:xfrm>
            <a:off x="3209679" y="2659123"/>
            <a:ext cx="510235" cy="351130"/>
          </a:xfrm>
          <a:prstGeom prst="rect">
            <a:avLst/>
          </a:prstGeom>
          <a:solidFill>
            <a:schemeClr val="bg1">
              <a:lumMod val="65000"/>
            </a:schemeClr>
          </a:solidFill>
        </p:spPr>
        <p:txBody>
          <a:bodyPr wrap="square" rtlCol="0">
            <a:spAutoFit/>
          </a:bodyPr>
          <a:lstStyle/>
          <a:p>
            <a:pPr fontAlgn="auto">
              <a:spcBef>
                <a:spcPts val="0"/>
              </a:spcBef>
              <a:spcAft>
                <a:spcPts val="0"/>
              </a:spcAft>
            </a:pPr>
            <a:r>
              <a:rPr lang="en-US" sz="800" b="0" dirty="0" smtClean="0">
                <a:solidFill>
                  <a:prstClr val="white"/>
                </a:solidFill>
                <a:latin typeface="Arial"/>
              </a:rPr>
              <a:t>Unit Test</a:t>
            </a:r>
            <a:endParaRPr lang="en-US" sz="800" b="0" dirty="0">
              <a:solidFill>
                <a:prstClr val="white"/>
              </a:solidFill>
              <a:latin typeface="Arial"/>
            </a:endParaRPr>
          </a:p>
        </p:txBody>
      </p:sp>
      <p:sp>
        <p:nvSpPr>
          <p:cNvPr id="12" name="TextBox 11"/>
          <p:cNvSpPr txBox="1"/>
          <p:nvPr/>
        </p:nvSpPr>
        <p:spPr>
          <a:xfrm>
            <a:off x="2729314" y="2659123"/>
            <a:ext cx="464288" cy="338554"/>
          </a:xfrm>
          <a:prstGeom prst="rect">
            <a:avLst/>
          </a:prstGeom>
          <a:solidFill>
            <a:schemeClr val="bg1">
              <a:lumMod val="50000"/>
            </a:schemeClr>
          </a:solidFill>
        </p:spPr>
        <p:txBody>
          <a:bodyPr wrap="square" rtlCol="0">
            <a:spAutoFit/>
          </a:bodyPr>
          <a:lstStyle/>
          <a:p>
            <a:pPr fontAlgn="auto">
              <a:spcBef>
                <a:spcPts val="0"/>
              </a:spcBef>
              <a:spcAft>
                <a:spcPts val="0"/>
              </a:spcAft>
            </a:pPr>
            <a:r>
              <a:rPr lang="en-US" sz="800" b="0" dirty="0" smtClean="0">
                <a:solidFill>
                  <a:prstClr val="white"/>
                </a:solidFill>
                <a:latin typeface="Arial"/>
              </a:rPr>
              <a:t>Code</a:t>
            </a:r>
          </a:p>
          <a:p>
            <a:pPr fontAlgn="auto">
              <a:spcBef>
                <a:spcPts val="0"/>
              </a:spcBef>
              <a:spcAft>
                <a:spcPts val="0"/>
              </a:spcAft>
            </a:pPr>
            <a:endParaRPr lang="en-US" sz="800" b="0" dirty="0">
              <a:solidFill>
                <a:prstClr val="white"/>
              </a:solidFill>
              <a:latin typeface="Arial"/>
            </a:endParaRPr>
          </a:p>
        </p:txBody>
      </p:sp>
      <p:sp>
        <p:nvSpPr>
          <p:cNvPr id="13" name="TextBox 12"/>
          <p:cNvSpPr txBox="1"/>
          <p:nvPr/>
        </p:nvSpPr>
        <p:spPr>
          <a:xfrm>
            <a:off x="3730278" y="2687165"/>
            <a:ext cx="847344" cy="338554"/>
          </a:xfrm>
          <a:prstGeom prst="rect">
            <a:avLst/>
          </a:prstGeom>
          <a:solidFill>
            <a:schemeClr val="bg1">
              <a:lumMod val="50000"/>
            </a:schemeClr>
          </a:solidFill>
        </p:spPr>
        <p:txBody>
          <a:bodyPr wrap="square" rtlCol="0">
            <a:spAutoFit/>
          </a:bodyPr>
          <a:lstStyle/>
          <a:p>
            <a:pPr fontAlgn="auto">
              <a:spcBef>
                <a:spcPts val="0"/>
              </a:spcBef>
              <a:spcAft>
                <a:spcPts val="0"/>
              </a:spcAft>
            </a:pPr>
            <a:r>
              <a:rPr lang="en-US" sz="800" b="0" dirty="0" smtClean="0">
                <a:solidFill>
                  <a:prstClr val="white"/>
                </a:solidFill>
                <a:latin typeface="Arial"/>
              </a:rPr>
              <a:t>Integration Test</a:t>
            </a:r>
            <a:endParaRPr lang="en-US" sz="800" b="0" dirty="0">
              <a:solidFill>
                <a:prstClr val="white"/>
              </a:solidFill>
              <a:latin typeface="Arial"/>
            </a:endParaRPr>
          </a:p>
        </p:txBody>
      </p:sp>
      <p:sp>
        <p:nvSpPr>
          <p:cNvPr id="14" name="TextBox 13"/>
          <p:cNvSpPr txBox="1"/>
          <p:nvPr/>
        </p:nvSpPr>
        <p:spPr>
          <a:xfrm>
            <a:off x="5470079" y="2656685"/>
            <a:ext cx="847344" cy="215444"/>
          </a:xfrm>
          <a:prstGeom prst="rect">
            <a:avLst/>
          </a:prstGeom>
          <a:solidFill>
            <a:schemeClr val="bg1">
              <a:lumMod val="50000"/>
            </a:schemeClr>
          </a:solidFill>
        </p:spPr>
        <p:txBody>
          <a:bodyPr wrap="square" rtlCol="0">
            <a:spAutoFit/>
          </a:bodyPr>
          <a:lstStyle/>
          <a:p>
            <a:pPr fontAlgn="auto">
              <a:spcBef>
                <a:spcPts val="0"/>
              </a:spcBef>
              <a:spcAft>
                <a:spcPts val="0"/>
              </a:spcAft>
            </a:pPr>
            <a:r>
              <a:rPr lang="en-US" sz="800" b="0" dirty="0" smtClean="0">
                <a:solidFill>
                  <a:prstClr val="white"/>
                </a:solidFill>
                <a:latin typeface="Arial"/>
              </a:rPr>
              <a:t>Operation</a:t>
            </a:r>
            <a:endParaRPr lang="en-US" sz="800" b="0" dirty="0">
              <a:solidFill>
                <a:prstClr val="white"/>
              </a:solidFill>
              <a:latin typeface="Arial"/>
            </a:endParaRPr>
          </a:p>
        </p:txBody>
      </p:sp>
      <p:sp>
        <p:nvSpPr>
          <p:cNvPr id="15" name="TextBox 14"/>
          <p:cNvSpPr txBox="1"/>
          <p:nvPr/>
        </p:nvSpPr>
        <p:spPr>
          <a:xfrm>
            <a:off x="1490607" y="3046829"/>
            <a:ext cx="1258214" cy="215444"/>
          </a:xfrm>
          <a:prstGeom prst="rect">
            <a:avLst/>
          </a:prstGeom>
          <a:solidFill>
            <a:schemeClr val="bg1"/>
          </a:solidFill>
        </p:spPr>
        <p:txBody>
          <a:bodyPr wrap="square" rtlCol="0">
            <a:spAutoFit/>
          </a:bodyPr>
          <a:lstStyle/>
          <a:p>
            <a:pPr fontAlgn="auto">
              <a:spcBef>
                <a:spcPts val="0"/>
              </a:spcBef>
              <a:spcAft>
                <a:spcPts val="0"/>
              </a:spcAft>
            </a:pPr>
            <a:r>
              <a:rPr lang="en-US" sz="800" b="0" dirty="0" smtClean="0">
                <a:solidFill>
                  <a:prstClr val="black"/>
                </a:solidFill>
                <a:latin typeface="Arial Narrow" pitchFamily="34" charset="0"/>
              </a:rPr>
              <a:t>Where Faults are Found</a:t>
            </a:r>
            <a:endParaRPr lang="en-US" sz="800" b="0" dirty="0">
              <a:solidFill>
                <a:prstClr val="black"/>
              </a:solidFill>
              <a:latin typeface="Arial Narrow" pitchFamily="34" charset="0"/>
            </a:endParaRPr>
          </a:p>
        </p:txBody>
      </p:sp>
      <p:sp>
        <p:nvSpPr>
          <p:cNvPr id="16" name="TextBox 15"/>
          <p:cNvSpPr txBox="1"/>
          <p:nvPr/>
        </p:nvSpPr>
        <p:spPr>
          <a:xfrm>
            <a:off x="1454032" y="2104317"/>
            <a:ext cx="1315516" cy="215444"/>
          </a:xfrm>
          <a:prstGeom prst="rect">
            <a:avLst/>
          </a:prstGeom>
          <a:solidFill>
            <a:schemeClr val="bg1"/>
          </a:solidFill>
        </p:spPr>
        <p:txBody>
          <a:bodyPr wrap="square" rtlCol="0">
            <a:spAutoFit/>
          </a:bodyPr>
          <a:lstStyle/>
          <a:p>
            <a:pPr fontAlgn="auto">
              <a:spcBef>
                <a:spcPts val="0"/>
              </a:spcBef>
              <a:spcAft>
                <a:spcPts val="0"/>
              </a:spcAft>
            </a:pPr>
            <a:r>
              <a:rPr lang="en-US" sz="800" b="0" dirty="0" smtClean="0">
                <a:solidFill>
                  <a:srgbClr val="FF3300"/>
                </a:solidFill>
                <a:latin typeface="Arial Narrow" pitchFamily="34" charset="0"/>
              </a:rPr>
              <a:t>Where Faults are Introduced</a:t>
            </a:r>
            <a:endParaRPr lang="en-US" sz="800" b="0" dirty="0">
              <a:solidFill>
                <a:srgbClr val="FF3300"/>
              </a:solidFill>
              <a:latin typeface="Arial Narrow" pitchFamily="34" charset="0"/>
            </a:endParaRPr>
          </a:p>
        </p:txBody>
      </p:sp>
      <p:sp>
        <p:nvSpPr>
          <p:cNvPr id="17" name="TextBox 16"/>
          <p:cNvSpPr txBox="1"/>
          <p:nvPr/>
        </p:nvSpPr>
        <p:spPr>
          <a:xfrm>
            <a:off x="1518648" y="3711294"/>
            <a:ext cx="1208228" cy="338554"/>
          </a:xfrm>
          <a:prstGeom prst="rect">
            <a:avLst/>
          </a:prstGeom>
          <a:solidFill>
            <a:schemeClr val="bg1"/>
          </a:solidFill>
        </p:spPr>
        <p:txBody>
          <a:bodyPr wrap="square" rtlCol="0">
            <a:spAutoFit/>
          </a:bodyPr>
          <a:lstStyle/>
          <a:p>
            <a:pPr fontAlgn="auto">
              <a:spcBef>
                <a:spcPts val="0"/>
              </a:spcBef>
              <a:spcAft>
                <a:spcPts val="0"/>
              </a:spcAft>
            </a:pPr>
            <a:r>
              <a:rPr lang="en-US" sz="800" b="0" dirty="0" smtClean="0">
                <a:solidFill>
                  <a:srgbClr val="336600"/>
                </a:solidFill>
                <a:latin typeface="Arial Narrow" pitchFamily="34" charset="0"/>
              </a:rPr>
              <a:t>Nominal Cost Per Fault for Fault Removal</a:t>
            </a:r>
            <a:endParaRPr lang="en-US" sz="800" b="0" dirty="0">
              <a:solidFill>
                <a:srgbClr val="336600"/>
              </a:solidFill>
              <a:latin typeface="Arial Narrow" pitchFamily="34" charset="0"/>
            </a:endParaRPr>
          </a:p>
        </p:txBody>
      </p:sp>
      <p:sp>
        <p:nvSpPr>
          <p:cNvPr id="18" name="TextBox 17"/>
          <p:cNvSpPr txBox="1"/>
          <p:nvPr/>
        </p:nvSpPr>
        <p:spPr>
          <a:xfrm>
            <a:off x="976714" y="1303290"/>
            <a:ext cx="7710086" cy="461665"/>
          </a:xfrm>
          <a:prstGeom prst="rect">
            <a:avLst/>
          </a:prstGeom>
          <a:solidFill>
            <a:schemeClr val="bg1"/>
          </a:solidFill>
        </p:spPr>
        <p:txBody>
          <a:bodyPr wrap="square" rtlCol="0">
            <a:spAutoFit/>
          </a:bodyPr>
          <a:lstStyle/>
          <a:p>
            <a:pPr fontAlgn="auto">
              <a:spcBef>
                <a:spcPts val="0"/>
              </a:spcBef>
              <a:spcAft>
                <a:spcPts val="0"/>
              </a:spcAft>
            </a:pPr>
            <a:r>
              <a:rPr lang="en-US" sz="2400" b="0" dirty="0" smtClean="0">
                <a:solidFill>
                  <a:prstClr val="black"/>
                </a:solidFill>
                <a:latin typeface="Arial"/>
              </a:rPr>
              <a:t>Software Interaction Complexity Drives System Cost</a:t>
            </a:r>
            <a:endParaRPr lang="en-US" sz="2400" b="0" dirty="0">
              <a:solidFill>
                <a:prstClr val="black"/>
              </a:solidFill>
              <a:latin typeface="Arial"/>
            </a:endParaRPr>
          </a:p>
        </p:txBody>
      </p:sp>
      <p:sp>
        <p:nvSpPr>
          <p:cNvPr id="19" name="TextBox 18"/>
          <p:cNvSpPr txBox="1"/>
          <p:nvPr/>
        </p:nvSpPr>
        <p:spPr>
          <a:xfrm>
            <a:off x="976714" y="1815374"/>
            <a:ext cx="3009157" cy="307777"/>
          </a:xfrm>
          <a:prstGeom prst="rect">
            <a:avLst/>
          </a:prstGeom>
          <a:solidFill>
            <a:schemeClr val="bg1"/>
          </a:solidFill>
        </p:spPr>
        <p:txBody>
          <a:bodyPr wrap="none" rtlCol="0">
            <a:spAutoFit/>
          </a:bodyPr>
          <a:lstStyle/>
          <a:p>
            <a:pPr fontAlgn="auto">
              <a:spcBef>
                <a:spcPts val="0"/>
              </a:spcBef>
              <a:spcAft>
                <a:spcPts val="0"/>
              </a:spcAft>
            </a:pPr>
            <a:r>
              <a:rPr lang="en-US" sz="1400" dirty="0" smtClean="0">
                <a:solidFill>
                  <a:prstClr val="black"/>
                </a:solidFill>
                <a:latin typeface="Arial"/>
              </a:rPr>
              <a:t>Software Development Life Cycle</a:t>
            </a:r>
            <a:endParaRPr lang="en-US" sz="1400" dirty="0">
              <a:solidFill>
                <a:prstClr val="black"/>
              </a:solidFill>
              <a:latin typeface="Arial"/>
            </a:endParaRPr>
          </a:p>
        </p:txBody>
      </p:sp>
    </p:spTree>
    <p:extLst>
      <p:ext uri="{BB962C8B-B14F-4D97-AF65-F5344CB8AC3E}">
        <p14:creationId xmlns:p14="http://schemas.microsoft.com/office/powerpoint/2010/main" val="1173663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want it?</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524000" y="1576704"/>
            <a:ext cx="5791200" cy="4626927"/>
          </a:xfrm>
          <a:prstGeom prst="rect">
            <a:avLst/>
          </a:prstGeom>
        </p:spPr>
      </p:pic>
    </p:spTree>
    <p:extLst>
      <p:ext uri="{BB962C8B-B14F-4D97-AF65-F5344CB8AC3E}">
        <p14:creationId xmlns:p14="http://schemas.microsoft.com/office/powerpoint/2010/main" val="2731534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syse802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syse802Template</Template>
  <TotalTime>42258</TotalTime>
  <Words>990</Words>
  <Application>Microsoft Office PowerPoint</Application>
  <PresentationFormat>On-screen Show (4:3)</PresentationFormat>
  <Paragraphs>177</Paragraphs>
  <Slides>43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ＭＳ Ｐゴシック</vt:lpstr>
      <vt:lpstr>ＭＳ Ｐゴシック</vt:lpstr>
      <vt:lpstr>Arial</vt:lpstr>
      <vt:lpstr>Arial Narrow</vt:lpstr>
      <vt:lpstr>Calibri</vt:lpstr>
      <vt:lpstr>Symbol</vt:lpstr>
      <vt:lpstr>Verdana</vt:lpstr>
      <vt:lpstr>ヒラギノ角ゴ Pro W3</vt:lpstr>
      <vt:lpstr>syse802Template</vt:lpstr>
      <vt:lpstr>CPSC 873</vt:lpstr>
      <vt:lpstr>Course Checklist</vt:lpstr>
      <vt:lpstr>NASA</vt:lpstr>
      <vt:lpstr>US Army FVL Product Line</vt:lpstr>
      <vt:lpstr>Twenty year plan</vt:lpstr>
      <vt:lpstr>What’s the problem?  Diverse goals and requirements!</vt:lpstr>
      <vt:lpstr>What’s the problem?</vt:lpstr>
      <vt:lpstr>What’s the problem?</vt:lpstr>
      <vt:lpstr>How do you want it?</vt:lpstr>
      <vt:lpstr>Complexity</vt:lpstr>
      <vt:lpstr>Where do the errors come from?</vt:lpstr>
      <vt:lpstr>Recent example – May 2015</vt:lpstr>
      <vt:lpstr>Recent example - continued</vt:lpstr>
      <vt:lpstr>Validation and Verification</vt:lpstr>
      <vt:lpstr>Measurement</vt:lpstr>
      <vt:lpstr>Assurance</vt:lpstr>
      <vt:lpstr>Integrity levels 1-4</vt:lpstr>
      <vt:lpstr>What’s the problem?  Diverse goals and requirements! Leads to diverse integrity levels.</vt:lpstr>
      <vt:lpstr>Life cycle</vt:lpstr>
      <vt:lpstr>Incremental</vt:lpstr>
      <vt:lpstr>Iteration</vt:lpstr>
      <vt:lpstr>Agile development</vt:lpstr>
      <vt:lpstr>DoD 5000</vt:lpstr>
      <vt:lpstr>Early phases</vt:lpstr>
      <vt:lpstr>Typical V&amp;V activities</vt:lpstr>
      <vt:lpstr>Traditional V Model</vt:lpstr>
      <vt:lpstr>PowerPoint Presentation</vt:lpstr>
      <vt:lpstr>Double V</vt:lpstr>
      <vt:lpstr>Uncertainty – Physical vs virtual</vt:lpstr>
      <vt:lpstr>Uncertainty – Analog vs Digital</vt:lpstr>
      <vt:lpstr>Cyber-physical systems </vt:lpstr>
      <vt:lpstr>Feedback control loop architecture</vt:lpstr>
      <vt:lpstr>Our focus</vt:lpstr>
      <vt:lpstr>Problem/solution</vt:lpstr>
      <vt:lpstr>Requirement/specification</vt:lpstr>
      <vt:lpstr>Validation and Verification</vt:lpstr>
      <vt:lpstr>Model-based development</vt:lpstr>
      <vt:lpstr>Tools</vt:lpstr>
      <vt:lpstr>Roles</vt:lpstr>
      <vt:lpstr>reading</vt:lpstr>
      <vt:lpstr>PowerPoint Presentation</vt:lpstr>
      <vt:lpstr>PowerPoint Presentation</vt:lpstr>
      <vt:lpstr>Assignment</vt:lpstr>
    </vt:vector>
  </TitlesOfParts>
  <Company>Clemson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871</dc:title>
  <dc:creator>McGregor</dc:creator>
  <cp:lastModifiedBy>John Mcgregor</cp:lastModifiedBy>
  <cp:revision>88</cp:revision>
  <cp:lastPrinted>2015-08-15T13:16:16Z</cp:lastPrinted>
  <dcterms:created xsi:type="dcterms:W3CDTF">2011-07-20T15:12:54Z</dcterms:created>
  <dcterms:modified xsi:type="dcterms:W3CDTF">2018-08-19T12:47:51Z</dcterms:modified>
</cp:coreProperties>
</file>