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60" r:id="rId2"/>
    <p:sldId id="281" r:id="rId3"/>
    <p:sldId id="270" r:id="rId4"/>
    <p:sldId id="271" r:id="rId5"/>
    <p:sldId id="272" r:id="rId6"/>
    <p:sldId id="273" r:id="rId7"/>
    <p:sldId id="278" r:id="rId8"/>
    <p:sldId id="279" r:id="rId9"/>
    <p:sldId id="274" r:id="rId10"/>
    <p:sldId id="275" r:id="rId11"/>
    <p:sldId id="276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7" r:id="rId20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20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d.com/talks/tony_robbins_asks_why_we_do_what_we_d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05451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14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People Issues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www.ted.com/talks/tony_robbins_asks_why_we_do_what_we_do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8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/>
          <a:lstStyle/>
          <a:p>
            <a:r>
              <a:rPr lang="en-US" dirty="0" smtClean="0"/>
              <a:t>Flow is an optimal state of intrinsic motivation, where people become totally immersed in what they are doing.</a:t>
            </a:r>
          </a:p>
          <a:p>
            <a:r>
              <a:rPr lang="en-US" dirty="0"/>
              <a:t>People experiencing flow often forget about physical feelings, passage of time, and their ego fades away.</a:t>
            </a:r>
          </a:p>
        </p:txBody>
      </p:sp>
      <p:pic>
        <p:nvPicPr>
          <p:cNvPr id="1026" name="Picture 2" descr="https://community.lithium.com/t5/image/serverpage/image-id/149i6E8F6CC976C9E1E8/image-size/original?v=mpbl-1&amp;px=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652147"/>
            <a:ext cx="4091553" cy="409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188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Motivational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F1- Use</a:t>
            </a:r>
            <a:r>
              <a:rPr lang="en-US" dirty="0"/>
              <a:t> </a:t>
            </a:r>
            <a:r>
              <a:rPr lang="en-US" dirty="0" smtClean="0"/>
              <a:t>of</a:t>
            </a:r>
            <a:r>
              <a:rPr lang="en-US" dirty="0"/>
              <a:t> </a:t>
            </a:r>
            <a:r>
              <a:rPr lang="en-US" dirty="0" smtClean="0"/>
              <a:t>competence</a:t>
            </a:r>
            <a:r>
              <a:rPr lang="en-US" dirty="0"/>
              <a:t> </a:t>
            </a:r>
            <a:r>
              <a:rPr lang="en-US" dirty="0" smtClean="0"/>
              <a:t>in</a:t>
            </a:r>
            <a:r>
              <a:rPr lang="en-US" dirty="0"/>
              <a:t> </a:t>
            </a:r>
            <a:r>
              <a:rPr lang="en-US" dirty="0" smtClean="0"/>
              <a:t>SE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F2 - Power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F3 - Work/life</a:t>
            </a:r>
            <a:r>
              <a:rPr lang="en-US" dirty="0"/>
              <a:t> </a:t>
            </a:r>
            <a:r>
              <a:rPr lang="en-US" dirty="0" smtClean="0"/>
              <a:t>balance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F4 - Career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F5 – Actualization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/>
              <a:t>http://ac.els-cdn.com/S0950584908000827/1-s2.0-S0950584908000827-main.pdf?_tid=4fa03916-737a-11e5-a871-00000aab0f02&amp;acdnat=1444940666_be803322838d94899de9172658a0a1e8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9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competence in 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</a:p>
          <a:p>
            <a:r>
              <a:rPr lang="en-US" dirty="0" smtClean="0"/>
              <a:t>Participation in the entire life cycle of a project</a:t>
            </a:r>
          </a:p>
          <a:p>
            <a:r>
              <a:rPr lang="en-US" dirty="0" smtClean="0"/>
              <a:t>Making good use of skills</a:t>
            </a:r>
          </a:p>
          <a:p>
            <a:r>
              <a:rPr lang="en-US" dirty="0" smtClean="0"/>
              <a:t>Problem solving</a:t>
            </a:r>
          </a:p>
          <a:p>
            <a:r>
              <a:rPr lang="en-US" dirty="0" smtClean="0"/>
              <a:t>Exercise creativity</a:t>
            </a:r>
          </a:p>
          <a:p>
            <a:r>
              <a:rPr lang="en-US" dirty="0" smtClean="0"/>
              <a:t>Exercise SE development practices</a:t>
            </a:r>
          </a:p>
          <a:p>
            <a:r>
              <a:rPr lang="en-US" dirty="0" smtClean="0"/>
              <a:t>Team working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236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Participation in decision making</a:t>
            </a:r>
          </a:p>
          <a:p>
            <a:r>
              <a:rPr lang="en-US" dirty="0" smtClean="0"/>
              <a:t>Autonomy</a:t>
            </a:r>
          </a:p>
          <a:p>
            <a:r>
              <a:rPr lang="en-US" dirty="0" smtClean="0"/>
              <a:t>Empowerment</a:t>
            </a:r>
          </a:p>
          <a:p>
            <a:r>
              <a:rPr lang="en-US" dirty="0" smtClean="0"/>
              <a:t>Making a contribution/task significance</a:t>
            </a:r>
          </a:p>
          <a:p>
            <a:r>
              <a:rPr lang="en-US" dirty="0" smtClean="0"/>
              <a:t>Identification with task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317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Work/life </a:t>
            </a:r>
            <a:r>
              <a:rPr lang="en-US" dirty="0" smtClean="0"/>
              <a:t>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Working in successful company</a:t>
            </a:r>
          </a:p>
          <a:p>
            <a:r>
              <a:rPr lang="en-US" dirty="0" smtClean="0"/>
              <a:t>Work/life balance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261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Technical development</a:t>
            </a:r>
          </a:p>
          <a:p>
            <a:r>
              <a:rPr lang="en-US" dirty="0" smtClean="0"/>
              <a:t>Career path</a:t>
            </a:r>
          </a:p>
          <a:p>
            <a:r>
              <a:rPr lang="en-US" dirty="0" smtClean="0"/>
              <a:t>Rewards and financial incentives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917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Experiment</a:t>
            </a:r>
          </a:p>
          <a:p>
            <a:r>
              <a:rPr lang="en-US" dirty="0" smtClean="0"/>
              <a:t>Change</a:t>
            </a:r>
          </a:p>
          <a:p>
            <a:r>
              <a:rPr lang="en-US" dirty="0" smtClean="0"/>
              <a:t>Challenging work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320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Friction is any element that slows down your progress</a:t>
            </a:r>
          </a:p>
          <a:p>
            <a:endParaRPr lang="en-US" dirty="0" smtClean="0"/>
          </a:p>
          <a:p>
            <a:r>
              <a:rPr lang="en-US" dirty="0" smtClean="0"/>
              <a:t>Can come from different sources</a:t>
            </a:r>
          </a:p>
          <a:p>
            <a:r>
              <a:rPr lang="en-US" dirty="0" smtClean="0"/>
              <a:t>Can operate on different time scales</a:t>
            </a:r>
          </a:p>
          <a:p>
            <a:r>
              <a:rPr lang="en-US" dirty="0" smtClean="0"/>
              <a:t>Can be more than simple delays</a:t>
            </a:r>
          </a:p>
          <a:p>
            <a:endParaRPr lang="en-US" dirty="0"/>
          </a:p>
          <a:p>
            <a:r>
              <a:rPr lang="en-US" sz="1400" dirty="0"/>
              <a:t>http://delivery.acm.org/10.1145/1000000/990695/p15-armour.pdf?ip=64.196.95.4&amp;id=990695&amp;acc=AUTHOR-IZED&amp;key=4D4702B0C3E38B35.4D4702B0C3E38B35.4D4702B0C3E38B35.2F44EA6BA188AAC6&amp;CFID=721842984&amp;CFTOKEN=14090242&amp;__acm__=1444942736_6b67defa3ef0baf0d2751cfda5695993</a:t>
            </a:r>
            <a:endParaRPr lang="en-US" sz="1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7206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integration as a mitigation for friction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“I don’t know dude. It works on my machine!”</a:t>
            </a:r>
          </a:p>
          <a:p>
            <a:r>
              <a:rPr lang="en-US" b="1" dirty="0" err="1"/>
              <a:t>Slingin</a:t>
            </a:r>
            <a:r>
              <a:rPr lang="en-US" b="1" dirty="0"/>
              <a:t>’ Code </a:t>
            </a:r>
            <a:r>
              <a:rPr lang="en-US" b="1" dirty="0" smtClean="0"/>
              <a:t>Around</a:t>
            </a:r>
          </a:p>
          <a:p>
            <a:pPr lvl="1"/>
            <a:r>
              <a:rPr lang="en-US" b="1" dirty="0"/>
              <a:t>It just flat out takes too long to deploy new versions of the code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Someone made a mistake in the code deployment to testing</a:t>
            </a:r>
            <a:r>
              <a:rPr lang="en-US" dirty="0" smtClean="0"/>
              <a:t>.</a:t>
            </a:r>
          </a:p>
          <a:p>
            <a:pPr lvl="1"/>
            <a:r>
              <a:rPr lang="en-US" b="1" dirty="0"/>
              <a:t>Are you sure you’ve got the right build</a:t>
            </a:r>
            <a:r>
              <a:rPr lang="en-US" dirty="0"/>
              <a:t>?</a:t>
            </a:r>
            <a:endParaRPr lang="en-US" b="1" dirty="0"/>
          </a:p>
          <a:p>
            <a:r>
              <a:rPr lang="en-US" b="1" dirty="0"/>
              <a:t>Continuous Integration Is an Attitude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95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-41148"/>
            <a:ext cx="7271829" cy="6899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" y="-41148"/>
            <a:ext cx="7271829" cy="6899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929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 in developer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H. </a:t>
            </a:r>
            <a:r>
              <a:rPr lang="en-US" dirty="0" err="1"/>
              <a:t>Sackman</a:t>
            </a:r>
            <a:r>
              <a:rPr lang="en-US" dirty="0"/>
              <a:t>, W.J. Erikson, and E.E. Grant </a:t>
            </a:r>
            <a:r>
              <a:rPr lang="en-US" dirty="0" smtClean="0"/>
              <a:t>found differences </a:t>
            </a:r>
            <a:r>
              <a:rPr lang="en-US" dirty="0"/>
              <a:t>of more than 20 to 1 in the time </a:t>
            </a:r>
            <a:r>
              <a:rPr lang="en-US" dirty="0" smtClean="0"/>
              <a:t>required by </a:t>
            </a:r>
            <a:r>
              <a:rPr lang="en-US" dirty="0"/>
              <a:t>different developers to debug the same </a:t>
            </a:r>
            <a:r>
              <a:rPr lang="en-US" dirty="0" smtClean="0"/>
              <a:t>problem (“</a:t>
            </a:r>
            <a:r>
              <a:rPr lang="en-US" dirty="0"/>
              <a:t>Exploratory Experimental Studies </a:t>
            </a:r>
            <a:r>
              <a:rPr lang="en-US" dirty="0" smtClean="0"/>
              <a:t>Comparing Online </a:t>
            </a:r>
            <a:r>
              <a:rPr lang="en-US" dirty="0"/>
              <a:t>and Offline Programming Performance</a:t>
            </a:r>
            <a:r>
              <a:rPr lang="en-US" dirty="0" smtClean="0"/>
              <a:t>,” Comm</a:t>
            </a:r>
            <a:r>
              <a:rPr lang="en-US" dirty="0"/>
              <a:t>. </a:t>
            </a:r>
            <a:r>
              <a:rPr lang="en-US" dirty="0" smtClean="0"/>
              <a:t>ACM Jan</a:t>
            </a:r>
            <a:r>
              <a:rPr lang="en-US" dirty="0"/>
              <a:t>. 1968)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83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 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cover up their ignorance rather than </a:t>
            </a:r>
            <a:r>
              <a:rPr lang="en-US" dirty="0" smtClean="0"/>
              <a:t>trying </a:t>
            </a:r>
            <a:r>
              <a:rPr lang="en-US" dirty="0"/>
              <a:t>to learn from their teammates</a:t>
            </a:r>
            <a:r>
              <a:rPr lang="en-US" dirty="0" smtClean="0"/>
              <a:t>.</a:t>
            </a:r>
          </a:p>
          <a:p>
            <a:r>
              <a:rPr lang="en-US" dirty="0"/>
              <a:t>They are territorial</a:t>
            </a:r>
            <a:r>
              <a:rPr lang="en-US" dirty="0" smtClean="0"/>
              <a:t>.</a:t>
            </a:r>
          </a:p>
          <a:p>
            <a:r>
              <a:rPr lang="en-US" dirty="0"/>
              <a:t>They grumble about team decisions and </a:t>
            </a:r>
            <a:r>
              <a:rPr lang="en-US" dirty="0" smtClean="0"/>
              <a:t>continue </a:t>
            </a:r>
            <a:r>
              <a:rPr lang="en-US" dirty="0"/>
              <a:t>to revisit old discussions long after the </a:t>
            </a:r>
            <a:r>
              <a:rPr lang="en-US" dirty="0" smtClean="0"/>
              <a:t>team has </a:t>
            </a:r>
            <a:r>
              <a:rPr lang="en-US" dirty="0"/>
              <a:t>moved on.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859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Growth-oriented</a:t>
            </a:r>
          </a:p>
          <a:p>
            <a:r>
              <a:rPr lang="en-US" dirty="0" smtClean="0"/>
              <a:t>Introverted</a:t>
            </a:r>
          </a:p>
          <a:p>
            <a:r>
              <a:rPr lang="en-US" dirty="0" smtClean="0"/>
              <a:t>Autonomous</a:t>
            </a:r>
          </a:p>
          <a:p>
            <a:r>
              <a:rPr lang="en-US" dirty="0" smtClean="0"/>
              <a:t>Need for stability</a:t>
            </a:r>
          </a:p>
          <a:p>
            <a:r>
              <a:rPr lang="en-US" dirty="0" smtClean="0"/>
              <a:t>Need to be sociable</a:t>
            </a:r>
          </a:p>
          <a:p>
            <a:r>
              <a:rPr lang="en-US" dirty="0" smtClean="0"/>
              <a:t>Technically competent</a:t>
            </a:r>
          </a:p>
          <a:p>
            <a:r>
              <a:rPr lang="en-US" dirty="0" smtClean="0"/>
              <a:t>Achievement oriented</a:t>
            </a:r>
          </a:p>
          <a:p>
            <a:r>
              <a:rPr lang="en-US" dirty="0" smtClean="0"/>
              <a:t>Need for variety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72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engineering characteristics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for challenge</a:t>
            </a:r>
          </a:p>
          <a:p>
            <a:r>
              <a:rPr lang="en-US" dirty="0" smtClean="0"/>
              <a:t>Need for competent supervisors</a:t>
            </a:r>
          </a:p>
          <a:p>
            <a:r>
              <a:rPr lang="en-US" dirty="0" smtClean="0"/>
              <a:t>Need to make a contribution</a:t>
            </a:r>
          </a:p>
          <a:p>
            <a:r>
              <a:rPr lang="en-US" dirty="0" smtClean="0"/>
              <a:t>Need for feedback</a:t>
            </a:r>
          </a:p>
          <a:p>
            <a:r>
              <a:rPr lang="en-US" dirty="0" smtClean="0"/>
              <a:t>Marketable</a:t>
            </a:r>
          </a:p>
          <a:p>
            <a:r>
              <a:rPr lang="en-US" dirty="0" smtClean="0"/>
              <a:t>Creative</a:t>
            </a:r>
          </a:p>
          <a:p>
            <a:r>
              <a:rPr lang="en-US" dirty="0" smtClean="0"/>
              <a:t>Need for involvement in personal goal setting</a:t>
            </a:r>
          </a:p>
          <a:p>
            <a:r>
              <a:rPr lang="en-US" dirty="0" smtClean="0"/>
              <a:t>Need for geographic stability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25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1960s data from AT&amp;T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8823382" cy="339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New Code:                         2%</a:t>
            </a:r>
            <a:endParaRPr kumimoji="0" lang="en-US" alt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Modifying Existing Code:     20%</a:t>
            </a:r>
            <a:endParaRPr kumimoji="0" lang="en-US" alt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Understanding Code:         78%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8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newer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Code:                         2%</a:t>
            </a:r>
          </a:p>
          <a:p>
            <a:r>
              <a:rPr lang="en-US" dirty="0"/>
              <a:t>Modifying Existing Code:     20%</a:t>
            </a:r>
          </a:p>
          <a:p>
            <a:r>
              <a:rPr lang="en-US" dirty="0"/>
              <a:t>Understanding Code:         78%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967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Maslov’s</a:t>
            </a:r>
            <a:r>
              <a:rPr lang="en-US" dirty="0" smtClean="0"/>
              <a:t> Hierarchy of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Physiological: air, food, water, sex, sleep, excretion, etc.</a:t>
            </a:r>
          </a:p>
          <a:p>
            <a:r>
              <a:rPr lang="en-US" sz="2800" dirty="0"/>
              <a:t>Safety: health, personal well being, financial and employment stability, security against accidents, etc.</a:t>
            </a:r>
          </a:p>
          <a:p>
            <a:r>
              <a:rPr lang="en-US" sz="2800" dirty="0"/>
              <a:t>Belonging: love, intimacy, friendship, family, social cohesion, etc.</a:t>
            </a:r>
          </a:p>
          <a:p>
            <a:r>
              <a:rPr lang="en-US" sz="2800" dirty="0"/>
              <a:t>Esteem: self-esteem, confidence, achievement, respects, etc.</a:t>
            </a:r>
          </a:p>
          <a:p>
            <a:r>
              <a:rPr lang="en-US" sz="2800" dirty="0"/>
              <a:t>Self actualization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6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33867</TotalTime>
  <Words>468</Words>
  <Application>Microsoft Office PowerPoint</Application>
  <PresentationFormat>On-screen Show (4:3)</PresentationFormat>
  <Paragraphs>98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MS PGothic</vt:lpstr>
      <vt:lpstr>MS PGothic</vt:lpstr>
      <vt:lpstr>Arial</vt:lpstr>
      <vt:lpstr>Calibri</vt:lpstr>
      <vt:lpstr>Verdana</vt:lpstr>
      <vt:lpstr>ヒラギノ角ゴ Pro W3</vt:lpstr>
      <vt:lpstr>syse802Template</vt:lpstr>
      <vt:lpstr>CPSC 873</vt:lpstr>
      <vt:lpstr>PowerPoint Presentation</vt:lpstr>
      <vt:lpstr>Variation in developer performance</vt:lpstr>
      <vt:lpstr>Warning signs</vt:lpstr>
      <vt:lpstr>Software engineer characteristics</vt:lpstr>
      <vt:lpstr>Software engineering characteristics </vt:lpstr>
      <vt:lpstr>1960s data from AT&amp;T</vt:lpstr>
      <vt:lpstr>Some newer numbers</vt:lpstr>
      <vt:lpstr>Maslov’s Hierarchy of Needs</vt:lpstr>
      <vt:lpstr>PowerPoint Presentation</vt:lpstr>
      <vt:lpstr>Flow</vt:lpstr>
      <vt:lpstr>Motivational Factors</vt:lpstr>
      <vt:lpstr>Use of competence in SE</vt:lpstr>
      <vt:lpstr>Power</vt:lpstr>
      <vt:lpstr>Work/life balance</vt:lpstr>
      <vt:lpstr>Career</vt:lpstr>
      <vt:lpstr>Actualization</vt:lpstr>
      <vt:lpstr>Friction</vt:lpstr>
      <vt:lpstr>Continuous integration as a mitigation for friction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128</cp:revision>
  <cp:lastPrinted>2015-08-15T13:16:16Z</cp:lastPrinted>
  <dcterms:created xsi:type="dcterms:W3CDTF">2011-07-20T15:12:54Z</dcterms:created>
  <dcterms:modified xsi:type="dcterms:W3CDTF">2017-10-22T19:43:33Z</dcterms:modified>
</cp:coreProperties>
</file>