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60" r:id="rId2"/>
    <p:sldId id="304" r:id="rId3"/>
    <p:sldId id="302" r:id="rId4"/>
    <p:sldId id="303" r:id="rId5"/>
    <p:sldId id="299" r:id="rId6"/>
    <p:sldId id="300" r:id="rId7"/>
    <p:sldId id="287" r:id="rId8"/>
    <p:sldId id="288" r:id="rId9"/>
    <p:sldId id="289" r:id="rId10"/>
    <p:sldId id="290" r:id="rId11"/>
    <p:sldId id="291" r:id="rId12"/>
    <p:sldId id="296" r:id="rId13"/>
    <p:sldId id="297" r:id="rId14"/>
    <p:sldId id="283" r:id="rId15"/>
    <p:sldId id="281" r:id="rId16"/>
    <p:sldId id="295" r:id="rId17"/>
    <p:sldId id="301" r:id="rId18"/>
    <p:sldId id="284" r:id="rId19"/>
    <p:sldId id="298" r:id="rId20"/>
    <p:sldId id="285" r:id="rId21"/>
    <p:sldId id="286" r:id="rId22"/>
    <p:sldId id="292" r:id="rId23"/>
    <p:sldId id="294" r:id="rId24"/>
    <p:sldId id="293" r:id="rId25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84" d="100"/>
          <a:sy n="84" d="100"/>
        </p:scale>
        <p:origin x="11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ftwaretestinghelp.com/category/test-management-tool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spoint.com/junit/junit_overview.htm" TargetMode="External"/><Relationship Id="rId2" Type="http://schemas.openxmlformats.org/officeDocument/2006/relationships/hyperlink" Target="http://www.tutorialspoint.com/junit/junit_tutorial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ist_of_GUI_testing_tool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15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Test suites and tools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016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TABLE </a:t>
            </a:r>
            <a:r>
              <a:rPr lang="en-US" sz="1800" b="1" dirty="0"/>
              <a:t>OF CONTENTS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1.0 INTRODUCTION</a:t>
            </a:r>
          </a:p>
          <a:p>
            <a:pPr marL="0" indent="0">
              <a:buNone/>
            </a:pPr>
            <a:r>
              <a:rPr lang="en-US" sz="1800" dirty="0"/>
              <a:t>2.0 OBJECTIVES AND TASKS</a:t>
            </a:r>
            <a:br>
              <a:rPr lang="en-US" sz="1800" dirty="0"/>
            </a:br>
            <a:r>
              <a:rPr lang="en-US" sz="1800" dirty="0"/>
              <a:t>2.1 Objectives</a:t>
            </a:r>
            <a:br>
              <a:rPr lang="en-US" sz="1800" dirty="0"/>
            </a:br>
            <a:r>
              <a:rPr lang="en-US" sz="1800" dirty="0"/>
              <a:t>2.2 Tasks</a:t>
            </a:r>
          </a:p>
          <a:p>
            <a:pPr marL="0" indent="0">
              <a:buNone/>
            </a:pPr>
            <a:r>
              <a:rPr lang="en-US" sz="1800" dirty="0"/>
              <a:t>3.0 SCOPE</a:t>
            </a:r>
          </a:p>
          <a:p>
            <a:pPr marL="0" indent="0">
              <a:buNone/>
            </a:pPr>
            <a:r>
              <a:rPr lang="en-US" sz="1800" dirty="0"/>
              <a:t>4.0 Testing Strategy</a:t>
            </a:r>
            <a:br>
              <a:rPr lang="en-US" sz="1800" dirty="0"/>
            </a:br>
            <a:r>
              <a:rPr lang="en-US" sz="1800" dirty="0"/>
              <a:t>4.1 Alpha Testing (Unit Testing)</a:t>
            </a:r>
            <a:br>
              <a:rPr lang="en-US" sz="1800" dirty="0"/>
            </a:br>
            <a:r>
              <a:rPr lang="en-US" sz="1800" dirty="0"/>
              <a:t>4.2 System and Integration Testing</a:t>
            </a:r>
            <a:br>
              <a:rPr lang="en-US" sz="1800" dirty="0"/>
            </a:br>
            <a:r>
              <a:rPr lang="en-US" sz="1800" dirty="0"/>
              <a:t>4.3 Performance and Stress Testing</a:t>
            </a:r>
            <a:br>
              <a:rPr lang="en-US" sz="1800" dirty="0"/>
            </a:br>
            <a:r>
              <a:rPr lang="en-US" sz="1800" dirty="0"/>
              <a:t>4.4 User Acceptance Testing</a:t>
            </a:r>
            <a:br>
              <a:rPr lang="en-US" sz="1800" dirty="0"/>
            </a:br>
            <a:r>
              <a:rPr lang="en-US" sz="1800" dirty="0"/>
              <a:t>4.5 Batch Testing</a:t>
            </a:r>
            <a:br>
              <a:rPr lang="en-US" sz="1800" dirty="0"/>
            </a:br>
            <a:r>
              <a:rPr lang="en-US" sz="1800" dirty="0"/>
              <a:t>4.6 Automated Regression Testing</a:t>
            </a:r>
            <a:br>
              <a:rPr lang="en-US" sz="1800" dirty="0"/>
            </a:br>
            <a:r>
              <a:rPr lang="en-US" sz="1800" dirty="0"/>
              <a:t>4.7 Beta Testing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22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</a:t>
            </a:r>
            <a:r>
              <a:rPr lang="en-US" dirty="0" smtClean="0"/>
              <a:t>Report</a:t>
            </a:r>
            <a:r>
              <a:rPr lang="en-US" dirty="0" smtClean="0"/>
              <a:t> </a:t>
            </a:r>
            <a:r>
              <a:rPr lang="en-US" dirty="0" smtClean="0"/>
              <a:t>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5.0 Hardware Requirements</a:t>
            </a:r>
          </a:p>
          <a:p>
            <a:pPr marL="0" indent="0">
              <a:buNone/>
            </a:pPr>
            <a:r>
              <a:rPr lang="en-US" sz="1800" dirty="0"/>
              <a:t>6.0 Environment Requirements</a:t>
            </a:r>
            <a:br>
              <a:rPr lang="en-US" sz="1800" dirty="0"/>
            </a:br>
            <a:r>
              <a:rPr lang="en-US" sz="1800" dirty="0"/>
              <a:t>6.1 Main Frame</a:t>
            </a:r>
            <a:br>
              <a:rPr lang="en-US" sz="1800" dirty="0"/>
            </a:br>
            <a:r>
              <a:rPr lang="en-US" sz="1800" dirty="0"/>
              <a:t>6.2 Workstation</a:t>
            </a:r>
          </a:p>
          <a:p>
            <a:pPr marL="0" indent="0">
              <a:buNone/>
            </a:pPr>
            <a:r>
              <a:rPr lang="en-US" sz="1800" dirty="0"/>
              <a:t>7.0 Test Schedule</a:t>
            </a:r>
          </a:p>
          <a:p>
            <a:pPr marL="0" indent="0">
              <a:buNone/>
            </a:pPr>
            <a:r>
              <a:rPr lang="en-US" sz="1800" dirty="0"/>
              <a:t>8.0 Control Procedures</a:t>
            </a:r>
          </a:p>
          <a:p>
            <a:pPr marL="0" indent="0">
              <a:buNone/>
            </a:pPr>
            <a:r>
              <a:rPr lang="en-US" sz="1800" dirty="0"/>
              <a:t>9.0 Features to Be Tested</a:t>
            </a:r>
          </a:p>
          <a:p>
            <a:pPr marL="0" indent="0">
              <a:buNone/>
            </a:pPr>
            <a:r>
              <a:rPr lang="en-US" sz="1800" dirty="0"/>
              <a:t>10.0 Features Not to Be Tested</a:t>
            </a:r>
          </a:p>
          <a:p>
            <a:pPr marL="0" indent="0">
              <a:buNone/>
            </a:pPr>
            <a:r>
              <a:rPr lang="en-US" sz="1800" dirty="0"/>
              <a:t>11.0 Resources/Roles &amp; Responsibilities</a:t>
            </a:r>
          </a:p>
          <a:p>
            <a:pPr marL="0" indent="0">
              <a:buNone/>
            </a:pPr>
            <a:r>
              <a:rPr lang="en-US" sz="1800" dirty="0"/>
              <a:t>12.0 Schedules</a:t>
            </a:r>
          </a:p>
          <a:p>
            <a:pPr marL="0" indent="0">
              <a:buNone/>
            </a:pPr>
            <a:r>
              <a:rPr lang="en-US" sz="1800" dirty="0"/>
              <a:t>13.0 Significantly Impacted Departments (SIDs)</a:t>
            </a:r>
          </a:p>
          <a:p>
            <a:pPr marL="0" indent="0">
              <a:buNone/>
            </a:pPr>
            <a:r>
              <a:rPr lang="en-US" sz="1800" dirty="0"/>
              <a:t>14.0 Dependencies</a:t>
            </a:r>
          </a:p>
          <a:p>
            <a:pPr marL="0" indent="0">
              <a:buNone/>
            </a:pPr>
            <a:r>
              <a:rPr lang="en-US" sz="1800" dirty="0"/>
              <a:t>15.0 Risks/Assumptions</a:t>
            </a:r>
          </a:p>
          <a:p>
            <a:pPr marL="0" indent="0">
              <a:buNone/>
            </a:pPr>
            <a:r>
              <a:rPr lang="en-US" sz="1800" dirty="0"/>
              <a:t>16.0 Tools</a:t>
            </a:r>
          </a:p>
          <a:p>
            <a:pPr marL="0" indent="0">
              <a:buNone/>
            </a:pPr>
            <a:r>
              <a:rPr lang="en-US" sz="1800" dirty="0"/>
              <a:t>17.0 Approvals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49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execution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Number of test cases planned for that day</a:t>
            </a:r>
          </a:p>
          <a:p>
            <a:r>
              <a:rPr lang="en-US" sz="2000" dirty="0"/>
              <a:t>Number of test cases executed – that day</a:t>
            </a:r>
          </a:p>
          <a:p>
            <a:r>
              <a:rPr lang="en-US" sz="2000" dirty="0"/>
              <a:t>Number of test cases executed overall</a:t>
            </a:r>
          </a:p>
          <a:p>
            <a:r>
              <a:rPr lang="en-US" sz="2000" dirty="0"/>
              <a:t>Number of defects encountered that day/and their respective states</a:t>
            </a:r>
          </a:p>
          <a:p>
            <a:r>
              <a:rPr lang="en-US" sz="2000" dirty="0"/>
              <a:t>Number of defect encountered so far/and their respective states</a:t>
            </a:r>
          </a:p>
          <a:p>
            <a:r>
              <a:rPr lang="en-US" sz="2000" dirty="0"/>
              <a:t>Number of critical defects- still open</a:t>
            </a:r>
          </a:p>
          <a:p>
            <a:r>
              <a:rPr lang="en-US" sz="2000" dirty="0"/>
              <a:t>Environment downtimes – if any</a:t>
            </a:r>
          </a:p>
          <a:p>
            <a:r>
              <a:rPr lang="en-US" sz="2000" dirty="0"/>
              <a:t>Showstoppers – if any</a:t>
            </a:r>
          </a:p>
          <a:p>
            <a:r>
              <a:rPr lang="en-US" sz="2000" dirty="0"/>
              <a:t>Attachment of the test execution sheet / Link to the </a:t>
            </a:r>
            <a:r>
              <a:rPr lang="en-US" sz="2000" dirty="0">
                <a:hlinkClick r:id="rId2" tooltip="Test management tools"/>
              </a:rPr>
              <a:t>test management tool</a:t>
            </a:r>
            <a:r>
              <a:rPr lang="en-US" sz="2000" dirty="0"/>
              <a:t> where the test cases are placed</a:t>
            </a:r>
          </a:p>
          <a:p>
            <a:r>
              <a:rPr lang="en-US" sz="2000" dirty="0"/>
              <a:t>Attachment to the bug report/link to the defect/test management tool used for incident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80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Points in the SDLC</a:t>
            </a:r>
          </a:p>
          <a:p>
            <a:pPr lvl="1"/>
            <a:r>
              <a:rPr lang="en-US" dirty="0" smtClean="0"/>
              <a:t>Unit tests</a:t>
            </a:r>
          </a:p>
          <a:p>
            <a:pPr lvl="1"/>
            <a:r>
              <a:rPr lang="en-US" dirty="0" smtClean="0"/>
              <a:t>Integration tests</a:t>
            </a:r>
          </a:p>
          <a:p>
            <a:pPr lvl="1"/>
            <a:r>
              <a:rPr lang="en-US" dirty="0" smtClean="0"/>
              <a:t>System tests</a:t>
            </a:r>
          </a:p>
          <a:p>
            <a:pPr lvl="1"/>
            <a:r>
              <a:rPr lang="en-US" dirty="0" smtClean="0"/>
              <a:t>Regression tests</a:t>
            </a:r>
          </a:p>
          <a:p>
            <a:pPr lvl="1"/>
            <a:r>
              <a:rPr lang="en-US" dirty="0" smtClean="0"/>
              <a:t>Acceptance tests</a:t>
            </a:r>
          </a:p>
          <a:p>
            <a:r>
              <a:rPr lang="en-US" dirty="0" smtClean="0"/>
              <a:t>Perspectives </a:t>
            </a:r>
          </a:p>
          <a:p>
            <a:pPr lvl="1"/>
            <a:r>
              <a:rPr lang="en-US" dirty="0" err="1" smtClean="0"/>
              <a:t>Blackbox</a:t>
            </a:r>
            <a:endParaRPr lang="en-US" dirty="0" smtClean="0"/>
          </a:p>
          <a:p>
            <a:pPr lvl="1"/>
            <a:r>
              <a:rPr lang="en-US" dirty="0" err="1" smtClean="0"/>
              <a:t>Whitebox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26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-41148"/>
            <a:ext cx="7271829" cy="689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" y="-41148"/>
            <a:ext cx="7271829" cy="689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929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 - what the test case says is the correct answer really is the correct answer</a:t>
            </a:r>
          </a:p>
          <a:p>
            <a:r>
              <a:rPr lang="en-US" dirty="0" smtClean="0"/>
              <a:t>Effective – finds defects</a:t>
            </a:r>
          </a:p>
          <a:p>
            <a:r>
              <a:rPr lang="en-US" dirty="0" smtClean="0"/>
              <a:t>Efficient – use few test cases to find many defects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Isolated from context as much as possible</a:t>
            </a:r>
          </a:p>
          <a:p>
            <a:r>
              <a:rPr lang="en-US" dirty="0" smtClean="0"/>
              <a:t>Use contract as starting point</a:t>
            </a:r>
          </a:p>
          <a:p>
            <a:r>
              <a:rPr lang="en-US" dirty="0"/>
              <a:t>I</a:t>
            </a:r>
            <a:r>
              <a:rPr lang="en-US" dirty="0" smtClean="0"/>
              <a:t>nclude positive/negative tests</a:t>
            </a:r>
          </a:p>
          <a:p>
            <a:r>
              <a:rPr lang="en-US" dirty="0" smtClean="0"/>
              <a:t>If AADL model is available follow flows</a:t>
            </a:r>
          </a:p>
          <a:p>
            <a:r>
              <a:rPr lang="en-US" dirty="0" smtClean="0"/>
              <a:t>Or cover input range and outside boundaries of contracts</a:t>
            </a:r>
          </a:p>
          <a:p>
            <a:r>
              <a:rPr lang="en-US" dirty="0" smtClean="0"/>
              <a:t> It is a matter of design philosophy whether to test outside boundaries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Blackbox</a:t>
            </a:r>
            <a:r>
              <a:rPr lang="en-US" dirty="0" smtClean="0"/>
              <a:t> coverage levels</a:t>
            </a:r>
          </a:p>
          <a:p>
            <a:pPr lvl="1"/>
            <a:r>
              <a:rPr lang="en-US" dirty="0" smtClean="0"/>
              <a:t>Each function</a:t>
            </a:r>
          </a:p>
          <a:p>
            <a:pPr lvl="2"/>
            <a:r>
              <a:rPr lang="en-US" dirty="0" smtClean="0"/>
              <a:t>Sample from domain of each parameter</a:t>
            </a:r>
          </a:p>
          <a:p>
            <a:pPr lvl="1"/>
            <a:r>
              <a:rPr lang="en-US" dirty="0" smtClean="0"/>
              <a:t>Each non-functional attribute is evaluated </a:t>
            </a:r>
          </a:p>
          <a:p>
            <a:pPr lvl="1"/>
            <a:r>
              <a:rPr lang="en-US" dirty="0" smtClean="0"/>
              <a:t>Add values to cover all states that are public</a:t>
            </a:r>
            <a:endParaRPr lang="en-US" dirty="0"/>
          </a:p>
          <a:p>
            <a:r>
              <a:rPr lang="en-US" dirty="0" err="1" smtClean="0"/>
              <a:t>Whitebox</a:t>
            </a:r>
            <a:r>
              <a:rPr lang="en-US" dirty="0" smtClean="0"/>
              <a:t> coverage levels</a:t>
            </a:r>
          </a:p>
          <a:p>
            <a:pPr lvl="1"/>
            <a:r>
              <a:rPr lang="en-US" dirty="0" smtClean="0"/>
              <a:t>Add values that cover all states if private</a:t>
            </a:r>
          </a:p>
          <a:p>
            <a:pPr lvl="1"/>
            <a:r>
              <a:rPr lang="en-US" dirty="0" smtClean="0"/>
              <a:t>Select value to deepen coverage</a:t>
            </a:r>
          </a:p>
          <a:p>
            <a:pPr lvl="1"/>
            <a:r>
              <a:rPr lang="en-US" dirty="0" smtClean="0"/>
              <a:t>Every line of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82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www.tutorialspoint.com/junit/junit_tutorial.pdf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www.tutorialspoint.com/junit/junit_overview.htm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67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&lt;pre-conditions, selected inputs, post-conditions&gt;</a:t>
            </a:r>
          </a:p>
          <a:p>
            <a:r>
              <a:rPr lang="en-US" dirty="0" smtClean="0"/>
              <a:t>Every test case is a combination of these 3</a:t>
            </a:r>
          </a:p>
          <a:p>
            <a:r>
              <a:rPr lang="en-US" dirty="0" smtClean="0"/>
              <a:t>What is the single most frequent problem with creating tests?</a:t>
            </a:r>
          </a:p>
          <a:p>
            <a:r>
              <a:rPr lang="en-US" dirty="0" smtClean="0"/>
              <a:t>What is the single most frequent omission in the test process?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17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test of integrated units</a:t>
            </a:r>
          </a:p>
          <a:p>
            <a:pPr lvl="1"/>
            <a:r>
              <a:rPr lang="en-US" dirty="0" smtClean="0"/>
              <a:t>Each unit does its job </a:t>
            </a:r>
          </a:p>
          <a:p>
            <a:pPr lvl="1"/>
            <a:r>
              <a:rPr lang="en-US" dirty="0" smtClean="0"/>
              <a:t>Emergent behavior is what we search for</a:t>
            </a:r>
          </a:p>
          <a:p>
            <a:r>
              <a:rPr lang="en-US" dirty="0" smtClean="0"/>
              <a:t>Flows</a:t>
            </a:r>
          </a:p>
          <a:p>
            <a:pPr lvl="1"/>
            <a:r>
              <a:rPr lang="en-US" dirty="0" smtClean="0"/>
              <a:t>Test each flow from one component to another</a:t>
            </a:r>
          </a:p>
          <a:p>
            <a:pPr lvl="1"/>
            <a:r>
              <a:rPr lang="en-US" dirty="0" smtClean="0"/>
              <a:t>Sample parameter values</a:t>
            </a:r>
          </a:p>
          <a:p>
            <a:r>
              <a:rPr lang="en-US" dirty="0" smtClean="0"/>
              <a:t>Implicit interactions</a:t>
            </a:r>
          </a:p>
          <a:p>
            <a:pPr lvl="1"/>
            <a:r>
              <a:rPr lang="en-US" dirty="0" smtClean="0"/>
              <a:t>Test implicit flows via shared variables</a:t>
            </a:r>
          </a:p>
          <a:p>
            <a:pPr lvl="1"/>
            <a:r>
              <a:rPr lang="en-US" dirty="0" smtClean="0"/>
              <a:t>If hardware is involved test any induced interactions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0427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 to now we have tested what is there.</a:t>
            </a:r>
          </a:p>
          <a:p>
            <a:r>
              <a:rPr lang="en-US" dirty="0" smtClean="0"/>
              <a:t>From here </a:t>
            </a:r>
            <a:r>
              <a:rPr lang="en-US" dirty="0"/>
              <a:t>w</a:t>
            </a:r>
            <a:r>
              <a:rPr lang="en-US" dirty="0" smtClean="0"/>
              <a:t>e test for what should be here </a:t>
            </a:r>
          </a:p>
          <a:p>
            <a:r>
              <a:rPr lang="en-US" dirty="0" smtClean="0"/>
              <a:t>Tests </a:t>
            </a:r>
            <a:r>
              <a:rPr lang="en-US" dirty="0"/>
              <a:t>selected using user profiles</a:t>
            </a:r>
          </a:p>
          <a:p>
            <a:r>
              <a:rPr lang="en-US" dirty="0"/>
              <a:t>User profile assigns a probability of how often each feature is operated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300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Purchasing organization conducts tests of software on which they have an option</a:t>
            </a:r>
          </a:p>
          <a:p>
            <a:r>
              <a:rPr lang="en-US" dirty="0"/>
              <a:t>T</a:t>
            </a:r>
            <a:r>
              <a:rPr lang="en-US" dirty="0" smtClean="0"/>
              <a:t>ests are selected based on buyer’s priorities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2691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Emulator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special hardware must be used an emulator may be used for initial testing</a:t>
            </a:r>
          </a:p>
          <a:p>
            <a:r>
              <a:rPr lang="en-US" dirty="0"/>
              <a:t>http://developer.android.com/tools/help/emulator.html</a:t>
            </a:r>
          </a:p>
          <a:p>
            <a:r>
              <a:rPr lang="en-US" dirty="0" smtClean="0"/>
              <a:t>http</a:t>
            </a:r>
            <a:r>
              <a:rPr lang="en-US" dirty="0"/>
              <a:t>://developer.android.com/tools/devices/emulator.html</a:t>
            </a:r>
          </a:p>
        </p:txBody>
      </p:sp>
    </p:spTree>
    <p:extLst>
      <p:ext uri="{BB962C8B-B14F-4D97-AF65-F5344CB8AC3E}">
        <p14:creationId xmlns:p14="http://schemas.microsoft.com/office/powerpoint/2010/main" val="5956323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testing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en.wikipedia.org/wiki/List_of_GUI_testing_tools</a:t>
            </a:r>
            <a:endParaRPr lang="en-US" dirty="0" smtClean="0"/>
          </a:p>
          <a:p>
            <a:r>
              <a:rPr lang="en-US" dirty="0" smtClean="0"/>
              <a:t>GUIs usually are mostly frameworks plus a bit of custom code.</a:t>
            </a:r>
          </a:p>
          <a:p>
            <a:r>
              <a:rPr lang="en-US" dirty="0" smtClean="0"/>
              <a:t>Using a tester built on the same framework can be very efficient.</a:t>
            </a:r>
          </a:p>
          <a:p>
            <a:r>
              <a:rPr lang="en-US" dirty="0" smtClean="0"/>
              <a:t>The Eclipse RCP test tool</a:t>
            </a:r>
          </a:p>
          <a:p>
            <a:r>
              <a:rPr lang="en-US" dirty="0" smtClean="0"/>
              <a:t>http</a:t>
            </a:r>
            <a:r>
              <a:rPr lang="en-US" dirty="0"/>
              <a:t>://www.eclipse.org/rcptt/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5596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89"/>
            <a:ext cx="8229600" cy="1143000"/>
          </a:xfrm>
        </p:spPr>
        <p:txBody>
          <a:bodyPr/>
          <a:lstStyle/>
          <a:p>
            <a:r>
              <a:rPr lang="en-US" dirty="0" smtClean="0"/>
              <a:t>Fault model is a source of test cases</a:t>
            </a:r>
            <a:endParaRPr lang="en-US" dirty="0"/>
          </a:p>
        </p:txBody>
      </p:sp>
      <p:sp>
        <p:nvSpPr>
          <p:cNvPr id="4" name="Flowchart: Card 3"/>
          <p:cNvSpPr/>
          <p:nvPr/>
        </p:nvSpPr>
        <p:spPr>
          <a:xfrm>
            <a:off x="3429000" y="1600200"/>
            <a:ext cx="1981200" cy="2514600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Fault model</a:t>
            </a:r>
            <a:endParaRPr lang="en-US" dirty="0"/>
          </a:p>
        </p:txBody>
      </p:sp>
      <p:sp>
        <p:nvSpPr>
          <p:cNvPr id="5" name="Flowchart: Multidocument 4"/>
          <p:cNvSpPr/>
          <p:nvPr/>
        </p:nvSpPr>
        <p:spPr>
          <a:xfrm>
            <a:off x="491924" y="3810000"/>
            <a:ext cx="1447800" cy="990600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Unit tests</a:t>
            </a:r>
            <a:endParaRPr lang="en-US" dirty="0"/>
          </a:p>
        </p:txBody>
      </p:sp>
      <p:sp>
        <p:nvSpPr>
          <p:cNvPr id="6" name="Flowchart: Multidocument 5"/>
          <p:cNvSpPr/>
          <p:nvPr/>
        </p:nvSpPr>
        <p:spPr>
          <a:xfrm>
            <a:off x="838200" y="1866900"/>
            <a:ext cx="1447800" cy="990600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ATAM</a:t>
            </a:r>
          </a:p>
          <a:p>
            <a:pPr algn="ctr"/>
            <a:r>
              <a:rPr lang="en-US" dirty="0" smtClean="0"/>
              <a:t>Scenarios</a:t>
            </a:r>
            <a:endParaRPr lang="en-US" dirty="0"/>
          </a:p>
        </p:txBody>
      </p:sp>
      <p:sp>
        <p:nvSpPr>
          <p:cNvPr id="7" name="Flowchart: Multidocument 6"/>
          <p:cNvSpPr/>
          <p:nvPr/>
        </p:nvSpPr>
        <p:spPr>
          <a:xfrm>
            <a:off x="2438400" y="5295900"/>
            <a:ext cx="1447800" cy="990600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Interaction</a:t>
            </a:r>
          </a:p>
          <a:p>
            <a:pPr algn="ctr"/>
            <a:r>
              <a:rPr lang="en-US" dirty="0" smtClean="0"/>
              <a:t>tests</a:t>
            </a:r>
          </a:p>
        </p:txBody>
      </p:sp>
      <p:sp>
        <p:nvSpPr>
          <p:cNvPr id="8" name="Flowchart: Multidocument 7"/>
          <p:cNvSpPr/>
          <p:nvPr/>
        </p:nvSpPr>
        <p:spPr>
          <a:xfrm>
            <a:off x="5257800" y="4862573"/>
            <a:ext cx="1447800" cy="990600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tests</a:t>
            </a:r>
          </a:p>
        </p:txBody>
      </p:sp>
    </p:spTree>
    <p:extLst>
      <p:ext uri="{BB962C8B-B14F-4D97-AF65-F5344CB8AC3E}">
        <p14:creationId xmlns:p14="http://schemas.microsoft.com/office/powerpoint/2010/main" val="367177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0703" y="1600200"/>
            <a:ext cx="5982594" cy="4525963"/>
          </a:xfrm>
          <a:prstGeom prst="rect">
            <a:avLst/>
          </a:prstGeom>
        </p:spPr>
      </p:pic>
      <p:sp>
        <p:nvSpPr>
          <p:cNvPr id="5" name="Flowchart: Card 4"/>
          <p:cNvSpPr/>
          <p:nvPr/>
        </p:nvSpPr>
        <p:spPr>
          <a:xfrm>
            <a:off x="7315200" y="1600200"/>
            <a:ext cx="1600200" cy="1828800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73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development and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first programming</a:t>
            </a:r>
          </a:p>
          <a:p>
            <a:r>
              <a:rPr lang="en-US" dirty="0" smtClean="0"/>
              <a:t>Test a little, code a little, test a little, code a little…</a:t>
            </a:r>
          </a:p>
          <a:p>
            <a:r>
              <a:rPr lang="en-US" dirty="0" smtClean="0"/>
              <a:t>Unit testing is testing a piece of code in isolation from the rest of the system</a:t>
            </a:r>
          </a:p>
          <a:p>
            <a:r>
              <a:rPr lang="en-US" dirty="0" smtClean="0"/>
              <a:t>Maybe one developer both tests and develops</a:t>
            </a:r>
          </a:p>
          <a:p>
            <a:r>
              <a:rPr lang="en-US" dirty="0" smtClean="0"/>
              <a:t>Or pair programming </a:t>
            </a:r>
          </a:p>
          <a:p>
            <a:r>
              <a:rPr lang="en-US" dirty="0" smtClean="0"/>
              <a:t>Or tested by an independent test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34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with test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has a built-in bias</a:t>
            </a:r>
          </a:p>
          <a:p>
            <a:r>
              <a:rPr lang="en-US" dirty="0" smtClean="0"/>
              <a:t>Any misconception the developer has will show up in both the test and the code </a:t>
            </a:r>
          </a:p>
          <a:p>
            <a:r>
              <a:rPr lang="en-US" dirty="0" smtClean="0"/>
              <a:t>Pair programming removes that bias but </a:t>
            </a:r>
            <a:r>
              <a:rPr lang="en-US" dirty="0"/>
              <a:t>o</a:t>
            </a:r>
            <a:r>
              <a:rPr lang="en-US" dirty="0" smtClean="0"/>
              <a:t>ften has less productivity than 2 independent people</a:t>
            </a:r>
          </a:p>
          <a:p>
            <a:r>
              <a:rPr lang="en-US" dirty="0" smtClean="0"/>
              <a:t>A Buddy System where two developers swap code and test each others works well; it reduces the learning curve without lots of interaction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38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Somewhat more formal - Bugzilla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testers communicate with developers?</a:t>
            </a:r>
          </a:p>
          <a:p>
            <a:r>
              <a:rPr lang="en-US" dirty="0" smtClean="0"/>
              <a:t>https</a:t>
            </a:r>
            <a:r>
              <a:rPr lang="en-US" dirty="0"/>
              <a:t>://landfill.bugzilla.org/bugzilla-5.0-branch/</a:t>
            </a:r>
          </a:p>
        </p:txBody>
      </p:sp>
    </p:spTree>
    <p:extLst>
      <p:ext uri="{BB962C8B-B14F-4D97-AF65-F5344CB8AC3E}">
        <p14:creationId xmlns:p14="http://schemas.microsoft.com/office/powerpoint/2010/main" val="311803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82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88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44147</TotalTime>
  <Words>641</Words>
  <Application>Microsoft Office PowerPoint</Application>
  <PresentationFormat>On-screen Show (4:3)</PresentationFormat>
  <Paragraphs>132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873</vt:lpstr>
      <vt:lpstr>Test case</vt:lpstr>
      <vt:lpstr>Fault model is a source of test cases</vt:lpstr>
      <vt:lpstr>PowerPoint Presentation</vt:lpstr>
      <vt:lpstr>Integrated development and testing</vt:lpstr>
      <vt:lpstr>Problem with test first</vt:lpstr>
      <vt:lpstr>Somewhat more formal - Bugzilla</vt:lpstr>
      <vt:lpstr>PowerPoint Presentation</vt:lpstr>
      <vt:lpstr>PowerPoint Presentation</vt:lpstr>
      <vt:lpstr>PowerPoint Presentation</vt:lpstr>
      <vt:lpstr>Test reports</vt:lpstr>
      <vt:lpstr>Test Report - 2</vt:lpstr>
      <vt:lpstr>Test execution report</vt:lpstr>
      <vt:lpstr>Test selection</vt:lpstr>
      <vt:lpstr>PowerPoint Presentation</vt:lpstr>
      <vt:lpstr>Test characteristics</vt:lpstr>
      <vt:lpstr>Unit tests</vt:lpstr>
      <vt:lpstr>Unit tests</vt:lpstr>
      <vt:lpstr>JUnit</vt:lpstr>
      <vt:lpstr>Integration tests</vt:lpstr>
      <vt:lpstr>System tests</vt:lpstr>
      <vt:lpstr>Acceptance tests</vt:lpstr>
      <vt:lpstr>Emulator testing</vt:lpstr>
      <vt:lpstr>Visual testing tools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158</cp:revision>
  <cp:lastPrinted>2015-08-15T13:16:16Z</cp:lastPrinted>
  <dcterms:created xsi:type="dcterms:W3CDTF">2011-07-20T15:12:54Z</dcterms:created>
  <dcterms:modified xsi:type="dcterms:W3CDTF">2017-10-27T12:41:49Z</dcterms:modified>
</cp:coreProperties>
</file>