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60" r:id="rId2"/>
    <p:sldId id="266" r:id="rId3"/>
    <p:sldId id="270" r:id="rId4"/>
    <p:sldId id="273" r:id="rId5"/>
    <p:sldId id="285" r:id="rId6"/>
    <p:sldId id="271" r:id="rId7"/>
    <p:sldId id="263" r:id="rId8"/>
    <p:sldId id="264" r:id="rId9"/>
    <p:sldId id="262" r:id="rId10"/>
    <p:sldId id="261" r:id="rId11"/>
    <p:sldId id="272" r:id="rId12"/>
    <p:sldId id="276" r:id="rId13"/>
    <p:sldId id="267" r:id="rId14"/>
    <p:sldId id="268" r:id="rId15"/>
    <p:sldId id="269" r:id="rId16"/>
    <p:sldId id="281" r:id="rId17"/>
    <p:sldId id="283" r:id="rId18"/>
    <p:sldId id="284" r:id="rId19"/>
    <p:sldId id="265" r:id="rId20"/>
    <p:sldId id="275" r:id="rId21"/>
    <p:sldId id="279" r:id="rId22"/>
    <p:sldId id="277" r:id="rId23"/>
    <p:sldId id="274" r:id="rId24"/>
    <p:sldId id="282" r:id="rId25"/>
    <p:sldId id="280" r:id="rId26"/>
  </p:sldIdLst>
  <p:sldSz cx="9144000" cy="6858000" type="screen4x3"/>
  <p:notesSz cx="7077075" cy="9363075"/>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57" autoAdjust="0"/>
  </p:normalViewPr>
  <p:slideViewPr>
    <p:cSldViewPr snapToObjects="1">
      <p:cViewPr>
        <p:scale>
          <a:sx n="74" d="100"/>
          <a:sy n="74" d="100"/>
        </p:scale>
        <p:origin x="1770" y="6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wrap="square" lIns="93936" tIns="46968" rIns="93936" bIns="46968"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wrap="square" lIns="93936" tIns="46968" rIns="93936" bIns="46968"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8/27/2018</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wrap="square" lIns="93936" tIns="46968" rIns="93936" bIns="46968"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707708" y="4447461"/>
            <a:ext cx="5661660" cy="4213384"/>
          </a:xfrm>
          <a:prstGeom prst="rect">
            <a:avLst/>
          </a:prstGeom>
        </p:spPr>
        <p:txBody>
          <a:bodyPr vert="horz" wrap="square" lIns="93936" tIns="46968" rIns="93936" bIns="46968"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wrap="square" lIns="93936" tIns="46968" rIns="93936" bIns="46968"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wrap="square" lIns="93936" tIns="46968" rIns="93936" bIns="46968"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284925772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F16B37-BB50-4860-B621-92F5BDBC64FA}" type="slidenum">
              <a:rPr lang="en-US" smtClean="0"/>
              <a:pPr/>
              <a:t>21</a:t>
            </a:fld>
            <a:endParaRPr lang="en-US"/>
          </a:p>
        </p:txBody>
      </p:sp>
    </p:spTree>
    <p:extLst>
      <p:ext uri="{BB962C8B-B14F-4D97-AF65-F5344CB8AC3E}">
        <p14:creationId xmlns:p14="http://schemas.microsoft.com/office/powerpoint/2010/main" val="1453716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8/27/2018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8/27/2018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8/27/2018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8/27/2018</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8/27/2018</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8/27/2018</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8/27/2018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8/27/2018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evelopers.google.com/web-toolkit/tools/gwtdesigner/installation/updatesite_3.6" TargetMode="External"/><Relationship Id="rId2" Type="http://schemas.openxmlformats.org/officeDocument/2006/relationships/hyperlink" Target="http://www.aadl.info/aadl/osate/stable/2.2.2/products/" TargetMode="External"/><Relationship Id="rId1" Type="http://schemas.openxmlformats.org/officeDocument/2006/relationships/slideLayout" Target="../slideLayouts/slideLayout2.xml"/><Relationship Id="rId4" Type="http://schemas.openxmlformats.org/officeDocument/2006/relationships/hyperlink" Target="http://resources.sei.cmu.edu/asset_files/TechnicalReport/2016_005_001_464378.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github.com/osate" TargetMode="External"/><Relationship Id="rId2" Type="http://schemas.openxmlformats.org/officeDocument/2006/relationships/hyperlink" Target="http://osate.github.i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github.com/smaccm/smaccm/blob/master/documentation/agree/AADL%20and%20AGREE.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iki.sei.cmu.edu/aadl/index.php/Editing_a_first_AADL_model" TargetMode="External"/><Relationship Id="rId2" Type="http://schemas.openxmlformats.org/officeDocument/2006/relationships/hyperlink" Target="http://www.sei.cmu.edu/webinars/view_webinar.cfm?webinarid=424907" TargetMode="External"/><Relationship Id="rId1" Type="http://schemas.openxmlformats.org/officeDocument/2006/relationships/slideLayout" Target="../slideLayouts/slideLayout2.xml"/><Relationship Id="rId5" Type="http://schemas.openxmlformats.org/officeDocument/2006/relationships/hyperlink" Target="http://www.openaadl.org/post/2013/07/11/aadl-esweek/" TargetMode="External"/><Relationship Id="rId4" Type="http://schemas.openxmlformats.org/officeDocument/2006/relationships/hyperlink" Target="http://www.openaadl.org/"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github.com/osate/examples/blob/master/ARP4761/simple/wbs.aadl" TargetMode="External"/><Relationship Id="rId2" Type="http://schemas.openxmlformats.org/officeDocument/2006/relationships/hyperlink" Target="https://github.com/osat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iki.sei.cmu.edu/aadl/index.php/ARP4761_-_Wheel_Brake_System_(WBS)_Example" TargetMode="External"/><Relationship Id="rId2" Type="http://schemas.openxmlformats.org/officeDocument/2006/relationships/hyperlink" Target="https://rawgit.com/osate/alisa-examples/master/Documentation/BasicRequirementSpecificationGuidance.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873</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Session 2</a:t>
            </a:r>
          </a:p>
          <a:p>
            <a:r>
              <a:rPr lang="en-US" dirty="0" smtClean="0">
                <a:solidFill>
                  <a:schemeClr val="tx1"/>
                </a:solidFill>
              </a:rPr>
              <a:t>Preparing for Requirements V &amp; 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Techniques</a:t>
            </a:r>
            <a:endParaRPr lang="en-US" dirty="0"/>
          </a:p>
        </p:txBody>
      </p:sp>
      <p:sp>
        <p:nvSpPr>
          <p:cNvPr id="3" name="Content Placeholder 2"/>
          <p:cNvSpPr>
            <a:spLocks noGrp="1"/>
          </p:cNvSpPr>
          <p:nvPr>
            <p:ph idx="1"/>
          </p:nvPr>
        </p:nvSpPr>
        <p:spPr/>
        <p:txBody>
          <a:bodyPr/>
          <a:lstStyle/>
          <a:p>
            <a:pPr fontAlgn="auto">
              <a:spcAft>
                <a:spcPts val="0"/>
              </a:spcAft>
              <a:defRPr/>
            </a:pPr>
            <a:r>
              <a:rPr lang="en-CA" sz="2000" dirty="0"/>
              <a:t>Simple checks</a:t>
            </a:r>
          </a:p>
          <a:p>
            <a:pPr lvl="1" fontAlgn="auto">
              <a:spcAft>
                <a:spcPts val="0"/>
              </a:spcAft>
              <a:defRPr/>
            </a:pPr>
            <a:r>
              <a:rPr lang="en-CA" sz="2000" dirty="0"/>
              <a:t>Traceability, well-written requirements</a:t>
            </a:r>
          </a:p>
          <a:p>
            <a:pPr fontAlgn="auto">
              <a:spcAft>
                <a:spcPts val="0"/>
              </a:spcAft>
              <a:defRPr/>
            </a:pPr>
            <a:r>
              <a:rPr lang="en-CA" sz="2000" dirty="0"/>
              <a:t>Prototyping</a:t>
            </a:r>
          </a:p>
          <a:p>
            <a:pPr fontAlgn="auto">
              <a:spcAft>
                <a:spcPts val="0"/>
              </a:spcAft>
              <a:defRPr/>
            </a:pPr>
            <a:r>
              <a:rPr lang="en-CA" sz="2000" dirty="0"/>
              <a:t>Functional test design</a:t>
            </a:r>
          </a:p>
          <a:p>
            <a:pPr fontAlgn="auto">
              <a:spcAft>
                <a:spcPts val="0"/>
              </a:spcAft>
              <a:defRPr/>
            </a:pPr>
            <a:r>
              <a:rPr lang="en-CA" sz="2000" dirty="0"/>
              <a:t>User manual development</a:t>
            </a:r>
          </a:p>
          <a:p>
            <a:pPr fontAlgn="auto">
              <a:spcAft>
                <a:spcPts val="0"/>
              </a:spcAft>
              <a:defRPr/>
            </a:pPr>
            <a:r>
              <a:rPr lang="en-CA" sz="2000" dirty="0"/>
              <a:t>Reviews and inspections</a:t>
            </a:r>
          </a:p>
          <a:p>
            <a:pPr lvl="1" fontAlgn="auto">
              <a:spcAft>
                <a:spcPts val="0"/>
              </a:spcAft>
              <a:defRPr/>
            </a:pPr>
            <a:r>
              <a:rPr lang="en-CA" sz="2000" dirty="0"/>
              <a:t>Walkthroughs</a:t>
            </a:r>
          </a:p>
          <a:p>
            <a:pPr lvl="1" fontAlgn="auto">
              <a:spcAft>
                <a:spcPts val="0"/>
              </a:spcAft>
              <a:defRPr/>
            </a:pPr>
            <a:r>
              <a:rPr lang="en-CA" sz="2000" dirty="0"/>
              <a:t>Formal inspections</a:t>
            </a:r>
          </a:p>
          <a:p>
            <a:pPr lvl="1" fontAlgn="auto">
              <a:spcAft>
                <a:spcPts val="0"/>
              </a:spcAft>
              <a:defRPr/>
            </a:pPr>
            <a:r>
              <a:rPr lang="en-CA" sz="2000" dirty="0"/>
              <a:t>Checklists</a:t>
            </a:r>
          </a:p>
          <a:p>
            <a:pPr fontAlgn="auto">
              <a:spcAft>
                <a:spcPts val="0"/>
              </a:spcAft>
              <a:defRPr/>
            </a:pPr>
            <a:r>
              <a:rPr lang="en-CA" sz="2000" dirty="0"/>
              <a:t>Model-Based V&amp;V</a:t>
            </a:r>
          </a:p>
          <a:p>
            <a:pPr lvl="1" fontAlgn="auto">
              <a:spcAft>
                <a:spcPts val="0"/>
              </a:spcAft>
              <a:defRPr/>
            </a:pPr>
            <a:r>
              <a:rPr lang="en-CA" sz="2000" dirty="0"/>
              <a:t>First-order logic</a:t>
            </a:r>
          </a:p>
          <a:p>
            <a:pPr lvl="1" fontAlgn="auto">
              <a:spcAft>
                <a:spcPts val="0"/>
              </a:spcAft>
              <a:defRPr/>
            </a:pPr>
            <a:r>
              <a:rPr lang="en-CA" sz="2000" dirty="0"/>
              <a:t>Behavioral models</a:t>
            </a:r>
          </a:p>
        </p:txBody>
      </p:sp>
    </p:spTree>
    <p:extLst>
      <p:ext uri="{BB962C8B-B14F-4D97-AF65-F5344CB8AC3E}">
        <p14:creationId xmlns:p14="http://schemas.microsoft.com/office/powerpoint/2010/main" val="2111004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Templates</a:t>
            </a:r>
            <a:endParaRPr lang="en-US" dirty="0"/>
          </a:p>
        </p:txBody>
      </p:sp>
      <p:pic>
        <p:nvPicPr>
          <p:cNvPr id="4" name="Picture 4"/>
          <p:cNvPicPr>
            <a:picLocks noGrp="1" noChangeAspect="1" noChangeArrowheads="1"/>
          </p:cNvPicPr>
          <p:nvPr>
            <p:ph idx="1"/>
          </p:nvPr>
        </p:nvPicPr>
        <p:blipFill>
          <a:blip r:embed="rId2"/>
          <a:srcRect/>
          <a:stretch>
            <a:fillRect/>
          </a:stretch>
        </p:blipFill>
        <p:spPr bwMode="auto">
          <a:xfrm>
            <a:off x="304800" y="1828800"/>
            <a:ext cx="8509664" cy="3897471"/>
          </a:xfrm>
          <a:prstGeom prst="rect">
            <a:avLst/>
          </a:prstGeom>
          <a:noFill/>
          <a:ln w="9525">
            <a:noFill/>
            <a:miter lim="800000"/>
            <a:headEnd/>
            <a:tailEnd/>
          </a:ln>
        </p:spPr>
      </p:pic>
    </p:spTree>
    <p:extLst>
      <p:ext uri="{BB962C8B-B14F-4D97-AF65-F5344CB8AC3E}">
        <p14:creationId xmlns:p14="http://schemas.microsoft.com/office/powerpoint/2010/main" val="3753083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Notations</a:t>
            </a:r>
            <a:endParaRPr lang="en-US" dirty="0"/>
          </a:p>
        </p:txBody>
      </p:sp>
      <p:sp>
        <p:nvSpPr>
          <p:cNvPr id="3" name="Content Placeholder 2"/>
          <p:cNvSpPr>
            <a:spLocks noGrp="1"/>
          </p:cNvSpPr>
          <p:nvPr>
            <p:ph idx="1"/>
          </p:nvPr>
        </p:nvSpPr>
        <p:spPr/>
        <p:txBody>
          <a:bodyPr/>
          <a:lstStyle/>
          <a:p>
            <a:r>
              <a:rPr lang="en-US" dirty="0" smtClean="0"/>
              <a:t>Before artifacts are created and verified, their structure and their representation need to be determined.</a:t>
            </a:r>
          </a:p>
          <a:p>
            <a:r>
              <a:rPr lang="en-US" dirty="0" smtClean="0"/>
              <a:t>Resources such as </a:t>
            </a:r>
            <a:r>
              <a:rPr lang="en-US" dirty="0" err="1" smtClean="0"/>
              <a:t>xText</a:t>
            </a:r>
            <a:r>
              <a:rPr lang="en-US" dirty="0" smtClean="0"/>
              <a:t> allow mini-languages to be defined with grammar based tools so that context sensitive editors can be automatically generated.</a:t>
            </a:r>
          </a:p>
          <a:p>
            <a:endParaRPr lang="en-US" dirty="0" smtClean="0"/>
          </a:p>
          <a:p>
            <a:endParaRPr lang="en-US" dirty="0"/>
          </a:p>
        </p:txBody>
      </p:sp>
    </p:spTree>
    <p:extLst>
      <p:ext uri="{BB962C8B-B14F-4D97-AF65-F5344CB8AC3E}">
        <p14:creationId xmlns:p14="http://schemas.microsoft.com/office/powerpoint/2010/main" val="9471872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Grouping requirements</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6957" y="1600200"/>
            <a:ext cx="8050085"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392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hierarchy</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6957" y="1600200"/>
            <a:ext cx="8050085"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11693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a:t>
            </a: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6957" y="1600200"/>
            <a:ext cx="8050085"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94764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ReqSpec</a:t>
            </a:r>
            <a:endParaRPr lang="en-US" dirty="0"/>
          </a:p>
        </p:txBody>
      </p:sp>
      <p:sp>
        <p:nvSpPr>
          <p:cNvPr id="3" name="Content Placeholder 2"/>
          <p:cNvSpPr>
            <a:spLocks noGrp="1"/>
          </p:cNvSpPr>
          <p:nvPr>
            <p:ph idx="1"/>
          </p:nvPr>
        </p:nvSpPr>
        <p:spPr/>
        <p:txBody>
          <a:bodyPr/>
          <a:lstStyle/>
          <a:p>
            <a:r>
              <a:rPr lang="en-US" sz="1200" b="1" dirty="0"/>
              <a:t>system requirements AP : "Requirements for the Autopilot subsystem of the Flight Guidance System"</a:t>
            </a:r>
          </a:p>
          <a:p>
            <a:r>
              <a:rPr lang="en-US" sz="1200" b="1" dirty="0"/>
              <a:t>for Integrator::FGS::AP::</a:t>
            </a:r>
            <a:r>
              <a:rPr lang="en-US" sz="1200" b="1" dirty="0" err="1"/>
              <a:t>prAutoPilot</a:t>
            </a:r>
            <a:endParaRPr lang="en-US" sz="1200" b="1" dirty="0"/>
          </a:p>
          <a:p>
            <a:r>
              <a:rPr lang="en-US" sz="1200" b="1" dirty="0"/>
              <a:t>use constants </a:t>
            </a:r>
            <a:r>
              <a:rPr lang="en-US" sz="1200" b="1" dirty="0" err="1"/>
              <a:t>Globals</a:t>
            </a:r>
            <a:endParaRPr lang="en-US" sz="1200" b="1" dirty="0"/>
          </a:p>
          <a:p>
            <a:r>
              <a:rPr lang="en-US" sz="1200" dirty="0"/>
              <a:t> [</a:t>
            </a:r>
          </a:p>
          <a:p>
            <a:r>
              <a:rPr lang="en-US" sz="1200" b="1" dirty="0" err="1"/>
              <a:t>val</a:t>
            </a:r>
            <a:r>
              <a:rPr lang="en-US" sz="1200" b="1" dirty="0"/>
              <a:t> </a:t>
            </a:r>
            <a:r>
              <a:rPr lang="en-US" sz="1200" b="1" dirty="0" err="1"/>
              <a:t>AP_ProcessingBudget</a:t>
            </a:r>
            <a:r>
              <a:rPr lang="en-US" sz="1200" b="1" dirty="0"/>
              <a:t> = 50.0 MIPS</a:t>
            </a:r>
          </a:p>
          <a:p>
            <a:r>
              <a:rPr lang="en-US" sz="1200" b="1" dirty="0" err="1"/>
              <a:t>val</a:t>
            </a:r>
            <a:r>
              <a:rPr lang="en-US" sz="1200" b="1" dirty="0"/>
              <a:t> </a:t>
            </a:r>
            <a:r>
              <a:rPr lang="en-US" sz="1200" b="1" dirty="0" err="1"/>
              <a:t>AP_RAMBudget</a:t>
            </a:r>
            <a:r>
              <a:rPr lang="en-US" sz="1200" b="1" dirty="0"/>
              <a:t> = 1.6 </a:t>
            </a:r>
            <a:r>
              <a:rPr lang="en-US" sz="1200" b="1" dirty="0" err="1"/>
              <a:t>MByte</a:t>
            </a:r>
            <a:endParaRPr lang="en-US" sz="1200" b="1" dirty="0"/>
          </a:p>
          <a:p>
            <a:r>
              <a:rPr lang="en-US" sz="1200" b="1" dirty="0" err="1"/>
              <a:t>val</a:t>
            </a:r>
            <a:r>
              <a:rPr lang="en-US" sz="1200" b="1" dirty="0"/>
              <a:t> </a:t>
            </a:r>
            <a:r>
              <a:rPr lang="en-US" sz="1200" b="1" dirty="0" err="1"/>
              <a:t>AP_ROMBudget</a:t>
            </a:r>
            <a:r>
              <a:rPr lang="en-US" sz="1200" b="1" dirty="0"/>
              <a:t> = 16.0 </a:t>
            </a:r>
            <a:r>
              <a:rPr lang="en-US" sz="1200" b="1" dirty="0" err="1"/>
              <a:t>MByte</a:t>
            </a:r>
            <a:endParaRPr lang="en-US" sz="1200" b="1" dirty="0"/>
          </a:p>
          <a:p>
            <a:r>
              <a:rPr lang="en-US" sz="1200" b="1" dirty="0" err="1"/>
              <a:t>val</a:t>
            </a:r>
            <a:r>
              <a:rPr lang="en-US" sz="1200" b="1" dirty="0"/>
              <a:t> </a:t>
            </a:r>
            <a:r>
              <a:rPr lang="en-US" sz="1200" b="1" dirty="0" err="1"/>
              <a:t>AP_FlowPathLatency</a:t>
            </a:r>
            <a:r>
              <a:rPr lang="en-US" sz="1200" b="1" dirty="0"/>
              <a:t> =  3.0 </a:t>
            </a:r>
            <a:r>
              <a:rPr lang="en-US" sz="1200" b="1" dirty="0" err="1"/>
              <a:t>ms</a:t>
            </a:r>
            <a:endParaRPr lang="en-US" sz="1200" b="1" dirty="0"/>
          </a:p>
          <a:p>
            <a:endParaRPr lang="en-US" sz="1200" dirty="0"/>
          </a:p>
          <a:p>
            <a:r>
              <a:rPr lang="en-US" sz="1200" b="1" dirty="0"/>
              <a:t>requirement R1: "Processing Budget" [</a:t>
            </a:r>
          </a:p>
          <a:p>
            <a:r>
              <a:rPr lang="en-US" sz="1200" b="1" dirty="0"/>
              <a:t>description "The processing needs of the AP subsystem </a:t>
            </a:r>
          </a:p>
          <a:p>
            <a:r>
              <a:rPr lang="en-US" sz="1200" dirty="0"/>
              <a:t>shall not exceed "</a:t>
            </a:r>
          </a:p>
          <a:p>
            <a:r>
              <a:rPr lang="en-US" sz="1200" dirty="0" err="1"/>
              <a:t>UtilizationRatio</a:t>
            </a:r>
            <a:r>
              <a:rPr lang="en-US" sz="1200" dirty="0"/>
              <a:t> " percent of "</a:t>
            </a:r>
          </a:p>
          <a:p>
            <a:r>
              <a:rPr lang="en-US" sz="1200" dirty="0" err="1"/>
              <a:t>AP_ProcessingBudget</a:t>
            </a:r>
            <a:endParaRPr lang="en-US" sz="1200" dirty="0"/>
          </a:p>
          <a:p>
            <a:r>
              <a:rPr lang="en-US" sz="1200" dirty="0"/>
              <a:t>]</a:t>
            </a:r>
          </a:p>
          <a:p>
            <a:endParaRPr lang="en-US" sz="1200" dirty="0"/>
          </a:p>
          <a:p>
            <a:r>
              <a:rPr lang="en-US" sz="1200" b="1" dirty="0"/>
              <a:t>requirement R2_1: "RAM Memory Budget" [</a:t>
            </a:r>
          </a:p>
          <a:p>
            <a:r>
              <a:rPr lang="en-US" sz="1200" b="1" dirty="0"/>
              <a:t>description "The RAM memory needs of the AP subsystem </a:t>
            </a:r>
          </a:p>
          <a:p>
            <a:r>
              <a:rPr lang="en-US" sz="1200" dirty="0"/>
              <a:t>shall not exceed "</a:t>
            </a:r>
          </a:p>
          <a:p>
            <a:r>
              <a:rPr lang="en-US" sz="1200" dirty="0" err="1"/>
              <a:t>UtilizationRatio</a:t>
            </a:r>
            <a:r>
              <a:rPr lang="en-US" sz="1200" dirty="0"/>
              <a:t> " percent of "</a:t>
            </a:r>
          </a:p>
          <a:p>
            <a:r>
              <a:rPr lang="en-US" sz="1200" dirty="0" err="1"/>
              <a:t>AP_RAMBudget</a:t>
            </a:r>
            <a:endParaRPr lang="en-US" sz="1200" dirty="0"/>
          </a:p>
          <a:p>
            <a:r>
              <a:rPr lang="en-US" sz="1200" dirty="0"/>
              <a:t>]</a:t>
            </a:r>
          </a:p>
        </p:txBody>
      </p:sp>
    </p:spTree>
    <p:extLst>
      <p:ext uri="{BB962C8B-B14F-4D97-AF65-F5344CB8AC3E}">
        <p14:creationId xmlns:p14="http://schemas.microsoft.com/office/powerpoint/2010/main" val="4140335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ontology - 1</a:t>
            </a:r>
            <a:endParaRPr lang="en-US" dirty="0"/>
          </a:p>
        </p:txBody>
      </p:sp>
      <p:sp>
        <p:nvSpPr>
          <p:cNvPr id="3" name="Content Placeholder 2"/>
          <p:cNvSpPr>
            <a:spLocks noGrp="1"/>
          </p:cNvSpPr>
          <p:nvPr>
            <p:ph idx="1"/>
          </p:nvPr>
        </p:nvSpPr>
        <p:spPr/>
        <p:txBody>
          <a:bodyPr/>
          <a:lstStyle/>
          <a:p>
            <a:endParaRPr lang="en-US"/>
          </a:p>
        </p:txBody>
      </p:sp>
      <p:pic>
        <p:nvPicPr>
          <p:cNvPr id="4" name="Content Placeholder 3"/>
          <p:cNvPicPr>
            <a:picLocks noGrp="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35164"/>
            <a:ext cx="8686800" cy="4190999"/>
          </a:xfrm>
          <a:prstGeom prst="rect">
            <a:avLst/>
          </a:prstGeom>
          <a:noFill/>
          <a:ln w="9525">
            <a:noFill/>
            <a:miter lim="800000"/>
            <a:headEnd/>
            <a:tailEnd/>
          </a:ln>
        </p:spPr>
      </p:pic>
    </p:spTree>
    <p:extLst>
      <p:ext uri="{BB962C8B-B14F-4D97-AF65-F5344CB8AC3E}">
        <p14:creationId xmlns:p14="http://schemas.microsoft.com/office/powerpoint/2010/main" val="2115540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ontology - 2</a:t>
            </a:r>
            <a:endParaRPr lang="en-US" dirty="0"/>
          </a:p>
        </p:txBody>
      </p:sp>
      <p:sp>
        <p:nvSpPr>
          <p:cNvPr id="3" name="Content Placeholder 2"/>
          <p:cNvSpPr>
            <a:spLocks noGrp="1"/>
          </p:cNvSpPr>
          <p:nvPr>
            <p:ph idx="1"/>
          </p:nvPr>
        </p:nvSpPr>
        <p:spPr/>
        <p:txBody>
          <a:bodyPr/>
          <a:lstStyle/>
          <a:p>
            <a:endParaRPr lang="en-US"/>
          </a:p>
        </p:txBody>
      </p:sp>
      <p:pic>
        <p:nvPicPr>
          <p:cNvPr id="4" name="Content Placeholder 3"/>
          <p:cNvPicPr>
            <a:picLocks noGrp="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92687"/>
            <a:ext cx="5875308" cy="3047970"/>
          </a:xfrm>
          <a:prstGeom prst="rect">
            <a:avLst/>
          </a:prstGeom>
          <a:noFill/>
          <a:ln w="9525">
            <a:noFill/>
            <a:miter lim="800000"/>
            <a:headEnd/>
            <a:tailEnd/>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793057"/>
            <a:ext cx="5875308" cy="1918054"/>
          </a:xfrm>
          <a:prstGeom prst="rect">
            <a:avLst/>
          </a:prstGeom>
          <a:noFill/>
          <a:ln>
            <a:noFill/>
          </a:ln>
        </p:spPr>
      </p:pic>
    </p:spTree>
    <p:extLst>
      <p:ext uri="{BB962C8B-B14F-4D97-AF65-F5344CB8AC3E}">
        <p14:creationId xmlns:p14="http://schemas.microsoft.com/office/powerpoint/2010/main" val="3372236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Eclipse/OSATE/ALISA</a:t>
            </a:r>
            <a:endParaRPr lang="en-US" dirty="0"/>
          </a:p>
        </p:txBody>
      </p:sp>
      <p:sp>
        <p:nvSpPr>
          <p:cNvPr id="3" name="Content Placeholder 2"/>
          <p:cNvSpPr>
            <a:spLocks noGrp="1"/>
          </p:cNvSpPr>
          <p:nvPr>
            <p:ph idx="1"/>
          </p:nvPr>
        </p:nvSpPr>
        <p:spPr/>
        <p:txBody>
          <a:bodyPr/>
          <a:lstStyle/>
          <a:p>
            <a:r>
              <a:rPr lang="en-US" sz="2800" dirty="0" smtClean="0"/>
              <a:t>Download and </a:t>
            </a:r>
            <a:r>
              <a:rPr lang="en-US" sz="2800" dirty="0"/>
              <a:t>install OSATE from: </a:t>
            </a:r>
            <a:r>
              <a:rPr lang="en-US" sz="2800" dirty="0">
                <a:hlinkClick r:id="rId2"/>
              </a:rPr>
              <a:t>http://</a:t>
            </a:r>
            <a:r>
              <a:rPr lang="en-US" sz="2800" dirty="0" smtClean="0">
                <a:hlinkClick r:id="rId2"/>
              </a:rPr>
              <a:t>www.aadl.info/aadl/osate/stable/2.2.2/products/</a:t>
            </a:r>
            <a:endParaRPr lang="en-US" sz="2800" dirty="0" smtClean="0"/>
          </a:p>
          <a:p>
            <a:r>
              <a:rPr lang="en-US" sz="2800" dirty="0" smtClean="0"/>
              <a:t>How to use </a:t>
            </a:r>
            <a:r>
              <a:rPr lang="en-US" sz="2800" dirty="0"/>
              <a:t>an update site: </a:t>
            </a:r>
            <a:r>
              <a:rPr lang="en-US" sz="2800" dirty="0">
                <a:hlinkClick r:id="rId3"/>
              </a:rPr>
              <a:t>https://</a:t>
            </a:r>
            <a:r>
              <a:rPr lang="en-US" sz="2800" dirty="0" smtClean="0">
                <a:hlinkClick r:id="rId3"/>
              </a:rPr>
              <a:t>developers.google.com/web-toolkit/tools/gwtdesigner/installation/updatesite_3.6</a:t>
            </a:r>
            <a:endParaRPr lang="en-US" sz="2800" dirty="0"/>
          </a:p>
          <a:p>
            <a:r>
              <a:rPr lang="en-US" sz="2800" dirty="0">
                <a:hlinkClick r:id="rId4"/>
              </a:rPr>
              <a:t>http://</a:t>
            </a:r>
            <a:r>
              <a:rPr lang="en-US" sz="2800" dirty="0" smtClean="0">
                <a:hlinkClick r:id="rId4"/>
              </a:rPr>
              <a:t>resources.sei.cmu.edu/asset_files/TechnicalReport/2016_005_001_464378.pdf</a:t>
            </a:r>
            <a:endParaRPr lang="en-US" sz="2800" dirty="0" smtClean="0"/>
          </a:p>
          <a:p>
            <a:endParaRPr lang="en-US" sz="2800" dirty="0"/>
          </a:p>
          <a:p>
            <a:endParaRPr lang="en-US" sz="2800" dirty="0"/>
          </a:p>
        </p:txBody>
      </p:sp>
    </p:spTree>
    <p:extLst>
      <p:ext uri="{BB962C8B-B14F-4D97-AF65-F5344CB8AC3E}">
        <p14:creationId xmlns:p14="http://schemas.microsoft.com/office/powerpoint/2010/main" val="498771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for V &amp; V</a:t>
            </a:r>
            <a:endParaRPr lang="en-US" dirty="0"/>
          </a:p>
        </p:txBody>
      </p:sp>
      <p:sp>
        <p:nvSpPr>
          <p:cNvPr id="3" name="Content Placeholder 2"/>
          <p:cNvSpPr>
            <a:spLocks noGrp="1"/>
          </p:cNvSpPr>
          <p:nvPr>
            <p:ph idx="1"/>
          </p:nvPr>
        </p:nvSpPr>
        <p:spPr/>
        <p:txBody>
          <a:bodyPr/>
          <a:lstStyle/>
          <a:p>
            <a:r>
              <a:rPr lang="en-US" dirty="0" smtClean="0"/>
              <a:t>As development proceeds, actions must be taken to prepare for and facilitate V &amp; V</a:t>
            </a:r>
          </a:p>
          <a:p>
            <a:r>
              <a:rPr lang="en-US" dirty="0" smtClean="0"/>
              <a:t>What tools are used?</a:t>
            </a:r>
          </a:p>
          <a:p>
            <a:r>
              <a:rPr lang="en-US" dirty="0" smtClean="0"/>
              <a:t>What is written down?</a:t>
            </a:r>
          </a:p>
          <a:p>
            <a:r>
              <a:rPr lang="en-US" dirty="0" smtClean="0"/>
              <a:t>How is it structured?</a:t>
            </a:r>
          </a:p>
          <a:p>
            <a:r>
              <a:rPr lang="en-US" dirty="0" smtClean="0"/>
              <a:t>Where does the information come from?</a:t>
            </a:r>
            <a:endParaRPr lang="en-US" dirty="0"/>
          </a:p>
        </p:txBody>
      </p:sp>
    </p:spTree>
    <p:extLst>
      <p:ext uri="{BB962C8B-B14F-4D97-AF65-F5344CB8AC3E}">
        <p14:creationId xmlns:p14="http://schemas.microsoft.com/office/powerpoint/2010/main" val="718901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a:t>
            </a:r>
            <a:endParaRPr lang="en-US" dirty="0"/>
          </a:p>
        </p:txBody>
      </p:sp>
      <p:sp>
        <p:nvSpPr>
          <p:cNvPr id="3" name="Content Placeholder 2"/>
          <p:cNvSpPr>
            <a:spLocks noGrp="1"/>
          </p:cNvSpPr>
          <p:nvPr>
            <p:ph idx="1"/>
          </p:nvPr>
        </p:nvSpPr>
        <p:spPr/>
        <p:txBody>
          <a:bodyPr/>
          <a:lstStyle/>
          <a:p>
            <a:r>
              <a:rPr lang="en-US" dirty="0" smtClean="0"/>
              <a:t>Architecture Analysis and Design Language (AADL)</a:t>
            </a:r>
          </a:p>
          <a:p>
            <a:r>
              <a:rPr lang="en-US" dirty="0" smtClean="0"/>
              <a:t>SAE standard</a:t>
            </a:r>
          </a:p>
          <a:p>
            <a:r>
              <a:rPr lang="en-US" dirty="0" smtClean="0"/>
              <a:t>Precise semantics</a:t>
            </a:r>
          </a:p>
          <a:p>
            <a:r>
              <a:rPr lang="en-US" dirty="0" smtClean="0"/>
              <a:t>Open Source </a:t>
            </a:r>
            <a:r>
              <a:rPr lang="en-US" dirty="0" err="1" smtClean="0"/>
              <a:t>Aadl</a:t>
            </a:r>
            <a:r>
              <a:rPr lang="en-US" dirty="0" smtClean="0"/>
              <a:t> Tool Environment (OSATE)</a:t>
            </a:r>
          </a:p>
          <a:p>
            <a:r>
              <a:rPr lang="en-US" dirty="0">
                <a:hlinkClick r:id="rId2"/>
              </a:rPr>
              <a:t>http://osate.github.io</a:t>
            </a:r>
            <a:r>
              <a:rPr lang="en-US" dirty="0" smtClean="0">
                <a:hlinkClick r:id="rId2"/>
              </a:rPr>
              <a:t>/</a:t>
            </a:r>
            <a:endParaRPr lang="en-US" dirty="0" smtClean="0"/>
          </a:p>
          <a:p>
            <a:r>
              <a:rPr lang="en-US" dirty="0">
                <a:hlinkClick r:id="rId3"/>
              </a:rPr>
              <a:t>https://</a:t>
            </a:r>
            <a:r>
              <a:rPr lang="en-US" dirty="0" smtClean="0">
                <a:hlinkClick r:id="rId3"/>
              </a:rPr>
              <a:t>github.com/osate</a:t>
            </a:r>
            <a:r>
              <a:rPr lang="en-US" dirty="0" smtClean="0"/>
              <a:t> </a:t>
            </a:r>
          </a:p>
          <a:p>
            <a:r>
              <a:rPr lang="en-US" dirty="0" smtClean="0"/>
              <a:t>Need java 8 installed</a:t>
            </a:r>
          </a:p>
        </p:txBody>
      </p:sp>
    </p:spTree>
    <p:extLst>
      <p:ext uri="{BB962C8B-B14F-4D97-AF65-F5344CB8AC3E}">
        <p14:creationId xmlns:p14="http://schemas.microsoft.com/office/powerpoint/2010/main" val="905484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languages/annexes</a:t>
            </a:r>
            <a:endParaRPr lang="en-US" dirty="0"/>
          </a:p>
        </p:txBody>
      </p:sp>
      <p:sp>
        <p:nvSpPr>
          <p:cNvPr id="3" name="Content Placeholder 2"/>
          <p:cNvSpPr>
            <a:spLocks noGrp="1"/>
          </p:cNvSpPr>
          <p:nvPr>
            <p:ph idx="1"/>
          </p:nvPr>
        </p:nvSpPr>
        <p:spPr/>
        <p:txBody>
          <a:bodyPr/>
          <a:lstStyle/>
          <a:p>
            <a:r>
              <a:rPr lang="en-US" dirty="0" smtClean="0"/>
              <a:t>AGREE – model checking</a:t>
            </a:r>
          </a:p>
          <a:p>
            <a:r>
              <a:rPr lang="en-US" dirty="0" smtClean="0"/>
              <a:t>Resolute – model checking</a:t>
            </a:r>
          </a:p>
          <a:p>
            <a:r>
              <a:rPr lang="en-US" dirty="0" err="1" smtClean="0"/>
              <a:t>Reqspec</a:t>
            </a:r>
            <a:r>
              <a:rPr lang="en-US" dirty="0" smtClean="0"/>
              <a:t> – requirements representation</a:t>
            </a:r>
          </a:p>
          <a:p>
            <a:r>
              <a:rPr lang="en-US" dirty="0" smtClean="0"/>
              <a:t>Verify – assurance cases</a:t>
            </a:r>
            <a:endParaRPr lang="en-US" dirty="0"/>
          </a:p>
          <a:p>
            <a:r>
              <a:rPr lang="en-US" dirty="0">
                <a:hlinkClick r:id="rId3"/>
              </a:rPr>
              <a:t>https://</a:t>
            </a:r>
            <a:r>
              <a:rPr lang="en-US" dirty="0" smtClean="0">
                <a:hlinkClick r:id="rId3"/>
              </a:rPr>
              <a:t>github.com/smaccm/smaccm/blob/master/documentation/agree/AADL%20and%20AGREE.pptx</a:t>
            </a:r>
            <a:endParaRPr lang="en-US" dirty="0" smtClean="0"/>
          </a:p>
          <a:p>
            <a:r>
              <a:rPr lang="en-US" dirty="0"/>
              <a:t>http://arxiv.org/pdf/1409.4629.pdf</a:t>
            </a:r>
            <a:endParaRPr lang="en-US" dirty="0" smtClean="0"/>
          </a:p>
        </p:txBody>
      </p:sp>
    </p:spTree>
    <p:extLst>
      <p:ext uri="{BB962C8B-B14F-4D97-AF65-F5344CB8AC3E}">
        <p14:creationId xmlns:p14="http://schemas.microsoft.com/office/powerpoint/2010/main" val="24482272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for learning </a:t>
            </a:r>
            <a:r>
              <a:rPr lang="en-US" dirty="0"/>
              <a:t>A</a:t>
            </a:r>
            <a:r>
              <a:rPr lang="en-US" dirty="0" smtClean="0"/>
              <a:t>ADL</a:t>
            </a:r>
            <a:endParaRPr lang="en-US" dirty="0"/>
          </a:p>
        </p:txBody>
      </p:sp>
      <p:sp>
        <p:nvSpPr>
          <p:cNvPr id="3" name="Content Placeholder 2"/>
          <p:cNvSpPr>
            <a:spLocks noGrp="1"/>
          </p:cNvSpPr>
          <p:nvPr>
            <p:ph idx="1"/>
          </p:nvPr>
        </p:nvSpPr>
        <p:spPr/>
        <p:txBody>
          <a:bodyPr/>
          <a:lstStyle/>
          <a:p>
            <a:r>
              <a:rPr lang="en-US" dirty="0">
                <a:hlinkClick r:id="rId2"/>
              </a:rPr>
              <a:t>http://www.sei.cmu.edu/webinars/view_webinar.cfm?webinarid=424907</a:t>
            </a:r>
            <a:endParaRPr lang="en-US" dirty="0"/>
          </a:p>
          <a:p>
            <a:r>
              <a:rPr lang="en-US" dirty="0" smtClean="0">
                <a:hlinkClick r:id="rId3"/>
              </a:rPr>
              <a:t>https</a:t>
            </a:r>
            <a:r>
              <a:rPr lang="en-US" dirty="0">
                <a:hlinkClick r:id="rId3"/>
              </a:rPr>
              <a:t>://</a:t>
            </a:r>
            <a:r>
              <a:rPr lang="en-US" dirty="0" smtClean="0">
                <a:hlinkClick r:id="rId3"/>
              </a:rPr>
              <a:t>wiki.sei.cmu.edu/aadl/index.php/Editing_a_first_AADL_model</a:t>
            </a:r>
            <a:endParaRPr lang="en-US" dirty="0" smtClean="0"/>
          </a:p>
          <a:p>
            <a:r>
              <a:rPr lang="en-US" dirty="0">
                <a:hlinkClick r:id="rId4"/>
              </a:rPr>
              <a:t>http://www.openaadl.org</a:t>
            </a:r>
            <a:r>
              <a:rPr lang="en-US" dirty="0" smtClean="0">
                <a:hlinkClick r:id="rId4"/>
              </a:rPr>
              <a:t>/</a:t>
            </a:r>
            <a:endParaRPr lang="en-US" dirty="0" smtClean="0"/>
          </a:p>
          <a:p>
            <a:r>
              <a:rPr lang="en-US" dirty="0" smtClean="0">
                <a:hlinkClick r:id="rId5"/>
              </a:rPr>
              <a:t>http</a:t>
            </a:r>
            <a:r>
              <a:rPr lang="en-US" dirty="0">
                <a:hlinkClick r:id="rId5"/>
              </a:rPr>
              <a:t>://www.openaadl.org/post/2013/07/11/aadl-esweek</a:t>
            </a:r>
            <a:r>
              <a:rPr lang="en-US" dirty="0" smtClean="0">
                <a:hlinkClick r:id="rId5"/>
              </a:rPr>
              <a:t>/</a:t>
            </a:r>
            <a:endParaRPr lang="en-US" dirty="0" smtClean="0"/>
          </a:p>
          <a:p>
            <a:endParaRPr lang="en-US" dirty="0"/>
          </a:p>
        </p:txBody>
      </p:sp>
    </p:spTree>
    <p:extLst>
      <p:ext uri="{BB962C8B-B14F-4D97-AF65-F5344CB8AC3E}">
        <p14:creationId xmlns:p14="http://schemas.microsoft.com/office/powerpoint/2010/main" val="3168827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models</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github.com/osate</a:t>
            </a:r>
            <a:endParaRPr lang="en-US" dirty="0" smtClean="0"/>
          </a:p>
          <a:p>
            <a:r>
              <a:rPr lang="en-US" dirty="0"/>
              <a:t>https://</a:t>
            </a:r>
            <a:r>
              <a:rPr lang="en-US" dirty="0" smtClean="0"/>
              <a:t>github.com/osate/examples/blob/master/ARP4761/simple</a:t>
            </a:r>
          </a:p>
          <a:p>
            <a:r>
              <a:rPr lang="en-US" dirty="0">
                <a:hlinkClick r:id="rId3"/>
              </a:rPr>
              <a:t>https://</a:t>
            </a:r>
            <a:r>
              <a:rPr lang="en-US" dirty="0" smtClean="0">
                <a:hlinkClick r:id="rId3"/>
              </a:rPr>
              <a:t>github.com/osate/examples/blob/master/ARP4761/simple/wbs.aadl</a:t>
            </a:r>
            <a:endParaRPr lang="en-US" dirty="0" smtClean="0"/>
          </a:p>
          <a:p>
            <a:endParaRPr lang="en-US" dirty="0"/>
          </a:p>
        </p:txBody>
      </p:sp>
    </p:spTree>
    <p:extLst>
      <p:ext uri="{BB962C8B-B14F-4D97-AF65-F5344CB8AC3E}">
        <p14:creationId xmlns:p14="http://schemas.microsoft.com/office/powerpoint/2010/main" val="29892415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ALISA</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rawgit.com/osate/alisa-examples/master/Documentation/BasicRequirementSpecificationGuidance.html</a:t>
            </a:r>
            <a:endParaRPr lang="en-US" dirty="0" smtClean="0"/>
          </a:p>
          <a:p>
            <a:r>
              <a:rPr lang="en-US" dirty="0">
                <a:hlinkClick r:id="rId3"/>
              </a:rPr>
              <a:t>https://github.com/osate/alisa-examples</a:t>
            </a:r>
          </a:p>
          <a:p>
            <a:r>
              <a:rPr lang="en-US" dirty="0" smtClean="0">
                <a:hlinkClick r:id="rId3"/>
              </a:rPr>
              <a:t>https</a:t>
            </a:r>
            <a:r>
              <a:rPr lang="en-US" dirty="0">
                <a:hlinkClick r:id="rId3"/>
              </a:rPr>
              <a:t>://wiki.sei.cmu.edu/aadl/index.php/ARP4761_-_Wheel_Brake_System_%</a:t>
            </a:r>
            <a:r>
              <a:rPr lang="en-US" dirty="0" smtClean="0">
                <a:hlinkClick r:id="rId3"/>
              </a:rPr>
              <a:t>28WBS%29_Example</a:t>
            </a:r>
            <a:endParaRPr lang="en-US" dirty="0" smtClean="0"/>
          </a:p>
          <a:p>
            <a:endParaRPr lang="en-US" dirty="0" smtClean="0"/>
          </a:p>
          <a:p>
            <a:endParaRPr lang="en-US" dirty="0"/>
          </a:p>
        </p:txBody>
      </p:sp>
    </p:spTree>
    <p:extLst>
      <p:ext uri="{BB962C8B-B14F-4D97-AF65-F5344CB8AC3E}">
        <p14:creationId xmlns:p14="http://schemas.microsoft.com/office/powerpoint/2010/main" val="4060986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a:xfrm>
            <a:off x="228600" y="1600200"/>
            <a:ext cx="8610600" cy="4525963"/>
          </a:xfrm>
        </p:spPr>
        <p:txBody>
          <a:bodyPr/>
          <a:lstStyle/>
          <a:p>
            <a:r>
              <a:rPr lang="en-US" dirty="0"/>
              <a:t>Due </a:t>
            </a:r>
            <a:r>
              <a:rPr lang="en-US" dirty="0" smtClean="0"/>
              <a:t>Sept </a:t>
            </a:r>
            <a:r>
              <a:rPr lang="en-US" dirty="0"/>
              <a:t>5</a:t>
            </a:r>
            <a:r>
              <a:rPr lang="en-US" dirty="0" smtClean="0"/>
              <a:t>th </a:t>
            </a:r>
            <a:r>
              <a:rPr lang="en-US" dirty="0"/>
              <a:t>by 11:59pm</a:t>
            </a:r>
          </a:p>
          <a:p>
            <a:r>
              <a:rPr lang="en-US" dirty="0"/>
              <a:t>Use the web description of the wheel brake problem to create </a:t>
            </a:r>
            <a:r>
              <a:rPr lang="en-US" dirty="0" err="1"/>
              <a:t>reqspec</a:t>
            </a:r>
            <a:r>
              <a:rPr lang="en-US" dirty="0"/>
              <a:t> requirements</a:t>
            </a:r>
          </a:p>
          <a:p>
            <a:r>
              <a:rPr lang="en-US" dirty="0"/>
              <a:t>Assign a level of integrity to each main numbered requirement; give a rationale for each value</a:t>
            </a:r>
          </a:p>
          <a:p>
            <a:r>
              <a:rPr lang="en-US" dirty="0"/>
              <a:t>Think about each requirement and relate it to one of the defect categories. In other words what type of defect is likely to reside in the part of the system covered by the requirement. </a:t>
            </a:r>
          </a:p>
        </p:txBody>
      </p:sp>
    </p:spTree>
    <p:extLst>
      <p:ext uri="{BB962C8B-B14F-4D97-AF65-F5344CB8AC3E}">
        <p14:creationId xmlns:p14="http://schemas.microsoft.com/office/powerpoint/2010/main" val="2673561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istinction</a:t>
            </a:r>
            <a:endParaRPr lang="en-US" dirty="0"/>
          </a:p>
        </p:txBody>
      </p:sp>
      <p:sp>
        <p:nvSpPr>
          <p:cNvPr id="3" name="Content Placeholder 2"/>
          <p:cNvSpPr>
            <a:spLocks noGrp="1"/>
          </p:cNvSpPr>
          <p:nvPr>
            <p:ph idx="1"/>
          </p:nvPr>
        </p:nvSpPr>
        <p:spPr/>
        <p:txBody>
          <a:bodyPr/>
          <a:lstStyle/>
          <a:p>
            <a:r>
              <a:rPr lang="en-US" dirty="0" smtClean="0"/>
              <a:t>Independent V &amp; V vs. development V &amp; V</a:t>
            </a:r>
          </a:p>
          <a:p>
            <a:r>
              <a:rPr lang="en-US" dirty="0" smtClean="0"/>
              <a:t>Independent V &amp; V is carried out by a group administratively independent from the development team</a:t>
            </a:r>
          </a:p>
          <a:p>
            <a:r>
              <a:rPr lang="en-US" dirty="0" smtClean="0"/>
              <a:t>This ensures that a fresh look is taken</a:t>
            </a:r>
          </a:p>
          <a:p>
            <a:r>
              <a:rPr lang="en-US" dirty="0" smtClean="0"/>
              <a:t>The development team takes a more immediate view</a:t>
            </a:r>
            <a:endParaRPr lang="en-US" dirty="0"/>
          </a:p>
        </p:txBody>
      </p:sp>
    </p:spTree>
    <p:extLst>
      <p:ext uri="{BB962C8B-B14F-4D97-AF65-F5344CB8AC3E}">
        <p14:creationId xmlns:p14="http://schemas.microsoft.com/office/powerpoint/2010/main" val="2390825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a:xfrm>
            <a:off x="457200" y="1600201"/>
            <a:ext cx="8229600" cy="1371599"/>
          </a:xfrm>
        </p:spPr>
        <p:txBody>
          <a:bodyPr/>
          <a:lstStyle/>
          <a:p>
            <a:r>
              <a:rPr lang="en-US" dirty="0" smtClean="0"/>
              <a:t>Understand the system boundary</a:t>
            </a:r>
          </a:p>
          <a:p>
            <a:r>
              <a:rPr lang="en-US" dirty="0" smtClean="0"/>
              <a:t>Do not need to know why the boundary is what it is but know the classification rule</a:t>
            </a:r>
            <a:endParaRPr lang="en-US" dirty="0"/>
          </a:p>
        </p:txBody>
      </p:sp>
      <p:sp>
        <p:nvSpPr>
          <p:cNvPr id="4" name="Oval 3"/>
          <p:cNvSpPr/>
          <p:nvPr/>
        </p:nvSpPr>
        <p:spPr>
          <a:xfrm>
            <a:off x="2286000" y="3657600"/>
            <a:ext cx="4953000" cy="2362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276600" y="4223776"/>
            <a:ext cx="1236236" cy="369332"/>
          </a:xfrm>
          <a:prstGeom prst="rect">
            <a:avLst/>
          </a:prstGeom>
          <a:noFill/>
        </p:spPr>
        <p:txBody>
          <a:bodyPr wrap="none" rtlCol="0">
            <a:spAutoFit/>
          </a:bodyPr>
          <a:lstStyle/>
          <a:p>
            <a:r>
              <a:rPr lang="en-US" dirty="0" smtClean="0"/>
              <a:t>4 wheeled</a:t>
            </a:r>
            <a:endParaRPr lang="en-US" dirty="0"/>
          </a:p>
        </p:txBody>
      </p:sp>
      <p:sp>
        <p:nvSpPr>
          <p:cNvPr id="6" name="TextBox 5"/>
          <p:cNvSpPr txBox="1"/>
          <p:nvPr/>
        </p:nvSpPr>
        <p:spPr>
          <a:xfrm>
            <a:off x="457200" y="3886200"/>
            <a:ext cx="1236236" cy="369332"/>
          </a:xfrm>
          <a:prstGeom prst="rect">
            <a:avLst/>
          </a:prstGeom>
          <a:noFill/>
        </p:spPr>
        <p:txBody>
          <a:bodyPr wrap="none" rtlCol="0">
            <a:spAutoFit/>
          </a:bodyPr>
          <a:lstStyle/>
          <a:p>
            <a:r>
              <a:rPr lang="en-US" dirty="0"/>
              <a:t>2</a:t>
            </a:r>
            <a:r>
              <a:rPr lang="en-US" dirty="0" smtClean="0"/>
              <a:t> wheeled</a:t>
            </a:r>
            <a:endParaRPr lang="en-US" dirty="0"/>
          </a:p>
        </p:txBody>
      </p:sp>
      <p:sp>
        <p:nvSpPr>
          <p:cNvPr id="7" name="TextBox 6"/>
          <p:cNvSpPr txBox="1"/>
          <p:nvPr/>
        </p:nvSpPr>
        <p:spPr>
          <a:xfrm>
            <a:off x="3265516" y="5067993"/>
            <a:ext cx="1107996" cy="369332"/>
          </a:xfrm>
          <a:prstGeom prst="rect">
            <a:avLst/>
          </a:prstGeom>
          <a:noFill/>
        </p:spPr>
        <p:txBody>
          <a:bodyPr wrap="none" rtlCol="0">
            <a:spAutoFit/>
          </a:bodyPr>
          <a:lstStyle/>
          <a:p>
            <a:r>
              <a:rPr lang="en-US" dirty="0"/>
              <a:t>L</a:t>
            </a:r>
            <a:r>
              <a:rPr lang="en-US" dirty="0" smtClean="0"/>
              <a:t>icensed</a:t>
            </a:r>
            <a:endParaRPr lang="en-US" dirty="0"/>
          </a:p>
        </p:txBody>
      </p:sp>
      <p:sp>
        <p:nvSpPr>
          <p:cNvPr id="8" name="TextBox 7"/>
          <p:cNvSpPr txBox="1"/>
          <p:nvPr/>
        </p:nvSpPr>
        <p:spPr>
          <a:xfrm>
            <a:off x="669448" y="5835134"/>
            <a:ext cx="1531188" cy="369332"/>
          </a:xfrm>
          <a:prstGeom prst="rect">
            <a:avLst/>
          </a:prstGeom>
          <a:noFill/>
        </p:spPr>
        <p:txBody>
          <a:bodyPr wrap="none" rtlCol="0">
            <a:spAutoFit/>
          </a:bodyPr>
          <a:lstStyle/>
          <a:p>
            <a:r>
              <a:rPr lang="en-US" dirty="0" smtClean="0"/>
              <a:t>Non-licensed</a:t>
            </a:r>
            <a:endParaRPr lang="en-US" dirty="0"/>
          </a:p>
        </p:txBody>
      </p:sp>
      <p:sp>
        <p:nvSpPr>
          <p:cNvPr id="9" name="TextBox 8"/>
          <p:cNvSpPr txBox="1"/>
          <p:nvPr/>
        </p:nvSpPr>
        <p:spPr>
          <a:xfrm>
            <a:off x="5484179" y="4469368"/>
            <a:ext cx="1095172" cy="369332"/>
          </a:xfrm>
          <a:prstGeom prst="rect">
            <a:avLst/>
          </a:prstGeom>
          <a:noFill/>
        </p:spPr>
        <p:txBody>
          <a:bodyPr wrap="none" rtlCol="0">
            <a:spAutoFit/>
          </a:bodyPr>
          <a:lstStyle/>
          <a:p>
            <a:r>
              <a:rPr lang="en-US" dirty="0"/>
              <a:t>P</a:t>
            </a:r>
            <a:r>
              <a:rPr lang="en-US" dirty="0" smtClean="0"/>
              <a:t>owered</a:t>
            </a:r>
            <a:endParaRPr lang="en-US" dirty="0"/>
          </a:p>
        </p:txBody>
      </p:sp>
      <p:sp>
        <p:nvSpPr>
          <p:cNvPr id="10" name="TextBox 9"/>
          <p:cNvSpPr txBox="1"/>
          <p:nvPr/>
        </p:nvSpPr>
        <p:spPr>
          <a:xfrm>
            <a:off x="7091881" y="5427552"/>
            <a:ext cx="1428596" cy="369332"/>
          </a:xfrm>
          <a:prstGeom prst="rect">
            <a:avLst/>
          </a:prstGeom>
          <a:noFill/>
        </p:spPr>
        <p:txBody>
          <a:bodyPr wrap="none" rtlCol="0">
            <a:spAutoFit/>
          </a:bodyPr>
          <a:lstStyle/>
          <a:p>
            <a:r>
              <a:rPr lang="en-US" dirty="0" smtClean="0"/>
              <a:t>Stand-alone</a:t>
            </a:r>
            <a:endParaRPr lang="en-US" dirty="0"/>
          </a:p>
        </p:txBody>
      </p:sp>
      <p:sp>
        <p:nvSpPr>
          <p:cNvPr id="11" name="TextBox 10"/>
          <p:cNvSpPr txBox="1"/>
          <p:nvPr/>
        </p:nvSpPr>
        <p:spPr>
          <a:xfrm>
            <a:off x="4762500" y="5067993"/>
            <a:ext cx="1723549" cy="646331"/>
          </a:xfrm>
          <a:prstGeom prst="rect">
            <a:avLst/>
          </a:prstGeom>
          <a:noFill/>
        </p:spPr>
        <p:txBody>
          <a:bodyPr wrap="none" rtlCol="0">
            <a:spAutoFit/>
          </a:bodyPr>
          <a:lstStyle/>
          <a:p>
            <a:pPr algn="ctr"/>
            <a:r>
              <a:rPr lang="en-US" dirty="0" smtClean="0"/>
              <a:t>Connected via </a:t>
            </a:r>
          </a:p>
          <a:p>
            <a:pPr algn="ctr"/>
            <a:r>
              <a:rPr lang="en-US" dirty="0" smtClean="0"/>
              <a:t>wireless</a:t>
            </a:r>
            <a:endParaRPr lang="en-US" dirty="0"/>
          </a:p>
        </p:txBody>
      </p:sp>
      <p:sp>
        <p:nvSpPr>
          <p:cNvPr id="12" name="TextBox 11"/>
          <p:cNvSpPr txBox="1"/>
          <p:nvPr/>
        </p:nvSpPr>
        <p:spPr>
          <a:xfrm>
            <a:off x="6705600" y="3472934"/>
            <a:ext cx="1697901" cy="369332"/>
          </a:xfrm>
          <a:prstGeom prst="rect">
            <a:avLst/>
          </a:prstGeom>
          <a:noFill/>
        </p:spPr>
        <p:txBody>
          <a:bodyPr wrap="none" rtlCol="0">
            <a:spAutoFit/>
          </a:bodyPr>
          <a:lstStyle/>
          <a:p>
            <a:r>
              <a:rPr lang="en-US" dirty="0" smtClean="0"/>
              <a:t>Manual control</a:t>
            </a:r>
            <a:endParaRPr lang="en-US" dirty="0"/>
          </a:p>
        </p:txBody>
      </p:sp>
      <p:sp>
        <p:nvSpPr>
          <p:cNvPr id="14" name="TextBox 13"/>
          <p:cNvSpPr txBox="1"/>
          <p:nvPr/>
        </p:nvSpPr>
        <p:spPr>
          <a:xfrm>
            <a:off x="3987616" y="3842266"/>
            <a:ext cx="2031325" cy="369332"/>
          </a:xfrm>
          <a:prstGeom prst="rect">
            <a:avLst/>
          </a:prstGeom>
          <a:noFill/>
        </p:spPr>
        <p:txBody>
          <a:bodyPr wrap="none" rtlCol="0">
            <a:spAutoFit/>
          </a:bodyPr>
          <a:lstStyle/>
          <a:p>
            <a:r>
              <a:rPr lang="en-US" dirty="0" smtClean="0"/>
              <a:t>Automatic control </a:t>
            </a:r>
            <a:endParaRPr lang="en-US" dirty="0"/>
          </a:p>
        </p:txBody>
      </p:sp>
    </p:spTree>
    <p:extLst>
      <p:ext uri="{BB962C8B-B14F-4D97-AF65-F5344CB8AC3E}">
        <p14:creationId xmlns:p14="http://schemas.microsoft.com/office/powerpoint/2010/main" val="660891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Fault/Failure/Error</a:t>
            </a:r>
            <a:endParaRPr lang="en-US" dirty="0"/>
          </a:p>
        </p:txBody>
      </p:sp>
      <p:sp>
        <p:nvSpPr>
          <p:cNvPr id="3" name="Content Placeholder 2"/>
          <p:cNvSpPr>
            <a:spLocks noGrp="1"/>
          </p:cNvSpPr>
          <p:nvPr>
            <p:ph idx="1"/>
          </p:nvPr>
        </p:nvSpPr>
        <p:spPr/>
        <p:txBody>
          <a:bodyPr/>
          <a:lstStyle/>
          <a:p>
            <a:r>
              <a:rPr lang="en-US" dirty="0" smtClean="0"/>
              <a:t>Fault is a mistake made in the construction of an artifact</a:t>
            </a:r>
          </a:p>
          <a:p>
            <a:r>
              <a:rPr lang="en-US" dirty="0" smtClean="0"/>
              <a:t>Failure is the inability of a system to satisfy its </a:t>
            </a:r>
            <a:r>
              <a:rPr lang="en-US" dirty="0" smtClean="0"/>
              <a:t>requirements due to a fault</a:t>
            </a:r>
            <a:endParaRPr lang="en-US" dirty="0" smtClean="0"/>
          </a:p>
          <a:p>
            <a:r>
              <a:rPr lang="en-US" dirty="0" smtClean="0"/>
              <a:t>Error is the result of </a:t>
            </a:r>
            <a:r>
              <a:rPr lang="en-US" dirty="0" smtClean="0"/>
              <a:t>execution in the presence of a failure when </a:t>
            </a:r>
            <a:r>
              <a:rPr lang="en-US" dirty="0" smtClean="0"/>
              <a:t>trying to execute in the presence of a fault</a:t>
            </a:r>
            <a:endParaRPr lang="en-US" dirty="0"/>
          </a:p>
        </p:txBody>
      </p:sp>
    </p:spTree>
    <p:extLst>
      <p:ext uri="{BB962C8B-B14F-4D97-AF65-F5344CB8AC3E}">
        <p14:creationId xmlns:p14="http://schemas.microsoft.com/office/powerpoint/2010/main" val="1330178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good requirement is</a:t>
            </a:r>
            <a:endParaRPr lang="en-US" dirty="0"/>
          </a:p>
        </p:txBody>
      </p:sp>
      <p:sp>
        <p:nvSpPr>
          <p:cNvPr id="3" name="Content Placeholder 2"/>
          <p:cNvSpPr>
            <a:spLocks noGrp="1"/>
          </p:cNvSpPr>
          <p:nvPr>
            <p:ph idx="1"/>
          </p:nvPr>
        </p:nvSpPr>
        <p:spPr/>
        <p:txBody>
          <a:bodyPr/>
          <a:lstStyle/>
          <a:p>
            <a:r>
              <a:rPr lang="en-US" dirty="0" smtClean="0"/>
              <a:t>Correct</a:t>
            </a:r>
          </a:p>
          <a:p>
            <a:r>
              <a:rPr lang="en-US" dirty="0" smtClean="0"/>
              <a:t>Unambiguous</a:t>
            </a:r>
          </a:p>
          <a:p>
            <a:r>
              <a:rPr lang="en-US" dirty="0" smtClean="0"/>
              <a:t>Complete</a:t>
            </a:r>
          </a:p>
          <a:p>
            <a:r>
              <a:rPr lang="en-US" dirty="0" smtClean="0"/>
              <a:t>Consistent</a:t>
            </a:r>
          </a:p>
          <a:p>
            <a:r>
              <a:rPr lang="en-US" dirty="0" smtClean="0"/>
              <a:t>Prioritized</a:t>
            </a:r>
          </a:p>
          <a:p>
            <a:r>
              <a:rPr lang="en-US" dirty="0" smtClean="0"/>
              <a:t>Verifiable</a:t>
            </a:r>
          </a:p>
          <a:p>
            <a:r>
              <a:rPr lang="en-US" dirty="0" smtClean="0"/>
              <a:t>Modifiable</a:t>
            </a:r>
          </a:p>
          <a:p>
            <a:r>
              <a:rPr lang="en-US" dirty="0" smtClean="0"/>
              <a:t>Traceable </a:t>
            </a:r>
          </a:p>
          <a:p>
            <a:pPr marL="0" indent="0">
              <a:buNone/>
            </a:pPr>
            <a:endParaRPr lang="en-US" dirty="0"/>
          </a:p>
        </p:txBody>
      </p:sp>
    </p:spTree>
    <p:extLst>
      <p:ext uri="{BB962C8B-B14F-4D97-AF65-F5344CB8AC3E}">
        <p14:creationId xmlns:p14="http://schemas.microsoft.com/office/powerpoint/2010/main" val="395406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a:t>
            </a:r>
            <a:endParaRPr lang="en-US" dirty="0"/>
          </a:p>
        </p:txBody>
      </p:sp>
      <p:sp>
        <p:nvSpPr>
          <p:cNvPr id="3" name="Content Placeholder 2"/>
          <p:cNvSpPr>
            <a:spLocks noGrp="1"/>
          </p:cNvSpPr>
          <p:nvPr>
            <p:ph idx="1"/>
          </p:nvPr>
        </p:nvSpPr>
        <p:spPr/>
        <p:txBody>
          <a:bodyPr/>
          <a:lstStyle/>
          <a:p>
            <a:r>
              <a:rPr lang="en-US" sz="2400" dirty="0"/>
              <a:t>Following the life of a requirement – from idea to implementation</a:t>
            </a:r>
          </a:p>
          <a:p>
            <a:r>
              <a:rPr lang="en-US" sz="2400" dirty="0"/>
              <a:t>How requirements impact each other, and how requirements impact other development lifecycle artifacts (such as designs, tests, tasks, source code, hardware specs, etc.) and vice versa.</a:t>
            </a:r>
          </a:p>
          <a:p>
            <a:r>
              <a:rPr lang="en-US" sz="2400" dirty="0"/>
              <a:t>The decomposition of requirements – from high level user/customer/market needs to system, sub-system, software or hardware component requirements; and transformation into design specifications and the implementation realization of the requirement</a:t>
            </a:r>
            <a:r>
              <a:rPr lang="en-US" sz="2400" dirty="0" smtClean="0"/>
              <a:t>.</a:t>
            </a:r>
            <a:endParaRPr lang="en-US" sz="2400" dirty="0"/>
          </a:p>
        </p:txBody>
      </p:sp>
    </p:spTree>
    <p:extLst>
      <p:ext uri="{BB962C8B-B14F-4D97-AF65-F5344CB8AC3E}">
        <p14:creationId xmlns:p14="http://schemas.microsoft.com/office/powerpoint/2010/main" val="2873526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traces</a:t>
            </a:r>
            <a:endParaRPr lang="en-US" dirty="0"/>
          </a:p>
        </p:txBody>
      </p:sp>
      <p:sp>
        <p:nvSpPr>
          <p:cNvPr id="3" name="Content Placeholder 2"/>
          <p:cNvSpPr>
            <a:spLocks noGrp="1"/>
          </p:cNvSpPr>
          <p:nvPr>
            <p:ph idx="1"/>
          </p:nvPr>
        </p:nvSpPr>
        <p:spPr>
          <a:xfrm>
            <a:off x="457200" y="1417638"/>
            <a:ext cx="8229600" cy="4708525"/>
          </a:xfrm>
        </p:spPr>
        <p:txBody>
          <a:bodyPr/>
          <a:lstStyle/>
          <a:p>
            <a:r>
              <a:rPr lang="en-US" sz="2400" b="1" dirty="0"/>
              <a:t>Satisfaction</a:t>
            </a:r>
            <a:r>
              <a:rPr lang="en-US" sz="2400" dirty="0"/>
              <a:t>: a system requirement (or more likely a number of system requirements) ‘satisfies’ a user requirement e.g. system requirement ‘The engine shall have at least 200bhp’ satisfies user requirement ‘The car shall be capable of accelerating from 0-60mph in under 8 seconds’.</a:t>
            </a:r>
          </a:p>
          <a:p>
            <a:r>
              <a:rPr lang="en-US" sz="2400" b="1" dirty="0"/>
              <a:t>Verification</a:t>
            </a:r>
            <a:r>
              <a:rPr lang="en-US" sz="2400" dirty="0"/>
              <a:t>: a test case ‘verifies’ </a:t>
            </a:r>
            <a:r>
              <a:rPr lang="en-US" sz="2400" dirty="0" smtClean="0"/>
              <a:t>that a </a:t>
            </a:r>
            <a:r>
              <a:rPr lang="en-US" sz="2400" dirty="0"/>
              <a:t>requirement </a:t>
            </a:r>
            <a:r>
              <a:rPr lang="en-US" sz="2400" dirty="0" smtClean="0"/>
              <a:t>is satisfied e.g</a:t>
            </a:r>
            <a:r>
              <a:rPr lang="en-US" sz="2400" dirty="0"/>
              <a:t>. test case ‘0-60mph acceleration test’ (consisting of a number of test steps) verifies user requirement ‘The car shall be capable of accelerating from 0-60mph in under 8 seconds’.</a:t>
            </a:r>
          </a:p>
          <a:p>
            <a:r>
              <a:rPr lang="en-US" sz="2400" b="1" dirty="0"/>
              <a:t>Dependency</a:t>
            </a:r>
            <a:r>
              <a:rPr lang="en-US" sz="2400" dirty="0"/>
              <a:t> (often used where interfaces are concerned): a requirement ‘depends’ on another requirement e.g. requirement ‘the power socket shall take 3 pins’ depends on requirement ‘the plug shall have 3 pins</a:t>
            </a:r>
            <a:r>
              <a:rPr lang="en-US" sz="2400" dirty="0" smtClean="0"/>
              <a:t>’.</a:t>
            </a:r>
            <a:endParaRPr lang="en-US" sz="2400" dirty="0"/>
          </a:p>
        </p:txBody>
      </p:sp>
    </p:spTree>
    <p:extLst>
      <p:ext uri="{BB962C8B-B14F-4D97-AF65-F5344CB8AC3E}">
        <p14:creationId xmlns:p14="http://schemas.microsoft.com/office/powerpoint/2010/main" val="3153516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Baselining</a:t>
            </a:r>
            <a:endParaRPr lang="en-US" dirty="0"/>
          </a:p>
        </p:txBody>
      </p:sp>
      <p:sp>
        <p:nvSpPr>
          <p:cNvPr id="3" name="Content Placeholder 2"/>
          <p:cNvSpPr>
            <a:spLocks noGrp="1"/>
          </p:cNvSpPr>
          <p:nvPr>
            <p:ph idx="1"/>
          </p:nvPr>
        </p:nvSpPr>
        <p:spPr/>
        <p:txBody>
          <a:bodyPr/>
          <a:lstStyle/>
          <a:p>
            <a:r>
              <a:rPr lang="en-US" dirty="0"/>
              <a:t>A baseline is all about getting to a common </a:t>
            </a:r>
            <a:r>
              <a:rPr lang="en-US" dirty="0" smtClean="0"/>
              <a:t>agreement </a:t>
            </a:r>
            <a:r>
              <a:rPr lang="en-US" dirty="0"/>
              <a:t>between stakeholders. It essentially involves setting the right expectations including responsibilities, risks, assumptions, </a:t>
            </a:r>
            <a:r>
              <a:rPr lang="en-US" dirty="0" smtClean="0"/>
              <a:t>deliverables </a:t>
            </a:r>
            <a:r>
              <a:rPr lang="en-US" dirty="0"/>
              <a:t>and approaches. Once an agreement is reached; it </a:t>
            </a:r>
            <a:r>
              <a:rPr lang="en-US" dirty="0" smtClean="0"/>
              <a:t>should </a:t>
            </a:r>
            <a:r>
              <a:rPr lang="en-US" dirty="0"/>
              <a:t>be put in source control to manage the base line going forward.</a:t>
            </a:r>
          </a:p>
        </p:txBody>
      </p:sp>
    </p:spTree>
    <p:extLst>
      <p:ext uri="{BB962C8B-B14F-4D97-AF65-F5344CB8AC3E}">
        <p14:creationId xmlns:p14="http://schemas.microsoft.com/office/powerpoint/2010/main" val="3194900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59502</TotalTime>
  <Words>863</Words>
  <Application>Microsoft Office PowerPoint</Application>
  <PresentationFormat>On-screen Show (4:3)</PresentationFormat>
  <Paragraphs>138</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ＭＳ Ｐゴシック</vt:lpstr>
      <vt:lpstr>ＭＳ Ｐゴシック</vt:lpstr>
      <vt:lpstr>Arial</vt:lpstr>
      <vt:lpstr>Calibri</vt:lpstr>
      <vt:lpstr>Verdana</vt:lpstr>
      <vt:lpstr>ヒラギノ角ゴ Pro W3</vt:lpstr>
      <vt:lpstr>syse802Template</vt:lpstr>
      <vt:lpstr>CPSC 873</vt:lpstr>
      <vt:lpstr>Preparing for V &amp; V</vt:lpstr>
      <vt:lpstr>Distinction</vt:lpstr>
      <vt:lpstr>Context</vt:lpstr>
      <vt:lpstr>Fault/Failure/Error</vt:lpstr>
      <vt:lpstr>A good requirement is</vt:lpstr>
      <vt:lpstr>Traceability</vt:lpstr>
      <vt:lpstr>Types of traces</vt:lpstr>
      <vt:lpstr>Baselining</vt:lpstr>
      <vt:lpstr>Techniques</vt:lpstr>
      <vt:lpstr>Templates</vt:lpstr>
      <vt:lpstr>Notations</vt:lpstr>
      <vt:lpstr>Grouping requirements</vt:lpstr>
      <vt:lpstr>Requirement hierarchy</vt:lpstr>
      <vt:lpstr>Verification</vt:lpstr>
      <vt:lpstr>ReqSpec</vt:lpstr>
      <vt:lpstr>Error ontology - 1</vt:lpstr>
      <vt:lpstr>Error ontology - 2</vt:lpstr>
      <vt:lpstr>Eclipse/OSATE/ALISA</vt:lpstr>
      <vt:lpstr>AADL</vt:lpstr>
      <vt:lpstr>Special languages/annexes</vt:lpstr>
      <vt:lpstr>Resources for learning AADL</vt:lpstr>
      <vt:lpstr>Example models</vt:lpstr>
      <vt:lpstr>ALISA</vt:lpstr>
      <vt:lpstr>Assignment</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John Mcgregor</cp:lastModifiedBy>
  <cp:revision>124</cp:revision>
  <cp:lastPrinted>2015-08-15T13:16:16Z</cp:lastPrinted>
  <dcterms:created xsi:type="dcterms:W3CDTF">2011-07-20T15:12:54Z</dcterms:created>
  <dcterms:modified xsi:type="dcterms:W3CDTF">2018-08-27T18:50:00Z</dcterms:modified>
</cp:coreProperties>
</file>