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7"/>
  </p:notesMasterIdLst>
  <p:sldIdLst>
    <p:sldId id="260" r:id="rId2"/>
    <p:sldId id="284" r:id="rId3"/>
    <p:sldId id="282" r:id="rId4"/>
    <p:sldId id="280" r:id="rId5"/>
    <p:sldId id="281" r:id="rId6"/>
    <p:sldId id="267" r:id="rId7"/>
    <p:sldId id="261" r:id="rId8"/>
    <p:sldId id="264" r:id="rId9"/>
    <p:sldId id="262" r:id="rId10"/>
    <p:sldId id="266" r:id="rId11"/>
    <p:sldId id="279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5" r:id="rId21"/>
    <p:sldId id="276" r:id="rId22"/>
    <p:sldId id="278" r:id="rId23"/>
    <p:sldId id="263" r:id="rId24"/>
    <p:sldId id="283" r:id="rId25"/>
    <p:sldId id="265" r:id="rId26"/>
  </p:sldIdLst>
  <p:sldSz cx="9144000" cy="6858000" type="screen4x3"/>
  <p:notesSz cx="7077075" cy="9363075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2" d="100"/>
          <a:sy n="52" d="100"/>
        </p:scale>
        <p:origin x="99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-2813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3936" tIns="46968" rIns="93936" bIns="46968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wrap="square" lIns="93936" tIns="46968" rIns="93936" bIns="4696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wrap="square" lIns="93936" tIns="46968" rIns="93936" bIns="4696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92577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.cuhk.hk/~lyu/book/reliability/pdf/Chap_9.pdf" TargetMode="External"/><Relationship Id="rId2" Type="http://schemas.openxmlformats.org/officeDocument/2006/relationships/hyperlink" Target="http://citeseerx.ist.psu.edu/viewdoc/download?doi=10.1.1.197.5917&amp;rep=rep1&amp;type=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itech.fgcu.edu/faculty/zalewski/CEN4935/Projects/SampleSRS-AirTrafficControl.html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iki.sei.cmu.edu/aadl/index.php/ARP4761_-_Wheel_Brake_System_(WBS)_Example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dirty="0" smtClean="0"/>
              <a:t>CPSC 873</a:t>
            </a:r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Session 3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Requirements V &amp; V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Orthogonal defect classification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“types” of defects are categorized into non-overlapping groups</a:t>
            </a:r>
          </a:p>
          <a:p>
            <a:r>
              <a:rPr lang="en-US" dirty="0" smtClean="0"/>
              <a:t>Originated in IBM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716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NASA’s ODC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848470" y="1600200"/>
            <a:ext cx="344706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579843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175" y="1976438"/>
            <a:ext cx="7867650" cy="290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827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9113" y="681038"/>
            <a:ext cx="8105775" cy="549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8045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One purpose</a:t>
            </a: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899501"/>
            <a:ext cx="8448465" cy="9352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5142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Defect types</a:t>
            </a: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562" y="1905000"/>
            <a:ext cx="8778876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3668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 </a:t>
            </a:r>
            <a:r>
              <a:rPr lang="en-US" dirty="0" smtClean="0"/>
              <a:t>types - 2</a:t>
            </a:r>
            <a:endParaRPr 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752600"/>
            <a:ext cx="8925358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119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 </a:t>
            </a:r>
            <a:r>
              <a:rPr lang="en-US" dirty="0" smtClean="0"/>
              <a:t>types - 3</a:t>
            </a: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0" y="2286000"/>
            <a:ext cx="8484781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883" y="3352800"/>
            <a:ext cx="8596116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51587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Reliability growth curve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981200"/>
            <a:ext cx="6527800" cy="448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9365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causes a fault to become an error and lead to a failure?</a:t>
            </a:r>
          </a:p>
          <a:p>
            <a:r>
              <a:rPr lang="en-US" dirty="0" smtClean="0"/>
              <a:t>Trigger – the idea of what initiated the cascade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1580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209800" y="2819400"/>
            <a:ext cx="4876800" cy="2438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 flipH="1">
            <a:off x="5181600" y="3352800"/>
            <a:ext cx="7924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wow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116581" y="3233910"/>
            <a:ext cx="11887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Hydraulic pressure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752600" y="2496234"/>
            <a:ext cx="114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Air pressure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206240" y="4563788"/>
            <a:ext cx="1950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velocity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427429" y="4266572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redundant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6153646" y="5045670"/>
            <a:ext cx="2514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Single point of failure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8580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Backward compatibility</a:t>
            </a:r>
          </a:p>
          <a:p>
            <a:r>
              <a:rPr lang="en-US" dirty="0" smtClean="0"/>
              <a:t>Lateral compatibility</a:t>
            </a:r>
          </a:p>
          <a:p>
            <a:r>
              <a:rPr lang="en-US" dirty="0" smtClean="0"/>
              <a:t>Design conformance</a:t>
            </a:r>
          </a:p>
          <a:p>
            <a:r>
              <a:rPr lang="en-US" dirty="0" smtClean="0"/>
              <a:t>Concurrency</a:t>
            </a:r>
          </a:p>
          <a:p>
            <a:r>
              <a:rPr lang="en-US" dirty="0" smtClean="0"/>
              <a:t>Operational semantics</a:t>
            </a:r>
          </a:p>
          <a:p>
            <a:r>
              <a:rPr lang="en-US" dirty="0" smtClean="0"/>
              <a:t>Documentation consistency/completeness</a:t>
            </a:r>
          </a:p>
          <a:p>
            <a:r>
              <a:rPr lang="en-US" dirty="0" smtClean="0"/>
              <a:t>Rare situation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2390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 test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 coverage</a:t>
            </a:r>
          </a:p>
          <a:p>
            <a:r>
              <a:rPr lang="en-US" dirty="0" smtClean="0"/>
              <a:t>Test sequencing</a:t>
            </a:r>
          </a:p>
          <a:p>
            <a:r>
              <a:rPr lang="en-US" dirty="0" smtClean="0"/>
              <a:t>Test interaction</a:t>
            </a:r>
          </a:p>
          <a:p>
            <a:r>
              <a:rPr lang="en-US" dirty="0" smtClean="0"/>
              <a:t>Test variation</a:t>
            </a:r>
          </a:p>
          <a:p>
            <a:r>
              <a:rPr lang="en-US" dirty="0" smtClean="0"/>
              <a:t>Simple path coverage</a:t>
            </a:r>
          </a:p>
          <a:p>
            <a:r>
              <a:rPr lang="en-US" dirty="0" smtClean="0"/>
              <a:t>Combination path coverage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1565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System test triggers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Recovery/exception handling</a:t>
            </a:r>
          </a:p>
          <a:p>
            <a:r>
              <a:rPr lang="en-US" dirty="0" smtClean="0"/>
              <a:t>System startup and restart</a:t>
            </a:r>
          </a:p>
          <a:p>
            <a:r>
              <a:rPr lang="en-US" dirty="0" smtClean="0"/>
              <a:t>Workload stress/volume</a:t>
            </a:r>
          </a:p>
          <a:p>
            <a:r>
              <a:rPr lang="en-US" dirty="0" smtClean="0"/>
              <a:t>Hardware configuration and software configuration</a:t>
            </a:r>
          </a:p>
          <a:p>
            <a:r>
              <a:rPr lang="en-US" dirty="0" smtClean="0"/>
              <a:t>Normal mode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32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http://www.cs.odu.edu/~</a:t>
            </a:r>
            <a:r>
              <a:rPr lang="en-US" dirty="0" smtClean="0">
                <a:hlinkClick r:id="rId2"/>
              </a:rPr>
              <a:t>mln/ltrs-pdfs/NASA-2003-cr212426.pdf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citeseerx.ist.psu.edu/viewdoc/download?doi=10.1.1.197.5917&amp;rep=rep1&amp;type=pdf</a:t>
            </a:r>
            <a:endParaRPr lang="en-US" dirty="0" smtClean="0"/>
          </a:p>
          <a:p>
            <a:r>
              <a:rPr lang="en-US" dirty="0">
                <a:hlinkClick r:id="rId3"/>
              </a:rPr>
              <a:t>http://www.cs.cuhk.hk/~</a:t>
            </a:r>
            <a:r>
              <a:rPr lang="en-US" dirty="0" smtClean="0">
                <a:hlinkClick r:id="rId3"/>
              </a:rPr>
              <a:t>lyu/book/reliability/pdf/Chap_9.pdf</a:t>
            </a:r>
            <a:endParaRPr lang="en-US" dirty="0"/>
          </a:p>
          <a:p>
            <a:r>
              <a:rPr lang="en-US" dirty="0" smtClean="0">
                <a:hlinkClick r:id="rId4"/>
              </a:rPr>
              <a:t>http</a:t>
            </a:r>
            <a:r>
              <a:rPr lang="en-US" dirty="0">
                <a:hlinkClick r:id="rId4"/>
              </a:rPr>
              <a:t>://</a:t>
            </a:r>
            <a:r>
              <a:rPr lang="en-US" dirty="0" smtClean="0">
                <a:hlinkClick r:id="rId4"/>
              </a:rPr>
              <a:t>itech.fgcu.edu/faculty/zalewski/CEN4935/Projects/SampleSRS-AirTrafficControl.html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492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Get the AADL model</a:t>
            </a:r>
          </a:p>
          <a:p>
            <a:pPr lvl="1"/>
            <a:r>
              <a:rPr lang="en-US" dirty="0" smtClean="0">
                <a:hlinkClick r:id="rId2"/>
              </a:rPr>
              <a:t>https://github.com/osate/examples/tree/master/ARP4761</a:t>
            </a:r>
          </a:p>
          <a:p>
            <a:r>
              <a:rPr lang="en-US" dirty="0" smtClean="0">
                <a:hlinkClick r:id="rId2"/>
              </a:rPr>
              <a:t>Get the English description of the example</a:t>
            </a:r>
          </a:p>
          <a:p>
            <a:pPr lvl="1"/>
            <a:r>
              <a:rPr lang="en-US" dirty="0" smtClean="0">
                <a:hlinkClick r:id="rId2"/>
              </a:rPr>
              <a:t>https://wiki.sei.cmu.edu/aadl/index.php/ARP4761_-_Wheel_Brake_System_%28WBS%29_Example</a:t>
            </a:r>
            <a:endParaRPr lang="en-US" dirty="0" smtClean="0"/>
          </a:p>
          <a:p>
            <a:r>
              <a:rPr lang="en-US" dirty="0" err="1" smtClean="0"/>
              <a:t>github</a:t>
            </a:r>
            <a:endParaRPr lang="en-US" dirty="0" smtClean="0"/>
          </a:p>
          <a:p>
            <a:pPr lvl="1"/>
            <a:r>
              <a:rPr lang="en-US" dirty="0">
                <a:hlinkClick r:id="rId2"/>
              </a:rPr>
              <a:t>https://wiki.sei.cmu.edu/aadl/index.php/ARP4761_-_Wheel_Brake_System_(WBS)_</a:t>
            </a:r>
            <a:r>
              <a:rPr lang="en-US" dirty="0" smtClean="0">
                <a:hlinkClick r:id="rId2"/>
              </a:rPr>
              <a:t>Example</a:t>
            </a:r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3009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1772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Software development industry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Software </a:t>
            </a:r>
          </a:p>
          <a:p>
            <a:pPr lvl="1"/>
            <a:r>
              <a:rPr lang="en-US" dirty="0" smtClean="0"/>
              <a:t>Systems software</a:t>
            </a:r>
          </a:p>
          <a:p>
            <a:pPr lvl="1"/>
            <a:r>
              <a:rPr lang="en-US" dirty="0" smtClean="0"/>
              <a:t>Application software</a:t>
            </a:r>
          </a:p>
          <a:p>
            <a:pPr lvl="1"/>
            <a:r>
              <a:rPr lang="en-US" dirty="0" smtClean="0"/>
              <a:t>Middleware and tools</a:t>
            </a:r>
          </a:p>
          <a:p>
            <a:r>
              <a:rPr lang="en-US" dirty="0" smtClean="0"/>
              <a:t>Internet software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734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Variations on a central theme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Revenue Expectations</a:t>
            </a:r>
          </a:p>
          <a:p>
            <a:pPr lvl="1"/>
            <a:r>
              <a:rPr lang="en-US" dirty="0" smtClean="0"/>
              <a:t>Significant im</a:t>
            </a:r>
            <a:r>
              <a:rPr lang="en-US" dirty="0"/>
              <a:t>p</a:t>
            </a:r>
            <a:r>
              <a:rPr lang="en-US" dirty="0" smtClean="0"/>
              <a:t>act on business model – Amazon</a:t>
            </a:r>
          </a:p>
          <a:p>
            <a:pPr lvl="1"/>
            <a:r>
              <a:rPr lang="en-US" dirty="0" smtClean="0"/>
              <a:t>Significant impact on operations – fly-by-wire</a:t>
            </a:r>
          </a:p>
          <a:p>
            <a:r>
              <a:rPr lang="en-US" dirty="0" smtClean="0"/>
              <a:t>Cost</a:t>
            </a:r>
          </a:p>
          <a:p>
            <a:pPr lvl="1"/>
            <a:r>
              <a:rPr lang="en-US" dirty="0" smtClean="0"/>
              <a:t>Custom - 75% or more of total product cost</a:t>
            </a:r>
          </a:p>
          <a:p>
            <a:pPr lvl="1"/>
            <a:r>
              <a:rPr lang="en-US" dirty="0" smtClean="0"/>
              <a:t>Off the shelf – 10% of total cost</a:t>
            </a:r>
          </a:p>
          <a:p>
            <a:r>
              <a:rPr lang="en-US" dirty="0"/>
              <a:t>Cloud Computing Services</a:t>
            </a:r>
          </a:p>
          <a:p>
            <a:r>
              <a:rPr lang="en-US" dirty="0"/>
              <a:t>Entertainment Software</a:t>
            </a:r>
          </a:p>
          <a:p>
            <a:r>
              <a:rPr lang="en-US" dirty="0"/>
              <a:t>Electronic Commerce</a:t>
            </a:r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9929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Variations on a central </a:t>
            </a:r>
            <a:r>
              <a:rPr lang="en-US" dirty="0" smtClean="0"/>
              <a:t>theme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 to deliver</a:t>
            </a:r>
          </a:p>
          <a:p>
            <a:pPr lvl="1"/>
            <a:r>
              <a:rPr lang="en-US" dirty="0" smtClean="0"/>
              <a:t>DevOps</a:t>
            </a:r>
          </a:p>
          <a:p>
            <a:pPr lvl="1"/>
            <a:r>
              <a:rPr lang="en-US" dirty="0" smtClean="0"/>
              <a:t>Continuous engineering</a:t>
            </a:r>
            <a:endParaRPr lang="en-US" dirty="0"/>
          </a:p>
          <a:p>
            <a:endParaRPr lang="en-US" dirty="0"/>
          </a:p>
          <a:p>
            <a:r>
              <a:rPr lang="en-US" dirty="0"/>
              <a:t>Lifetime </a:t>
            </a:r>
          </a:p>
          <a:p>
            <a:pPr lvl="1"/>
            <a:r>
              <a:rPr lang="en-US" dirty="0"/>
              <a:t>Must last as long as accompanying product</a:t>
            </a:r>
          </a:p>
          <a:p>
            <a:pPr lvl="1"/>
            <a:r>
              <a:rPr lang="en-US" dirty="0"/>
              <a:t>Until next upgrade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577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Definitions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Mistake – </a:t>
            </a:r>
            <a:r>
              <a:rPr lang="en-US" sz="2800" dirty="0"/>
              <a:t>a human action that produces an incorrect </a:t>
            </a:r>
            <a:r>
              <a:rPr lang="en-US" sz="2800" dirty="0" smtClean="0"/>
              <a:t>result</a:t>
            </a:r>
            <a:r>
              <a:rPr lang="en-US" sz="2800" dirty="0"/>
              <a:t>. </a:t>
            </a:r>
          </a:p>
          <a:p>
            <a:r>
              <a:rPr lang="en-US" sz="2800" dirty="0"/>
              <a:t>Fault [or Defect</a:t>
            </a:r>
            <a:r>
              <a:rPr lang="en-US" sz="2800" dirty="0" smtClean="0"/>
              <a:t>] – </a:t>
            </a:r>
            <a:r>
              <a:rPr lang="en-US" sz="2800" dirty="0"/>
              <a:t>an incorrect step, process, or </a:t>
            </a:r>
            <a:r>
              <a:rPr lang="en-US" sz="2800" dirty="0" smtClean="0"/>
              <a:t>data</a:t>
            </a:r>
            <a:r>
              <a:rPr lang="en-US" sz="2800" dirty="0"/>
              <a:t> </a:t>
            </a:r>
            <a:r>
              <a:rPr lang="en-US" sz="2800" dirty="0" smtClean="0"/>
              <a:t>definition </a:t>
            </a:r>
            <a:r>
              <a:rPr lang="en-US" sz="2800" dirty="0"/>
              <a:t>in a program</a:t>
            </a:r>
            <a:r>
              <a:rPr lang="en-US" sz="2800" dirty="0" smtClean="0"/>
              <a:t>.</a:t>
            </a:r>
            <a:endParaRPr lang="en-US" sz="2800" dirty="0"/>
          </a:p>
          <a:p>
            <a:r>
              <a:rPr lang="en-US" sz="2800" dirty="0" smtClean="0"/>
              <a:t>Failure – </a:t>
            </a:r>
            <a:r>
              <a:rPr lang="en-US" sz="2800" dirty="0"/>
              <a:t>the inability of a </a:t>
            </a:r>
            <a:r>
              <a:rPr lang="en-US" sz="2800" dirty="0" smtClean="0"/>
              <a:t>system or </a:t>
            </a:r>
            <a:r>
              <a:rPr lang="en-US" sz="2800" dirty="0"/>
              <a:t>component to perform </a:t>
            </a:r>
            <a:r>
              <a:rPr lang="en-US" sz="2800" dirty="0" smtClean="0"/>
              <a:t>its </a:t>
            </a:r>
            <a:r>
              <a:rPr lang="en-US" sz="2800" dirty="0"/>
              <a:t>required function </a:t>
            </a:r>
            <a:r>
              <a:rPr lang="en-US" sz="2800" dirty="0" smtClean="0"/>
              <a:t>within the </a:t>
            </a:r>
            <a:r>
              <a:rPr lang="en-US" sz="2800" dirty="0"/>
              <a:t>specified performance </a:t>
            </a:r>
            <a:r>
              <a:rPr lang="en-US" sz="2800" dirty="0" smtClean="0"/>
              <a:t>requirement.</a:t>
            </a:r>
            <a:endParaRPr lang="en-US" sz="2800" dirty="0"/>
          </a:p>
          <a:p>
            <a:r>
              <a:rPr lang="en-US" sz="2800" dirty="0" smtClean="0"/>
              <a:t>Error – </a:t>
            </a:r>
            <a:r>
              <a:rPr lang="en-US" sz="2800" dirty="0"/>
              <a:t>the difference between a computed, observed, or </a:t>
            </a:r>
            <a:r>
              <a:rPr lang="en-US" sz="2800" dirty="0" smtClean="0"/>
              <a:t>measured </a:t>
            </a:r>
            <a:r>
              <a:rPr lang="en-US" sz="2800" dirty="0"/>
              <a:t>value or condition and the true, specified, or </a:t>
            </a:r>
            <a:r>
              <a:rPr lang="en-US" sz="2800" dirty="0" smtClean="0"/>
              <a:t>theoretically </a:t>
            </a:r>
            <a:r>
              <a:rPr lang="en-US" sz="2800" dirty="0"/>
              <a:t>correct value or condition.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968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124200" y="1752600"/>
            <a:ext cx="2743200" cy="8382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1188" y="3200400"/>
            <a:ext cx="2841625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0" y="4712316"/>
            <a:ext cx="2841625" cy="933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371101" y="3482459"/>
            <a:ext cx="2249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Target of verification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447301" y="1987034"/>
            <a:ext cx="22621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Upstream source of </a:t>
            </a:r>
          </a:p>
          <a:p>
            <a:pPr algn="ctr"/>
            <a:r>
              <a:rPr lang="en-US" dirty="0" smtClean="0"/>
              <a:t>information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348762" y="4994375"/>
            <a:ext cx="25186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Impact on downstream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503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integrity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on a scale from 1 – 4</a:t>
            </a:r>
          </a:p>
          <a:p>
            <a:r>
              <a:rPr lang="en-US" dirty="0" smtClean="0"/>
              <a:t>Measure of how important the element is to health and safety</a:t>
            </a:r>
          </a:p>
          <a:p>
            <a:r>
              <a:rPr lang="en-US" dirty="0" smtClean="0"/>
              <a:t>Value is assigned based on the consequences of the 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2756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Coverage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portion of the target of verification that is touched by the verification actions</a:t>
            </a:r>
          </a:p>
          <a:p>
            <a:r>
              <a:rPr lang="en-US" dirty="0" smtClean="0"/>
              <a:t>As the level of integrity increases the coverage must increase as well.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7774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30343</TotalTime>
  <Words>414</Words>
  <Application>Microsoft Office PowerPoint</Application>
  <PresentationFormat>On-screen Show (4:3)</PresentationFormat>
  <Paragraphs>102</Paragraphs>
  <Slides>25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873</vt:lpstr>
      <vt:lpstr>Context</vt:lpstr>
      <vt:lpstr>Software development industry</vt:lpstr>
      <vt:lpstr>Variations on a central theme</vt:lpstr>
      <vt:lpstr>Variations on a central theme - 2</vt:lpstr>
      <vt:lpstr>IEEE Definitions</vt:lpstr>
      <vt:lpstr>Context</vt:lpstr>
      <vt:lpstr>Level of integrity</vt:lpstr>
      <vt:lpstr>Coverage</vt:lpstr>
      <vt:lpstr>Orthogonal defect classification</vt:lpstr>
      <vt:lpstr>NASA’s ODC</vt:lpstr>
      <vt:lpstr>PowerPoint Presentation</vt:lpstr>
      <vt:lpstr>PowerPoint Presentation</vt:lpstr>
      <vt:lpstr>One purpose</vt:lpstr>
      <vt:lpstr>Defect types</vt:lpstr>
      <vt:lpstr>Defect types - 2</vt:lpstr>
      <vt:lpstr>Defect types - 3</vt:lpstr>
      <vt:lpstr>Reliability growth curve</vt:lpstr>
      <vt:lpstr>triggers</vt:lpstr>
      <vt:lpstr>Review Triggers</vt:lpstr>
      <vt:lpstr>Function test triggers</vt:lpstr>
      <vt:lpstr>System test triggers</vt:lpstr>
      <vt:lpstr>PowerPoint Presentation</vt:lpstr>
      <vt:lpstr>PowerPoint Presentation</vt:lpstr>
      <vt:lpstr>PowerPoint Presentation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120</cp:revision>
  <cp:lastPrinted>2015-08-15T13:16:16Z</cp:lastPrinted>
  <dcterms:created xsi:type="dcterms:W3CDTF">2011-07-20T15:12:54Z</dcterms:created>
  <dcterms:modified xsi:type="dcterms:W3CDTF">2018-09-04T15:10:27Z</dcterms:modified>
</cp:coreProperties>
</file>