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60" r:id="rId2"/>
    <p:sldId id="283" r:id="rId3"/>
    <p:sldId id="282" r:id="rId4"/>
    <p:sldId id="263" r:id="rId5"/>
    <p:sldId id="261" r:id="rId6"/>
    <p:sldId id="278" r:id="rId7"/>
    <p:sldId id="277" r:id="rId8"/>
    <p:sldId id="262" r:id="rId9"/>
    <p:sldId id="264" r:id="rId10"/>
    <p:sldId id="265" r:id="rId11"/>
    <p:sldId id="268" r:id="rId12"/>
    <p:sldId id="276" r:id="rId13"/>
    <p:sldId id="266" r:id="rId14"/>
    <p:sldId id="273" r:id="rId15"/>
    <p:sldId id="275" r:id="rId16"/>
    <p:sldId id="274" r:id="rId17"/>
    <p:sldId id="269" r:id="rId18"/>
    <p:sldId id="270" r:id="rId19"/>
    <p:sldId id="271" r:id="rId20"/>
    <p:sldId id="272" r:id="rId21"/>
    <p:sldId id="280" r:id="rId22"/>
    <p:sldId id="267" r:id="rId23"/>
    <p:sldId id="279" r:id="rId24"/>
    <p:sldId id="281" r:id="rId25"/>
  </p:sldIdLst>
  <p:sldSz cx="9144000" cy="6858000" type="screen4x3"/>
  <p:notesSz cx="7077075" cy="9363075"/>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p:scale>
          <a:sx n="69" d="100"/>
          <a:sy n="69" d="100"/>
        </p:scale>
        <p:origin x="1776" y="1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wrap="square" lIns="93936" tIns="46968" rIns="93936" bIns="46968"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wrap="square" lIns="93936" tIns="46968" rIns="93936" bIns="46968"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8/28/2018</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wrap="square" lIns="93936" tIns="46968" rIns="93936" bIns="46968"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707708" y="4447461"/>
            <a:ext cx="5661660" cy="4213384"/>
          </a:xfrm>
          <a:prstGeom prst="rect">
            <a:avLst/>
          </a:prstGeom>
        </p:spPr>
        <p:txBody>
          <a:bodyPr vert="horz" wrap="square" lIns="93936" tIns="46968" rIns="93936" bIns="46968"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893296"/>
            <a:ext cx="3066733" cy="468154"/>
          </a:xfrm>
          <a:prstGeom prst="rect">
            <a:avLst/>
          </a:prstGeom>
        </p:spPr>
        <p:txBody>
          <a:bodyPr vert="horz" wrap="square" lIns="93936" tIns="46968" rIns="93936" bIns="46968"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wrap="square" lIns="93936" tIns="46968" rIns="93936" bIns="46968"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2849257725"/>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8/28/2018</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8/28/2018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8/28/2018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8/28/2018</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8/28/2018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8/28/2018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8/28/2018</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8/28/2018</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8/28/2018</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8/28/2018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8/28/2018</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slideshare.net/iivanoo/aadl-42305750?next_slideshow=2" TargetMode="External"/><Relationship Id="rId2" Type="http://schemas.openxmlformats.org/officeDocument/2006/relationships/hyperlink" Target="http://www.slideshare.net/iivanoo/aadl-42305750"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en.wikipedia.org/wiki/Design_review_(U.S._government)#Critical_Design_Review_.28CDR.29" TargetMode="External"/><Relationship Id="rId13" Type="http://schemas.openxmlformats.org/officeDocument/2006/relationships/hyperlink" Target="https://en.wikipedia.org/wiki/Design_review_(U.S._government)#Flight_Readiness_Review_.28FRR.29" TargetMode="External"/><Relationship Id="rId3" Type="http://schemas.openxmlformats.org/officeDocument/2006/relationships/hyperlink" Target="https://en.wikipedia.org/wiki/Design_review_(U.S._government)#Mission_Concept_Review_.28MCR.29" TargetMode="External"/><Relationship Id="rId7" Type="http://schemas.openxmlformats.org/officeDocument/2006/relationships/hyperlink" Target="https://en.wikipedia.org/wiki/Design_review_(U.S._government)#Preliminary_Design_Review_.28PDR.29" TargetMode="External"/><Relationship Id="rId12" Type="http://schemas.openxmlformats.org/officeDocument/2006/relationships/hyperlink" Target="https://en.wikipedia.org/wiki/Design_review_(U.S._government)#Operational_Readiness_Review_.28ORR.29" TargetMode="External"/><Relationship Id="rId2" Type="http://schemas.openxmlformats.org/officeDocument/2006/relationships/hyperlink" Target="https://en.wikipedia.org/wiki/Design_review_(U.S._government)#Review_process" TargetMode="External"/><Relationship Id="rId1" Type="http://schemas.openxmlformats.org/officeDocument/2006/relationships/slideLayout" Target="../slideLayouts/slideLayout2.xml"/><Relationship Id="rId6" Type="http://schemas.openxmlformats.org/officeDocument/2006/relationships/hyperlink" Target="https://en.wikipedia.org/wiki/Design_review_(U.S._government)#System_Design_Review_.28SDR.29" TargetMode="External"/><Relationship Id="rId11" Type="http://schemas.openxmlformats.org/officeDocument/2006/relationships/hyperlink" Target="https://en.wikipedia.org/wiki/Design_review_(U.S._government)#System_Acceptance_Review_.28SAR.29" TargetMode="External"/><Relationship Id="rId5" Type="http://schemas.openxmlformats.org/officeDocument/2006/relationships/hyperlink" Target="https://en.wikipedia.org/wiki/Design_review_(U.S._government)#Mission_Definition_Review_.28MDR.29" TargetMode="External"/><Relationship Id="rId10" Type="http://schemas.openxmlformats.org/officeDocument/2006/relationships/hyperlink" Target="https://en.wikipedia.org/wiki/Design_review_(U.S._government)#Test_Readiness_Review_.28TRR.29" TargetMode="External"/><Relationship Id="rId4" Type="http://schemas.openxmlformats.org/officeDocument/2006/relationships/hyperlink" Target="https://en.wikipedia.org/wiki/Design_review_(U.S._government)#System_Requirements_Review_.28SRR.29" TargetMode="External"/><Relationship Id="rId9" Type="http://schemas.openxmlformats.org/officeDocument/2006/relationships/hyperlink" Target="https://en.wikipedia.org/wiki/Design_review_(U.S._government)#Production_Readiness_Review_.28PRR.29"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873</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Session 4</a:t>
            </a:r>
          </a:p>
          <a:p>
            <a:r>
              <a:rPr lang="en-US" dirty="0" smtClean="0">
                <a:solidFill>
                  <a:schemeClr val="tx1"/>
                </a:solidFill>
              </a:rPr>
              <a:t>Requirements V &amp; V - continued</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p:txBody>
          <a:bodyPr/>
          <a:lstStyle/>
          <a:p>
            <a:r>
              <a:rPr lang="en-US" dirty="0" smtClean="0"/>
              <a:t>Basically each requirement is read and discussed</a:t>
            </a:r>
          </a:p>
          <a:p>
            <a:r>
              <a:rPr lang="en-US" dirty="0" smtClean="0"/>
              <a:t>Any stakeholder may raise an objection</a:t>
            </a:r>
          </a:p>
          <a:p>
            <a:r>
              <a:rPr lang="en-US" dirty="0" smtClean="0"/>
              <a:t>Discussion is limited to the requirement under review</a:t>
            </a:r>
          </a:p>
          <a:p>
            <a:r>
              <a:rPr lang="en-US" dirty="0" smtClean="0"/>
              <a:t>SMEs give factual information and business people provide business information </a:t>
            </a:r>
          </a:p>
          <a:p>
            <a:r>
              <a:rPr lang="en-US" dirty="0" smtClean="0"/>
              <a:t>A decision process such as voting is used to make decisions</a:t>
            </a:r>
          </a:p>
          <a:p>
            <a:endParaRPr lang="en-US" dirty="0" smtClean="0"/>
          </a:p>
          <a:p>
            <a:pPr lvl="1"/>
            <a:endParaRPr lang="en-US" dirty="0"/>
          </a:p>
        </p:txBody>
      </p:sp>
    </p:spTree>
    <p:extLst>
      <p:ext uri="{BB962C8B-B14F-4D97-AF65-F5344CB8AC3E}">
        <p14:creationId xmlns:p14="http://schemas.microsoft.com/office/powerpoint/2010/main" val="33978561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- 2</a:t>
            </a:r>
            <a:endParaRPr lang="en-US" dirty="0"/>
          </a:p>
        </p:txBody>
      </p:sp>
      <p:sp>
        <p:nvSpPr>
          <p:cNvPr id="3" name="Content Placeholder 2"/>
          <p:cNvSpPr>
            <a:spLocks noGrp="1"/>
          </p:cNvSpPr>
          <p:nvPr>
            <p:ph idx="1"/>
          </p:nvPr>
        </p:nvSpPr>
        <p:spPr/>
        <p:txBody>
          <a:bodyPr/>
          <a:lstStyle/>
          <a:p>
            <a:r>
              <a:rPr lang="en-US" dirty="0" smtClean="0"/>
              <a:t>Questions that can not be resolved are listed as issues to be investigated</a:t>
            </a:r>
          </a:p>
          <a:p>
            <a:r>
              <a:rPr lang="en-US" dirty="0" smtClean="0"/>
              <a:t>Change requests are created for decisions that cause changes to the system</a:t>
            </a:r>
          </a:p>
          <a:p>
            <a:r>
              <a:rPr lang="en-US" dirty="0" smtClean="0"/>
              <a:t>A change control board examines and decides whether the change is to be made</a:t>
            </a:r>
          </a:p>
          <a:p>
            <a:r>
              <a:rPr lang="en-US" dirty="0" smtClean="0"/>
              <a:t>The report from a review captures all decisions, some rationales, and any patterns</a:t>
            </a:r>
            <a:endParaRPr lang="en-US" dirty="0"/>
          </a:p>
        </p:txBody>
      </p:sp>
    </p:spTree>
    <p:extLst>
      <p:ext uri="{BB962C8B-B14F-4D97-AF65-F5344CB8AC3E}">
        <p14:creationId xmlns:p14="http://schemas.microsoft.com/office/powerpoint/2010/main" val="29674832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checklists</a:t>
            </a:r>
            <a:endParaRPr lang="en-US" dirty="0"/>
          </a:p>
        </p:txBody>
      </p:sp>
      <p:sp>
        <p:nvSpPr>
          <p:cNvPr id="3" name="Content Placeholder 2"/>
          <p:cNvSpPr>
            <a:spLocks noGrp="1"/>
          </p:cNvSpPr>
          <p:nvPr>
            <p:ph idx="1"/>
          </p:nvPr>
        </p:nvSpPr>
        <p:spPr/>
        <p:txBody>
          <a:bodyPr/>
          <a:lstStyle/>
          <a:p>
            <a:r>
              <a:rPr lang="en-US" sz="1800" dirty="0"/>
              <a:t>https://www.google.com/url?sa=t&amp;rct=j&amp;q=&amp;</a:t>
            </a:r>
            <a:r>
              <a:rPr lang="en-US" sz="1800" dirty="0" smtClean="0"/>
              <a:t>esrc=s&amp;source=web&amp;cd=3&amp;ved=0CCwQFjACahUKEwjp4q2_2tDHAhUKaz4KHRhWDh8&amp;url=http%3A%2F%2Fwww.csis.pace.edu%2F~scharff%2Fcs3892005%2Freqreview.doc&amp;ei=iOniVen-D4rW-QGYrLn4AQ&amp;usg=AFQjCNGv9Su-01rT_vJPC0Zn1WV5AFkdDQ&amp;cad=rja</a:t>
            </a:r>
          </a:p>
          <a:p>
            <a:r>
              <a:rPr lang="en-US" sz="1800" dirty="0"/>
              <a:t>https://www.google.com/url?sa=t&amp;rct=j&amp;q=&amp;esrc=s&amp;source=web&amp;cd=5&amp;ved=0CDkQFjAEahUKEwjp4q2_2tDHAhUKaz4KHRhWDh8&amp;url=http%3A%2F%2Fwww.uccs.edu%2FDocuments%2Ftboult%2FRequirements%2520Review%2520Checklist.doc&amp;ei=iOniVen-D4rW-QGYrLn4AQ&amp;usg=AFQjCNEDu8pHrpSQ3Dc_fBmnR5aSz2jEzw&amp;cad=rja</a:t>
            </a:r>
          </a:p>
        </p:txBody>
      </p:sp>
    </p:spTree>
    <p:extLst>
      <p:ext uri="{BB962C8B-B14F-4D97-AF65-F5344CB8AC3E}">
        <p14:creationId xmlns:p14="http://schemas.microsoft.com/office/powerpoint/2010/main" val="10337719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Inspection</a:t>
            </a:r>
            <a:endParaRPr lang="en-US" dirty="0"/>
          </a:p>
        </p:txBody>
      </p:sp>
      <p:sp>
        <p:nvSpPr>
          <p:cNvPr id="3" name="Content Placeholder 2"/>
          <p:cNvSpPr>
            <a:spLocks noGrp="1"/>
          </p:cNvSpPr>
          <p:nvPr>
            <p:ph idx="1"/>
          </p:nvPr>
        </p:nvSpPr>
        <p:spPr/>
        <p:txBody>
          <a:bodyPr/>
          <a:lstStyle/>
          <a:p>
            <a:r>
              <a:rPr lang="en-US" dirty="0" smtClean="0"/>
              <a:t>A more structured review</a:t>
            </a:r>
          </a:p>
          <a:p>
            <a:r>
              <a:rPr lang="en-US" dirty="0" smtClean="0"/>
              <a:t>Uses a checklist – see link later</a:t>
            </a:r>
          </a:p>
          <a:p>
            <a:r>
              <a:rPr lang="en-US" dirty="0"/>
              <a:t>Fagan, M. “Design and Code Inspections to Reduce Errors in Program Development.” IBM Systems Journal 15, 3 (1976): 182-211</a:t>
            </a:r>
            <a:r>
              <a:rPr lang="en-US" dirty="0" smtClean="0"/>
              <a:t>. </a:t>
            </a:r>
            <a:r>
              <a:rPr lang="en-US" dirty="0" smtClean="0">
                <a:solidFill>
                  <a:srgbClr val="FF0000"/>
                </a:solidFill>
              </a:rPr>
              <a:t>(Please read by next class)</a:t>
            </a:r>
            <a:endParaRPr lang="en-US" dirty="0">
              <a:solidFill>
                <a:srgbClr val="FF0000"/>
              </a:solidFill>
            </a:endParaRPr>
          </a:p>
          <a:p>
            <a:endParaRPr lang="en-US" dirty="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6964386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Inspection Process</a:t>
            </a:r>
            <a:endParaRPr lang="en-US" dirty="0"/>
          </a:p>
        </p:txBody>
      </p:sp>
      <p:sp>
        <p:nvSpPr>
          <p:cNvPr id="3" name="Content Placeholder 2"/>
          <p:cNvSpPr>
            <a:spLocks noGrp="1"/>
          </p:cNvSpPr>
          <p:nvPr>
            <p:ph idx="1"/>
          </p:nvPr>
        </p:nvSpPr>
        <p:spPr/>
        <p:txBody>
          <a:bodyPr/>
          <a:lstStyle/>
          <a:p>
            <a:r>
              <a:rPr lang="en-US" dirty="0" smtClean="0"/>
              <a:t>I</a:t>
            </a:r>
            <a:r>
              <a:rPr lang="en-US" baseline="-25000" dirty="0" smtClean="0"/>
              <a:t>1</a:t>
            </a:r>
          </a:p>
          <a:p>
            <a:pPr marL="457200" lvl="1" indent="0">
              <a:buNone/>
            </a:pPr>
            <a:r>
              <a:rPr lang="en-US" dirty="0" smtClean="0"/>
              <a:t>Initially designer gives overview</a:t>
            </a:r>
          </a:p>
          <a:p>
            <a:pPr marL="457200" lvl="1" indent="0">
              <a:buNone/>
            </a:pPr>
            <a:r>
              <a:rPr lang="en-US" dirty="0" smtClean="0"/>
              <a:t>A reader walks through the design directing the group’s attention</a:t>
            </a:r>
          </a:p>
          <a:p>
            <a:pPr marL="457200" lvl="1" indent="0">
              <a:buNone/>
            </a:pPr>
            <a:r>
              <a:rPr lang="en-US" dirty="0" smtClean="0"/>
              <a:t>Group searches for design errors</a:t>
            </a:r>
          </a:p>
          <a:p>
            <a:r>
              <a:rPr lang="en-US" dirty="0" smtClean="0"/>
              <a:t>I</a:t>
            </a:r>
            <a:r>
              <a:rPr lang="en-US" baseline="-25000" dirty="0" smtClean="0"/>
              <a:t>2</a:t>
            </a:r>
            <a:endParaRPr lang="en-US" dirty="0" smtClean="0"/>
          </a:p>
          <a:p>
            <a:pPr marL="457200" lvl="1" indent="0">
              <a:buNone/>
            </a:pPr>
            <a:r>
              <a:rPr lang="en-US" dirty="0" smtClean="0"/>
              <a:t>Same as I</a:t>
            </a:r>
            <a:r>
              <a:rPr lang="en-US" baseline="-25000" dirty="0" smtClean="0"/>
              <a:t>1</a:t>
            </a:r>
            <a:r>
              <a:rPr lang="en-US" dirty="0" smtClean="0"/>
              <a:t> except no overview</a:t>
            </a:r>
            <a:endParaRPr lang="en-US" baseline="-25000" dirty="0" smtClean="0"/>
          </a:p>
        </p:txBody>
      </p:sp>
    </p:spTree>
    <p:extLst>
      <p:ext uri="{BB962C8B-B14F-4D97-AF65-F5344CB8AC3E}">
        <p14:creationId xmlns:p14="http://schemas.microsoft.com/office/powerpoint/2010/main" val="21843104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look for</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1658203"/>
            <a:ext cx="5676900" cy="5048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0712528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Error </a:t>
            </a:r>
            <a:r>
              <a:rPr lang="en-US" dirty="0"/>
              <a:t>T</a:t>
            </a:r>
            <a:r>
              <a:rPr lang="en-US" dirty="0" smtClean="0"/>
              <a:t>ypes</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28633"/>
            <a:ext cx="6248400" cy="4981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710403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Size of model</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0382" y="1752600"/>
            <a:ext cx="8564238" cy="3124199"/>
          </a:xfrm>
        </p:spPr>
      </p:pic>
    </p:spTree>
    <p:extLst>
      <p:ext uri="{BB962C8B-B14F-4D97-AF65-F5344CB8AC3E}">
        <p14:creationId xmlns:p14="http://schemas.microsoft.com/office/powerpoint/2010/main" val="41201021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IBM process in 1990s</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2948" y="1571767"/>
            <a:ext cx="6372225" cy="5076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285327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Defect density </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81138" y="1776413"/>
            <a:ext cx="6181725" cy="3305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60611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 vs Requirements</a:t>
            </a:r>
            <a:endParaRPr lang="en-US" dirty="0"/>
          </a:p>
        </p:txBody>
      </p:sp>
      <p:sp>
        <p:nvSpPr>
          <p:cNvPr id="3" name="Content Placeholder 2"/>
          <p:cNvSpPr>
            <a:spLocks noGrp="1"/>
          </p:cNvSpPr>
          <p:nvPr>
            <p:ph idx="1"/>
          </p:nvPr>
        </p:nvSpPr>
        <p:spPr/>
        <p:txBody>
          <a:bodyPr/>
          <a:lstStyle/>
          <a:p>
            <a:r>
              <a:rPr lang="en-US" dirty="0" smtClean="0"/>
              <a:t>Goal: The aircraft will stop smoothly.</a:t>
            </a:r>
          </a:p>
          <a:p>
            <a:r>
              <a:rPr lang="en-US" dirty="0" smtClean="0"/>
              <a:t>Req.:  The pressure in the brake </a:t>
            </a:r>
            <a:r>
              <a:rPr lang="en-US" dirty="0" smtClean="0"/>
              <a:t>shall increase </a:t>
            </a:r>
            <a:r>
              <a:rPr lang="en-US" dirty="0" smtClean="0"/>
              <a:t>smoothly and monotonically until the commanded amount of pressure is reached.</a:t>
            </a:r>
            <a:endParaRPr lang="en-US" dirty="0"/>
          </a:p>
        </p:txBody>
      </p:sp>
    </p:spTree>
    <p:extLst>
      <p:ext uri="{BB962C8B-B14F-4D97-AF65-F5344CB8AC3E}">
        <p14:creationId xmlns:p14="http://schemas.microsoft.com/office/powerpoint/2010/main" val="1483732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Baseline for throughput</a:t>
            </a:r>
            <a:endParaRPr lang="en-US" dirty="0"/>
          </a:p>
        </p:txBody>
      </p:sp>
      <p:sp>
        <p:nvSpPr>
          <p:cNvPr id="3" name="Content Placeholder 2"/>
          <p:cNvSpPr>
            <a:spLocks noGrp="1"/>
          </p:cNvSpPr>
          <p:nvPr>
            <p:ph idx="1"/>
          </p:nvPr>
        </p:nvSpPr>
        <p:spPr>
          <a:xfrm>
            <a:off x="457200" y="1600201"/>
            <a:ext cx="8229600" cy="1524000"/>
          </a:xfrm>
        </p:spPr>
        <p:txBody>
          <a:bodyPr/>
          <a:lstStyle/>
          <a:p>
            <a:r>
              <a:rPr lang="en-US" dirty="0" smtClean="0"/>
              <a:t>Units/hour</a:t>
            </a:r>
          </a:p>
          <a:p>
            <a:r>
              <a:rPr lang="en-US" dirty="0" smtClean="0"/>
              <a:t>Lines of code</a:t>
            </a:r>
          </a:p>
          <a:p>
            <a:r>
              <a:rPr lang="en-US" dirty="0" smtClean="0"/>
              <a:t>Interface specifications</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1202" y="4191000"/>
            <a:ext cx="3598235" cy="2362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976475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 Model</a:t>
            </a:r>
            <a:endParaRPr lang="en-US" dirty="0"/>
          </a:p>
        </p:txBody>
      </p:sp>
      <p:sp>
        <p:nvSpPr>
          <p:cNvPr id="4" name="Content Placeholder 2"/>
          <p:cNvSpPr>
            <a:spLocks noGrp="1"/>
          </p:cNvSpPr>
          <p:nvPr>
            <p:ph idx="1"/>
          </p:nvPr>
        </p:nvSpPr>
        <p:spPr/>
        <p:txBody>
          <a:bodyPr/>
          <a:lstStyle/>
          <a:p>
            <a:r>
              <a:rPr lang="en-US" sz="2000" dirty="0" smtClean="0"/>
              <a:t>1.1 Incomplete decomposition</a:t>
            </a:r>
          </a:p>
          <a:p>
            <a:r>
              <a:rPr lang="en-US" sz="2000" dirty="0" smtClean="0"/>
              <a:t>1.2 Omitted requirement</a:t>
            </a:r>
          </a:p>
          <a:p>
            <a:r>
              <a:rPr lang="en-US" sz="2000" dirty="0" smtClean="0"/>
              <a:t>1.3 Improper translation</a:t>
            </a:r>
          </a:p>
          <a:p>
            <a:r>
              <a:rPr lang="en-US" sz="2000" dirty="0" smtClean="0"/>
              <a:t>1.4 Operational environment incompatibility</a:t>
            </a:r>
          </a:p>
          <a:p>
            <a:r>
              <a:rPr lang="en-US" sz="2000" dirty="0" smtClean="0"/>
              <a:t>1.5 Incomplete requirement description</a:t>
            </a:r>
          </a:p>
          <a:p>
            <a:r>
              <a:rPr lang="en-US" sz="2000" dirty="0" smtClean="0"/>
              <a:t>1.6 Infeasible requirement</a:t>
            </a:r>
          </a:p>
          <a:p>
            <a:r>
              <a:rPr lang="en-US" sz="2000" dirty="0" smtClean="0"/>
              <a:t>1.7 Conflicting requirement</a:t>
            </a:r>
          </a:p>
          <a:p>
            <a:r>
              <a:rPr lang="en-US" sz="2000" dirty="0" smtClean="0"/>
              <a:t>1.8 Incorrect assignment of resources</a:t>
            </a:r>
          </a:p>
          <a:p>
            <a:r>
              <a:rPr lang="en-US" sz="2000" dirty="0" smtClean="0"/>
              <a:t>1.9 Conflicting inter-system specification</a:t>
            </a:r>
          </a:p>
          <a:p>
            <a:r>
              <a:rPr lang="en-US" sz="2000" dirty="0" smtClean="0"/>
              <a:t>1.10 Incorrect or missing external constants</a:t>
            </a:r>
          </a:p>
          <a:p>
            <a:r>
              <a:rPr lang="en-US" sz="2000" dirty="0" smtClean="0"/>
              <a:t>1.11 Incorrect or missing description of initial system state</a:t>
            </a:r>
          </a:p>
          <a:p>
            <a:r>
              <a:rPr lang="en-US" sz="2000" dirty="0" smtClean="0"/>
              <a:t>1.12 Over-specification of requirements</a:t>
            </a:r>
          </a:p>
          <a:p>
            <a:r>
              <a:rPr lang="en-US" sz="2000" dirty="0" smtClean="0"/>
              <a:t>1.13 Incorrect input or output descriptions</a:t>
            </a:r>
            <a:endParaRPr lang="en-US" sz="2000" dirty="0"/>
          </a:p>
        </p:txBody>
      </p:sp>
    </p:spTree>
    <p:extLst>
      <p:ext uri="{BB962C8B-B14F-4D97-AF65-F5344CB8AC3E}">
        <p14:creationId xmlns:p14="http://schemas.microsoft.com/office/powerpoint/2010/main" val="41659386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 to example checklist</a:t>
            </a:r>
            <a:endParaRPr lang="en-US" dirty="0"/>
          </a:p>
        </p:txBody>
      </p:sp>
      <p:sp>
        <p:nvSpPr>
          <p:cNvPr id="3" name="Content Placeholder 2"/>
          <p:cNvSpPr>
            <a:spLocks noGrp="1"/>
          </p:cNvSpPr>
          <p:nvPr>
            <p:ph idx="1"/>
          </p:nvPr>
        </p:nvSpPr>
        <p:spPr/>
        <p:txBody>
          <a:bodyPr/>
          <a:lstStyle/>
          <a:p>
            <a:r>
              <a:rPr lang="en-US" dirty="0"/>
              <a:t>https://www.google.com/url?sa=t&amp;rct=j&amp;q=&amp;esrc=s&amp;source=web&amp;cd=2&amp;cad=rja&amp;uact=8&amp;ved=0CCUQFjABahUKEwia-c7d68vHAhVEoYAKHYWLDpE&amp;url=http%3A%2F%2Fwww.uccs.edu%2FDocuments%2Ftboult%2FRequirements%2520Review%2520Checklist.doc&amp;ei=hFzgVZqnGsTCggSFl7qICQ&amp;usg=AFQjCNEDu8pHrpSQ3Dc_fBmnR5aSz2jEzw</a:t>
            </a:r>
          </a:p>
        </p:txBody>
      </p:sp>
    </p:spTree>
    <p:extLst>
      <p:ext uri="{BB962C8B-B14F-4D97-AF65-F5344CB8AC3E}">
        <p14:creationId xmlns:p14="http://schemas.microsoft.com/office/powerpoint/2010/main" val="14548741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AADL</a:t>
            </a:r>
            <a:endParaRPr lang="en-US" dirty="0"/>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www.slideshare.net/iivanoo/aadl-42305750</a:t>
            </a:r>
            <a:endParaRPr lang="en-US" dirty="0" smtClean="0"/>
          </a:p>
          <a:p>
            <a:r>
              <a:rPr lang="en-US" dirty="0">
                <a:hlinkClick r:id="rId3"/>
              </a:rPr>
              <a:t>http://</a:t>
            </a:r>
            <a:r>
              <a:rPr lang="en-US" dirty="0" smtClean="0">
                <a:hlinkClick r:id="rId3"/>
              </a:rPr>
              <a:t>www.slideshare.net/iivanoo/aadl-42305750?next_slideshow=2</a:t>
            </a:r>
            <a:endParaRPr lang="en-US" dirty="0" smtClean="0"/>
          </a:p>
          <a:p>
            <a:endParaRPr lang="en-US" dirty="0"/>
          </a:p>
        </p:txBody>
      </p:sp>
    </p:spTree>
    <p:extLst>
      <p:ext uri="{BB962C8B-B14F-4D97-AF65-F5344CB8AC3E}">
        <p14:creationId xmlns:p14="http://schemas.microsoft.com/office/powerpoint/2010/main" val="37455692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a:xfrm>
            <a:off x="457200" y="1607127"/>
            <a:ext cx="8229600" cy="4525963"/>
          </a:xfrm>
        </p:spPr>
        <p:txBody>
          <a:bodyPr/>
          <a:lstStyle/>
          <a:p>
            <a:r>
              <a:rPr lang="en-US" dirty="0" smtClean="0"/>
              <a:t>Create a requirements review checklist specifically for the </a:t>
            </a:r>
            <a:r>
              <a:rPr lang="en-US" dirty="0" err="1" smtClean="0"/>
              <a:t>wbs</a:t>
            </a:r>
            <a:r>
              <a:rPr lang="en-US" dirty="0" smtClean="0"/>
              <a:t> example.</a:t>
            </a:r>
          </a:p>
          <a:p>
            <a:r>
              <a:rPr lang="en-US" dirty="0" smtClean="0"/>
              <a:t>What are the priorities for a requirements review for a system of this type?</a:t>
            </a:r>
          </a:p>
          <a:p>
            <a:r>
              <a:rPr lang="en-US" dirty="0" smtClean="0"/>
              <a:t>Submit a pdf by 11:59pm </a:t>
            </a:r>
            <a:r>
              <a:rPr lang="en-US" dirty="0" smtClean="0"/>
              <a:t>Wednes</a:t>
            </a:r>
            <a:r>
              <a:rPr lang="en-US" dirty="0" smtClean="0"/>
              <a:t>day </a:t>
            </a:r>
            <a:r>
              <a:rPr lang="en-US" dirty="0" smtClean="0"/>
              <a:t>Sept </a:t>
            </a:r>
            <a:r>
              <a:rPr lang="en-US" dirty="0" smtClean="0"/>
              <a:t>12, 2018</a:t>
            </a:r>
            <a:endParaRPr lang="en-US" dirty="0"/>
          </a:p>
        </p:txBody>
      </p:sp>
    </p:spTree>
    <p:extLst>
      <p:ext uri="{BB962C8B-B14F-4D97-AF65-F5344CB8AC3E}">
        <p14:creationId xmlns:p14="http://schemas.microsoft.com/office/powerpoint/2010/main" val="654417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ReqSpec</a:t>
            </a:r>
            <a:endParaRPr lang="en-US" dirty="0"/>
          </a:p>
        </p:txBody>
      </p:sp>
      <p:sp>
        <p:nvSpPr>
          <p:cNvPr id="3" name="Content Placeholder 2"/>
          <p:cNvSpPr>
            <a:spLocks noGrp="1"/>
          </p:cNvSpPr>
          <p:nvPr>
            <p:ph idx="1"/>
          </p:nvPr>
        </p:nvSpPr>
        <p:spPr/>
        <p:txBody>
          <a:bodyPr/>
          <a:lstStyle/>
          <a:p>
            <a:pPr marL="0" indent="0">
              <a:buNone/>
            </a:pPr>
            <a:r>
              <a:rPr lang="en-US" sz="1200" b="1" dirty="0"/>
              <a:t>system requirements AP : "Requirements for the Autopilot subsystem of the Flight Guidance System"</a:t>
            </a:r>
          </a:p>
          <a:p>
            <a:pPr marL="0" indent="0">
              <a:buNone/>
            </a:pPr>
            <a:r>
              <a:rPr lang="en-US" sz="1200" b="1" dirty="0"/>
              <a:t>for Integrator::FGS::AP::</a:t>
            </a:r>
            <a:r>
              <a:rPr lang="en-US" sz="1200" b="1" dirty="0" err="1"/>
              <a:t>prAutoPilot</a:t>
            </a:r>
            <a:endParaRPr lang="en-US" sz="1200" b="1" dirty="0"/>
          </a:p>
          <a:p>
            <a:pPr marL="0" indent="0">
              <a:buNone/>
            </a:pPr>
            <a:r>
              <a:rPr lang="en-US" sz="1200" b="1" dirty="0"/>
              <a:t>use constants </a:t>
            </a:r>
            <a:r>
              <a:rPr lang="en-US" sz="1200" b="1" dirty="0" err="1"/>
              <a:t>Globals</a:t>
            </a:r>
            <a:endParaRPr lang="en-US" sz="1200" b="1" dirty="0"/>
          </a:p>
          <a:p>
            <a:pPr marL="0" indent="0">
              <a:buNone/>
            </a:pPr>
            <a:r>
              <a:rPr lang="en-US" sz="1200" dirty="0"/>
              <a:t> [</a:t>
            </a:r>
          </a:p>
          <a:p>
            <a:pPr marL="0" indent="0">
              <a:buNone/>
            </a:pPr>
            <a:r>
              <a:rPr lang="en-US" sz="1200" b="1" dirty="0" err="1"/>
              <a:t>val</a:t>
            </a:r>
            <a:r>
              <a:rPr lang="en-US" sz="1200" b="1" dirty="0"/>
              <a:t> </a:t>
            </a:r>
            <a:r>
              <a:rPr lang="en-US" sz="1200" b="1" dirty="0" err="1"/>
              <a:t>AP_ProcessingBudget</a:t>
            </a:r>
            <a:r>
              <a:rPr lang="en-US" sz="1200" b="1" dirty="0"/>
              <a:t> = 50.0 MIPS</a:t>
            </a:r>
          </a:p>
          <a:p>
            <a:pPr marL="0" indent="0">
              <a:buNone/>
            </a:pPr>
            <a:r>
              <a:rPr lang="en-US" sz="1200" b="1" dirty="0" err="1"/>
              <a:t>val</a:t>
            </a:r>
            <a:r>
              <a:rPr lang="en-US" sz="1200" b="1" dirty="0"/>
              <a:t> </a:t>
            </a:r>
            <a:r>
              <a:rPr lang="en-US" sz="1200" b="1" dirty="0" err="1"/>
              <a:t>AP_RAMBudget</a:t>
            </a:r>
            <a:r>
              <a:rPr lang="en-US" sz="1200" b="1" dirty="0"/>
              <a:t> = 1.6 </a:t>
            </a:r>
            <a:r>
              <a:rPr lang="en-US" sz="1200" b="1" dirty="0" err="1"/>
              <a:t>MByte</a:t>
            </a:r>
            <a:endParaRPr lang="en-US" sz="1200" b="1" dirty="0"/>
          </a:p>
          <a:p>
            <a:pPr marL="0" indent="0">
              <a:buNone/>
            </a:pPr>
            <a:r>
              <a:rPr lang="en-US" sz="1200" b="1" dirty="0" err="1"/>
              <a:t>val</a:t>
            </a:r>
            <a:r>
              <a:rPr lang="en-US" sz="1200" b="1" dirty="0"/>
              <a:t> </a:t>
            </a:r>
            <a:r>
              <a:rPr lang="en-US" sz="1200" b="1" dirty="0" err="1"/>
              <a:t>AP_ROMBudget</a:t>
            </a:r>
            <a:r>
              <a:rPr lang="en-US" sz="1200" b="1" dirty="0"/>
              <a:t> = 16.0 </a:t>
            </a:r>
            <a:r>
              <a:rPr lang="en-US" sz="1200" b="1" dirty="0" err="1"/>
              <a:t>MByte</a:t>
            </a:r>
            <a:endParaRPr lang="en-US" sz="1200" b="1" dirty="0"/>
          </a:p>
          <a:p>
            <a:pPr marL="0" indent="0">
              <a:buNone/>
            </a:pPr>
            <a:r>
              <a:rPr lang="en-US" sz="1200" b="1" dirty="0" err="1"/>
              <a:t>val</a:t>
            </a:r>
            <a:r>
              <a:rPr lang="en-US" sz="1200" b="1" dirty="0"/>
              <a:t> </a:t>
            </a:r>
            <a:r>
              <a:rPr lang="en-US" sz="1200" b="1" dirty="0" err="1"/>
              <a:t>AP_FlowPathLatency</a:t>
            </a:r>
            <a:r>
              <a:rPr lang="en-US" sz="1200" b="1" dirty="0"/>
              <a:t> =  3.0 </a:t>
            </a:r>
            <a:r>
              <a:rPr lang="en-US" sz="1200" b="1" dirty="0" err="1"/>
              <a:t>ms</a:t>
            </a:r>
            <a:endParaRPr lang="en-US" sz="1200" b="1" dirty="0"/>
          </a:p>
          <a:p>
            <a:pPr marL="0" indent="0">
              <a:buNone/>
            </a:pPr>
            <a:endParaRPr lang="en-US" sz="1200" dirty="0"/>
          </a:p>
          <a:p>
            <a:pPr marL="0" indent="0">
              <a:buNone/>
            </a:pPr>
            <a:r>
              <a:rPr lang="en-US" sz="1200" b="1" dirty="0"/>
              <a:t>requirement R1: "Processing Budget" [</a:t>
            </a:r>
          </a:p>
          <a:p>
            <a:pPr marL="0" indent="0">
              <a:buNone/>
            </a:pPr>
            <a:r>
              <a:rPr lang="en-US" sz="1200" b="1" dirty="0"/>
              <a:t>description "The processing needs of the AP subsystem </a:t>
            </a:r>
          </a:p>
          <a:p>
            <a:pPr marL="0" indent="0">
              <a:buNone/>
            </a:pPr>
            <a:r>
              <a:rPr lang="en-US" sz="1200" dirty="0"/>
              <a:t>shall not exceed </a:t>
            </a:r>
            <a:r>
              <a:rPr lang="en-US" sz="1200" dirty="0" smtClean="0"/>
              <a:t>“ </a:t>
            </a:r>
            <a:r>
              <a:rPr lang="en-US" sz="1200" dirty="0" err="1" smtClean="0"/>
              <a:t>UtilizationRatio</a:t>
            </a:r>
            <a:r>
              <a:rPr lang="en-US" sz="1200" dirty="0" smtClean="0"/>
              <a:t> </a:t>
            </a:r>
            <a:r>
              <a:rPr lang="en-US" sz="1200" dirty="0"/>
              <a:t>" percent of </a:t>
            </a:r>
            <a:r>
              <a:rPr lang="en-US" sz="1200" dirty="0" err="1" smtClean="0"/>
              <a:t>AP_ProcessingBudget</a:t>
            </a:r>
            <a:endParaRPr lang="en-US" sz="1200" dirty="0"/>
          </a:p>
          <a:p>
            <a:pPr marL="0" indent="0">
              <a:buNone/>
            </a:pPr>
            <a:r>
              <a:rPr lang="en-US" sz="1200" dirty="0"/>
              <a:t>]</a:t>
            </a:r>
          </a:p>
          <a:p>
            <a:pPr marL="0" indent="0">
              <a:buNone/>
            </a:pPr>
            <a:endParaRPr lang="en-US" sz="1200" dirty="0"/>
          </a:p>
          <a:p>
            <a:pPr marL="0" indent="0">
              <a:buNone/>
            </a:pPr>
            <a:r>
              <a:rPr lang="en-US" sz="1200" b="1" dirty="0"/>
              <a:t>requirement R2_1: "RAM Memory Budget" [</a:t>
            </a:r>
          </a:p>
          <a:p>
            <a:pPr marL="0" indent="0">
              <a:buNone/>
            </a:pPr>
            <a:r>
              <a:rPr lang="en-US" sz="1200" b="1" dirty="0"/>
              <a:t>description "The RAM memory needs of the AP subsystem </a:t>
            </a:r>
          </a:p>
          <a:p>
            <a:pPr marL="0" indent="0">
              <a:buNone/>
            </a:pPr>
            <a:r>
              <a:rPr lang="en-US" sz="1200" dirty="0"/>
              <a:t>shall not exceed </a:t>
            </a:r>
            <a:r>
              <a:rPr lang="en-US" sz="1200" dirty="0" smtClean="0"/>
              <a:t>“ </a:t>
            </a:r>
            <a:r>
              <a:rPr lang="en-US" sz="1200" dirty="0" err="1" smtClean="0"/>
              <a:t>UtilizationRatio</a:t>
            </a:r>
            <a:r>
              <a:rPr lang="en-US" sz="1200" dirty="0" smtClean="0"/>
              <a:t> </a:t>
            </a:r>
            <a:r>
              <a:rPr lang="en-US" sz="1200" dirty="0"/>
              <a:t>" percent of </a:t>
            </a:r>
            <a:r>
              <a:rPr lang="en-US" sz="1200" dirty="0" smtClean="0"/>
              <a:t>“ </a:t>
            </a:r>
            <a:r>
              <a:rPr lang="en-US" sz="1200" dirty="0" err="1" smtClean="0"/>
              <a:t>AP_RAMBudget</a:t>
            </a:r>
            <a:endParaRPr lang="en-US" sz="1200" dirty="0"/>
          </a:p>
          <a:p>
            <a:pPr marL="0" indent="0">
              <a:buNone/>
            </a:pPr>
            <a:r>
              <a:rPr lang="en-US" sz="1200" dirty="0"/>
              <a:t>]</a:t>
            </a:r>
          </a:p>
          <a:p>
            <a:pPr marL="0" indent="0">
              <a:buNone/>
            </a:pPr>
            <a:endParaRPr lang="en-US" dirty="0"/>
          </a:p>
        </p:txBody>
      </p:sp>
    </p:spTree>
    <p:extLst>
      <p:ext uri="{BB962C8B-B14F-4D97-AF65-F5344CB8AC3E}">
        <p14:creationId xmlns:p14="http://schemas.microsoft.com/office/powerpoint/2010/main" val="3701240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good requirement is </a:t>
            </a:r>
            <a:endParaRPr lang="en-US" dirty="0"/>
          </a:p>
        </p:txBody>
      </p:sp>
      <p:sp>
        <p:nvSpPr>
          <p:cNvPr id="3" name="Content Placeholder 2"/>
          <p:cNvSpPr>
            <a:spLocks noGrp="1"/>
          </p:cNvSpPr>
          <p:nvPr>
            <p:ph idx="1"/>
          </p:nvPr>
        </p:nvSpPr>
        <p:spPr/>
        <p:txBody>
          <a:bodyPr/>
          <a:lstStyle/>
          <a:p>
            <a:r>
              <a:rPr lang="en-US" dirty="0"/>
              <a:t>Correct</a:t>
            </a:r>
          </a:p>
          <a:p>
            <a:r>
              <a:rPr lang="en-US" dirty="0"/>
              <a:t>Unambiguous</a:t>
            </a:r>
          </a:p>
          <a:p>
            <a:r>
              <a:rPr lang="en-US" dirty="0"/>
              <a:t>Complete</a:t>
            </a:r>
          </a:p>
          <a:p>
            <a:r>
              <a:rPr lang="en-US" dirty="0"/>
              <a:t>Consistent</a:t>
            </a:r>
          </a:p>
          <a:p>
            <a:r>
              <a:rPr lang="en-US" dirty="0"/>
              <a:t>Prioritized</a:t>
            </a:r>
          </a:p>
          <a:p>
            <a:r>
              <a:rPr lang="en-US" dirty="0"/>
              <a:t>Verifiable</a:t>
            </a:r>
          </a:p>
          <a:p>
            <a:r>
              <a:rPr lang="en-US" dirty="0"/>
              <a:t>Modifiable</a:t>
            </a:r>
          </a:p>
          <a:p>
            <a:r>
              <a:rPr lang="en-US" dirty="0"/>
              <a:t>Traceable </a:t>
            </a:r>
            <a:endParaRPr lang="en-US" dirty="0" smtClean="0"/>
          </a:p>
          <a:p>
            <a:r>
              <a:rPr lang="en-US" dirty="0" smtClean="0"/>
              <a:t>Necessary – for validation purposes</a:t>
            </a:r>
            <a:endParaRPr lang="en-US" dirty="0"/>
          </a:p>
          <a:p>
            <a:endParaRPr lang="en-US" dirty="0"/>
          </a:p>
        </p:txBody>
      </p:sp>
    </p:spTree>
    <p:extLst>
      <p:ext uri="{BB962C8B-B14F-4D97-AF65-F5344CB8AC3E}">
        <p14:creationId xmlns:p14="http://schemas.microsoft.com/office/powerpoint/2010/main" val="38354680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good set of requirements is </a:t>
            </a:r>
            <a:endParaRPr lang="en-US" dirty="0"/>
          </a:p>
        </p:txBody>
      </p:sp>
      <p:sp>
        <p:nvSpPr>
          <p:cNvPr id="3" name="Content Placeholder 2"/>
          <p:cNvSpPr>
            <a:spLocks noGrp="1"/>
          </p:cNvSpPr>
          <p:nvPr>
            <p:ph idx="1"/>
          </p:nvPr>
        </p:nvSpPr>
        <p:spPr/>
        <p:txBody>
          <a:bodyPr/>
          <a:lstStyle/>
          <a:p>
            <a:r>
              <a:rPr lang="en-US" dirty="0" smtClean="0"/>
              <a:t>Complete</a:t>
            </a:r>
          </a:p>
          <a:p>
            <a:r>
              <a:rPr lang="en-US" dirty="0" smtClean="0"/>
              <a:t>Consistent - internally</a:t>
            </a:r>
          </a:p>
          <a:p>
            <a:r>
              <a:rPr lang="en-US" dirty="0" smtClean="0"/>
              <a:t>Feasible </a:t>
            </a:r>
          </a:p>
          <a:p>
            <a:r>
              <a:rPr lang="en-US" dirty="0" smtClean="0"/>
              <a:t>Implementation independent</a:t>
            </a:r>
          </a:p>
          <a:p>
            <a:r>
              <a:rPr lang="en-US" dirty="0" smtClean="0"/>
              <a:t>Traceable</a:t>
            </a:r>
          </a:p>
          <a:p>
            <a:r>
              <a:rPr lang="en-US" dirty="0" smtClean="0"/>
              <a:t>Conformant </a:t>
            </a:r>
            <a:endParaRPr lang="en-US" dirty="0"/>
          </a:p>
        </p:txBody>
      </p:sp>
    </p:spTree>
    <p:extLst>
      <p:ext uri="{BB962C8B-B14F-4D97-AF65-F5344CB8AC3E}">
        <p14:creationId xmlns:p14="http://schemas.microsoft.com/office/powerpoint/2010/main" val="42508543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of Reviews - government</a:t>
            </a:r>
            <a:endParaRPr lang="en-US" dirty="0"/>
          </a:p>
        </p:txBody>
      </p:sp>
      <p:sp>
        <p:nvSpPr>
          <p:cNvPr id="3" name="Content Placeholder 2"/>
          <p:cNvSpPr>
            <a:spLocks noGrp="1"/>
          </p:cNvSpPr>
          <p:nvPr>
            <p:ph idx="1"/>
          </p:nvPr>
        </p:nvSpPr>
        <p:spPr/>
        <p:txBody>
          <a:bodyPr/>
          <a:lstStyle/>
          <a:p>
            <a:pPr marL="0" indent="0">
              <a:buNone/>
            </a:pPr>
            <a:r>
              <a:rPr lang="en-US" sz="2400" dirty="0">
                <a:hlinkClick r:id="rId2"/>
              </a:rPr>
              <a:t>1 Review process</a:t>
            </a:r>
            <a:r>
              <a:rPr lang="en-US" sz="2400" dirty="0"/>
              <a:t> </a:t>
            </a:r>
            <a:r>
              <a:rPr lang="en-US" sz="2400" dirty="0">
                <a:hlinkClick r:id="rId3"/>
              </a:rPr>
              <a:t>1.1 Mission Concept Review (MCR)</a:t>
            </a:r>
            <a:endParaRPr lang="en-US" sz="2400" dirty="0"/>
          </a:p>
          <a:p>
            <a:pPr marL="0" indent="0">
              <a:buNone/>
            </a:pPr>
            <a:r>
              <a:rPr lang="en-US" sz="2400" dirty="0">
                <a:hlinkClick r:id="rId4"/>
              </a:rPr>
              <a:t>1.2 System </a:t>
            </a:r>
            <a:r>
              <a:rPr lang="en-US" sz="2400" dirty="0" smtClean="0">
                <a:hlinkClick r:id="rId4"/>
              </a:rPr>
              <a:t>Readiness </a:t>
            </a:r>
            <a:r>
              <a:rPr lang="en-US" sz="2400" dirty="0">
                <a:hlinkClick r:id="rId4"/>
              </a:rPr>
              <a:t>Review (SRR)</a:t>
            </a:r>
            <a:endParaRPr lang="en-US" sz="2400" dirty="0"/>
          </a:p>
          <a:p>
            <a:pPr marL="0" indent="0">
              <a:buNone/>
            </a:pPr>
            <a:r>
              <a:rPr lang="en-US" sz="2400" dirty="0">
                <a:hlinkClick r:id="rId5"/>
              </a:rPr>
              <a:t>1.3 Mission Definition Review (MDR)</a:t>
            </a:r>
            <a:endParaRPr lang="en-US" sz="2400" dirty="0"/>
          </a:p>
          <a:p>
            <a:pPr marL="0" indent="0">
              <a:buNone/>
            </a:pPr>
            <a:r>
              <a:rPr lang="en-US" sz="2400" dirty="0">
                <a:hlinkClick r:id="rId6"/>
              </a:rPr>
              <a:t>1.4 System Design Review (SDR)</a:t>
            </a:r>
            <a:endParaRPr lang="en-US" sz="2400" dirty="0"/>
          </a:p>
          <a:p>
            <a:pPr marL="0" indent="0">
              <a:buNone/>
            </a:pPr>
            <a:r>
              <a:rPr lang="en-US" sz="2400" dirty="0">
                <a:hlinkClick r:id="rId7"/>
              </a:rPr>
              <a:t>1.5 Preliminary Design Review (PDR)</a:t>
            </a:r>
            <a:endParaRPr lang="en-US" sz="2400" dirty="0"/>
          </a:p>
          <a:p>
            <a:pPr marL="0" indent="0">
              <a:buNone/>
            </a:pPr>
            <a:r>
              <a:rPr lang="en-US" sz="2400" dirty="0">
                <a:hlinkClick r:id="rId8"/>
              </a:rPr>
              <a:t>1.6 Critical Design Review (CDR)</a:t>
            </a:r>
            <a:endParaRPr lang="en-US" sz="2400" dirty="0"/>
          </a:p>
          <a:p>
            <a:pPr marL="0" indent="0">
              <a:buNone/>
            </a:pPr>
            <a:r>
              <a:rPr lang="en-US" sz="2400" dirty="0">
                <a:hlinkClick r:id="rId9"/>
              </a:rPr>
              <a:t>1.7 Production Readiness Review (PRR)</a:t>
            </a:r>
            <a:endParaRPr lang="en-US" sz="2400" dirty="0"/>
          </a:p>
          <a:p>
            <a:pPr marL="0" indent="0">
              <a:buNone/>
            </a:pPr>
            <a:r>
              <a:rPr lang="en-US" sz="2400" dirty="0">
                <a:hlinkClick r:id="rId10"/>
              </a:rPr>
              <a:t>1.8 Test Readiness Review (TRR)</a:t>
            </a:r>
            <a:endParaRPr lang="en-US" sz="2400" dirty="0"/>
          </a:p>
          <a:p>
            <a:pPr marL="0" indent="0">
              <a:buNone/>
            </a:pPr>
            <a:r>
              <a:rPr lang="en-US" sz="2400" dirty="0">
                <a:hlinkClick r:id="rId11"/>
              </a:rPr>
              <a:t>1.9 System Acceptance Review (SAR)</a:t>
            </a:r>
            <a:endParaRPr lang="en-US" sz="2400" dirty="0"/>
          </a:p>
          <a:p>
            <a:pPr marL="0" indent="0">
              <a:buNone/>
            </a:pPr>
            <a:r>
              <a:rPr lang="en-US" sz="2400" dirty="0">
                <a:hlinkClick r:id="rId12"/>
              </a:rPr>
              <a:t>1.10 Operational Readiness Review (ORR)</a:t>
            </a:r>
            <a:endParaRPr lang="en-US" sz="2400" dirty="0"/>
          </a:p>
          <a:p>
            <a:pPr marL="0" indent="0">
              <a:buNone/>
            </a:pPr>
            <a:r>
              <a:rPr lang="en-US" sz="2400" dirty="0">
                <a:hlinkClick r:id="rId13"/>
              </a:rPr>
              <a:t>1.11 Flight Readiness Review (FRR)</a:t>
            </a:r>
            <a:endParaRPr lang="en-US" sz="2400" dirty="0"/>
          </a:p>
          <a:p>
            <a:endParaRPr lang="en-US" sz="2800" dirty="0"/>
          </a:p>
        </p:txBody>
      </p:sp>
    </p:spTree>
    <p:extLst>
      <p:ext uri="{BB962C8B-B14F-4D97-AF65-F5344CB8AC3E}">
        <p14:creationId xmlns:p14="http://schemas.microsoft.com/office/powerpoint/2010/main" val="8983559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Requirements Specification (SRS)</a:t>
            </a:r>
            <a:endParaRPr lang="en-US" dirty="0"/>
          </a:p>
        </p:txBody>
      </p:sp>
      <p:sp>
        <p:nvSpPr>
          <p:cNvPr id="3" name="Content Placeholder 2"/>
          <p:cNvSpPr>
            <a:spLocks noGrp="1"/>
          </p:cNvSpPr>
          <p:nvPr>
            <p:ph idx="1"/>
          </p:nvPr>
        </p:nvSpPr>
        <p:spPr/>
        <p:txBody>
          <a:bodyPr/>
          <a:lstStyle/>
          <a:p>
            <a:r>
              <a:rPr lang="en-US" sz="2800" dirty="0"/>
              <a:t>The SRS is basically the set up agreement between supplier and the customer tell us about “what are we going to implement in software application.” As per the IEEE standard the characteristics of a great SRS should be Clear, Correct, Complete, Traceable, Modifiable, Verifiable, Ranked for importance and/or stability, Consistent and Unambiguous. </a:t>
            </a:r>
            <a:r>
              <a:rPr lang="en-US" sz="2800" dirty="0" smtClean="0"/>
              <a:t>http</a:t>
            </a:r>
            <a:r>
              <a:rPr lang="en-US" sz="2800" dirty="0"/>
              <a:t>://www.softwaretestingclass.com/guidelines-to-review-software-requirements-specification-srs-document-the-complete-checklist/#sthash.GWzmUObV.dpuf</a:t>
            </a:r>
          </a:p>
          <a:p>
            <a:endParaRPr lang="en-US" dirty="0"/>
          </a:p>
        </p:txBody>
      </p:sp>
    </p:spTree>
    <p:extLst>
      <p:ext uri="{BB962C8B-B14F-4D97-AF65-F5344CB8AC3E}">
        <p14:creationId xmlns:p14="http://schemas.microsoft.com/office/powerpoint/2010/main" val="16415112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Reviews</a:t>
            </a:r>
            <a:endParaRPr lang="en-US" dirty="0"/>
          </a:p>
        </p:txBody>
      </p:sp>
      <p:sp>
        <p:nvSpPr>
          <p:cNvPr id="3" name="Content Placeholder 2"/>
          <p:cNvSpPr>
            <a:spLocks noGrp="1"/>
          </p:cNvSpPr>
          <p:nvPr>
            <p:ph idx="1"/>
          </p:nvPr>
        </p:nvSpPr>
        <p:spPr/>
        <p:txBody>
          <a:bodyPr/>
          <a:lstStyle/>
          <a:p>
            <a:r>
              <a:rPr lang="en-US" sz="2800" dirty="0" smtClean="0"/>
              <a:t>A meeting where requirements are discussed and evaluated</a:t>
            </a:r>
          </a:p>
          <a:p>
            <a:r>
              <a:rPr lang="en-US" sz="2800" dirty="0" smtClean="0"/>
              <a:t>Can be informal or formal depending on the business relationships and purpose</a:t>
            </a:r>
          </a:p>
          <a:p>
            <a:r>
              <a:rPr lang="en-US" sz="2800" dirty="0" smtClean="0"/>
              <a:t>Periodic reviews and acceptance review</a:t>
            </a:r>
          </a:p>
          <a:p>
            <a:r>
              <a:rPr lang="en-US" sz="2800" dirty="0" smtClean="0"/>
              <a:t>Roles</a:t>
            </a:r>
          </a:p>
          <a:p>
            <a:pPr lvl="1"/>
            <a:r>
              <a:rPr lang="en-US" sz="2400" dirty="0" smtClean="0"/>
              <a:t>Moderator – facilitates and keeps process moving</a:t>
            </a:r>
          </a:p>
          <a:p>
            <a:pPr lvl="1"/>
            <a:r>
              <a:rPr lang="en-US" sz="2400" dirty="0" smtClean="0"/>
              <a:t>Recorder – tracks the discussion notes key points</a:t>
            </a:r>
          </a:p>
          <a:p>
            <a:pPr lvl="1"/>
            <a:r>
              <a:rPr lang="en-US" sz="2400" dirty="0" smtClean="0"/>
              <a:t>SME – subject matter experts</a:t>
            </a:r>
          </a:p>
          <a:p>
            <a:pPr lvl="1"/>
            <a:r>
              <a:rPr lang="en-US" sz="2400" dirty="0" smtClean="0"/>
              <a:t>Business people – represent business requirements</a:t>
            </a:r>
            <a:endParaRPr lang="en-US" sz="2400" dirty="0"/>
          </a:p>
        </p:txBody>
      </p:sp>
    </p:spTree>
    <p:extLst>
      <p:ext uri="{BB962C8B-B14F-4D97-AF65-F5344CB8AC3E}">
        <p14:creationId xmlns:p14="http://schemas.microsoft.com/office/powerpoint/2010/main" val="32253842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Participants</a:t>
            </a:r>
            <a:endParaRPr lang="en-US" dirty="0"/>
          </a:p>
        </p:txBody>
      </p:sp>
      <p:sp>
        <p:nvSpPr>
          <p:cNvPr id="3" name="Content Placeholder 2"/>
          <p:cNvSpPr>
            <a:spLocks noGrp="1"/>
          </p:cNvSpPr>
          <p:nvPr>
            <p:ph idx="1"/>
          </p:nvPr>
        </p:nvSpPr>
        <p:spPr/>
        <p:txBody>
          <a:bodyPr/>
          <a:lstStyle/>
          <a:p>
            <a:r>
              <a:rPr lang="en-US" dirty="0" smtClean="0"/>
              <a:t>Stakeholders receiving the final product</a:t>
            </a:r>
          </a:p>
          <a:p>
            <a:r>
              <a:rPr lang="en-US" dirty="0" smtClean="0"/>
              <a:t>Stakeholders providing the requirements</a:t>
            </a:r>
          </a:p>
          <a:p>
            <a:pPr lvl="1"/>
            <a:r>
              <a:rPr lang="en-US" dirty="0" smtClean="0"/>
              <a:t>Business</a:t>
            </a:r>
          </a:p>
          <a:p>
            <a:pPr lvl="1"/>
            <a:r>
              <a:rPr lang="en-US" dirty="0" smtClean="0"/>
              <a:t>Technical </a:t>
            </a:r>
          </a:p>
          <a:p>
            <a:r>
              <a:rPr lang="en-US" dirty="0" smtClean="0"/>
              <a:t>Stakeholders supplying materials</a:t>
            </a:r>
          </a:p>
          <a:p>
            <a:r>
              <a:rPr lang="en-US" dirty="0" smtClean="0"/>
              <a:t>Stakeholders developing the product</a:t>
            </a:r>
            <a:endParaRPr lang="en-US" dirty="0"/>
          </a:p>
        </p:txBody>
      </p:sp>
      <p:sp>
        <p:nvSpPr>
          <p:cNvPr id="4" name="Rectangle 3"/>
          <p:cNvSpPr/>
          <p:nvPr/>
        </p:nvSpPr>
        <p:spPr>
          <a:xfrm>
            <a:off x="5852160" y="5097462"/>
            <a:ext cx="12192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p:nvSpPr>
        <p:spPr>
          <a:xfrm>
            <a:off x="5852160" y="5668962"/>
            <a:ext cx="12192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5852160" y="6308725"/>
            <a:ext cx="1219200" cy="3810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 name="Straight Arrow Connector 7"/>
          <p:cNvCxnSpPr>
            <a:stCxn id="4" idx="2"/>
            <a:endCxn id="5" idx="0"/>
          </p:cNvCxnSpPr>
          <p:nvPr/>
        </p:nvCxnSpPr>
        <p:spPr>
          <a:xfrm>
            <a:off x="6461760" y="5478462"/>
            <a:ext cx="0" cy="19050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a:stCxn id="5" idx="2"/>
            <a:endCxn id="6" idx="0"/>
          </p:cNvCxnSpPr>
          <p:nvPr/>
        </p:nvCxnSpPr>
        <p:spPr>
          <a:xfrm>
            <a:off x="6461760" y="6049962"/>
            <a:ext cx="0" cy="258763"/>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flipH="1">
            <a:off x="5902960" y="5117068"/>
            <a:ext cx="1219200" cy="369332"/>
          </a:xfrm>
          <a:prstGeom prst="rect">
            <a:avLst/>
          </a:prstGeom>
          <a:noFill/>
        </p:spPr>
        <p:txBody>
          <a:bodyPr wrap="square" rtlCol="0">
            <a:spAutoFit/>
          </a:bodyPr>
          <a:lstStyle/>
          <a:p>
            <a:r>
              <a:rPr lang="en-US" dirty="0" smtClean="0"/>
              <a:t>upstream</a:t>
            </a:r>
            <a:endParaRPr lang="en-US" dirty="0"/>
          </a:p>
        </p:txBody>
      </p:sp>
      <p:sp>
        <p:nvSpPr>
          <p:cNvPr id="13" name="TextBox 12"/>
          <p:cNvSpPr txBox="1"/>
          <p:nvPr/>
        </p:nvSpPr>
        <p:spPr>
          <a:xfrm flipH="1">
            <a:off x="5763260" y="6322497"/>
            <a:ext cx="1498600" cy="369332"/>
          </a:xfrm>
          <a:prstGeom prst="rect">
            <a:avLst/>
          </a:prstGeom>
          <a:noFill/>
        </p:spPr>
        <p:txBody>
          <a:bodyPr wrap="square" rtlCol="0">
            <a:spAutoFit/>
          </a:bodyPr>
          <a:lstStyle/>
          <a:p>
            <a:r>
              <a:rPr lang="en-US" dirty="0" smtClean="0"/>
              <a:t>downstream</a:t>
            </a:r>
            <a:endParaRPr lang="en-US" dirty="0"/>
          </a:p>
        </p:txBody>
      </p:sp>
      <p:sp>
        <p:nvSpPr>
          <p:cNvPr id="14" name="TextBox 13"/>
          <p:cNvSpPr txBox="1"/>
          <p:nvPr/>
        </p:nvSpPr>
        <p:spPr>
          <a:xfrm flipH="1">
            <a:off x="5913120" y="5685710"/>
            <a:ext cx="1219200" cy="369332"/>
          </a:xfrm>
          <a:prstGeom prst="rect">
            <a:avLst/>
          </a:prstGeom>
          <a:noFill/>
        </p:spPr>
        <p:txBody>
          <a:bodyPr wrap="square" rtlCol="0">
            <a:spAutoFit/>
          </a:bodyPr>
          <a:lstStyle/>
          <a:p>
            <a:r>
              <a:rPr lang="en-US" dirty="0" smtClean="0"/>
              <a:t>producer</a:t>
            </a:r>
            <a:endParaRPr lang="en-US" dirty="0"/>
          </a:p>
        </p:txBody>
      </p:sp>
    </p:spTree>
    <p:extLst>
      <p:ext uri="{BB962C8B-B14F-4D97-AF65-F5344CB8AC3E}">
        <p14:creationId xmlns:p14="http://schemas.microsoft.com/office/powerpoint/2010/main" val="1363719578"/>
      </p:ext>
    </p:extLst>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30961</TotalTime>
  <Words>680</Words>
  <Application>Microsoft Office PowerPoint</Application>
  <PresentationFormat>On-screen Show (4:3)</PresentationFormat>
  <Paragraphs>140</Paragraphs>
  <Slides>24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ＭＳ Ｐゴシック</vt:lpstr>
      <vt:lpstr>ＭＳ Ｐゴシック</vt:lpstr>
      <vt:lpstr>Arial</vt:lpstr>
      <vt:lpstr>Calibri</vt:lpstr>
      <vt:lpstr>Verdana</vt:lpstr>
      <vt:lpstr>ヒラギノ角ゴ Pro W3</vt:lpstr>
      <vt:lpstr>syse802Template</vt:lpstr>
      <vt:lpstr>CPSC 873</vt:lpstr>
      <vt:lpstr>Goals vs Requirements</vt:lpstr>
      <vt:lpstr>ReqSpec</vt:lpstr>
      <vt:lpstr>A good requirement is </vt:lpstr>
      <vt:lpstr>A good set of requirements is </vt:lpstr>
      <vt:lpstr>Program of Reviews - government</vt:lpstr>
      <vt:lpstr>Software Requirements Specification (SRS)</vt:lpstr>
      <vt:lpstr>Reviews</vt:lpstr>
      <vt:lpstr>Participants</vt:lpstr>
      <vt:lpstr>Process</vt:lpstr>
      <vt:lpstr>Process - 2</vt:lpstr>
      <vt:lpstr>Review checklists</vt:lpstr>
      <vt:lpstr>Inspection</vt:lpstr>
      <vt:lpstr>Design Inspection Process</vt:lpstr>
      <vt:lpstr>What to look for</vt:lpstr>
      <vt:lpstr>Design Error Types</vt:lpstr>
      <vt:lpstr>Size of model</vt:lpstr>
      <vt:lpstr>Overview of IBM process in 1990s</vt:lpstr>
      <vt:lpstr>Defect density </vt:lpstr>
      <vt:lpstr>Baseline for throughput</vt:lpstr>
      <vt:lpstr>Fault Model</vt:lpstr>
      <vt:lpstr>Link to example checklist</vt:lpstr>
      <vt:lpstr>AADL</vt:lpstr>
      <vt:lpstr>Assignment</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CPSC 871</dc:title>
  <dc:creator>McGregor</dc:creator>
  <cp:lastModifiedBy>John Mcgregor</cp:lastModifiedBy>
  <cp:revision>121</cp:revision>
  <cp:lastPrinted>2015-08-15T13:16:16Z</cp:lastPrinted>
  <dcterms:created xsi:type="dcterms:W3CDTF">2011-07-20T15:12:54Z</dcterms:created>
  <dcterms:modified xsi:type="dcterms:W3CDTF">2018-08-30T17:46:39Z</dcterms:modified>
</cp:coreProperties>
</file>