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60" r:id="rId2"/>
    <p:sldId id="269" r:id="rId3"/>
    <p:sldId id="268" r:id="rId4"/>
    <p:sldId id="273" r:id="rId5"/>
    <p:sldId id="270" r:id="rId6"/>
    <p:sldId id="271" r:id="rId7"/>
    <p:sldId id="272" r:id="rId8"/>
    <p:sldId id="266" r:id="rId9"/>
    <p:sldId id="263" r:id="rId10"/>
    <p:sldId id="264" r:id="rId11"/>
    <p:sldId id="274" r:id="rId12"/>
    <p:sldId id="277" r:id="rId13"/>
    <p:sldId id="278" r:id="rId14"/>
    <p:sldId id="265" r:id="rId15"/>
    <p:sldId id="275" r:id="rId16"/>
    <p:sldId id="276" r:id="rId17"/>
    <p:sldId id="267" r:id="rId18"/>
    <p:sldId id="261" r:id="rId19"/>
    <p:sldId id="262" r:id="rId20"/>
    <p:sldId id="281" r:id="rId21"/>
    <p:sldId id="282" r:id="rId22"/>
    <p:sldId id="279" r:id="rId23"/>
    <p:sldId id="280" r:id="rId24"/>
  </p:sldIdLst>
  <p:sldSz cx="9144000" cy="6858000" type="screen4x3"/>
  <p:notesSz cx="7077075" cy="9363075"/>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2" autoAdjust="0"/>
    <p:restoredTop sz="86491" autoAdjust="0"/>
  </p:normalViewPr>
  <p:slideViewPr>
    <p:cSldViewPr snapToObjects="1">
      <p:cViewPr>
        <p:scale>
          <a:sx n="80" d="100"/>
          <a:sy n="80" d="100"/>
        </p:scale>
        <p:origin x="206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wrap="square" lIns="93936" tIns="46968" rIns="93936" bIns="46968"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wrap="square" lIns="93936" tIns="46968" rIns="93936" bIns="46968"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9/5/2018</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wrap="square" lIns="93936" tIns="46968" rIns="93936" bIns="46968"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707708" y="4447461"/>
            <a:ext cx="5661660" cy="4213384"/>
          </a:xfrm>
          <a:prstGeom prst="rect">
            <a:avLst/>
          </a:prstGeom>
        </p:spPr>
        <p:txBody>
          <a:bodyPr vert="horz" wrap="square" lIns="93936" tIns="46968" rIns="93936" bIns="46968"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893296"/>
            <a:ext cx="3066733" cy="468154"/>
          </a:xfrm>
          <a:prstGeom prst="rect">
            <a:avLst/>
          </a:prstGeom>
        </p:spPr>
        <p:txBody>
          <a:bodyPr vert="horz" wrap="square" lIns="93936" tIns="46968" rIns="93936" bIns="46968"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wrap="square" lIns="93936" tIns="46968" rIns="93936" bIns="46968"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284925772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9/5/2018</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9/5/2018</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9/5/2018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9/5/2018</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9/5/2018</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9/5/2018</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9/5/2018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9/5/2018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hyperlink" Target="https://wiki.sei.cmu.edu/aadl/images/1/13/ErrorModelOverview-Sept222011-phf.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repository.cmu.edu/sei/81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873</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Session 5</a:t>
            </a:r>
          </a:p>
          <a:p>
            <a:r>
              <a:rPr lang="en-US" dirty="0" smtClean="0">
                <a:solidFill>
                  <a:schemeClr val="tx1"/>
                </a:solidFill>
              </a:rPr>
              <a:t>Error Modeling</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modeling</a:t>
            </a:r>
            <a:endParaRPr lang="en-US" dirty="0"/>
          </a:p>
        </p:txBody>
      </p:sp>
      <p:sp>
        <p:nvSpPr>
          <p:cNvPr id="3" name="Content Placeholder 2"/>
          <p:cNvSpPr>
            <a:spLocks noGrp="1"/>
          </p:cNvSpPr>
          <p:nvPr>
            <p:ph idx="1"/>
          </p:nvPr>
        </p:nvSpPr>
        <p:spPr/>
        <p:txBody>
          <a:bodyPr/>
          <a:lstStyle/>
          <a:p>
            <a:r>
              <a:rPr lang="en-US" dirty="0" smtClean="0"/>
              <a:t>A deviation from expected result</a:t>
            </a:r>
          </a:p>
          <a:p>
            <a:r>
              <a:rPr lang="en-US" dirty="0" smtClean="0"/>
              <a:t>Some errors are “implementation dependent and some are not”</a:t>
            </a:r>
          </a:p>
          <a:p>
            <a:r>
              <a:rPr lang="en-US" dirty="0" smtClean="0"/>
              <a:t>It is a feature of an aircraft that it lands on  tires (excluding special features)</a:t>
            </a:r>
          </a:p>
          <a:p>
            <a:r>
              <a:rPr lang="en-US" dirty="0" smtClean="0"/>
              <a:t>The tire on a plane may go flat</a:t>
            </a:r>
          </a:p>
          <a:p>
            <a:r>
              <a:rPr lang="en-US" dirty="0" smtClean="0"/>
              <a:t>If the occurrence of an error could result in death or serious injury the requirements are referred to as safety requirements</a:t>
            </a:r>
          </a:p>
          <a:p>
            <a:endParaRPr lang="en-US" dirty="0"/>
          </a:p>
        </p:txBody>
      </p:sp>
    </p:spTree>
    <p:extLst>
      <p:ext uri="{BB962C8B-B14F-4D97-AF65-F5344CB8AC3E}">
        <p14:creationId xmlns:p14="http://schemas.microsoft.com/office/powerpoint/2010/main" val="12338402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pic>
        <p:nvPicPr>
          <p:cNvPr id="5" name="Picture 4"/>
          <p:cNvPicPr>
            <a:picLocks noChangeAspect="1"/>
          </p:cNvPicPr>
          <p:nvPr/>
        </p:nvPicPr>
        <p:blipFill>
          <a:blip r:embed="rId2"/>
          <a:stretch>
            <a:fillRect/>
          </a:stretch>
        </p:blipFill>
        <p:spPr>
          <a:xfrm>
            <a:off x="990600" y="5715000"/>
            <a:ext cx="6963515" cy="964114"/>
          </a:xfrm>
          <a:prstGeom prst="rect">
            <a:avLst/>
          </a:prstGeom>
        </p:spPr>
      </p:pic>
      <p:sp>
        <p:nvSpPr>
          <p:cNvPr id="6" name="AutoShape 3"/>
          <p:cNvSpPr>
            <a:spLocks noChangeAspect="1" noChangeArrowheads="1" noTextEdit="1"/>
          </p:cNvSpPr>
          <p:nvPr/>
        </p:nvSpPr>
        <p:spPr bwMode="auto">
          <a:xfrm>
            <a:off x="0" y="1752600"/>
            <a:ext cx="9144000" cy="380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52600"/>
            <a:ext cx="915670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16416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Level</a:t>
            </a:r>
            <a:endParaRPr lang="en-US" dirty="0"/>
          </a:p>
        </p:txBody>
      </p:sp>
      <p:sp>
        <p:nvSpPr>
          <p:cNvPr id="3" name="Content Placeholder 2"/>
          <p:cNvSpPr>
            <a:spLocks noGrp="1"/>
          </p:cNvSpPr>
          <p:nvPr>
            <p:ph idx="1"/>
          </p:nvPr>
        </p:nvSpPr>
        <p:spPr/>
        <p:txBody>
          <a:bodyPr/>
          <a:lstStyle/>
          <a:p>
            <a:pPr marL="0" indent="0">
              <a:buNone/>
            </a:pPr>
            <a:r>
              <a:rPr lang="en-US" sz="1800" b="1" dirty="0"/>
              <a:t>system generic</a:t>
            </a:r>
          </a:p>
          <a:p>
            <a:pPr marL="0" indent="0">
              <a:buNone/>
            </a:pPr>
            <a:r>
              <a:rPr lang="en-US" sz="1800" b="1" dirty="0"/>
              <a:t>	</a:t>
            </a:r>
            <a:r>
              <a:rPr lang="en-US" sz="1800" b="1" dirty="0" smtClean="0"/>
              <a:t>features</a:t>
            </a:r>
            <a:endParaRPr lang="en-US" sz="1800" b="1" dirty="0"/>
          </a:p>
          <a:p>
            <a:pPr marL="0" indent="0">
              <a:buNone/>
            </a:pPr>
            <a:r>
              <a:rPr lang="en-US" sz="1800" dirty="0" smtClean="0"/>
              <a:t>		input </a:t>
            </a:r>
            <a:r>
              <a:rPr lang="en-US" sz="1800" dirty="0"/>
              <a:t>: </a:t>
            </a:r>
            <a:r>
              <a:rPr lang="en-US" sz="1800" b="1" dirty="0"/>
              <a:t>requires bus access common::</a:t>
            </a:r>
            <a:r>
              <a:rPr lang="en-US" sz="1800" b="1" dirty="0" err="1" smtClean="0"/>
              <a:t>pressure.i</a:t>
            </a:r>
            <a:r>
              <a:rPr lang="en-US" sz="1800" b="1" dirty="0"/>
              <a:t>;</a:t>
            </a:r>
          </a:p>
          <a:p>
            <a:pPr marL="0" indent="0">
              <a:buNone/>
            </a:pPr>
            <a:r>
              <a:rPr lang="en-US" sz="1800" dirty="0" smtClean="0"/>
              <a:t>		output </a:t>
            </a:r>
            <a:r>
              <a:rPr lang="en-US" sz="1800" dirty="0"/>
              <a:t>: </a:t>
            </a:r>
            <a:r>
              <a:rPr lang="en-US" sz="1800" b="1" dirty="0"/>
              <a:t>provides bus access common::</a:t>
            </a:r>
            <a:r>
              <a:rPr lang="en-US" sz="1800" b="1" dirty="0" err="1"/>
              <a:t>pressure.i</a:t>
            </a:r>
            <a:r>
              <a:rPr lang="en-US" sz="1800" b="1" dirty="0"/>
              <a:t>;</a:t>
            </a:r>
          </a:p>
          <a:p>
            <a:pPr marL="0" indent="0">
              <a:buNone/>
            </a:pPr>
            <a:r>
              <a:rPr lang="en-US" sz="1800" b="1" dirty="0" smtClean="0"/>
              <a:t>	annex </a:t>
            </a:r>
            <a:r>
              <a:rPr lang="en-US" sz="1800" b="1" dirty="0"/>
              <a:t>EMV2 </a:t>
            </a:r>
            <a:r>
              <a:rPr lang="en-US" sz="1800" b="1" dirty="0" smtClean="0"/>
              <a:t>{**</a:t>
            </a:r>
            <a:endParaRPr lang="en-US" sz="1800" b="1" dirty="0"/>
          </a:p>
          <a:p>
            <a:pPr marL="0" indent="0">
              <a:buNone/>
            </a:pPr>
            <a:r>
              <a:rPr lang="en-US" sz="1800" b="1" dirty="0" smtClean="0"/>
              <a:t>		use </a:t>
            </a:r>
            <a:r>
              <a:rPr lang="en-US" sz="1800" b="1" dirty="0"/>
              <a:t>types     </a:t>
            </a:r>
            <a:r>
              <a:rPr lang="en-US" sz="1800" b="1" dirty="0" err="1"/>
              <a:t>error_library</a:t>
            </a:r>
            <a:r>
              <a:rPr lang="en-US" sz="1800" b="1" dirty="0"/>
              <a:t>;</a:t>
            </a:r>
          </a:p>
          <a:p>
            <a:pPr marL="0" indent="0">
              <a:buNone/>
            </a:pPr>
            <a:r>
              <a:rPr lang="en-US" sz="1800" b="1" dirty="0" smtClean="0"/>
              <a:t>		use </a:t>
            </a:r>
            <a:r>
              <a:rPr lang="en-US" sz="1800" b="1" dirty="0"/>
              <a:t>behavior  </a:t>
            </a:r>
            <a:r>
              <a:rPr lang="en-US" sz="1800" b="1" dirty="0" err="1"/>
              <a:t>error_library</a:t>
            </a:r>
            <a:r>
              <a:rPr lang="en-US" sz="1800" b="1" dirty="0"/>
              <a:t>::simple;</a:t>
            </a:r>
          </a:p>
          <a:p>
            <a:pPr marL="0" indent="0">
              <a:buNone/>
            </a:pPr>
            <a:r>
              <a:rPr lang="en-US" sz="1800" b="1" dirty="0" smtClean="0"/>
              <a:t>		error </a:t>
            </a:r>
            <a:r>
              <a:rPr lang="en-US" sz="1800" b="1" dirty="0"/>
              <a:t>propagations</a:t>
            </a:r>
          </a:p>
          <a:p>
            <a:pPr marL="0" indent="0">
              <a:buNone/>
            </a:pPr>
            <a:r>
              <a:rPr lang="en-US" sz="1800" dirty="0" smtClean="0"/>
              <a:t>			input  </a:t>
            </a:r>
            <a:r>
              <a:rPr lang="en-US" sz="1800" b="1" dirty="0"/>
              <a:t>: in propagation {</a:t>
            </a:r>
            <a:r>
              <a:rPr lang="en-US" sz="1800" b="1" dirty="0" err="1"/>
              <a:t>NoService</a:t>
            </a:r>
            <a:r>
              <a:rPr lang="en-US" sz="1800" b="1" dirty="0"/>
              <a:t>};</a:t>
            </a:r>
          </a:p>
          <a:p>
            <a:pPr marL="0" indent="0">
              <a:buNone/>
            </a:pPr>
            <a:r>
              <a:rPr lang="en-US" sz="1800" dirty="0" smtClean="0"/>
              <a:t>			output </a:t>
            </a:r>
            <a:r>
              <a:rPr lang="en-US" sz="1800" b="1" dirty="0"/>
              <a:t>: out </a:t>
            </a:r>
            <a:r>
              <a:rPr lang="en-US" sz="1800" b="1" dirty="0" smtClean="0"/>
              <a:t>propagation {</a:t>
            </a:r>
            <a:r>
              <a:rPr lang="en-US" sz="1800" b="1" dirty="0" err="1" smtClean="0"/>
              <a:t>NoService</a:t>
            </a:r>
            <a:r>
              <a:rPr lang="en-US" sz="1800" b="1" dirty="0" smtClean="0"/>
              <a:t>};</a:t>
            </a:r>
          </a:p>
          <a:p>
            <a:pPr marL="0" indent="0">
              <a:buNone/>
            </a:pPr>
            <a:r>
              <a:rPr lang="en-US" sz="1800" b="1" dirty="0" smtClean="0"/>
              <a:t>		flows</a:t>
            </a:r>
          </a:p>
          <a:p>
            <a:pPr marL="0" indent="0">
              <a:buNone/>
            </a:pPr>
            <a:r>
              <a:rPr lang="en-US" sz="1800" dirty="0" smtClean="0"/>
              <a:t>			f1 </a:t>
            </a:r>
            <a:r>
              <a:rPr lang="en-US" sz="1800" b="1" dirty="0"/>
              <a:t>: error path input{</a:t>
            </a:r>
            <a:r>
              <a:rPr lang="en-US" sz="1800" b="1" dirty="0" err="1"/>
              <a:t>NoService</a:t>
            </a:r>
            <a:r>
              <a:rPr lang="en-US" sz="1800" b="1" dirty="0"/>
              <a:t>} -&gt; output; </a:t>
            </a:r>
          </a:p>
          <a:p>
            <a:pPr marL="0" indent="0">
              <a:buNone/>
            </a:pPr>
            <a:r>
              <a:rPr lang="en-US" sz="1800" b="1" dirty="0" smtClean="0"/>
              <a:t>		end </a:t>
            </a:r>
            <a:r>
              <a:rPr lang="en-US" sz="1800" b="1" dirty="0"/>
              <a:t>propagations;</a:t>
            </a:r>
          </a:p>
          <a:p>
            <a:pPr marL="0" indent="0">
              <a:buNone/>
            </a:pPr>
            <a:r>
              <a:rPr lang="en-US" sz="1800" dirty="0"/>
              <a:t>**};</a:t>
            </a:r>
          </a:p>
          <a:p>
            <a:pPr marL="0" indent="0">
              <a:buNone/>
            </a:pPr>
            <a:r>
              <a:rPr lang="en-US" sz="1800" b="1" dirty="0"/>
              <a:t>end generic;</a:t>
            </a:r>
            <a:endParaRPr lang="en-US" sz="1800" dirty="0"/>
          </a:p>
        </p:txBody>
      </p:sp>
    </p:spTree>
    <p:extLst>
      <p:ext uri="{BB962C8B-B14F-4D97-AF65-F5344CB8AC3E}">
        <p14:creationId xmlns:p14="http://schemas.microsoft.com/office/powerpoint/2010/main" val="5716928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Separately defined</a:t>
            </a:r>
            <a:endParaRPr lang="en-US" dirty="0"/>
          </a:p>
        </p:txBody>
      </p:sp>
      <p:sp>
        <p:nvSpPr>
          <p:cNvPr id="3" name="Content Placeholder 2"/>
          <p:cNvSpPr>
            <a:spLocks noGrp="1"/>
          </p:cNvSpPr>
          <p:nvPr>
            <p:ph idx="1"/>
          </p:nvPr>
        </p:nvSpPr>
        <p:spPr/>
        <p:txBody>
          <a:bodyPr/>
          <a:lstStyle/>
          <a:p>
            <a:pPr marL="0" indent="0">
              <a:buNone/>
            </a:pPr>
            <a:r>
              <a:rPr lang="en-US" sz="1800" b="1" dirty="0"/>
              <a:t>error types</a:t>
            </a:r>
          </a:p>
          <a:p>
            <a:pPr marL="400050" lvl="1" indent="0">
              <a:buNone/>
            </a:pPr>
            <a:r>
              <a:rPr lang="en-US" sz="1400" dirty="0" err="1"/>
              <a:t>NoPower</a:t>
            </a:r>
            <a:r>
              <a:rPr lang="en-US" sz="1400" dirty="0"/>
              <a:t>   </a:t>
            </a:r>
            <a:r>
              <a:rPr lang="en-US" sz="1400" b="1" dirty="0"/>
              <a:t>: type;</a:t>
            </a:r>
          </a:p>
          <a:p>
            <a:pPr marL="400050" lvl="1" indent="0">
              <a:buNone/>
            </a:pPr>
            <a:r>
              <a:rPr lang="en-US" sz="1400" dirty="0" err="1"/>
              <a:t>NoService</a:t>
            </a:r>
            <a:r>
              <a:rPr lang="en-US" sz="1400" dirty="0"/>
              <a:t> </a:t>
            </a:r>
            <a:r>
              <a:rPr lang="en-US" sz="1400" b="1" dirty="0"/>
              <a:t>: type;</a:t>
            </a:r>
          </a:p>
          <a:p>
            <a:pPr marL="400050" lvl="1" indent="0">
              <a:buNone/>
            </a:pPr>
            <a:r>
              <a:rPr lang="en-US" sz="1400" dirty="0" err="1"/>
              <a:t>ValueError</a:t>
            </a:r>
            <a:r>
              <a:rPr lang="en-US" sz="1400" b="1" dirty="0"/>
              <a:t>: type;</a:t>
            </a:r>
          </a:p>
          <a:p>
            <a:pPr marL="400050" lvl="1" indent="0">
              <a:buNone/>
            </a:pPr>
            <a:r>
              <a:rPr lang="en-US" sz="1400" dirty="0" err="1"/>
              <a:t>NoValue</a:t>
            </a:r>
            <a:r>
              <a:rPr lang="en-US" sz="1400" b="1" dirty="0"/>
              <a:t>: type extends </a:t>
            </a:r>
            <a:r>
              <a:rPr lang="en-US" sz="1400" b="1" dirty="0" err="1"/>
              <a:t>ValueError</a:t>
            </a:r>
            <a:r>
              <a:rPr lang="en-US" sz="1400" b="1" dirty="0"/>
              <a:t>;</a:t>
            </a:r>
          </a:p>
          <a:p>
            <a:pPr marL="400050" lvl="1" indent="0">
              <a:buNone/>
            </a:pPr>
            <a:r>
              <a:rPr lang="en-US" sz="1400" dirty="0" err="1"/>
              <a:t>PlatformFailure</a:t>
            </a:r>
            <a:r>
              <a:rPr lang="en-US" sz="1400" b="1" dirty="0"/>
              <a:t>: type;</a:t>
            </a:r>
          </a:p>
          <a:p>
            <a:pPr marL="400050" lvl="1" indent="0">
              <a:buNone/>
            </a:pPr>
            <a:r>
              <a:rPr lang="en-US" sz="1400" dirty="0" err="1"/>
              <a:t>HardwareFailure</a:t>
            </a:r>
            <a:r>
              <a:rPr lang="en-US" sz="1400" b="1" dirty="0"/>
              <a:t>: type extends </a:t>
            </a:r>
            <a:r>
              <a:rPr lang="en-US" sz="1400" b="1" dirty="0" err="1"/>
              <a:t>PlatformFailure</a:t>
            </a:r>
            <a:r>
              <a:rPr lang="en-US" sz="1400" b="1" dirty="0"/>
              <a:t>; </a:t>
            </a:r>
          </a:p>
          <a:p>
            <a:pPr marL="400050" lvl="1" indent="0">
              <a:buNone/>
            </a:pPr>
            <a:r>
              <a:rPr lang="en-US" sz="1400" dirty="0" err="1"/>
              <a:t>SoftwareFailure</a:t>
            </a:r>
            <a:r>
              <a:rPr lang="en-US" sz="1400" b="1" dirty="0"/>
              <a:t>: type extends </a:t>
            </a:r>
            <a:r>
              <a:rPr lang="en-US" sz="1400" b="1" dirty="0" err="1"/>
              <a:t>PlatformFailure</a:t>
            </a:r>
            <a:r>
              <a:rPr lang="en-US" sz="1400" b="1" dirty="0"/>
              <a:t>;</a:t>
            </a:r>
          </a:p>
          <a:p>
            <a:pPr marL="0" indent="0">
              <a:buNone/>
            </a:pPr>
            <a:r>
              <a:rPr lang="en-US" sz="1800" b="1" dirty="0"/>
              <a:t>end types;</a:t>
            </a:r>
          </a:p>
          <a:p>
            <a:pPr marL="0" indent="0">
              <a:buNone/>
            </a:pPr>
            <a:endParaRPr lang="en-US" sz="1800" dirty="0"/>
          </a:p>
          <a:p>
            <a:pPr marL="0" indent="0">
              <a:buNone/>
            </a:pPr>
            <a:r>
              <a:rPr lang="en-US" sz="1800" b="1" dirty="0"/>
              <a:t>error behavior </a:t>
            </a:r>
            <a:r>
              <a:rPr lang="en-US" sz="1800" b="1" dirty="0" err="1"/>
              <a:t>ThreeState</a:t>
            </a:r>
            <a:r>
              <a:rPr lang="en-US" sz="1800" b="1" dirty="0"/>
              <a:t> </a:t>
            </a:r>
          </a:p>
          <a:p>
            <a:pPr marL="0" indent="0">
              <a:buNone/>
            </a:pPr>
            <a:r>
              <a:rPr lang="en-US" sz="1800" b="1" dirty="0"/>
              <a:t>states</a:t>
            </a:r>
          </a:p>
          <a:p>
            <a:pPr marL="400050" lvl="1" indent="0">
              <a:buNone/>
            </a:pPr>
            <a:r>
              <a:rPr lang="en-US" sz="1400" dirty="0"/>
              <a:t>  Operational</a:t>
            </a:r>
            <a:r>
              <a:rPr lang="en-US" sz="1400" b="1" dirty="0"/>
              <a:t>: initial state; </a:t>
            </a:r>
          </a:p>
          <a:p>
            <a:pPr marL="400050" lvl="1" indent="0">
              <a:buNone/>
            </a:pPr>
            <a:r>
              <a:rPr lang="en-US" sz="1400" dirty="0"/>
              <a:t>  </a:t>
            </a:r>
            <a:r>
              <a:rPr lang="en-US" sz="1400" dirty="0" err="1"/>
              <a:t>NonCriticalModeFailure</a:t>
            </a:r>
            <a:r>
              <a:rPr lang="en-US" sz="1400" b="1" dirty="0"/>
              <a:t>: state; </a:t>
            </a:r>
          </a:p>
          <a:p>
            <a:pPr marL="400050" lvl="1" indent="0">
              <a:buNone/>
            </a:pPr>
            <a:r>
              <a:rPr lang="en-US" sz="1400" dirty="0"/>
              <a:t>  </a:t>
            </a:r>
            <a:r>
              <a:rPr lang="en-US" sz="1400" dirty="0" err="1"/>
              <a:t>CriticalModeFailure</a:t>
            </a:r>
            <a:r>
              <a:rPr lang="en-US" sz="1400" b="1" dirty="0"/>
              <a:t>: state; </a:t>
            </a:r>
          </a:p>
          <a:p>
            <a:pPr marL="0" indent="0">
              <a:buNone/>
            </a:pPr>
            <a:r>
              <a:rPr lang="en-US" sz="1800" b="1" dirty="0"/>
              <a:t>end behavior;</a:t>
            </a:r>
            <a:endParaRPr lang="en-US" sz="1800" dirty="0"/>
          </a:p>
        </p:txBody>
      </p:sp>
    </p:spTree>
    <p:extLst>
      <p:ext uri="{BB962C8B-B14F-4D97-AF65-F5344CB8AC3E}">
        <p14:creationId xmlns:p14="http://schemas.microsoft.com/office/powerpoint/2010/main" val="11078428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 EMV2 Error Ontology</a:t>
            </a:r>
            <a:endParaRPr lang="en-US" dirty="0"/>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wiki.sei.cmu.edu/aadl/images/1/13/ErrorModelOverview-Sept222011-phf.pdf</a:t>
            </a:r>
            <a:endParaRPr lang="en-US" dirty="0" smtClean="0"/>
          </a:p>
          <a:p>
            <a:r>
              <a:rPr lang="en-US" dirty="0" smtClean="0"/>
              <a:t>Replication errors</a:t>
            </a:r>
          </a:p>
          <a:p>
            <a:r>
              <a:rPr lang="en-US" dirty="0"/>
              <a:t>Timing </a:t>
            </a:r>
            <a:r>
              <a:rPr lang="en-US" dirty="0" smtClean="0"/>
              <a:t>errors</a:t>
            </a:r>
          </a:p>
          <a:p>
            <a:r>
              <a:rPr lang="en-US" dirty="0"/>
              <a:t>Value </a:t>
            </a:r>
            <a:r>
              <a:rPr lang="en-US" dirty="0" smtClean="0"/>
              <a:t>errors</a:t>
            </a:r>
          </a:p>
          <a:p>
            <a:r>
              <a:rPr lang="en-US" dirty="0" smtClean="0"/>
              <a:t>Rate errors</a:t>
            </a:r>
          </a:p>
          <a:p>
            <a:r>
              <a:rPr lang="en-US" dirty="0" smtClean="0"/>
              <a:t>Sequence errors</a:t>
            </a:r>
          </a:p>
          <a:p>
            <a:r>
              <a:rPr lang="en-US" dirty="0" smtClean="0"/>
              <a:t>Service errors</a:t>
            </a:r>
            <a:endParaRPr lang="en-US" dirty="0"/>
          </a:p>
        </p:txBody>
      </p:sp>
      <p:pic>
        <p:nvPicPr>
          <p:cNvPr id="4" name="Picture 3"/>
          <p:cNvPicPr>
            <a:picLocks noChangeAspect="1"/>
          </p:cNvPicPr>
          <p:nvPr/>
        </p:nvPicPr>
        <p:blipFill>
          <a:blip r:embed="rId3"/>
          <a:stretch>
            <a:fillRect/>
          </a:stretch>
        </p:blipFill>
        <p:spPr>
          <a:xfrm>
            <a:off x="4114800" y="4848559"/>
            <a:ext cx="5029200" cy="1990779"/>
          </a:xfrm>
          <a:prstGeom prst="rect">
            <a:avLst/>
          </a:prstGeom>
        </p:spPr>
      </p:pic>
    </p:spTree>
    <p:extLst>
      <p:ext uri="{BB962C8B-B14F-4D97-AF65-F5344CB8AC3E}">
        <p14:creationId xmlns:p14="http://schemas.microsoft.com/office/powerpoint/2010/main" val="1948135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 y="1905000"/>
            <a:ext cx="8686800" cy="4190999"/>
          </a:xfrm>
          <a:prstGeom prst="rect">
            <a:avLst/>
          </a:prstGeom>
          <a:noFill/>
          <a:ln>
            <a:noFill/>
          </a:ln>
        </p:spPr>
      </p:pic>
    </p:spTree>
    <p:extLst>
      <p:ext uri="{BB962C8B-B14F-4D97-AF65-F5344CB8AC3E}">
        <p14:creationId xmlns:p14="http://schemas.microsoft.com/office/powerpoint/2010/main" val="42580312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28235" y="1600230"/>
            <a:ext cx="5875308" cy="3047970"/>
          </a:xfrm>
          <a:prstGeom prst="rect">
            <a:avLst/>
          </a:prstGeom>
          <a:noFill/>
          <a:ln>
            <a:noFill/>
          </a:ln>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1628235" y="4800600"/>
            <a:ext cx="5875308" cy="1918054"/>
          </a:xfrm>
          <a:prstGeom prst="rect">
            <a:avLst/>
          </a:prstGeom>
          <a:noFill/>
          <a:ln>
            <a:noFill/>
          </a:ln>
        </p:spPr>
      </p:pic>
    </p:spTree>
    <p:extLst>
      <p:ext uri="{BB962C8B-B14F-4D97-AF65-F5344CB8AC3E}">
        <p14:creationId xmlns:p14="http://schemas.microsoft.com/office/powerpoint/2010/main" val="11506742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Analysis</a:t>
            </a:r>
            <a:endParaRPr lang="en-US" dirty="0"/>
          </a:p>
        </p:txBody>
      </p:sp>
      <p:sp>
        <p:nvSpPr>
          <p:cNvPr id="3" name="Content Placeholder 2"/>
          <p:cNvSpPr>
            <a:spLocks noGrp="1"/>
          </p:cNvSpPr>
          <p:nvPr>
            <p:ph idx="1"/>
          </p:nvPr>
        </p:nvSpPr>
        <p:spPr/>
        <p:txBody>
          <a:bodyPr/>
          <a:lstStyle/>
          <a:p>
            <a:r>
              <a:rPr lang="en-US" dirty="0"/>
              <a:t>http://santoslab.org/pub/mdcf-architect/HazardAnalysis.html</a:t>
            </a:r>
          </a:p>
          <a:p>
            <a:endParaRPr lang="en-US" dirty="0"/>
          </a:p>
        </p:txBody>
      </p:sp>
    </p:spTree>
    <p:extLst>
      <p:ext uri="{BB962C8B-B14F-4D97-AF65-F5344CB8AC3E}">
        <p14:creationId xmlns:p14="http://schemas.microsoft.com/office/powerpoint/2010/main" val="23127758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Errors in control systems</a:t>
            </a:r>
            <a:endParaRPr lang="en-US" dirty="0"/>
          </a:p>
        </p:txBody>
      </p:sp>
      <p:grpSp>
        <p:nvGrpSpPr>
          <p:cNvPr id="4" name="Group 3"/>
          <p:cNvGrpSpPr/>
          <p:nvPr/>
        </p:nvGrpSpPr>
        <p:grpSpPr>
          <a:xfrm>
            <a:off x="1917431" y="1707654"/>
            <a:ext cx="6014444" cy="4678362"/>
            <a:chOff x="4185644" y="2743200"/>
            <a:chExt cx="4800600" cy="3352800"/>
          </a:xfrm>
        </p:grpSpPr>
        <p:pic>
          <p:nvPicPr>
            <p:cNvPr id="5" name="Picture 4"/>
            <p:cNvPicPr/>
            <p:nvPr/>
          </p:nvPicPr>
          <p:blipFill>
            <a:blip r:embed="rId2" cstate="print"/>
            <a:srcRect/>
            <a:stretch>
              <a:fillRect/>
            </a:stretch>
          </p:blipFill>
          <p:spPr bwMode="auto">
            <a:xfrm>
              <a:off x="4185644" y="2743200"/>
              <a:ext cx="4800600" cy="3352800"/>
            </a:xfrm>
            <a:prstGeom prst="rect">
              <a:avLst/>
            </a:prstGeom>
            <a:noFill/>
            <a:ln w="9525">
              <a:solidFill>
                <a:schemeClr val="accent1"/>
              </a:solidFill>
              <a:miter lim="800000"/>
              <a:headEnd/>
              <a:tailEnd/>
            </a:ln>
          </p:spPr>
        </p:pic>
        <p:sp>
          <p:nvSpPr>
            <p:cNvPr id="6" name="TextBox 5"/>
            <p:cNvSpPr txBox="1"/>
            <p:nvPr/>
          </p:nvSpPr>
          <p:spPr>
            <a:xfrm>
              <a:off x="5744369" y="4350444"/>
              <a:ext cx="1372492" cy="276999"/>
            </a:xfrm>
            <a:prstGeom prst="rect">
              <a:avLst/>
            </a:prstGeom>
            <a:noFill/>
          </p:spPr>
          <p:txBody>
            <a:bodyPr wrap="none" rtlCol="0">
              <a:spAutoFit/>
            </a:bodyPr>
            <a:lstStyle/>
            <a:p>
              <a:r>
                <a:rPr lang="en-US" sz="1200" dirty="0" err="1" smtClean="0"/>
                <a:t>Leveson</a:t>
              </a:r>
              <a:r>
                <a:rPr lang="en-US" sz="1200" dirty="0" smtClean="0"/>
                <a:t> pattern</a:t>
              </a:r>
              <a:endParaRPr lang="en-US" sz="1200" dirty="0"/>
            </a:p>
          </p:txBody>
        </p:sp>
      </p:grpSp>
    </p:spTree>
    <p:extLst>
      <p:ext uri="{BB962C8B-B14F-4D97-AF65-F5344CB8AC3E}">
        <p14:creationId xmlns:p14="http://schemas.microsoft.com/office/powerpoint/2010/main" val="3466525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Here’s what you are going to do.</a:t>
            </a:r>
            <a:endParaRPr lang="en-US" dirty="0"/>
          </a:p>
        </p:txBody>
      </p:sp>
      <p:sp>
        <p:nvSpPr>
          <p:cNvPr id="3" name="Content Placeholder 2"/>
          <p:cNvSpPr>
            <a:spLocks noGrp="1"/>
          </p:cNvSpPr>
          <p:nvPr>
            <p:ph idx="1"/>
          </p:nvPr>
        </p:nvSpPr>
        <p:spPr/>
        <p:txBody>
          <a:bodyPr/>
          <a:lstStyle/>
          <a:p>
            <a:r>
              <a:rPr lang="en-US" sz="2800" dirty="0"/>
              <a:t>Read </a:t>
            </a:r>
            <a:r>
              <a:rPr lang="en-US" sz="2800" dirty="0">
                <a:hlinkClick r:id="rId2"/>
              </a:rPr>
              <a:t>http://repository.cmu.edu/sei/811</a:t>
            </a:r>
            <a:r>
              <a:rPr lang="en-US" sz="2800" dirty="0" smtClean="0">
                <a:hlinkClick r:id="rId2"/>
              </a:rPr>
              <a:t>/</a:t>
            </a:r>
            <a:endParaRPr lang="en-US" sz="2800" dirty="0" smtClean="0"/>
          </a:p>
          <a:p>
            <a:r>
              <a:rPr lang="en-US" sz="2800" dirty="0" smtClean="0"/>
              <a:t>Look at the WBS </a:t>
            </a:r>
          </a:p>
          <a:p>
            <a:r>
              <a:rPr lang="en-US" sz="2800" dirty="0"/>
              <a:t>Create a fault model </a:t>
            </a:r>
            <a:r>
              <a:rPr lang="en-US" sz="2800" dirty="0" smtClean="0"/>
              <a:t>for the </a:t>
            </a:r>
            <a:r>
              <a:rPr lang="en-US" sz="2800" dirty="0" err="1" smtClean="0"/>
              <a:t>wbs</a:t>
            </a:r>
            <a:endParaRPr lang="en-US" sz="2800" dirty="0"/>
          </a:p>
          <a:p>
            <a:r>
              <a:rPr lang="en-US" sz="2800" dirty="0" smtClean="0"/>
              <a:t>Use  </a:t>
            </a:r>
            <a:r>
              <a:rPr lang="en-US" sz="2800" dirty="0" err="1" smtClean="0"/>
              <a:t>wbs</a:t>
            </a:r>
            <a:r>
              <a:rPr lang="en-US" sz="2800" dirty="0" smtClean="0"/>
              <a:t> description to </a:t>
            </a:r>
          </a:p>
          <a:p>
            <a:pPr lvl="1"/>
            <a:r>
              <a:rPr lang="en-US" sz="2400" dirty="0" smtClean="0"/>
              <a:t>create error flows using diagrams</a:t>
            </a:r>
          </a:p>
          <a:p>
            <a:pPr lvl="1"/>
            <a:r>
              <a:rPr lang="en-US" sz="2400" dirty="0" smtClean="0"/>
              <a:t>Create error flows as part of developing the AADL error annex spec</a:t>
            </a:r>
          </a:p>
          <a:p>
            <a:r>
              <a:rPr lang="en-US" sz="2800" dirty="0" smtClean="0"/>
              <a:t>Write requirements to mitigate the </a:t>
            </a:r>
            <a:r>
              <a:rPr lang="en-US" sz="2800" dirty="0" smtClean="0"/>
              <a:t>errors and add to your </a:t>
            </a:r>
            <a:r>
              <a:rPr lang="en-US" sz="2800" dirty="0" err="1" smtClean="0"/>
              <a:t>reqspec</a:t>
            </a:r>
            <a:r>
              <a:rPr lang="en-US" sz="2800" dirty="0" smtClean="0"/>
              <a:t> model..</a:t>
            </a:r>
            <a:endParaRPr lang="en-US" sz="2800" dirty="0" smtClean="0"/>
          </a:p>
          <a:p>
            <a:r>
              <a:rPr lang="en-US" sz="2800" dirty="0" smtClean="0"/>
              <a:t>Add these to your requirements set</a:t>
            </a:r>
          </a:p>
          <a:p>
            <a:r>
              <a:rPr lang="en-US" sz="2800" dirty="0" smtClean="0"/>
              <a:t>Submit by 11:59PM Sept </a:t>
            </a:r>
            <a:r>
              <a:rPr lang="en-US" sz="2800" dirty="0" smtClean="0"/>
              <a:t>11</a:t>
            </a:r>
            <a:r>
              <a:rPr lang="en-US" sz="2800" baseline="30000" dirty="0" smtClean="0"/>
              <a:t>th</a:t>
            </a:r>
            <a:r>
              <a:rPr lang="en-US" sz="2800" dirty="0" smtClean="0"/>
              <a:t> </a:t>
            </a:r>
            <a:endParaRPr lang="en-US" sz="2800" dirty="0" smtClean="0"/>
          </a:p>
          <a:p>
            <a:endParaRPr lang="en-US" dirty="0"/>
          </a:p>
        </p:txBody>
      </p:sp>
    </p:spTree>
    <p:extLst>
      <p:ext uri="{BB962C8B-B14F-4D97-AF65-F5344CB8AC3E}">
        <p14:creationId xmlns:p14="http://schemas.microsoft.com/office/powerpoint/2010/main" val="32828778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types</a:t>
            </a:r>
            <a:endParaRPr lang="en-US" dirty="0"/>
          </a:p>
        </p:txBody>
      </p:sp>
      <p:pic>
        <p:nvPicPr>
          <p:cNvPr id="4" name="Content Placeholder 3"/>
          <p:cNvPicPr>
            <a:picLocks noGrp="1" noChangeAspect="1"/>
          </p:cNvPicPr>
          <p:nvPr>
            <p:ph idx="1"/>
          </p:nvPr>
        </p:nvPicPr>
        <p:blipFill>
          <a:blip r:embed="rId2"/>
          <a:stretch>
            <a:fillRect/>
          </a:stretch>
        </p:blipFill>
        <p:spPr>
          <a:xfrm>
            <a:off x="893636" y="1600200"/>
            <a:ext cx="7356727" cy="4525963"/>
          </a:xfrm>
          <a:prstGeom prst="rect">
            <a:avLst/>
          </a:prstGeom>
        </p:spPr>
      </p:pic>
      <p:sp>
        <p:nvSpPr>
          <p:cNvPr id="5" name="TextBox 4"/>
          <p:cNvSpPr txBox="1"/>
          <p:nvPr/>
        </p:nvSpPr>
        <p:spPr>
          <a:xfrm>
            <a:off x="1600200" y="6264733"/>
            <a:ext cx="2441694" cy="369332"/>
          </a:xfrm>
          <a:prstGeom prst="rect">
            <a:avLst/>
          </a:prstGeom>
          <a:noFill/>
        </p:spPr>
        <p:txBody>
          <a:bodyPr wrap="none" rtlCol="0">
            <a:spAutoFit/>
          </a:bodyPr>
          <a:lstStyle/>
          <a:p>
            <a:r>
              <a:rPr lang="en-US"/>
              <a:t>Agnes Meinhard, PhD</a:t>
            </a:r>
            <a:endParaRPr lang="en-US" dirty="0"/>
          </a:p>
        </p:txBody>
      </p:sp>
    </p:spTree>
    <p:extLst>
      <p:ext uri="{BB962C8B-B14F-4D97-AF65-F5344CB8AC3E}">
        <p14:creationId xmlns:p14="http://schemas.microsoft.com/office/powerpoint/2010/main" val="7054325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CDR – model of complete system</a:t>
            </a:r>
          </a:p>
          <a:p>
            <a:endParaRPr lang="en-US" dirty="0" smtClean="0"/>
          </a:p>
          <a:p>
            <a:r>
              <a:rPr lang="en-US" dirty="0" smtClean="0"/>
              <a:t>Integration – implementation of complete system (eventually)</a:t>
            </a:r>
          </a:p>
          <a:p>
            <a:endParaRPr lang="en-US" dirty="0" smtClean="0"/>
          </a:p>
          <a:p>
            <a:r>
              <a:rPr lang="en-US" dirty="0" smtClean="0"/>
              <a:t>System – solution to a customer’s problem</a:t>
            </a:r>
          </a:p>
          <a:p>
            <a:endParaRPr lang="en-US" dirty="0"/>
          </a:p>
        </p:txBody>
      </p:sp>
      <p:sp>
        <p:nvSpPr>
          <p:cNvPr id="4" name="TextBox 3"/>
          <p:cNvSpPr txBox="1"/>
          <p:nvPr/>
        </p:nvSpPr>
        <p:spPr>
          <a:xfrm flipH="1">
            <a:off x="990600" y="5715000"/>
            <a:ext cx="7467600" cy="954107"/>
          </a:xfrm>
          <a:prstGeom prst="rect">
            <a:avLst/>
          </a:prstGeom>
          <a:noFill/>
        </p:spPr>
        <p:txBody>
          <a:bodyPr wrap="square" rtlCol="0">
            <a:spAutoFit/>
          </a:bodyPr>
          <a:lstStyle/>
          <a:p>
            <a:r>
              <a:rPr lang="en-US" sz="2800" dirty="0" smtClean="0"/>
              <a:t>What stays the same and what varies from one system to the next?</a:t>
            </a:r>
            <a:endParaRPr lang="en-US" sz="2800" dirty="0"/>
          </a:p>
        </p:txBody>
      </p:sp>
    </p:spTree>
    <p:extLst>
      <p:ext uri="{BB962C8B-B14F-4D97-AF65-F5344CB8AC3E}">
        <p14:creationId xmlns:p14="http://schemas.microsoft.com/office/powerpoint/2010/main" val="11086152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Conformance testing</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585332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Modeling</a:t>
            </a:r>
            <a:endParaRPr lang="en-US" dirty="0"/>
          </a:p>
        </p:txBody>
      </p:sp>
      <p:pic>
        <p:nvPicPr>
          <p:cNvPr id="4" name="Picture 3"/>
          <p:cNvPicPr>
            <a:picLocks noChangeAspect="1"/>
          </p:cNvPicPr>
          <p:nvPr/>
        </p:nvPicPr>
        <p:blipFill>
          <a:blip r:embed="rId2"/>
          <a:stretch>
            <a:fillRect/>
          </a:stretch>
        </p:blipFill>
        <p:spPr>
          <a:xfrm>
            <a:off x="990600" y="5715000"/>
            <a:ext cx="6963515" cy="964114"/>
          </a:xfrm>
          <a:prstGeom prst="rect">
            <a:avLst/>
          </a:prstGeom>
        </p:spPr>
      </p:pic>
      <p:sp>
        <p:nvSpPr>
          <p:cNvPr id="5" name="AutoShape 3"/>
          <p:cNvSpPr>
            <a:spLocks noChangeAspect="1" noChangeArrowheads="1" noTextEdit="1"/>
          </p:cNvSpPr>
          <p:nvPr/>
        </p:nvSpPr>
        <p:spPr bwMode="auto">
          <a:xfrm>
            <a:off x="0" y="1752600"/>
            <a:ext cx="9144000" cy="380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52600"/>
            <a:ext cx="915670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3999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Perspective</a:t>
            </a:r>
            <a:endParaRPr lang="en-US" dirty="0"/>
          </a:p>
        </p:txBody>
      </p:sp>
      <p:sp>
        <p:nvSpPr>
          <p:cNvPr id="3" name="Content Placeholder 2"/>
          <p:cNvSpPr>
            <a:spLocks noGrp="1"/>
          </p:cNvSpPr>
          <p:nvPr>
            <p:ph idx="1"/>
          </p:nvPr>
        </p:nvSpPr>
        <p:spPr/>
        <p:txBody>
          <a:bodyPr/>
          <a:lstStyle/>
          <a:p>
            <a:r>
              <a:rPr lang="en-US" dirty="0" smtClean="0"/>
              <a:t>Skeptical</a:t>
            </a:r>
          </a:p>
          <a:p>
            <a:r>
              <a:rPr lang="en-US" dirty="0" smtClean="0"/>
              <a:t>Objective</a:t>
            </a:r>
          </a:p>
          <a:p>
            <a:r>
              <a:rPr lang="en-US" dirty="0" smtClean="0"/>
              <a:t>Thorough</a:t>
            </a:r>
          </a:p>
          <a:p>
            <a:r>
              <a:rPr lang="en-US" dirty="0" smtClean="0"/>
              <a:t>Systematic</a:t>
            </a:r>
            <a:endParaRPr lang="en-US" dirty="0"/>
          </a:p>
        </p:txBody>
      </p:sp>
    </p:spTree>
    <p:extLst>
      <p:ext uri="{BB962C8B-B14F-4D97-AF65-F5344CB8AC3E}">
        <p14:creationId xmlns:p14="http://schemas.microsoft.com/office/powerpoint/2010/main" val="3233241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Complex System</a:t>
            </a:r>
            <a:endParaRPr lang="en-US" dirty="0"/>
          </a:p>
        </p:txBody>
      </p:sp>
      <p:sp>
        <p:nvSpPr>
          <p:cNvPr id="3" name="Content Placeholder 2"/>
          <p:cNvSpPr>
            <a:spLocks noGrp="1"/>
          </p:cNvSpPr>
          <p:nvPr>
            <p:ph idx="1"/>
          </p:nvPr>
        </p:nvSpPr>
        <p:spPr/>
        <p:txBody>
          <a:bodyPr/>
          <a:lstStyle/>
          <a:p>
            <a:r>
              <a:rPr lang="en-US" dirty="0"/>
              <a:t>Scaling formal verification up to system architectures requires compositional approaches.</a:t>
            </a:r>
          </a:p>
          <a:p>
            <a:endParaRPr lang="en-US" dirty="0"/>
          </a:p>
          <a:p>
            <a:r>
              <a:rPr lang="en-US" dirty="0"/>
              <a:t>Compositional approaches require both logical foundations and engineering support.  </a:t>
            </a:r>
          </a:p>
          <a:p>
            <a:endParaRPr lang="en-US" dirty="0"/>
          </a:p>
          <a:p>
            <a:r>
              <a:rPr lang="en-US" b="1" dirty="0"/>
              <a:t>Your How is My What</a:t>
            </a:r>
            <a:r>
              <a:rPr lang="en-US" dirty="0"/>
              <a:t>: in large-scale systems, requirements vs. design is a often matter of perspective</a:t>
            </a:r>
          </a:p>
          <a:p>
            <a:endParaRPr lang="en-US" dirty="0"/>
          </a:p>
        </p:txBody>
      </p:sp>
    </p:spTree>
    <p:extLst>
      <p:ext uri="{BB962C8B-B14F-4D97-AF65-F5344CB8AC3E}">
        <p14:creationId xmlns:p14="http://schemas.microsoft.com/office/powerpoint/2010/main" val="2148750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a:t>
            </a:r>
            <a:endParaRPr lang="en-US" dirty="0"/>
          </a:p>
        </p:txBody>
      </p:sp>
      <p:sp>
        <p:nvSpPr>
          <p:cNvPr id="3" name="Content Placeholder 2"/>
          <p:cNvSpPr>
            <a:spLocks noGrp="1"/>
          </p:cNvSpPr>
          <p:nvPr>
            <p:ph idx="1"/>
          </p:nvPr>
        </p:nvSpPr>
        <p:spPr/>
        <p:txBody>
          <a:bodyPr/>
          <a:lstStyle/>
          <a:p>
            <a:r>
              <a:rPr lang="en-US" dirty="0" smtClean="0"/>
              <a:t>Multiplicities</a:t>
            </a:r>
          </a:p>
          <a:p>
            <a:endParaRPr lang="en-US" dirty="0"/>
          </a:p>
          <a:p>
            <a:r>
              <a:rPr lang="en-US" dirty="0" smtClean="0"/>
              <a:t>Interdependencies</a:t>
            </a:r>
          </a:p>
          <a:p>
            <a:endParaRPr lang="en-US" dirty="0" smtClean="0"/>
          </a:p>
          <a:p>
            <a:r>
              <a:rPr lang="en-US" dirty="0" smtClean="0"/>
              <a:t>Diversity </a:t>
            </a:r>
            <a:endParaRPr lang="en-US" dirty="0"/>
          </a:p>
        </p:txBody>
      </p:sp>
    </p:spTree>
    <p:extLst>
      <p:ext uri="{BB962C8B-B14F-4D97-AF65-F5344CB8AC3E}">
        <p14:creationId xmlns:p14="http://schemas.microsoft.com/office/powerpoint/2010/main" val="2645042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a:t>
            </a:r>
            <a:endParaRPr lang="en-US" dirty="0"/>
          </a:p>
        </p:txBody>
      </p:sp>
      <p:sp>
        <p:nvSpPr>
          <p:cNvPr id="4" name="Rectangle 3"/>
          <p:cNvSpPr/>
          <p:nvPr/>
        </p:nvSpPr>
        <p:spPr>
          <a:xfrm>
            <a:off x="601856" y="2020094"/>
            <a:ext cx="7921625" cy="1200150"/>
          </a:xfrm>
          <a:prstGeom prst="rect">
            <a:avLst/>
          </a:prstGeom>
          <a:solidFill>
            <a:schemeClr val="accent2">
              <a:lumMod val="20000"/>
              <a:lumOff val="80000"/>
            </a:schemeClr>
          </a:solidFill>
          <a:ln>
            <a:solidFill>
              <a:schemeClr val="accent2">
                <a:lumMod val="75000"/>
              </a:schemeClr>
            </a:solidFill>
          </a:ln>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defRPr/>
            </a:pPr>
            <a:r>
              <a:rPr lang="en-US" b="1" dirty="0">
                <a:latin typeface="Arial" charset="0"/>
              </a:rPr>
              <a:t>1. Non-linearity</a:t>
            </a:r>
            <a:r>
              <a:rPr lang="en-US" dirty="0">
                <a:latin typeface="Arial" charset="0"/>
              </a:rPr>
              <a:t> </a:t>
            </a:r>
            <a:br>
              <a:rPr lang="en-US" dirty="0">
                <a:latin typeface="Arial" charset="0"/>
              </a:rPr>
            </a:br>
            <a:r>
              <a:rPr lang="en-US" dirty="0">
                <a:latin typeface="Arial" charset="0"/>
              </a:rPr>
              <a:t>This construct means that small actions can stimulate large reactions (otherwise known as the butterfly effect) in which highly improbable, unpredictable and unexpected events have huge impacts. </a:t>
            </a:r>
          </a:p>
        </p:txBody>
      </p:sp>
      <p:sp>
        <p:nvSpPr>
          <p:cNvPr id="5" name="Rectangle 4"/>
          <p:cNvSpPr/>
          <p:nvPr/>
        </p:nvSpPr>
        <p:spPr>
          <a:xfrm>
            <a:off x="1538481" y="3386931"/>
            <a:ext cx="6985000" cy="1477963"/>
          </a:xfrm>
          <a:prstGeom prst="rect">
            <a:avLst/>
          </a:prstGeom>
          <a:solidFill>
            <a:schemeClr val="accent3">
              <a:lumMod val="40000"/>
              <a:lumOff val="60000"/>
            </a:schemeClr>
          </a:solidFill>
          <a:ln>
            <a:solidFill>
              <a:schemeClr val="accent3">
                <a:lumMod val="75000"/>
              </a:schemeClr>
            </a:solidFill>
          </a:ln>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defRPr/>
            </a:pPr>
            <a:r>
              <a:rPr lang="en-US" b="1" dirty="0">
                <a:latin typeface="Arial" charset="0"/>
              </a:rPr>
              <a:t>2. Emergence</a:t>
            </a:r>
            <a:r>
              <a:rPr lang="en-US" dirty="0">
                <a:latin typeface="Arial" charset="0"/>
              </a:rPr>
              <a:t/>
            </a:r>
            <a:br>
              <a:rPr lang="en-US" dirty="0">
                <a:latin typeface="Arial" charset="0"/>
              </a:rPr>
            </a:br>
            <a:r>
              <a:rPr lang="en-US" dirty="0">
                <a:latin typeface="Arial" charset="0"/>
              </a:rPr>
              <a:t>The appearance of patterns occurs due to the collective behavior  What emerges cannot be planned or intended. The whole of the interactions becomes greater than the sum of the separate parts.</a:t>
            </a:r>
            <a:br>
              <a:rPr lang="en-US" dirty="0">
                <a:latin typeface="Arial" charset="0"/>
              </a:rPr>
            </a:br>
            <a:endParaRPr lang="en-US" dirty="0">
              <a:latin typeface="Arial" charset="0"/>
            </a:endParaRPr>
          </a:p>
        </p:txBody>
      </p:sp>
      <p:sp>
        <p:nvSpPr>
          <p:cNvPr id="6" name="Rectangle 5"/>
          <p:cNvSpPr/>
          <p:nvPr/>
        </p:nvSpPr>
        <p:spPr>
          <a:xfrm>
            <a:off x="2473518" y="5115719"/>
            <a:ext cx="6049963" cy="1200150"/>
          </a:xfrm>
          <a:prstGeom prst="rect">
            <a:avLst/>
          </a:prstGeom>
          <a:solidFill>
            <a:schemeClr val="accent4">
              <a:lumMod val="40000"/>
              <a:lumOff val="60000"/>
            </a:schemeClr>
          </a:solidFill>
          <a:ln>
            <a:solidFill>
              <a:schemeClr val="accent4">
                <a:lumMod val="75000"/>
              </a:schemeClr>
            </a:solidFill>
          </a:ln>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defRPr/>
            </a:pPr>
            <a:r>
              <a:rPr lang="en-US" b="1" dirty="0">
                <a:latin typeface="Arial" charset="0"/>
              </a:rPr>
              <a:t>3. Dynamical systems change</a:t>
            </a:r>
            <a:r>
              <a:rPr lang="en-US" dirty="0">
                <a:latin typeface="Arial" charset="0"/>
              </a:rPr>
              <a:t/>
            </a:r>
            <a:br>
              <a:rPr lang="en-US" dirty="0">
                <a:latin typeface="Arial" charset="0"/>
              </a:rPr>
            </a:br>
            <a:r>
              <a:rPr lang="en-US" dirty="0">
                <a:latin typeface="Arial" charset="0"/>
              </a:rPr>
              <a:t>Interactions within, between and among subsystems and parts are volatile, turbulent, and cascade rapidly and unpredictably</a:t>
            </a:r>
          </a:p>
        </p:txBody>
      </p:sp>
    </p:spTree>
    <p:extLst>
      <p:ext uri="{BB962C8B-B14F-4D97-AF65-F5344CB8AC3E}">
        <p14:creationId xmlns:p14="http://schemas.microsoft.com/office/powerpoint/2010/main" val="1008393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- 2</a:t>
            </a:r>
            <a:endParaRPr lang="en-US" dirty="0"/>
          </a:p>
        </p:txBody>
      </p:sp>
      <p:sp>
        <p:nvSpPr>
          <p:cNvPr id="4" name="Rectangle 3"/>
          <p:cNvSpPr/>
          <p:nvPr/>
        </p:nvSpPr>
        <p:spPr>
          <a:xfrm>
            <a:off x="2628900" y="4941093"/>
            <a:ext cx="5832475" cy="1477963"/>
          </a:xfrm>
          <a:prstGeom prst="rect">
            <a:avLst/>
          </a:prstGeom>
          <a:solidFill>
            <a:schemeClr val="tx2">
              <a:lumMod val="40000"/>
              <a:lumOff val="60000"/>
            </a:schemeClr>
          </a:solidFill>
          <a:ln>
            <a:solidFill>
              <a:schemeClr val="tx2">
                <a:lumMod val="75000"/>
              </a:schemeClr>
            </a:solidFill>
          </a:ln>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defRPr/>
            </a:pPr>
            <a:r>
              <a:rPr lang="en-US" b="1" dirty="0">
                <a:latin typeface="Arial" charset="0"/>
              </a:rPr>
              <a:t>6. Co-evolutionary</a:t>
            </a:r>
            <a:r>
              <a:rPr lang="en-US" dirty="0">
                <a:latin typeface="Arial" charset="0"/>
              </a:rPr>
              <a:t/>
            </a:r>
            <a:br>
              <a:rPr lang="en-US" dirty="0">
                <a:latin typeface="Arial" charset="0"/>
              </a:rPr>
            </a:br>
            <a:r>
              <a:rPr lang="en-US" dirty="0">
                <a:latin typeface="Arial" charset="0"/>
              </a:rPr>
              <a:t>As interacting and adaptive agents self organize, ongoing connections emerge that become co-evolutionary as the agents evolve together (co-evolve) within and as part of the whole system over time.</a:t>
            </a:r>
          </a:p>
        </p:txBody>
      </p:sp>
      <p:sp>
        <p:nvSpPr>
          <p:cNvPr id="5" name="Rectangle 4"/>
          <p:cNvSpPr/>
          <p:nvPr/>
        </p:nvSpPr>
        <p:spPr>
          <a:xfrm>
            <a:off x="1476375" y="3285331"/>
            <a:ext cx="7056437" cy="1477962"/>
          </a:xfrm>
          <a:prstGeom prst="rect">
            <a:avLst/>
          </a:prstGeom>
          <a:solidFill>
            <a:schemeClr val="accent6">
              <a:lumMod val="40000"/>
              <a:lumOff val="60000"/>
            </a:schemeClr>
          </a:solidFill>
          <a:ln>
            <a:solidFill>
              <a:schemeClr val="accent6">
                <a:lumMod val="75000"/>
              </a:schemeClr>
            </a:solidFill>
          </a:ln>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defRPr/>
            </a:pPr>
            <a:r>
              <a:rPr lang="en-US" b="1" dirty="0">
                <a:latin typeface="Arial" charset="0"/>
              </a:rPr>
              <a:t>5. Uncertainty</a:t>
            </a:r>
            <a:r>
              <a:rPr lang="en-US" dirty="0">
                <a:latin typeface="Arial" charset="0"/>
              </a:rPr>
              <a:t/>
            </a:r>
            <a:br>
              <a:rPr lang="en-US" dirty="0">
                <a:latin typeface="Arial" charset="0"/>
              </a:rPr>
            </a:br>
            <a:r>
              <a:rPr lang="en-US" dirty="0">
                <a:latin typeface="Arial" charset="0"/>
              </a:rPr>
              <a:t>Processes and outcomes are unpredictable, uncontrollable and unknowable in advance. There is no clear idea what might happen or how likely possible outcomes are.</a:t>
            </a:r>
            <a:br>
              <a:rPr lang="en-US" dirty="0">
                <a:latin typeface="Arial" charset="0"/>
              </a:rPr>
            </a:br>
            <a:endParaRPr lang="en-US" dirty="0">
              <a:latin typeface="Arial" charset="0"/>
            </a:endParaRPr>
          </a:p>
        </p:txBody>
      </p:sp>
      <p:sp>
        <p:nvSpPr>
          <p:cNvPr id="6" name="Rectangle 5"/>
          <p:cNvSpPr/>
          <p:nvPr/>
        </p:nvSpPr>
        <p:spPr>
          <a:xfrm>
            <a:off x="611187" y="1916906"/>
            <a:ext cx="7921625" cy="1200150"/>
          </a:xfrm>
          <a:prstGeom prst="rect">
            <a:avLst/>
          </a:prstGeom>
          <a:solidFill>
            <a:schemeClr val="bg2">
              <a:lumMod val="90000"/>
            </a:schemeClr>
          </a:solidFill>
          <a:ln>
            <a:solidFill>
              <a:schemeClr val="bg2">
                <a:lumMod val="50000"/>
              </a:schemeClr>
            </a:solidFill>
          </a:ln>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defRPr/>
            </a:pPr>
            <a:r>
              <a:rPr lang="en-US" b="1" dirty="0">
                <a:latin typeface="Arial" charset="0"/>
              </a:rPr>
              <a:t>4. Adaptation</a:t>
            </a:r>
            <a:r>
              <a:rPr lang="en-US" dirty="0">
                <a:latin typeface="Arial" charset="0"/>
              </a:rPr>
              <a:t/>
            </a:r>
            <a:br>
              <a:rPr lang="en-US" dirty="0">
                <a:latin typeface="Arial" charset="0"/>
              </a:rPr>
            </a:br>
            <a:r>
              <a:rPr lang="en-US" dirty="0">
                <a:latin typeface="Arial" charset="0"/>
              </a:rPr>
              <a:t>Interacting elements respond and adapt to each other so that what emerges and evolves is a function of ongoing adaptation among both interacting elements and the elements and their environment. </a:t>
            </a:r>
          </a:p>
        </p:txBody>
      </p:sp>
    </p:spTree>
    <p:extLst>
      <p:ext uri="{BB962C8B-B14F-4D97-AF65-F5344CB8AC3E}">
        <p14:creationId xmlns:p14="http://schemas.microsoft.com/office/powerpoint/2010/main" val="4029581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txBox="1">
            <a:spLocks/>
          </p:cNvSpPr>
          <p:nvPr/>
        </p:nvSpPr>
        <p:spPr bwMode="auto">
          <a:xfrm>
            <a:off x="1435608" y="274320"/>
            <a:ext cx="749808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US" smtClean="0"/>
              <a:t>System verification </a:t>
            </a:r>
            <a:endParaRPr lang="en-US" dirty="0"/>
          </a:p>
        </p:txBody>
      </p:sp>
      <p:sp>
        <p:nvSpPr>
          <p:cNvPr id="6" name="Date Placeholder 40"/>
          <p:cNvSpPr>
            <a:spLocks noGrp="1"/>
          </p:cNvSpPr>
          <p:nvPr>
            <p:ph type="dt" sz="half" idx="10"/>
          </p:nvPr>
        </p:nvSpPr>
        <p:spPr>
          <a:xfrm>
            <a:off x="3581400" y="6305550"/>
            <a:ext cx="2133600" cy="476250"/>
          </a:xfrm>
        </p:spPr>
        <p:txBody>
          <a:bodyPr/>
          <a:lstStyle/>
          <a:p>
            <a:fld id="{40A39940-C9B1-4225-A9B8-58C19D80922C}" type="datetime1">
              <a:rPr lang="en-US" smtClean="0"/>
              <a:t>9/5/2018</a:t>
            </a:fld>
            <a:endParaRPr lang="en-US"/>
          </a:p>
        </p:txBody>
      </p:sp>
      <p:sp>
        <p:nvSpPr>
          <p:cNvPr id="7" name="Footer Placeholder 43"/>
          <p:cNvSpPr>
            <a:spLocks noGrp="1"/>
          </p:cNvSpPr>
          <p:nvPr>
            <p:ph type="ftr" sz="quarter" idx="11"/>
          </p:nvPr>
        </p:nvSpPr>
        <p:spPr>
          <a:xfrm>
            <a:off x="5715000" y="6305550"/>
            <a:ext cx="2895600" cy="476250"/>
          </a:xfrm>
        </p:spPr>
        <p:txBody>
          <a:bodyPr/>
          <a:lstStyle/>
          <a:p>
            <a:r>
              <a:rPr lang="en-US" smtClean="0"/>
              <a:t>AADL and AGREE - Mike Whalen</a:t>
            </a:r>
            <a:endParaRPr lang="en-US" dirty="0"/>
          </a:p>
        </p:txBody>
      </p:sp>
      <p:sp>
        <p:nvSpPr>
          <p:cNvPr id="8" name="Slide Number Placeholder 1"/>
          <p:cNvSpPr>
            <a:spLocks noGrp="1"/>
          </p:cNvSpPr>
          <p:nvPr>
            <p:ph type="sldNum" sz="quarter" idx="12"/>
          </p:nvPr>
        </p:nvSpPr>
        <p:spPr>
          <a:xfrm>
            <a:off x="8613648" y="6305550"/>
            <a:ext cx="457200" cy="476250"/>
          </a:xfrm>
        </p:spPr>
        <p:txBody>
          <a:bodyPr/>
          <a:lstStyle/>
          <a:p>
            <a:fld id="{2581DD97-A415-431A-95AD-DA5E445264B8}" type="slidenum">
              <a:rPr lang="en-US"/>
              <a:pPr/>
              <a:t>7</a:t>
            </a:fld>
            <a:endParaRPr lang="en-US"/>
          </a:p>
        </p:txBody>
      </p:sp>
      <p:grpSp>
        <p:nvGrpSpPr>
          <p:cNvPr id="9" name="Group 3"/>
          <p:cNvGrpSpPr>
            <a:grpSpLocks/>
          </p:cNvGrpSpPr>
          <p:nvPr/>
        </p:nvGrpSpPr>
        <p:grpSpPr bwMode="auto">
          <a:xfrm>
            <a:off x="476250" y="1447800"/>
            <a:ext cx="8286750" cy="3962400"/>
            <a:chOff x="468" y="1307"/>
            <a:chExt cx="5136" cy="2389"/>
          </a:xfrm>
        </p:grpSpPr>
        <p:sp>
          <p:nvSpPr>
            <p:cNvPr id="10" name="AutoShape 14"/>
            <p:cNvSpPr>
              <a:spLocks noChangeArrowheads="1"/>
            </p:cNvSpPr>
            <p:nvPr/>
          </p:nvSpPr>
          <p:spPr bwMode="auto">
            <a:xfrm>
              <a:off x="2328" y="1737"/>
              <a:ext cx="1344" cy="1410"/>
            </a:xfrm>
            <a:custGeom>
              <a:avLst/>
              <a:gdLst>
                <a:gd name="G0" fmla="+- -5887686 0 0"/>
                <a:gd name="G1" fmla="+- -10019528 0 0"/>
                <a:gd name="G2" fmla="+- -5887686 0 -10019528"/>
                <a:gd name="G3" fmla="+- 10800 0 0"/>
                <a:gd name="G4" fmla="+- 0 0 -5887686"/>
                <a:gd name="T0" fmla="*/ 360 256 1"/>
                <a:gd name="T1" fmla="*/ 0 256 1"/>
                <a:gd name="G5" fmla="+- G2 T0 T1"/>
                <a:gd name="G6" fmla="?: G2 G2 G5"/>
                <a:gd name="G7" fmla="+- 0 0 G6"/>
                <a:gd name="G8" fmla="+- 8538 0 0"/>
                <a:gd name="G9" fmla="+- 0 0 -10019528"/>
                <a:gd name="G10" fmla="+- 8538 0 2700"/>
                <a:gd name="G11" fmla="cos G10 -5887686"/>
                <a:gd name="G12" fmla="sin G10 -5887686"/>
                <a:gd name="G13" fmla="cos 13500 -5887686"/>
                <a:gd name="G14" fmla="sin 13500 -5887686"/>
                <a:gd name="G15" fmla="+- G11 10800 0"/>
                <a:gd name="G16" fmla="+- G12 10800 0"/>
                <a:gd name="G17" fmla="+- G13 10800 0"/>
                <a:gd name="G18" fmla="+- G14 10800 0"/>
                <a:gd name="G19" fmla="*/ 8538 1 2"/>
                <a:gd name="G20" fmla="+- G19 5400 0"/>
                <a:gd name="G21" fmla="cos G20 -5887686"/>
                <a:gd name="G22" fmla="sin G20 -5887686"/>
                <a:gd name="G23" fmla="+- G21 10800 0"/>
                <a:gd name="G24" fmla="+- G12 G23 G22"/>
                <a:gd name="G25" fmla="+- G22 G23 G11"/>
                <a:gd name="G26" fmla="cos 10800 -5887686"/>
                <a:gd name="G27" fmla="sin 10800 -5887686"/>
                <a:gd name="G28" fmla="cos 8538 -5887686"/>
                <a:gd name="G29" fmla="sin 8538 -5887686"/>
                <a:gd name="G30" fmla="+- G26 10800 0"/>
                <a:gd name="G31" fmla="+- G27 10800 0"/>
                <a:gd name="G32" fmla="+- G28 10800 0"/>
                <a:gd name="G33" fmla="+- G29 10800 0"/>
                <a:gd name="G34" fmla="+- G19 5400 0"/>
                <a:gd name="G35" fmla="cos G34 -10019528"/>
                <a:gd name="G36" fmla="sin G34 -10019528"/>
                <a:gd name="G37" fmla="+/ -10019528 -5887686 2"/>
                <a:gd name="T2" fmla="*/ 180 256 1"/>
                <a:gd name="T3" fmla="*/ 0 256 1"/>
                <a:gd name="G38" fmla="+- G37 T2 T3"/>
                <a:gd name="G39" fmla="?: G2 G37 G38"/>
                <a:gd name="G40" fmla="cos 10800 G39"/>
                <a:gd name="G41" fmla="sin 10800 G39"/>
                <a:gd name="G42" fmla="cos 8538 G39"/>
                <a:gd name="G43" fmla="sin 8538 G39"/>
                <a:gd name="G44" fmla="+- G40 10800 0"/>
                <a:gd name="G45" fmla="+- G41 10800 0"/>
                <a:gd name="G46" fmla="+- G42 10800 0"/>
                <a:gd name="G47" fmla="+- G43 10800 0"/>
                <a:gd name="G48" fmla="+- G35 10800 0"/>
                <a:gd name="G49" fmla="+- G36 10800 0"/>
                <a:gd name="T4" fmla="*/ 5179 w 21600"/>
                <a:gd name="T5" fmla="*/ 1577 h 21600"/>
                <a:gd name="T6" fmla="*/ 2193 w 21600"/>
                <a:gd name="T7" fmla="*/ 6393 h 21600"/>
                <a:gd name="T8" fmla="*/ 6356 w 21600"/>
                <a:gd name="T9" fmla="*/ 3509 h 21600"/>
                <a:gd name="T10" fmla="*/ 10837 w 21600"/>
                <a:gd name="T11" fmla="*/ -2700 h 21600"/>
                <a:gd name="T12" fmla="*/ 14658 w 21600"/>
                <a:gd name="T13" fmla="*/ 1142 h 21600"/>
                <a:gd name="T14" fmla="*/ 10816 w 21600"/>
                <a:gd name="T15" fmla="*/ 4962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0823" y="2262"/>
                  </a:moveTo>
                  <a:cubicBezTo>
                    <a:pt x="10815" y="2262"/>
                    <a:pt x="10807" y="2262"/>
                    <a:pt x="10800" y="2262"/>
                  </a:cubicBezTo>
                  <a:cubicBezTo>
                    <a:pt x="7595" y="2261"/>
                    <a:pt x="4660" y="4056"/>
                    <a:pt x="3200" y="6908"/>
                  </a:cubicBezTo>
                  <a:lnTo>
                    <a:pt x="1186" y="5877"/>
                  </a:lnTo>
                  <a:cubicBezTo>
                    <a:pt x="3034" y="2269"/>
                    <a:pt x="6746" y="-1"/>
                    <a:pt x="10800" y="0"/>
                  </a:cubicBezTo>
                  <a:cubicBezTo>
                    <a:pt x="10810" y="0"/>
                    <a:pt x="10820" y="0"/>
                    <a:pt x="10830" y="0"/>
                  </a:cubicBezTo>
                  <a:lnTo>
                    <a:pt x="10837" y="-2700"/>
                  </a:lnTo>
                  <a:lnTo>
                    <a:pt x="14658" y="1142"/>
                  </a:lnTo>
                  <a:lnTo>
                    <a:pt x="10816" y="4962"/>
                  </a:lnTo>
                  <a:lnTo>
                    <a:pt x="10823" y="2262"/>
                  </a:lnTo>
                  <a:close/>
                </a:path>
              </a:pathLst>
            </a:custGeom>
            <a:noFill/>
            <a:ln w="9525">
              <a:solidFill>
                <a:schemeClr val="bg1">
                  <a:lumMod val="50000"/>
                </a:schemeClr>
              </a:solidFill>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11" name="AutoShape 16"/>
            <p:cNvSpPr>
              <a:spLocks noChangeArrowheads="1"/>
            </p:cNvSpPr>
            <p:nvPr/>
          </p:nvSpPr>
          <p:spPr bwMode="auto">
            <a:xfrm>
              <a:off x="2328" y="1833"/>
              <a:ext cx="1344" cy="1410"/>
            </a:xfrm>
            <a:custGeom>
              <a:avLst/>
              <a:gdLst>
                <a:gd name="G0" fmla="+- 9400203 0 0"/>
                <a:gd name="G1" fmla="+- 4750589 0 0"/>
                <a:gd name="G2" fmla="+- 9400203 0 4750589"/>
                <a:gd name="G3" fmla="+- 10800 0 0"/>
                <a:gd name="G4" fmla="+- 0 0 9400203"/>
                <a:gd name="T0" fmla="*/ 360 256 1"/>
                <a:gd name="T1" fmla="*/ 0 256 1"/>
                <a:gd name="G5" fmla="+- G2 T0 T1"/>
                <a:gd name="G6" fmla="?: G2 G2 G5"/>
                <a:gd name="G7" fmla="+- 0 0 G6"/>
                <a:gd name="G8" fmla="+- 8473 0 0"/>
                <a:gd name="G9" fmla="+- 0 0 4750589"/>
                <a:gd name="G10" fmla="+- 8473 0 2700"/>
                <a:gd name="G11" fmla="cos G10 9400203"/>
                <a:gd name="G12" fmla="sin G10 9400203"/>
                <a:gd name="G13" fmla="cos 13500 9400203"/>
                <a:gd name="G14" fmla="sin 13500 9400203"/>
                <a:gd name="G15" fmla="+- G11 10800 0"/>
                <a:gd name="G16" fmla="+- G12 10800 0"/>
                <a:gd name="G17" fmla="+- G13 10800 0"/>
                <a:gd name="G18" fmla="+- G14 10800 0"/>
                <a:gd name="G19" fmla="*/ 8473 1 2"/>
                <a:gd name="G20" fmla="+- G19 5400 0"/>
                <a:gd name="G21" fmla="cos G20 9400203"/>
                <a:gd name="G22" fmla="sin G20 9400203"/>
                <a:gd name="G23" fmla="+- G21 10800 0"/>
                <a:gd name="G24" fmla="+- G12 G23 G22"/>
                <a:gd name="G25" fmla="+- G22 G23 G11"/>
                <a:gd name="G26" fmla="cos 10800 9400203"/>
                <a:gd name="G27" fmla="sin 10800 9400203"/>
                <a:gd name="G28" fmla="cos 8473 9400203"/>
                <a:gd name="G29" fmla="sin 8473 9400203"/>
                <a:gd name="G30" fmla="+- G26 10800 0"/>
                <a:gd name="G31" fmla="+- G27 10800 0"/>
                <a:gd name="G32" fmla="+- G28 10800 0"/>
                <a:gd name="G33" fmla="+- G29 10800 0"/>
                <a:gd name="G34" fmla="+- G19 5400 0"/>
                <a:gd name="G35" fmla="cos G34 4750589"/>
                <a:gd name="G36" fmla="sin G34 4750589"/>
                <a:gd name="G37" fmla="+/ 4750589 9400203 2"/>
                <a:gd name="T2" fmla="*/ 180 256 1"/>
                <a:gd name="T3" fmla="*/ 0 256 1"/>
                <a:gd name="G38" fmla="+- G37 T2 T3"/>
                <a:gd name="G39" fmla="?: G2 G37 G38"/>
                <a:gd name="G40" fmla="cos 10800 G39"/>
                <a:gd name="G41" fmla="sin 10800 G39"/>
                <a:gd name="G42" fmla="cos 8473 G39"/>
                <a:gd name="G43" fmla="sin 8473 G39"/>
                <a:gd name="G44" fmla="+- G40 10800 0"/>
                <a:gd name="G45" fmla="+- G41 10800 0"/>
                <a:gd name="G46" fmla="+- G42 10800 0"/>
                <a:gd name="G47" fmla="+- G43 10800 0"/>
                <a:gd name="G48" fmla="+- G35 10800 0"/>
                <a:gd name="G49" fmla="+- G36 10800 0"/>
                <a:gd name="T4" fmla="*/ 7469 w 21600"/>
                <a:gd name="T5" fmla="*/ 21073 h 21600"/>
                <a:gd name="T6" fmla="*/ 13699 w 21600"/>
                <a:gd name="T7" fmla="*/ 19990 h 21600"/>
                <a:gd name="T8" fmla="*/ 8187 w 21600"/>
                <a:gd name="T9" fmla="*/ 18860 h 21600"/>
                <a:gd name="T10" fmla="*/ -44 w 21600"/>
                <a:gd name="T11" fmla="*/ 18842 h 21600"/>
                <a:gd name="T12" fmla="*/ 758 w 21600"/>
                <a:gd name="T13" fmla="*/ 13436 h 21600"/>
                <a:gd name="T14" fmla="*/ 6163 w 21600"/>
                <a:gd name="T15" fmla="*/ 14239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3994" y="15847"/>
                  </a:moveTo>
                  <a:cubicBezTo>
                    <a:pt x="5592" y="18002"/>
                    <a:pt x="8117" y="19273"/>
                    <a:pt x="10800" y="19273"/>
                  </a:cubicBezTo>
                  <a:cubicBezTo>
                    <a:pt x="11664" y="19272"/>
                    <a:pt x="12524" y="19140"/>
                    <a:pt x="13349" y="18880"/>
                  </a:cubicBezTo>
                  <a:lnTo>
                    <a:pt x="14049" y="21099"/>
                  </a:lnTo>
                  <a:cubicBezTo>
                    <a:pt x="12998" y="21431"/>
                    <a:pt x="11902" y="21599"/>
                    <a:pt x="10800" y="21600"/>
                  </a:cubicBezTo>
                  <a:cubicBezTo>
                    <a:pt x="7380" y="21600"/>
                    <a:pt x="4162" y="19980"/>
                    <a:pt x="2125" y="17233"/>
                  </a:cubicBezTo>
                  <a:lnTo>
                    <a:pt x="-44" y="18842"/>
                  </a:lnTo>
                  <a:lnTo>
                    <a:pt x="758" y="13436"/>
                  </a:lnTo>
                  <a:lnTo>
                    <a:pt x="6163" y="14239"/>
                  </a:lnTo>
                  <a:lnTo>
                    <a:pt x="3994" y="15847"/>
                  </a:lnTo>
                  <a:close/>
                </a:path>
              </a:pathLst>
            </a:custGeom>
            <a:noFill/>
            <a:ln w="9525">
              <a:solidFill>
                <a:schemeClr val="bg1">
                  <a:lumMod val="50000"/>
                </a:schemeClr>
              </a:solidFill>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12" name="AutoShape 17"/>
            <p:cNvSpPr>
              <a:spLocks noChangeArrowheads="1"/>
            </p:cNvSpPr>
            <p:nvPr/>
          </p:nvSpPr>
          <p:spPr bwMode="auto">
            <a:xfrm>
              <a:off x="2376" y="1785"/>
              <a:ext cx="1344" cy="1411"/>
            </a:xfrm>
            <a:custGeom>
              <a:avLst/>
              <a:gdLst>
                <a:gd name="G0" fmla="+- 828442 0 0"/>
                <a:gd name="G1" fmla="+- -2156272 0 0"/>
                <a:gd name="G2" fmla="+- 828442 0 -2156272"/>
                <a:gd name="G3" fmla="+- 10800 0 0"/>
                <a:gd name="G4" fmla="+- 0 0 828442"/>
                <a:gd name="T0" fmla="*/ 360 256 1"/>
                <a:gd name="T1" fmla="*/ 0 256 1"/>
                <a:gd name="G5" fmla="+- G2 T0 T1"/>
                <a:gd name="G6" fmla="?: G2 G2 G5"/>
                <a:gd name="G7" fmla="+- 0 0 G6"/>
                <a:gd name="G8" fmla="+- 8417 0 0"/>
                <a:gd name="G9" fmla="+- 0 0 -2156272"/>
                <a:gd name="G10" fmla="+- 8417 0 2700"/>
                <a:gd name="G11" fmla="cos G10 828442"/>
                <a:gd name="G12" fmla="sin G10 828442"/>
                <a:gd name="G13" fmla="cos 13500 828442"/>
                <a:gd name="G14" fmla="sin 13500 828442"/>
                <a:gd name="G15" fmla="+- G11 10800 0"/>
                <a:gd name="G16" fmla="+- G12 10800 0"/>
                <a:gd name="G17" fmla="+- G13 10800 0"/>
                <a:gd name="G18" fmla="+- G14 10800 0"/>
                <a:gd name="G19" fmla="*/ 8417 1 2"/>
                <a:gd name="G20" fmla="+- G19 5400 0"/>
                <a:gd name="G21" fmla="cos G20 828442"/>
                <a:gd name="G22" fmla="sin G20 828442"/>
                <a:gd name="G23" fmla="+- G21 10800 0"/>
                <a:gd name="G24" fmla="+- G12 G23 G22"/>
                <a:gd name="G25" fmla="+- G22 G23 G11"/>
                <a:gd name="G26" fmla="cos 10800 828442"/>
                <a:gd name="G27" fmla="sin 10800 828442"/>
                <a:gd name="G28" fmla="cos 8417 828442"/>
                <a:gd name="G29" fmla="sin 8417 828442"/>
                <a:gd name="G30" fmla="+- G26 10800 0"/>
                <a:gd name="G31" fmla="+- G27 10800 0"/>
                <a:gd name="G32" fmla="+- G28 10800 0"/>
                <a:gd name="G33" fmla="+- G29 10800 0"/>
                <a:gd name="G34" fmla="+- G19 5400 0"/>
                <a:gd name="G35" fmla="cos G34 -2156272"/>
                <a:gd name="G36" fmla="sin G34 -2156272"/>
                <a:gd name="G37" fmla="+/ -2156272 828442 2"/>
                <a:gd name="T2" fmla="*/ 180 256 1"/>
                <a:gd name="T3" fmla="*/ 0 256 1"/>
                <a:gd name="G38" fmla="+- G37 T2 T3"/>
                <a:gd name="G39" fmla="?: G2 G37 G38"/>
                <a:gd name="G40" fmla="cos 10800 G39"/>
                <a:gd name="G41" fmla="sin 10800 G39"/>
                <a:gd name="G42" fmla="cos 8417 G39"/>
                <a:gd name="G43" fmla="sin 8417 G39"/>
                <a:gd name="G44" fmla="+- G40 10800 0"/>
                <a:gd name="G45" fmla="+- G41 10800 0"/>
                <a:gd name="G46" fmla="+- G42 10800 0"/>
                <a:gd name="G47" fmla="+- G43 10800 0"/>
                <a:gd name="G48" fmla="+- G35 10800 0"/>
                <a:gd name="G49" fmla="+- G36 10800 0"/>
                <a:gd name="T4" fmla="*/ 21431 w 21600"/>
                <a:gd name="T5" fmla="*/ 8900 h 21600"/>
                <a:gd name="T6" fmla="*/ 18867 w 21600"/>
                <a:gd name="T7" fmla="*/ 5580 h 21600"/>
                <a:gd name="T8" fmla="*/ 19085 w 21600"/>
                <a:gd name="T9" fmla="*/ 9319 h 21600"/>
                <a:gd name="T10" fmla="*/ 23972 w 21600"/>
                <a:gd name="T11" fmla="*/ 13754 h 21600"/>
                <a:gd name="T12" fmla="*/ 19325 w 21600"/>
                <a:gd name="T13" fmla="*/ 16700 h 21600"/>
                <a:gd name="T14" fmla="*/ 16378 w 21600"/>
                <a:gd name="T15" fmla="*/ 12051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9012" y="12641"/>
                  </a:moveTo>
                  <a:cubicBezTo>
                    <a:pt x="19148" y="12037"/>
                    <a:pt x="19217" y="11419"/>
                    <a:pt x="19217" y="10800"/>
                  </a:cubicBezTo>
                  <a:cubicBezTo>
                    <a:pt x="19217" y="9177"/>
                    <a:pt x="18748" y="7589"/>
                    <a:pt x="17866" y="6227"/>
                  </a:cubicBezTo>
                  <a:lnTo>
                    <a:pt x="19867" y="4933"/>
                  </a:lnTo>
                  <a:cubicBezTo>
                    <a:pt x="20998" y="6681"/>
                    <a:pt x="21600" y="8718"/>
                    <a:pt x="21600" y="10800"/>
                  </a:cubicBezTo>
                  <a:cubicBezTo>
                    <a:pt x="21600" y="11595"/>
                    <a:pt x="21512" y="12387"/>
                    <a:pt x="21338" y="13163"/>
                  </a:cubicBezTo>
                  <a:lnTo>
                    <a:pt x="23972" y="13754"/>
                  </a:lnTo>
                  <a:lnTo>
                    <a:pt x="19325" y="16700"/>
                  </a:lnTo>
                  <a:lnTo>
                    <a:pt x="16378" y="12051"/>
                  </a:lnTo>
                  <a:lnTo>
                    <a:pt x="19012" y="12641"/>
                  </a:lnTo>
                  <a:close/>
                </a:path>
              </a:pathLst>
            </a:custGeom>
            <a:noFill/>
            <a:ln w="9525">
              <a:solidFill>
                <a:schemeClr val="bg1">
                  <a:lumMod val="50000"/>
                </a:schemeClr>
              </a:solidFill>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13" name="AutoShape 4"/>
            <p:cNvSpPr>
              <a:spLocks noChangeArrowheads="1"/>
            </p:cNvSpPr>
            <p:nvPr/>
          </p:nvSpPr>
          <p:spPr bwMode="auto">
            <a:xfrm>
              <a:off x="1236" y="2265"/>
              <a:ext cx="420" cy="441"/>
            </a:xfrm>
            <a:prstGeom prst="can">
              <a:avLst>
                <a:gd name="adj" fmla="val 2503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p>
              <a:pPr algn="ctr"/>
              <a:r>
                <a:rPr lang="en-US" sz="800">
                  <a:latin typeface="Verdana" pitchFamily="34" charset="0"/>
                </a:rPr>
                <a:t>PATTERN &amp; COMP SPEC</a:t>
              </a:r>
            </a:p>
            <a:p>
              <a:pPr algn="ctr"/>
              <a:r>
                <a:rPr lang="en-US" sz="800">
                  <a:latin typeface="Verdana" pitchFamily="34" charset="0"/>
                </a:rPr>
                <a:t>LIBRARY</a:t>
              </a:r>
            </a:p>
          </p:txBody>
        </p:sp>
        <p:sp>
          <p:nvSpPr>
            <p:cNvPr id="14" name="Rectangle 6"/>
            <p:cNvSpPr>
              <a:spLocks noChangeArrowheads="1"/>
            </p:cNvSpPr>
            <p:nvPr/>
          </p:nvSpPr>
          <p:spPr bwMode="auto">
            <a:xfrm>
              <a:off x="1992" y="2265"/>
              <a:ext cx="588" cy="441"/>
            </a:xfrm>
            <a:prstGeom prst="rect">
              <a:avLst/>
            </a:prstGeom>
            <a:solidFill>
              <a:srgbClr val="DDDDDD"/>
            </a:solidFill>
            <a:ln w="9525">
              <a:solidFill>
                <a:schemeClr val="tx1"/>
              </a:solidFill>
              <a:miter lim="800000"/>
              <a:headEnd/>
              <a:tailEnd/>
            </a:ln>
          </p:spPr>
          <p:txBody>
            <a:bodyPr lIns="0" tIns="0" rIns="0" bIns="0" anchor="ctr"/>
            <a:lstStyle/>
            <a:p>
              <a:pPr algn="ctr"/>
              <a:r>
                <a:rPr lang="en-US" sz="800" dirty="0">
                  <a:latin typeface="Verdana" pitchFamily="34" charset="0"/>
                </a:rPr>
                <a:t>SYSTEM MODELING ENVIRONMENT</a:t>
              </a:r>
            </a:p>
          </p:txBody>
        </p:sp>
        <p:sp>
          <p:nvSpPr>
            <p:cNvPr id="15" name="Rectangle 7"/>
            <p:cNvSpPr>
              <a:spLocks noChangeArrowheads="1"/>
            </p:cNvSpPr>
            <p:nvPr/>
          </p:nvSpPr>
          <p:spPr bwMode="auto">
            <a:xfrm>
              <a:off x="3432" y="1593"/>
              <a:ext cx="588" cy="441"/>
            </a:xfrm>
            <a:prstGeom prst="rect">
              <a:avLst/>
            </a:prstGeom>
            <a:solidFill>
              <a:srgbClr val="DDDDDD"/>
            </a:solidFill>
            <a:ln w="9525">
              <a:solidFill>
                <a:schemeClr val="tx1"/>
              </a:solidFill>
              <a:miter lim="800000"/>
              <a:headEnd/>
              <a:tailEnd/>
            </a:ln>
          </p:spPr>
          <p:txBody>
            <a:bodyPr lIns="0" tIns="0" rIns="0" bIns="0" anchor="ctr"/>
            <a:lstStyle/>
            <a:p>
              <a:pPr algn="ctr"/>
              <a:r>
                <a:rPr lang="en-US" sz="800" dirty="0">
                  <a:latin typeface="Verdana" pitchFamily="34" charset="0"/>
                </a:rPr>
                <a:t>INSTANTIATE </a:t>
              </a:r>
              <a:r>
                <a:rPr lang="en-US" sz="800" dirty="0" smtClean="0">
                  <a:latin typeface="Verdana" pitchFamily="34" charset="0"/>
                </a:rPr>
                <a:t>ARCHITECTURAL </a:t>
              </a:r>
              <a:r>
                <a:rPr lang="en-US" sz="800" dirty="0">
                  <a:latin typeface="Verdana" pitchFamily="34" charset="0"/>
                </a:rPr>
                <a:t>PATTERNS </a:t>
              </a:r>
            </a:p>
          </p:txBody>
        </p:sp>
        <p:sp>
          <p:nvSpPr>
            <p:cNvPr id="16" name="AutoShape 9"/>
            <p:cNvSpPr>
              <a:spLocks noChangeArrowheads="1"/>
            </p:cNvSpPr>
            <p:nvPr/>
          </p:nvSpPr>
          <p:spPr bwMode="auto">
            <a:xfrm>
              <a:off x="2952" y="2217"/>
              <a:ext cx="420" cy="529"/>
            </a:xfrm>
            <a:prstGeom prst="foldedCorner">
              <a:avLst>
                <a:gd name="adj" fmla="val 125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p>
              <a:pPr algn="ctr"/>
              <a:r>
                <a:rPr lang="en-US" sz="800">
                  <a:latin typeface="Verdana" pitchFamily="34" charset="0"/>
                </a:rPr>
                <a:t>SYSTEM MODEL</a:t>
              </a:r>
            </a:p>
          </p:txBody>
        </p:sp>
        <p:sp>
          <p:nvSpPr>
            <p:cNvPr id="17" name="Rectangle 10"/>
            <p:cNvSpPr>
              <a:spLocks noChangeArrowheads="1"/>
            </p:cNvSpPr>
            <p:nvPr/>
          </p:nvSpPr>
          <p:spPr bwMode="auto">
            <a:xfrm>
              <a:off x="4356" y="2265"/>
              <a:ext cx="420" cy="441"/>
            </a:xfrm>
            <a:prstGeom prst="rect">
              <a:avLst/>
            </a:prstGeom>
            <a:solidFill>
              <a:srgbClr val="DDDDDD"/>
            </a:solidFill>
            <a:ln w="9525">
              <a:solidFill>
                <a:schemeClr val="tx1"/>
              </a:solidFill>
              <a:miter lim="800000"/>
              <a:headEnd/>
              <a:tailEnd/>
            </a:ln>
          </p:spPr>
          <p:txBody>
            <a:bodyPr lIns="0" tIns="0" rIns="0" bIns="0" anchor="ctr"/>
            <a:lstStyle/>
            <a:p>
              <a:pPr algn="ctr"/>
              <a:r>
                <a:rPr lang="en-US" sz="800">
                  <a:latin typeface="Verdana" pitchFamily="34" charset="0"/>
                </a:rPr>
                <a:t>AUTO</a:t>
              </a:r>
            </a:p>
            <a:p>
              <a:pPr algn="ctr"/>
              <a:r>
                <a:rPr lang="en-US" sz="800">
                  <a:latin typeface="Verdana" pitchFamily="34" charset="0"/>
                </a:rPr>
                <a:t>GENERATE</a:t>
              </a:r>
            </a:p>
          </p:txBody>
        </p:sp>
        <p:sp>
          <p:nvSpPr>
            <p:cNvPr id="18" name="AutoShape 11"/>
            <p:cNvSpPr>
              <a:spLocks noChangeArrowheads="1"/>
            </p:cNvSpPr>
            <p:nvPr/>
          </p:nvSpPr>
          <p:spPr bwMode="auto">
            <a:xfrm>
              <a:off x="4944" y="2265"/>
              <a:ext cx="588" cy="441"/>
            </a:xfrm>
            <a:prstGeom prst="foldedCorner">
              <a:avLst>
                <a:gd name="adj" fmla="val 125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p>
              <a:pPr algn="ctr"/>
              <a:r>
                <a:rPr lang="en-US" sz="800">
                  <a:latin typeface="Verdana" pitchFamily="34" charset="0"/>
                </a:rPr>
                <a:t>SYSTEM IMPLEMENTATION</a:t>
              </a:r>
            </a:p>
          </p:txBody>
        </p:sp>
        <p:cxnSp>
          <p:nvCxnSpPr>
            <p:cNvPr id="19" name="AutoShape 12"/>
            <p:cNvCxnSpPr>
              <a:cxnSpLocks noChangeShapeType="1"/>
              <a:stCxn id="17" idx="3"/>
              <a:endCxn id="18" idx="1"/>
            </p:cNvCxnSpPr>
            <p:nvPr/>
          </p:nvCxnSpPr>
          <p:spPr bwMode="auto">
            <a:xfrm>
              <a:off x="4776" y="2485"/>
              <a:ext cx="168" cy="1"/>
            </a:xfrm>
            <a:prstGeom prst="straightConnector1">
              <a:avLst/>
            </a:prstGeom>
            <a:noFill/>
            <a:ln w="9525">
              <a:solidFill>
                <a:schemeClr val="tx1"/>
              </a:solidFill>
              <a:round/>
              <a:headEnd/>
              <a:tailEnd type="arrow" w="lg" len="lg"/>
            </a:ln>
            <a:extLst>
              <a:ext uri="{909E8E84-426E-40DD-AFC4-6F175D3DCCD1}">
                <a14:hiddenFill xmlns:a14="http://schemas.microsoft.com/office/drawing/2010/main">
                  <a:noFill/>
                </a14:hiddenFill>
              </a:ext>
            </a:extLst>
          </p:spPr>
        </p:cxnSp>
        <p:cxnSp>
          <p:nvCxnSpPr>
            <p:cNvPr id="20" name="AutoShape 18"/>
            <p:cNvCxnSpPr>
              <a:cxnSpLocks noChangeShapeType="1"/>
              <a:stCxn id="13" idx="4"/>
              <a:endCxn id="14" idx="1"/>
            </p:cNvCxnSpPr>
            <p:nvPr/>
          </p:nvCxnSpPr>
          <p:spPr bwMode="auto">
            <a:xfrm>
              <a:off x="1656" y="2485"/>
              <a:ext cx="336" cy="1"/>
            </a:xfrm>
            <a:prstGeom prst="straightConnector1">
              <a:avLst/>
            </a:prstGeom>
            <a:noFill/>
            <a:ln w="9525">
              <a:solidFill>
                <a:schemeClr val="tx1"/>
              </a:solidFill>
              <a:round/>
              <a:headEnd/>
              <a:tailEnd type="arrow" w="lg" len="lg"/>
            </a:ln>
            <a:extLst>
              <a:ext uri="{909E8E84-426E-40DD-AFC4-6F175D3DCCD1}">
                <a14:hiddenFill xmlns:a14="http://schemas.microsoft.com/office/drawing/2010/main">
                  <a:noFill/>
                </a14:hiddenFill>
              </a:ext>
            </a:extLst>
          </p:spPr>
        </p:cxnSp>
        <p:cxnSp>
          <p:nvCxnSpPr>
            <p:cNvPr id="21" name="AutoShape 19"/>
            <p:cNvCxnSpPr>
              <a:cxnSpLocks noChangeShapeType="1"/>
              <a:stCxn id="14" idx="3"/>
              <a:endCxn id="16" idx="1"/>
            </p:cNvCxnSpPr>
            <p:nvPr/>
          </p:nvCxnSpPr>
          <p:spPr bwMode="auto">
            <a:xfrm flipV="1">
              <a:off x="2580" y="2481"/>
              <a:ext cx="372" cy="4"/>
            </a:xfrm>
            <a:prstGeom prst="straightConnector1">
              <a:avLst/>
            </a:prstGeom>
            <a:noFill/>
            <a:ln w="9525">
              <a:solidFill>
                <a:schemeClr val="tx1"/>
              </a:solidFill>
              <a:round/>
              <a:headEnd/>
              <a:tailEnd type="arrow" w="lg" len="lg"/>
            </a:ln>
            <a:extLst>
              <a:ext uri="{909E8E84-426E-40DD-AFC4-6F175D3DCCD1}">
                <a14:hiddenFill xmlns:a14="http://schemas.microsoft.com/office/drawing/2010/main">
                  <a:noFill/>
                </a14:hiddenFill>
              </a:ext>
            </a:extLst>
          </p:spPr>
        </p:cxnSp>
        <p:cxnSp>
          <p:nvCxnSpPr>
            <p:cNvPr id="22" name="AutoShape 20"/>
            <p:cNvCxnSpPr>
              <a:cxnSpLocks noChangeShapeType="1"/>
              <a:stCxn id="16" idx="3"/>
              <a:endCxn id="17" idx="1"/>
            </p:cNvCxnSpPr>
            <p:nvPr/>
          </p:nvCxnSpPr>
          <p:spPr bwMode="auto">
            <a:xfrm>
              <a:off x="3372" y="2481"/>
              <a:ext cx="984" cy="4"/>
            </a:xfrm>
            <a:prstGeom prst="straightConnector1">
              <a:avLst/>
            </a:prstGeom>
            <a:noFill/>
            <a:ln w="9525">
              <a:solidFill>
                <a:schemeClr val="tx1"/>
              </a:solidFill>
              <a:round/>
              <a:headEnd/>
              <a:tailEnd type="arrow" w="lg" len="lg"/>
            </a:ln>
            <a:extLst>
              <a:ext uri="{909E8E84-426E-40DD-AFC4-6F175D3DCCD1}">
                <a14:hiddenFill xmlns:a14="http://schemas.microsoft.com/office/drawing/2010/main">
                  <a:noFill/>
                </a14:hiddenFill>
              </a:ext>
            </a:extLst>
          </p:spPr>
        </p:cxnSp>
        <p:cxnSp>
          <p:nvCxnSpPr>
            <p:cNvPr id="23" name="AutoShape 21"/>
            <p:cNvCxnSpPr>
              <a:cxnSpLocks noChangeShapeType="1"/>
              <a:stCxn id="15" idx="1"/>
              <a:endCxn id="16" idx="0"/>
            </p:cNvCxnSpPr>
            <p:nvPr/>
          </p:nvCxnSpPr>
          <p:spPr bwMode="auto">
            <a:xfrm rot="10800000" flipV="1">
              <a:off x="3162" y="1813"/>
              <a:ext cx="270" cy="404"/>
            </a:xfrm>
            <a:prstGeom prst="straightConnector1">
              <a:avLst/>
            </a:prstGeom>
            <a:noFill/>
            <a:ln w="9525">
              <a:solidFill>
                <a:schemeClr val="tx1"/>
              </a:solidFill>
              <a:round/>
              <a:headEnd/>
              <a:tailEnd type="arrow" w="lg" len="lg"/>
            </a:ln>
            <a:extLst>
              <a:ext uri="{909E8E84-426E-40DD-AFC4-6F175D3DCCD1}">
                <a14:hiddenFill xmlns:a14="http://schemas.microsoft.com/office/drawing/2010/main">
                  <a:noFill/>
                </a14:hiddenFill>
              </a:ext>
            </a:extLst>
          </p:spPr>
        </p:cxnSp>
        <p:cxnSp>
          <p:nvCxnSpPr>
            <p:cNvPr id="24" name="AutoShape 22"/>
            <p:cNvCxnSpPr>
              <a:cxnSpLocks noChangeShapeType="1"/>
              <a:stCxn id="40" idx="1"/>
              <a:endCxn id="16" idx="2"/>
            </p:cNvCxnSpPr>
            <p:nvPr/>
          </p:nvCxnSpPr>
          <p:spPr bwMode="auto">
            <a:xfrm rot="10800000">
              <a:off x="3162" y="2746"/>
              <a:ext cx="270" cy="489"/>
            </a:xfrm>
            <a:prstGeom prst="straightConnector1">
              <a:avLst/>
            </a:prstGeom>
            <a:noFill/>
            <a:ln w="9525">
              <a:solidFill>
                <a:schemeClr val="tx1"/>
              </a:solidFill>
              <a:round/>
              <a:headEnd/>
              <a:tailEnd type="arrow" w="lg" len="lg"/>
            </a:ln>
            <a:extLst>
              <a:ext uri="{909E8E84-426E-40DD-AFC4-6F175D3DCCD1}">
                <a14:hiddenFill xmlns:a14="http://schemas.microsoft.com/office/drawing/2010/main">
                  <a:noFill/>
                </a14:hiddenFill>
              </a:ext>
            </a:extLst>
          </p:spPr>
        </p:cxnSp>
        <p:sp>
          <p:nvSpPr>
            <p:cNvPr id="25" name="Freeform 23"/>
            <p:cNvSpPr>
              <a:spLocks/>
            </p:cNvSpPr>
            <p:nvPr/>
          </p:nvSpPr>
          <p:spPr bwMode="auto">
            <a:xfrm>
              <a:off x="1476" y="2716"/>
              <a:ext cx="3094" cy="884"/>
            </a:xfrm>
            <a:custGeom>
              <a:avLst/>
              <a:gdLst>
                <a:gd name="T0" fmla="*/ 8 w 2900"/>
                <a:gd name="T1" fmla="*/ 624 h 912"/>
                <a:gd name="T2" fmla="*/ 14 w 2900"/>
                <a:gd name="T3" fmla="*/ 864 h 912"/>
                <a:gd name="T4" fmla="*/ 92 w 2900"/>
                <a:gd name="T5" fmla="*/ 912 h 912"/>
                <a:gd name="T6" fmla="*/ 2837 w 2900"/>
                <a:gd name="T7" fmla="*/ 912 h 912"/>
                <a:gd name="T8" fmla="*/ 2894 w 2900"/>
                <a:gd name="T9" fmla="*/ 864 h 912"/>
                <a:gd name="T10" fmla="*/ 2894 w 2900"/>
                <a:gd name="T11" fmla="*/ 0 h 912"/>
                <a:gd name="T12" fmla="*/ 0 60000 65536"/>
                <a:gd name="T13" fmla="*/ 0 60000 65536"/>
                <a:gd name="T14" fmla="*/ 0 60000 65536"/>
                <a:gd name="T15" fmla="*/ 0 60000 65536"/>
                <a:gd name="T16" fmla="*/ 0 60000 65536"/>
                <a:gd name="T17" fmla="*/ 0 60000 65536"/>
                <a:gd name="T18" fmla="*/ 0 w 2900"/>
                <a:gd name="T19" fmla="*/ 0 h 912"/>
                <a:gd name="T20" fmla="*/ 2900 w 2900"/>
                <a:gd name="T21" fmla="*/ 912 h 912"/>
              </a:gdLst>
              <a:ahLst/>
              <a:cxnLst>
                <a:cxn ang="T12">
                  <a:pos x="T0" y="T1"/>
                </a:cxn>
                <a:cxn ang="T13">
                  <a:pos x="T2" y="T3"/>
                </a:cxn>
                <a:cxn ang="T14">
                  <a:pos x="T4" y="T5"/>
                </a:cxn>
                <a:cxn ang="T15">
                  <a:pos x="T6" y="T7"/>
                </a:cxn>
                <a:cxn ang="T16">
                  <a:pos x="T8" y="T9"/>
                </a:cxn>
                <a:cxn ang="T17">
                  <a:pos x="T10" y="T11"/>
                </a:cxn>
              </a:cxnLst>
              <a:rect l="T18" t="T19" r="T20" b="T21"/>
              <a:pathLst>
                <a:path w="2900" h="912">
                  <a:moveTo>
                    <a:pt x="8" y="624"/>
                  </a:moveTo>
                  <a:cubicBezTo>
                    <a:pt x="7" y="664"/>
                    <a:pt x="0" y="816"/>
                    <a:pt x="14" y="864"/>
                  </a:cubicBezTo>
                  <a:cubicBezTo>
                    <a:pt x="14" y="864"/>
                    <a:pt x="32" y="912"/>
                    <a:pt x="92" y="912"/>
                  </a:cubicBezTo>
                  <a:cubicBezTo>
                    <a:pt x="1464" y="912"/>
                    <a:pt x="2837" y="912"/>
                    <a:pt x="2837" y="912"/>
                  </a:cubicBezTo>
                  <a:cubicBezTo>
                    <a:pt x="2900" y="909"/>
                    <a:pt x="2894" y="864"/>
                    <a:pt x="2894" y="864"/>
                  </a:cubicBezTo>
                  <a:lnTo>
                    <a:pt x="2894" y="0"/>
                  </a:lnTo>
                </a:path>
              </a:pathLst>
            </a:custGeom>
            <a:noFill/>
            <a:ln w="9525">
              <a:solidFill>
                <a:schemeClr val="tx1"/>
              </a:solidFill>
              <a:round/>
              <a:headEnd/>
              <a:tailEnd type="arrow" w="lg" len="lg"/>
            </a:ln>
            <a:extLst>
              <a:ext uri="{909E8E84-426E-40DD-AFC4-6F175D3DCCD1}">
                <a14:hiddenFill xmlns:a14="http://schemas.microsoft.com/office/drawing/2010/main">
                  <a:solidFill>
                    <a:srgbClr val="FFFFFF"/>
                  </a:solidFill>
                </a14:hiddenFill>
              </a:ext>
            </a:extLst>
          </p:spPr>
          <p:txBody>
            <a:bodyPr/>
            <a:lstStyle/>
            <a:p>
              <a:endParaRPr lang="en-US">
                <a:latin typeface="Verdana" pitchFamily="34" charset="0"/>
              </a:endParaRPr>
            </a:p>
          </p:txBody>
        </p:sp>
        <p:sp>
          <p:nvSpPr>
            <p:cNvPr id="26" name="AutoShape 24"/>
            <p:cNvSpPr>
              <a:spLocks noChangeArrowheads="1"/>
            </p:cNvSpPr>
            <p:nvPr/>
          </p:nvSpPr>
          <p:spPr bwMode="auto">
            <a:xfrm>
              <a:off x="564" y="1689"/>
              <a:ext cx="420" cy="352"/>
            </a:xfrm>
            <a:prstGeom prst="foldedCorner">
              <a:avLst>
                <a:gd name="adj" fmla="val 125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p>
              <a:pPr algn="ctr"/>
              <a:r>
                <a:rPr lang="en-US" sz="800">
                  <a:latin typeface="Verdana" pitchFamily="34" charset="0"/>
                </a:rPr>
                <a:t>ARCH PATTERN MODELS</a:t>
              </a:r>
            </a:p>
          </p:txBody>
        </p:sp>
        <p:sp>
          <p:nvSpPr>
            <p:cNvPr id="27" name="AutoShape 25"/>
            <p:cNvSpPr>
              <a:spLocks noChangeArrowheads="1"/>
            </p:cNvSpPr>
            <p:nvPr/>
          </p:nvSpPr>
          <p:spPr bwMode="auto">
            <a:xfrm>
              <a:off x="564" y="2937"/>
              <a:ext cx="420" cy="352"/>
            </a:xfrm>
            <a:prstGeom prst="foldedCorner">
              <a:avLst>
                <a:gd name="adj" fmla="val 125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p>
              <a:pPr algn="ctr"/>
              <a:r>
                <a:rPr lang="en-US" sz="800">
                  <a:latin typeface="Verdana" pitchFamily="34" charset="0"/>
                </a:rPr>
                <a:t>COMPONENT MODELS</a:t>
              </a:r>
            </a:p>
          </p:txBody>
        </p:sp>
        <p:sp>
          <p:nvSpPr>
            <p:cNvPr id="28" name="Rectangle 26"/>
            <p:cNvSpPr>
              <a:spLocks noChangeArrowheads="1"/>
            </p:cNvSpPr>
            <p:nvPr/>
          </p:nvSpPr>
          <p:spPr bwMode="auto">
            <a:xfrm>
              <a:off x="564" y="2265"/>
              <a:ext cx="420" cy="441"/>
            </a:xfrm>
            <a:prstGeom prst="rect">
              <a:avLst/>
            </a:prstGeom>
            <a:solidFill>
              <a:srgbClr val="DDDDDD"/>
            </a:solidFill>
            <a:ln w="9525">
              <a:solidFill>
                <a:schemeClr val="tx1"/>
              </a:solidFill>
              <a:miter lim="800000"/>
              <a:headEnd/>
              <a:tailEnd/>
            </a:ln>
          </p:spPr>
          <p:txBody>
            <a:bodyPr lIns="0" tIns="0" rIns="0" bIns="0" anchor="ctr"/>
            <a:lstStyle/>
            <a:p>
              <a:pPr algn="ctr"/>
              <a:r>
                <a:rPr lang="en-US" sz="800">
                  <a:latin typeface="Verdana" pitchFamily="34" charset="0"/>
                </a:rPr>
                <a:t>ANNOTATE </a:t>
              </a:r>
            </a:p>
            <a:p>
              <a:pPr algn="ctr"/>
              <a:r>
                <a:rPr lang="en-US" sz="800">
                  <a:latin typeface="Verdana" pitchFamily="34" charset="0"/>
                </a:rPr>
                <a:t>&amp; VERIFY MODELS</a:t>
              </a:r>
            </a:p>
          </p:txBody>
        </p:sp>
        <p:cxnSp>
          <p:nvCxnSpPr>
            <p:cNvPr id="29" name="AutoShape 27"/>
            <p:cNvCxnSpPr>
              <a:cxnSpLocks noChangeShapeType="1"/>
              <a:stCxn id="28" idx="3"/>
              <a:endCxn id="13" idx="2"/>
            </p:cNvCxnSpPr>
            <p:nvPr/>
          </p:nvCxnSpPr>
          <p:spPr bwMode="auto">
            <a:xfrm>
              <a:off x="984" y="2485"/>
              <a:ext cx="252" cy="1"/>
            </a:xfrm>
            <a:prstGeom prst="straightConnector1">
              <a:avLst/>
            </a:prstGeom>
            <a:noFill/>
            <a:ln w="9525">
              <a:solidFill>
                <a:schemeClr val="tx1"/>
              </a:solidFill>
              <a:round/>
              <a:headEnd/>
              <a:tailEnd type="arrow" w="lg" len="lg"/>
            </a:ln>
            <a:extLst>
              <a:ext uri="{909E8E84-426E-40DD-AFC4-6F175D3DCCD1}">
                <a14:hiddenFill xmlns:a14="http://schemas.microsoft.com/office/drawing/2010/main">
                  <a:noFill/>
                </a14:hiddenFill>
              </a:ext>
            </a:extLst>
          </p:spPr>
        </p:cxnSp>
        <p:cxnSp>
          <p:nvCxnSpPr>
            <p:cNvPr id="30" name="AutoShape 29"/>
            <p:cNvCxnSpPr>
              <a:cxnSpLocks noChangeShapeType="1"/>
              <a:stCxn id="26" idx="2"/>
              <a:endCxn id="28" idx="0"/>
            </p:cNvCxnSpPr>
            <p:nvPr/>
          </p:nvCxnSpPr>
          <p:spPr bwMode="auto">
            <a:xfrm rot="5400000">
              <a:off x="662" y="2153"/>
              <a:ext cx="223" cy="1"/>
            </a:xfrm>
            <a:prstGeom prst="straightConnector1">
              <a:avLst/>
            </a:prstGeom>
            <a:noFill/>
            <a:ln w="9525">
              <a:solidFill>
                <a:schemeClr val="tx1"/>
              </a:solidFill>
              <a:round/>
              <a:headEnd/>
              <a:tailEnd type="arrow" w="lg" len="lg"/>
            </a:ln>
            <a:extLst>
              <a:ext uri="{909E8E84-426E-40DD-AFC4-6F175D3DCCD1}">
                <a14:hiddenFill xmlns:a14="http://schemas.microsoft.com/office/drawing/2010/main">
                  <a:noFill/>
                </a14:hiddenFill>
              </a:ext>
            </a:extLst>
          </p:spPr>
        </p:cxnSp>
        <p:cxnSp>
          <p:nvCxnSpPr>
            <p:cNvPr id="31" name="AutoShape 30"/>
            <p:cNvCxnSpPr>
              <a:cxnSpLocks noChangeShapeType="1"/>
              <a:stCxn id="27" idx="0"/>
              <a:endCxn id="28" idx="2"/>
            </p:cNvCxnSpPr>
            <p:nvPr/>
          </p:nvCxnSpPr>
          <p:spPr bwMode="auto">
            <a:xfrm rot="5400000" flipH="1" flipV="1">
              <a:off x="658" y="2821"/>
              <a:ext cx="231" cy="1"/>
            </a:xfrm>
            <a:prstGeom prst="straightConnector1">
              <a:avLst/>
            </a:prstGeom>
            <a:noFill/>
            <a:ln w="9525">
              <a:solidFill>
                <a:schemeClr val="tx1"/>
              </a:solidFill>
              <a:round/>
              <a:headEnd/>
              <a:tailEnd type="arrow" w="lg" len="lg"/>
            </a:ln>
            <a:extLst>
              <a:ext uri="{909E8E84-426E-40DD-AFC4-6F175D3DCCD1}">
                <a14:hiddenFill xmlns:a14="http://schemas.microsoft.com/office/drawing/2010/main">
                  <a:noFill/>
                </a14:hiddenFill>
              </a:ext>
            </a:extLst>
          </p:spPr>
        </p:cxnSp>
        <p:sp>
          <p:nvSpPr>
            <p:cNvPr id="32" name="AutoShape 31"/>
            <p:cNvSpPr>
              <a:spLocks noChangeArrowheads="1"/>
            </p:cNvSpPr>
            <p:nvPr/>
          </p:nvSpPr>
          <p:spPr bwMode="auto">
            <a:xfrm>
              <a:off x="1236" y="2889"/>
              <a:ext cx="420" cy="441"/>
            </a:xfrm>
            <a:prstGeom prst="can">
              <a:avLst>
                <a:gd name="adj" fmla="val 2503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p>
              <a:pPr algn="ctr"/>
              <a:r>
                <a:rPr lang="en-US" sz="800">
                  <a:latin typeface="Verdana" pitchFamily="34" charset="0"/>
                </a:rPr>
                <a:t>COMPONENT</a:t>
              </a:r>
            </a:p>
            <a:p>
              <a:pPr algn="ctr"/>
              <a:r>
                <a:rPr lang="en-US" sz="800">
                  <a:latin typeface="Verdana" pitchFamily="34" charset="0"/>
                </a:rPr>
                <a:t>LIBRARY</a:t>
              </a:r>
            </a:p>
          </p:txBody>
        </p:sp>
        <p:cxnSp>
          <p:nvCxnSpPr>
            <p:cNvPr id="33" name="AutoShape 32"/>
            <p:cNvCxnSpPr>
              <a:cxnSpLocks noChangeShapeType="1"/>
              <a:stCxn id="27" idx="3"/>
              <a:endCxn id="32" idx="2"/>
            </p:cNvCxnSpPr>
            <p:nvPr/>
          </p:nvCxnSpPr>
          <p:spPr bwMode="auto">
            <a:xfrm flipV="1">
              <a:off x="984" y="3109"/>
              <a:ext cx="252" cy="4"/>
            </a:xfrm>
            <a:prstGeom prst="straightConnector1">
              <a:avLst/>
            </a:prstGeom>
            <a:noFill/>
            <a:ln w="9525">
              <a:solidFill>
                <a:schemeClr val="tx1"/>
              </a:solidFill>
              <a:round/>
              <a:headEnd/>
              <a:tailEnd type="arrow" w="lg" len="lg"/>
            </a:ln>
            <a:extLst>
              <a:ext uri="{909E8E84-426E-40DD-AFC4-6F175D3DCCD1}">
                <a14:hiddenFill xmlns:a14="http://schemas.microsoft.com/office/drawing/2010/main">
                  <a:noFill/>
                </a14:hiddenFill>
              </a:ext>
            </a:extLst>
          </p:spPr>
        </p:cxnSp>
        <p:sp>
          <p:nvSpPr>
            <p:cNvPr id="34" name="Rectangle 33"/>
            <p:cNvSpPr>
              <a:spLocks noChangeArrowheads="1"/>
            </p:cNvSpPr>
            <p:nvPr/>
          </p:nvSpPr>
          <p:spPr bwMode="auto">
            <a:xfrm>
              <a:off x="1908" y="1449"/>
              <a:ext cx="2220" cy="2247"/>
            </a:xfrm>
            <a:prstGeom prst="rect">
              <a:avLst/>
            </a:prstGeom>
            <a:noFill/>
            <a:ln w="9525">
              <a:solidFill>
                <a:schemeClr val="tx1">
                  <a:lumMod val="85000"/>
                  <a:lumOff val="15000"/>
                </a:schemeClr>
              </a:solidFill>
              <a:prstDash val="dash"/>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35" name="Rectangle 34"/>
            <p:cNvSpPr>
              <a:spLocks noChangeArrowheads="1"/>
            </p:cNvSpPr>
            <p:nvPr/>
          </p:nvSpPr>
          <p:spPr bwMode="auto">
            <a:xfrm>
              <a:off x="4260" y="1449"/>
              <a:ext cx="1344" cy="2247"/>
            </a:xfrm>
            <a:prstGeom prst="rect">
              <a:avLst/>
            </a:prstGeom>
            <a:noFill/>
            <a:ln w="9525">
              <a:solidFill>
                <a:schemeClr val="tx1">
                  <a:lumMod val="85000"/>
                  <a:lumOff val="15000"/>
                </a:schemeClr>
              </a:solidFill>
              <a:prstDash val="dash"/>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36" name="Rectangle 35"/>
            <p:cNvSpPr>
              <a:spLocks noChangeArrowheads="1"/>
            </p:cNvSpPr>
            <p:nvPr/>
          </p:nvSpPr>
          <p:spPr bwMode="auto">
            <a:xfrm>
              <a:off x="468" y="1449"/>
              <a:ext cx="1260" cy="2247"/>
            </a:xfrm>
            <a:prstGeom prst="rect">
              <a:avLst/>
            </a:prstGeom>
            <a:noFill/>
            <a:ln w="9525">
              <a:solidFill>
                <a:schemeClr val="tx1">
                  <a:lumMod val="75000"/>
                  <a:lumOff val="25000"/>
                </a:schemeClr>
              </a:solidFill>
              <a:prstDash val="dash"/>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37" name="Text Box 36"/>
            <p:cNvSpPr txBox="1">
              <a:spLocks noChangeArrowheads="1"/>
            </p:cNvSpPr>
            <p:nvPr/>
          </p:nvSpPr>
          <p:spPr bwMode="auto">
            <a:xfrm>
              <a:off x="684" y="1307"/>
              <a:ext cx="781"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900">
                  <a:latin typeface="Verdana" pitchFamily="34" charset="0"/>
                </a:rPr>
                <a:t>SPECIFICATION</a:t>
              </a:r>
            </a:p>
          </p:txBody>
        </p:sp>
        <p:sp>
          <p:nvSpPr>
            <p:cNvPr id="38" name="Text Box 37"/>
            <p:cNvSpPr txBox="1">
              <a:spLocks noChangeArrowheads="1"/>
            </p:cNvSpPr>
            <p:nvPr/>
          </p:nvSpPr>
          <p:spPr bwMode="auto">
            <a:xfrm>
              <a:off x="1986" y="1307"/>
              <a:ext cx="1847"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900">
                  <a:latin typeface="Verdana" pitchFamily="34" charset="0"/>
                </a:rPr>
                <a:t>SYSTEM DEVELOPMENT</a:t>
              </a:r>
            </a:p>
          </p:txBody>
        </p:sp>
        <p:sp>
          <p:nvSpPr>
            <p:cNvPr id="39" name="Text Box 38"/>
            <p:cNvSpPr txBox="1">
              <a:spLocks noChangeArrowheads="1"/>
            </p:cNvSpPr>
            <p:nvPr/>
          </p:nvSpPr>
          <p:spPr bwMode="auto">
            <a:xfrm>
              <a:off x="4629" y="1311"/>
              <a:ext cx="728"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900">
                  <a:latin typeface="Verdana" pitchFamily="34" charset="0"/>
                </a:rPr>
                <a:t>FOUNDRY</a:t>
              </a:r>
            </a:p>
          </p:txBody>
        </p:sp>
        <p:sp>
          <p:nvSpPr>
            <p:cNvPr id="40" name="Rectangle 8"/>
            <p:cNvSpPr>
              <a:spLocks noChangeArrowheads="1"/>
            </p:cNvSpPr>
            <p:nvPr/>
          </p:nvSpPr>
          <p:spPr bwMode="auto">
            <a:xfrm>
              <a:off x="3432" y="3015"/>
              <a:ext cx="588" cy="441"/>
            </a:xfrm>
            <a:prstGeom prst="rect">
              <a:avLst/>
            </a:prstGeom>
            <a:solidFill>
              <a:srgbClr val="DDDDDD"/>
            </a:solidFill>
            <a:ln w="9525">
              <a:solidFill>
                <a:schemeClr val="tx1"/>
              </a:solidFill>
              <a:miter lim="800000"/>
              <a:headEnd/>
              <a:tailEnd/>
            </a:ln>
          </p:spPr>
          <p:txBody>
            <a:bodyPr lIns="0" tIns="0" rIns="0" bIns="0" anchor="ctr"/>
            <a:lstStyle/>
            <a:p>
              <a:pPr algn="ctr"/>
              <a:r>
                <a:rPr lang="en-US" sz="800">
                  <a:latin typeface="Verdana" pitchFamily="34" charset="0"/>
                </a:rPr>
                <a:t>COMPOSITIONAL REASONING &amp; ANALYSIS</a:t>
              </a:r>
            </a:p>
          </p:txBody>
        </p:sp>
      </p:grpSp>
      <p:sp>
        <p:nvSpPr>
          <p:cNvPr id="41" name="Rounded Rectangular Callout 40"/>
          <p:cNvSpPr>
            <a:spLocks noChangeArrowheads="1"/>
          </p:cNvSpPr>
          <p:nvPr/>
        </p:nvSpPr>
        <p:spPr bwMode="auto">
          <a:xfrm>
            <a:off x="3352800" y="5105400"/>
            <a:ext cx="2743200" cy="1143000"/>
          </a:xfrm>
          <a:prstGeom prst="wedgeRoundRectCallout">
            <a:avLst>
              <a:gd name="adj1" fmla="val -38974"/>
              <a:gd name="adj2" fmla="val -188547"/>
              <a:gd name="adj3" fmla="val 16667"/>
            </a:avLst>
          </a:prstGeom>
          <a:ln/>
          <a:extLst/>
        </p:spPr>
        <p:style>
          <a:lnRef idx="1">
            <a:schemeClr val="accent1"/>
          </a:lnRef>
          <a:fillRef idx="3">
            <a:schemeClr val="accent1"/>
          </a:fillRef>
          <a:effectRef idx="2">
            <a:schemeClr val="accent1"/>
          </a:effectRef>
          <a:fontRef idx="minor">
            <a:schemeClr val="lt1"/>
          </a:fontRef>
        </p:style>
        <p:txBody>
          <a:bodyPr anchor="ctr"/>
          <a:lstStyle/>
          <a:p>
            <a:r>
              <a:rPr lang="en-US" sz="1300" b="1" dirty="0" smtClean="0">
                <a:solidFill>
                  <a:srgbClr val="FFFFFF"/>
                </a:solidFill>
                <a:latin typeface="Verdana" pitchFamily="34" charset="0"/>
              </a:rPr>
              <a:t>Instantiation</a:t>
            </a:r>
            <a:r>
              <a:rPr lang="en-US" sz="1300" b="1" dirty="0">
                <a:solidFill>
                  <a:srgbClr val="FFFFFF"/>
                </a:solidFill>
                <a:latin typeface="Verdana" pitchFamily="34" charset="0"/>
              </a:rPr>
              <a:t>:</a:t>
            </a:r>
          </a:p>
          <a:p>
            <a:r>
              <a:rPr lang="en-US" sz="1300" dirty="0">
                <a:solidFill>
                  <a:srgbClr val="FFFFFF"/>
                </a:solidFill>
                <a:latin typeface="Verdana" pitchFamily="34" charset="0"/>
              </a:rPr>
              <a:t>Check structural </a:t>
            </a:r>
            <a:r>
              <a:rPr lang="en-US" sz="1300" dirty="0" smtClean="0">
                <a:solidFill>
                  <a:srgbClr val="FFFFFF"/>
                </a:solidFill>
                <a:latin typeface="Verdana" pitchFamily="34" charset="0"/>
              </a:rPr>
              <a:t>constraints, Embed assumptions &amp; guarantees in system model</a:t>
            </a:r>
            <a:endParaRPr lang="en-US" sz="1300" dirty="0">
              <a:solidFill>
                <a:srgbClr val="FFFFFF"/>
              </a:solidFill>
              <a:latin typeface="Verdana" pitchFamily="34" charset="0"/>
            </a:endParaRPr>
          </a:p>
        </p:txBody>
      </p:sp>
      <p:sp>
        <p:nvSpPr>
          <p:cNvPr id="42" name="Rounded Rectangular Callout 41"/>
          <p:cNvSpPr>
            <a:spLocks noChangeArrowheads="1"/>
          </p:cNvSpPr>
          <p:nvPr/>
        </p:nvSpPr>
        <p:spPr bwMode="auto">
          <a:xfrm>
            <a:off x="6207274" y="5105400"/>
            <a:ext cx="2860525" cy="1143000"/>
          </a:xfrm>
          <a:prstGeom prst="wedgeRoundRectCallout">
            <a:avLst>
              <a:gd name="adj1" fmla="val -51653"/>
              <a:gd name="adj2" fmla="val -95694"/>
              <a:gd name="adj3" fmla="val 16667"/>
            </a:avLst>
          </a:prstGeom>
          <a:ln/>
          <a:extLst/>
        </p:spPr>
        <p:style>
          <a:lnRef idx="1">
            <a:schemeClr val="accent1"/>
          </a:lnRef>
          <a:fillRef idx="3">
            <a:schemeClr val="accent1"/>
          </a:fillRef>
          <a:effectRef idx="2">
            <a:schemeClr val="accent1"/>
          </a:effectRef>
          <a:fontRef idx="minor">
            <a:schemeClr val="lt1"/>
          </a:fontRef>
        </p:style>
        <p:txBody>
          <a:bodyPr anchor="ctr"/>
          <a:lstStyle/>
          <a:p>
            <a:r>
              <a:rPr lang="en-US" sz="1300" b="1" dirty="0" smtClean="0">
                <a:solidFill>
                  <a:srgbClr val="FFFFFF"/>
                </a:solidFill>
                <a:latin typeface="Verdana" pitchFamily="34" charset="0"/>
              </a:rPr>
              <a:t>Compositional Verification</a:t>
            </a:r>
            <a:r>
              <a:rPr lang="en-US" sz="1300" b="1" dirty="0">
                <a:solidFill>
                  <a:srgbClr val="FFFFFF"/>
                </a:solidFill>
                <a:latin typeface="Verdana" pitchFamily="34" charset="0"/>
              </a:rPr>
              <a:t>:  </a:t>
            </a:r>
            <a:endParaRPr lang="en-US" sz="1300" b="1" dirty="0" smtClean="0">
              <a:solidFill>
                <a:srgbClr val="FFFFFF"/>
              </a:solidFill>
              <a:latin typeface="Verdana" pitchFamily="34" charset="0"/>
            </a:endParaRPr>
          </a:p>
          <a:p>
            <a:r>
              <a:rPr lang="en-US" sz="1300" dirty="0" smtClean="0">
                <a:solidFill>
                  <a:srgbClr val="FFFFFF"/>
                </a:solidFill>
                <a:latin typeface="Verdana" pitchFamily="34" charset="0"/>
              </a:rPr>
              <a:t>System properties are verified by model checking using component &amp; pattern contracts</a:t>
            </a:r>
            <a:endParaRPr lang="en-US" sz="1300" dirty="0">
              <a:solidFill>
                <a:srgbClr val="FFFFFF"/>
              </a:solidFill>
              <a:latin typeface="Verdana" pitchFamily="34" charset="0"/>
            </a:endParaRPr>
          </a:p>
        </p:txBody>
      </p:sp>
      <p:sp>
        <p:nvSpPr>
          <p:cNvPr id="43" name="Rounded Rectangular Callout 42"/>
          <p:cNvSpPr>
            <a:spLocks noChangeArrowheads="1"/>
          </p:cNvSpPr>
          <p:nvPr/>
        </p:nvSpPr>
        <p:spPr bwMode="auto">
          <a:xfrm>
            <a:off x="203396" y="5105400"/>
            <a:ext cx="3028527" cy="1143000"/>
          </a:xfrm>
          <a:prstGeom prst="wedgeRoundRectCallout">
            <a:avLst>
              <a:gd name="adj1" fmla="val -18847"/>
              <a:gd name="adj2" fmla="val -177720"/>
              <a:gd name="adj3" fmla="val 16667"/>
            </a:avLst>
          </a:prstGeom>
          <a:ln/>
          <a:extLst/>
        </p:spPr>
        <p:style>
          <a:lnRef idx="1">
            <a:schemeClr val="accent1"/>
          </a:lnRef>
          <a:fillRef idx="3">
            <a:schemeClr val="accent1"/>
          </a:fillRef>
          <a:effectRef idx="2">
            <a:schemeClr val="accent1"/>
          </a:effectRef>
          <a:fontRef idx="minor">
            <a:schemeClr val="lt1"/>
          </a:fontRef>
        </p:style>
        <p:txBody>
          <a:bodyPr anchor="ctr"/>
          <a:lstStyle/>
          <a:p>
            <a:r>
              <a:rPr lang="en-US" sz="1300" b="1" dirty="0" smtClean="0">
                <a:solidFill>
                  <a:srgbClr val="FFFFFF"/>
                </a:solidFill>
                <a:latin typeface="Verdana" pitchFamily="34" charset="0"/>
              </a:rPr>
              <a:t>Reusable Verification</a:t>
            </a:r>
            <a:r>
              <a:rPr lang="en-US" sz="1300" b="1" dirty="0">
                <a:solidFill>
                  <a:srgbClr val="FFFFFF"/>
                </a:solidFill>
                <a:latin typeface="Verdana" pitchFamily="34" charset="0"/>
              </a:rPr>
              <a:t>:</a:t>
            </a:r>
          </a:p>
          <a:p>
            <a:r>
              <a:rPr lang="en-US" sz="1300" dirty="0" smtClean="0">
                <a:solidFill>
                  <a:srgbClr val="FFFFFF"/>
                </a:solidFill>
                <a:latin typeface="Verdana" pitchFamily="34" charset="0"/>
              </a:rPr>
              <a:t>Proof of component and pattern requirements (guarantees) and specification of context (assumptions)</a:t>
            </a:r>
            <a:endParaRPr lang="en-US" sz="1300" dirty="0">
              <a:solidFill>
                <a:srgbClr val="FFFFFF"/>
              </a:solidFill>
              <a:latin typeface="Verdana" pitchFamily="34" charset="0"/>
            </a:endParaRPr>
          </a:p>
        </p:txBody>
      </p:sp>
      <p:sp>
        <p:nvSpPr>
          <p:cNvPr id="44" name="Freeform 45"/>
          <p:cNvSpPr>
            <a:spLocks/>
          </p:cNvSpPr>
          <p:nvPr/>
        </p:nvSpPr>
        <p:spPr bwMode="auto">
          <a:xfrm>
            <a:off x="2054217" y="2133600"/>
            <a:ext cx="3204339" cy="903141"/>
          </a:xfrm>
          <a:custGeom>
            <a:avLst/>
            <a:gdLst>
              <a:gd name="T0" fmla="*/ 4177 w 3097975"/>
              <a:gd name="T1" fmla="*/ 928643 h 928643"/>
              <a:gd name="T2" fmla="*/ 0 w 3097975"/>
              <a:gd name="T3" fmla="*/ 238124 h 928643"/>
              <a:gd name="T4" fmla="*/ 234290 w 3097975"/>
              <a:gd name="T5" fmla="*/ 7051 h 928643"/>
              <a:gd name="T6" fmla="*/ 3097975 w 3097975"/>
              <a:gd name="T7" fmla="*/ 0 h 92864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097975" h="928643">
                <a:moveTo>
                  <a:pt x="4177" y="928643"/>
                </a:moveTo>
                <a:cubicBezTo>
                  <a:pt x="790" y="572878"/>
                  <a:pt x="7525" y="687346"/>
                  <a:pt x="0" y="238124"/>
                </a:cubicBezTo>
                <a:cubicBezTo>
                  <a:pt x="5999" y="51336"/>
                  <a:pt x="111827" y="11112"/>
                  <a:pt x="234290" y="7051"/>
                </a:cubicBezTo>
                <a:lnTo>
                  <a:pt x="3097975" y="0"/>
                </a:lnTo>
              </a:path>
            </a:pathLst>
          </a:custGeom>
          <a:noFill/>
          <a:ln w="9525" cap="flat" cmpd="sng" algn="ctr">
            <a:solidFill>
              <a:schemeClr val="tx1"/>
            </a:solidFill>
            <a:prstDash val="solid"/>
            <a:round/>
            <a:headEnd type="none" w="med" len="me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059677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wipe(up)">
                                      <p:cBhvr>
                                        <p:cTn id="7" dur="500"/>
                                        <p:tgtEl>
                                          <p:spTgt spid="4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wipe(up)">
                                      <p:cBhvr>
                                        <p:cTn id="12" dur="500"/>
                                        <p:tgtEl>
                                          <p:spTgt spid="4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wipe(up)">
                                      <p:cBhvr>
                                        <p:cTn id="1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2" grpId="0" animBg="1"/>
      <p:bldP spid="4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a:t>
            </a:r>
            <a:endParaRPr lang="en-US" dirty="0"/>
          </a:p>
        </p:txBody>
      </p:sp>
      <p:sp>
        <p:nvSpPr>
          <p:cNvPr id="3" name="Content Placeholder 2"/>
          <p:cNvSpPr>
            <a:spLocks noGrp="1"/>
          </p:cNvSpPr>
          <p:nvPr>
            <p:ph idx="1"/>
          </p:nvPr>
        </p:nvSpPr>
        <p:spPr/>
        <p:txBody>
          <a:bodyPr/>
          <a:lstStyle/>
          <a:p>
            <a:r>
              <a:rPr lang="en-US" dirty="0" smtClean="0"/>
              <a:t>slips – when a  correct </a:t>
            </a:r>
            <a:r>
              <a:rPr lang="en-US" dirty="0"/>
              <a:t>"</a:t>
            </a:r>
            <a:r>
              <a:rPr lang="en-US" dirty="0" smtClean="0"/>
              <a:t>solution"  </a:t>
            </a:r>
            <a:r>
              <a:rPr lang="en-US" dirty="0"/>
              <a:t>to  a  required  </a:t>
            </a:r>
            <a:r>
              <a:rPr lang="en-US" dirty="0" smtClean="0"/>
              <a:t>action has been formulated  </a:t>
            </a:r>
            <a:r>
              <a:rPr lang="en-US" dirty="0"/>
              <a:t>but  a  slip  is  made  in  its  execution.</a:t>
            </a:r>
          </a:p>
          <a:p>
            <a:r>
              <a:rPr lang="en-US" dirty="0"/>
              <a:t>rule </a:t>
            </a:r>
            <a:r>
              <a:rPr lang="en-US" dirty="0" smtClean="0"/>
              <a:t>errors </a:t>
            </a:r>
            <a:r>
              <a:rPr lang="en-US" dirty="0"/>
              <a:t>-  pieces  of  knowledge </a:t>
            </a:r>
            <a:r>
              <a:rPr lang="en-US" dirty="0" smtClean="0"/>
              <a:t>of  the form  </a:t>
            </a:r>
            <a:r>
              <a:rPr lang="en-US" dirty="0"/>
              <a:t>"if  </a:t>
            </a:r>
            <a:r>
              <a:rPr lang="en-US" dirty="0" smtClean="0"/>
              <a:t>condition  </a:t>
            </a:r>
            <a:r>
              <a:rPr lang="en-US" dirty="0"/>
              <a:t>then  </a:t>
            </a:r>
            <a:r>
              <a:rPr lang="en-US" dirty="0" smtClean="0"/>
              <a:t>do  action</a:t>
            </a:r>
            <a:r>
              <a:rPr lang="en-US" dirty="0"/>
              <a:t>"</a:t>
            </a:r>
          </a:p>
          <a:p>
            <a:r>
              <a:rPr lang="en-US" dirty="0"/>
              <a:t>knowledge  errors </a:t>
            </a:r>
            <a:r>
              <a:rPr lang="en-US" dirty="0" smtClean="0"/>
              <a:t>- solving, </a:t>
            </a:r>
            <a:r>
              <a:rPr lang="en-US" dirty="0"/>
              <a:t>in which the solver has </a:t>
            </a:r>
            <a:r>
              <a:rPr lang="en-US" dirty="0" smtClean="0"/>
              <a:t>to  </a:t>
            </a:r>
            <a:r>
              <a:rPr lang="en-US" dirty="0"/>
              <a:t>resort  to  </a:t>
            </a:r>
            <a:r>
              <a:rPr lang="en-US" dirty="0" smtClean="0"/>
              <a:t>step-by-step reasoning from  </a:t>
            </a:r>
            <a:r>
              <a:rPr lang="en-US" dirty="0"/>
              <a:t>first  principles </a:t>
            </a:r>
            <a:endParaRPr lang="en-US" dirty="0" smtClean="0"/>
          </a:p>
          <a:p>
            <a:r>
              <a:rPr lang="en-US" sz="2400" dirty="0"/>
              <a:t>https://cseweb.ucsd.edu/~howden/MyPapers/Error%20Models%20and%20Software%20Certification%20Sept%2027%202011.pdf</a:t>
            </a:r>
          </a:p>
        </p:txBody>
      </p:sp>
    </p:spTree>
    <p:extLst>
      <p:ext uri="{BB962C8B-B14F-4D97-AF65-F5344CB8AC3E}">
        <p14:creationId xmlns:p14="http://schemas.microsoft.com/office/powerpoint/2010/main" val="36460440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component/system</a:t>
            </a:r>
            <a:endParaRPr lang="en-US" dirty="0"/>
          </a:p>
        </p:txBody>
      </p:sp>
      <p:pic>
        <p:nvPicPr>
          <p:cNvPr id="4" name="Picture 3"/>
          <p:cNvPicPr/>
          <p:nvPr/>
        </p:nvPicPr>
        <p:blipFill>
          <a:blip r:embed="rId2" cstate="print"/>
          <a:srcRect/>
          <a:stretch>
            <a:fillRect/>
          </a:stretch>
        </p:blipFill>
        <p:spPr bwMode="auto">
          <a:xfrm>
            <a:off x="3123262" y="2681458"/>
            <a:ext cx="3209635" cy="2283024"/>
          </a:xfrm>
          <a:prstGeom prst="rect">
            <a:avLst/>
          </a:prstGeom>
          <a:noFill/>
          <a:ln w="9525">
            <a:noFill/>
            <a:miter lim="800000"/>
            <a:headEnd/>
            <a:tailEnd/>
          </a:ln>
        </p:spPr>
      </p:pic>
      <p:sp>
        <p:nvSpPr>
          <p:cNvPr id="5" name="TextBox 4"/>
          <p:cNvSpPr txBox="1"/>
          <p:nvPr/>
        </p:nvSpPr>
        <p:spPr>
          <a:xfrm>
            <a:off x="1701915" y="2830882"/>
            <a:ext cx="1208985" cy="646331"/>
          </a:xfrm>
          <a:prstGeom prst="rect">
            <a:avLst/>
          </a:prstGeom>
          <a:noFill/>
          <a:ln>
            <a:solidFill>
              <a:schemeClr val="accent1"/>
            </a:solidFill>
          </a:ln>
        </p:spPr>
        <p:txBody>
          <a:bodyPr wrap="none" rtlCol="0">
            <a:spAutoFit/>
          </a:bodyPr>
          <a:lstStyle/>
          <a:p>
            <a:pPr algn="r">
              <a:spcBef>
                <a:spcPts val="0"/>
              </a:spcBef>
            </a:pPr>
            <a:r>
              <a:rPr lang="en-US" sz="1200" b="1" dirty="0" smtClean="0"/>
              <a:t>Requirements</a:t>
            </a:r>
          </a:p>
          <a:p>
            <a:pPr algn="r">
              <a:spcBef>
                <a:spcPts val="0"/>
              </a:spcBef>
            </a:pPr>
            <a:r>
              <a:rPr lang="en-US" sz="1200" b="1" dirty="0" smtClean="0"/>
              <a:t>Guarantees</a:t>
            </a:r>
          </a:p>
          <a:p>
            <a:pPr algn="r">
              <a:spcBef>
                <a:spcPts val="0"/>
              </a:spcBef>
            </a:pPr>
            <a:r>
              <a:rPr lang="en-US" sz="1200" b="1" dirty="0" smtClean="0"/>
              <a:t>Assumptions</a:t>
            </a:r>
          </a:p>
        </p:txBody>
      </p:sp>
      <p:cxnSp>
        <p:nvCxnSpPr>
          <p:cNvPr id="6" name="Straight Arrow Connector 5"/>
          <p:cNvCxnSpPr/>
          <p:nvPr/>
        </p:nvCxnSpPr>
        <p:spPr>
          <a:xfrm>
            <a:off x="2975335" y="2983282"/>
            <a:ext cx="13716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899135" y="3364282"/>
            <a:ext cx="6096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899135" y="3364282"/>
            <a:ext cx="13716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899135" y="3211882"/>
            <a:ext cx="23622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975335" y="2983282"/>
            <a:ext cx="13716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2899135" y="2983282"/>
            <a:ext cx="16002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2899135" y="3059482"/>
            <a:ext cx="16002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804135" y="5135637"/>
            <a:ext cx="2209800" cy="276999"/>
          </a:xfrm>
          <a:prstGeom prst="rect">
            <a:avLst/>
          </a:prstGeom>
          <a:noFill/>
          <a:ln>
            <a:solidFill>
              <a:schemeClr val="accent1"/>
            </a:solidFill>
          </a:ln>
        </p:spPr>
        <p:txBody>
          <a:bodyPr wrap="square" rtlCol="0">
            <a:spAutoFit/>
          </a:bodyPr>
          <a:lstStyle/>
          <a:p>
            <a:r>
              <a:rPr lang="en-US" sz="1200" b="1" dirty="0" smtClean="0"/>
              <a:t>Implementation constraints</a:t>
            </a:r>
          </a:p>
        </p:txBody>
      </p:sp>
      <p:sp>
        <p:nvSpPr>
          <p:cNvPr id="14" name="TextBox 13"/>
          <p:cNvSpPr txBox="1"/>
          <p:nvPr/>
        </p:nvSpPr>
        <p:spPr>
          <a:xfrm>
            <a:off x="1832297" y="3973882"/>
            <a:ext cx="1257075" cy="646331"/>
          </a:xfrm>
          <a:prstGeom prst="rect">
            <a:avLst/>
          </a:prstGeom>
          <a:noFill/>
          <a:ln>
            <a:solidFill>
              <a:schemeClr val="accent1"/>
            </a:solidFill>
          </a:ln>
        </p:spPr>
        <p:txBody>
          <a:bodyPr wrap="none" rtlCol="0">
            <a:spAutoFit/>
          </a:bodyPr>
          <a:lstStyle/>
          <a:p>
            <a:pPr>
              <a:spcBef>
                <a:spcPts val="0"/>
              </a:spcBef>
            </a:pPr>
            <a:r>
              <a:rPr lang="en-US" sz="1200" b="1" dirty="0" smtClean="0"/>
              <a:t>Precondition</a:t>
            </a:r>
          </a:p>
          <a:p>
            <a:pPr>
              <a:spcBef>
                <a:spcPts val="0"/>
              </a:spcBef>
            </a:pPr>
            <a:r>
              <a:rPr lang="en-US" sz="1200" b="1" dirty="0" smtClean="0"/>
              <a:t>Postcondition</a:t>
            </a:r>
          </a:p>
          <a:p>
            <a:pPr>
              <a:spcBef>
                <a:spcPts val="0"/>
              </a:spcBef>
            </a:pPr>
            <a:r>
              <a:rPr lang="en-US" sz="1200" b="1" dirty="0" smtClean="0"/>
              <a:t>Invariant</a:t>
            </a:r>
          </a:p>
        </p:txBody>
      </p:sp>
      <p:cxnSp>
        <p:nvCxnSpPr>
          <p:cNvPr id="15" name="Straight Arrow Connector 14"/>
          <p:cNvCxnSpPr/>
          <p:nvPr/>
        </p:nvCxnSpPr>
        <p:spPr>
          <a:xfrm>
            <a:off x="2975335" y="4126282"/>
            <a:ext cx="1295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2975335" y="3821482"/>
            <a:ext cx="13716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94335" y="5274136"/>
            <a:ext cx="2057400" cy="646331"/>
          </a:xfrm>
          <a:prstGeom prst="rect">
            <a:avLst/>
          </a:prstGeom>
          <a:noFill/>
          <a:ln>
            <a:solidFill>
              <a:schemeClr val="accent1"/>
            </a:solidFill>
          </a:ln>
        </p:spPr>
        <p:txBody>
          <a:bodyPr wrap="square" rtlCol="0">
            <a:spAutoFit/>
          </a:bodyPr>
          <a:lstStyle/>
          <a:p>
            <a:r>
              <a:rPr lang="en-US" sz="1200" b="1" dirty="0" smtClean="0"/>
              <a:t>Interaction contract: match input assumption with guarantee</a:t>
            </a:r>
          </a:p>
        </p:txBody>
      </p:sp>
      <p:sp>
        <p:nvSpPr>
          <p:cNvPr id="18" name="TextBox 17"/>
          <p:cNvSpPr txBox="1"/>
          <p:nvPr/>
        </p:nvSpPr>
        <p:spPr>
          <a:xfrm>
            <a:off x="1832335" y="2373682"/>
            <a:ext cx="2362200" cy="276999"/>
          </a:xfrm>
          <a:prstGeom prst="rect">
            <a:avLst/>
          </a:prstGeom>
          <a:noFill/>
          <a:ln>
            <a:solidFill>
              <a:schemeClr val="accent1"/>
            </a:solidFill>
          </a:ln>
        </p:spPr>
        <p:txBody>
          <a:bodyPr wrap="square" rtlCol="0">
            <a:spAutoFit/>
          </a:bodyPr>
          <a:lstStyle/>
          <a:p>
            <a:r>
              <a:rPr lang="en-US" sz="1200" b="1" dirty="0" smtClean="0"/>
              <a:t>Environmental Assumptions</a:t>
            </a:r>
          </a:p>
        </p:txBody>
      </p:sp>
      <p:cxnSp>
        <p:nvCxnSpPr>
          <p:cNvPr id="19" name="Straight Arrow Connector 18"/>
          <p:cNvCxnSpPr>
            <a:stCxn id="13" idx="2"/>
            <a:endCxn id="17" idx="3"/>
          </p:cNvCxnSpPr>
          <p:nvPr/>
        </p:nvCxnSpPr>
        <p:spPr>
          <a:xfrm flipH="1">
            <a:off x="4651735" y="5412636"/>
            <a:ext cx="1257300" cy="184666"/>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1619064"/>
      </p:ext>
    </p:extLst>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46611</TotalTime>
  <Words>544</Words>
  <Application>Microsoft Office PowerPoint</Application>
  <PresentationFormat>On-screen Show (4:3)</PresentationFormat>
  <Paragraphs>148</Paragraphs>
  <Slides>23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ＭＳ Ｐゴシック</vt:lpstr>
      <vt:lpstr>ＭＳ Ｐゴシック</vt:lpstr>
      <vt:lpstr>Arial</vt:lpstr>
      <vt:lpstr>Calibri</vt:lpstr>
      <vt:lpstr>Verdana</vt:lpstr>
      <vt:lpstr>ヒラギノ角ゴ Pro W3</vt:lpstr>
      <vt:lpstr>syse802Template</vt:lpstr>
      <vt:lpstr>CPSC 873</vt:lpstr>
      <vt:lpstr>System types</vt:lpstr>
      <vt:lpstr>A Complex System</vt:lpstr>
      <vt:lpstr>Properties</vt:lpstr>
      <vt:lpstr>Characteristics</vt:lpstr>
      <vt:lpstr>Characteristics - 2</vt:lpstr>
      <vt:lpstr>PowerPoint Presentation</vt:lpstr>
      <vt:lpstr>Error</vt:lpstr>
      <vt:lpstr>A component/system</vt:lpstr>
      <vt:lpstr>Error modeling</vt:lpstr>
      <vt:lpstr>Overview</vt:lpstr>
      <vt:lpstr>Top Level</vt:lpstr>
      <vt:lpstr>Separately defined</vt:lpstr>
      <vt:lpstr>AADL EMV2 Error Ontology</vt:lpstr>
      <vt:lpstr>PowerPoint Presentation</vt:lpstr>
      <vt:lpstr>PowerPoint Presentation</vt:lpstr>
      <vt:lpstr>Safety Analysis</vt:lpstr>
      <vt:lpstr>Errors in control systems</vt:lpstr>
      <vt:lpstr>Here’s what you are going to do.</vt:lpstr>
      <vt:lpstr>PowerPoint Presentation</vt:lpstr>
      <vt:lpstr>Conformance testing</vt:lpstr>
      <vt:lpstr>Error Modeling</vt:lpstr>
      <vt:lpstr>Testing Perspective</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John Mcgregor</cp:lastModifiedBy>
  <cp:revision>124</cp:revision>
  <cp:lastPrinted>2015-08-15T13:16:16Z</cp:lastPrinted>
  <dcterms:created xsi:type="dcterms:W3CDTF">2011-07-20T15:12:54Z</dcterms:created>
  <dcterms:modified xsi:type="dcterms:W3CDTF">2018-09-10T21:47:24Z</dcterms:modified>
</cp:coreProperties>
</file>