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60" r:id="rId2"/>
    <p:sldId id="281" r:id="rId3"/>
    <p:sldId id="279" r:id="rId4"/>
    <p:sldId id="282" r:id="rId5"/>
    <p:sldId id="290" r:id="rId6"/>
    <p:sldId id="262" r:id="rId7"/>
    <p:sldId id="263" r:id="rId8"/>
    <p:sldId id="265" r:id="rId9"/>
    <p:sldId id="270" r:id="rId10"/>
    <p:sldId id="266" r:id="rId11"/>
    <p:sldId id="267" r:id="rId12"/>
    <p:sldId id="264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61" r:id="rId21"/>
    <p:sldId id="276" r:id="rId22"/>
    <p:sldId id="278" r:id="rId23"/>
    <p:sldId id="289" r:id="rId24"/>
    <p:sldId id="291" r:id="rId25"/>
    <p:sldId id="292" r:id="rId26"/>
    <p:sldId id="283" r:id="rId27"/>
    <p:sldId id="284" r:id="rId28"/>
    <p:sldId id="285" r:id="rId29"/>
    <p:sldId id="288" r:id="rId30"/>
    <p:sldId id="286" r:id="rId31"/>
    <p:sldId id="287" r:id="rId32"/>
    <p:sldId id="293" r:id="rId33"/>
    <p:sldId id="277" r:id="rId34"/>
    <p:sldId id="295" r:id="rId35"/>
    <p:sldId id="296" r:id="rId36"/>
    <p:sldId id="297" r:id="rId37"/>
    <p:sldId id="294" r:id="rId38"/>
  </p:sldIdLst>
  <p:sldSz cx="9144000" cy="6858000" type="screen4x3"/>
  <p:notesSz cx="7077075" cy="9363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75" d="100"/>
          <a:sy n="75" d="100"/>
        </p:scale>
        <p:origin x="15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936" tIns="46968" rIns="93936" bIns="4696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7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08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753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44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9/10/2018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9/10/2018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9/10/2018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9/10/2018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9/10/2018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9/10/2018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mys5.org/Proceedings/2014/Day_1_S5_2014/2014-S5-Day1-13_Backes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rxiv.org/pdf/1409.4629.pdf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6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Preparing for Architecture V &amp; 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100" dirty="0"/>
              <a:t>Requirement ::= </a:t>
            </a:r>
          </a:p>
          <a:p>
            <a:pPr marL="0" indent="0">
              <a:buNone/>
            </a:pPr>
            <a:r>
              <a:rPr lang="en-US" sz="1100" dirty="0"/>
              <a:t>requirement Name ( : Title )? </a:t>
            </a:r>
          </a:p>
          <a:p>
            <a:pPr marL="0" indent="0">
              <a:buNone/>
            </a:pPr>
            <a:r>
              <a:rPr lang="en-US" sz="1100" dirty="0"/>
              <a:t>( for </a:t>
            </a:r>
            <a:r>
              <a:rPr lang="en-US" sz="1100" dirty="0" err="1"/>
              <a:t>TargetElement</a:t>
            </a:r>
            <a:r>
              <a:rPr lang="en-US" sz="1100" dirty="0"/>
              <a:t> )? </a:t>
            </a:r>
          </a:p>
          <a:p>
            <a:pPr marL="0" indent="0">
              <a:buNone/>
            </a:pPr>
            <a:r>
              <a:rPr lang="en-US" sz="1100" dirty="0"/>
              <a:t>[ </a:t>
            </a:r>
          </a:p>
          <a:p>
            <a:pPr marL="0" indent="0">
              <a:buNone/>
            </a:pPr>
            <a:r>
              <a:rPr lang="en-US" sz="1100" dirty="0"/>
              <a:t>( category ( &lt;</a:t>
            </a:r>
            <a:r>
              <a:rPr lang="en-US" sz="1100" dirty="0" err="1"/>
              <a:t>ReqCategory</a:t>
            </a:r>
            <a:r>
              <a:rPr lang="en-US" sz="1100" dirty="0"/>
              <a:t>&gt; )+ )? </a:t>
            </a:r>
          </a:p>
          <a:p>
            <a:pPr marL="0" indent="0">
              <a:buNone/>
            </a:pPr>
            <a:r>
              <a:rPr lang="en-US" sz="1100" dirty="0"/>
              <a:t>( description </a:t>
            </a:r>
            <a:r>
              <a:rPr lang="en-US" sz="1100" dirty="0" err="1"/>
              <a:t>Description</a:t>
            </a:r>
            <a:r>
              <a:rPr lang="en-US" sz="1100" dirty="0"/>
              <a:t> )? </a:t>
            </a:r>
          </a:p>
          <a:p>
            <a:pPr marL="0" indent="0">
              <a:buNone/>
            </a:pPr>
            <a:r>
              <a:rPr lang="en-US" sz="1100" dirty="0"/>
              <a:t>( Variable )* </a:t>
            </a:r>
          </a:p>
          <a:p>
            <a:pPr marL="0" indent="0">
              <a:buNone/>
            </a:pPr>
            <a:r>
              <a:rPr lang="en-US" sz="1100" dirty="0"/>
              <a:t>( Predicate )? </a:t>
            </a:r>
          </a:p>
          <a:p>
            <a:pPr marL="0" indent="0">
              <a:buNone/>
            </a:pPr>
            <a:r>
              <a:rPr lang="en-US" sz="1100" dirty="0"/>
              <a:t>( rationale String )? </a:t>
            </a:r>
          </a:p>
          <a:p>
            <a:pPr marL="0" indent="0">
              <a:buNone/>
            </a:pPr>
            <a:r>
              <a:rPr lang="en-US" sz="1100" dirty="0"/>
              <a:t>( mitigates ( &lt;Hazard&gt; )+ )? </a:t>
            </a:r>
          </a:p>
          <a:p>
            <a:pPr marL="0" indent="0">
              <a:buNone/>
            </a:pPr>
            <a:r>
              <a:rPr lang="en-US" sz="1100" dirty="0"/>
              <a:t>( refines ( &lt;Requirement&gt; )+)? </a:t>
            </a:r>
          </a:p>
          <a:p>
            <a:pPr marL="0" indent="0">
              <a:buNone/>
            </a:pPr>
            <a:r>
              <a:rPr lang="en-US" sz="1100" dirty="0"/>
              <a:t>( decomposes ( &lt;Requirement&gt; )+)? </a:t>
            </a:r>
          </a:p>
          <a:p>
            <a:pPr marL="0" indent="0">
              <a:buNone/>
            </a:pPr>
            <a:r>
              <a:rPr lang="en-US" sz="1100" dirty="0"/>
              <a:t>( evolves ( &lt;Requirement&gt; )+)? </a:t>
            </a:r>
          </a:p>
          <a:p>
            <a:pPr marL="0" indent="0">
              <a:buNone/>
            </a:pPr>
            <a:r>
              <a:rPr lang="en-US" sz="1100" dirty="0"/>
              <a:t>( dropped )? </a:t>
            </a:r>
          </a:p>
          <a:p>
            <a:pPr marL="0" indent="0">
              <a:buNone/>
            </a:pPr>
            <a:r>
              <a:rPr lang="en-US" sz="1100" dirty="0"/>
              <a:t>(development stakeholder ( &lt;Stakeholder&gt; )+ )? </a:t>
            </a:r>
          </a:p>
          <a:p>
            <a:pPr marL="0" indent="0">
              <a:buNone/>
            </a:pPr>
            <a:r>
              <a:rPr lang="en-US" sz="1100" dirty="0"/>
              <a:t>( see goal ( &lt;Goal&gt; )+)? </a:t>
            </a:r>
          </a:p>
          <a:p>
            <a:pPr marL="0" indent="0">
              <a:buNone/>
            </a:pPr>
            <a:r>
              <a:rPr lang="en-US" sz="1100" dirty="0"/>
              <a:t>( see document goal ( &lt;Goal&gt; )+)? </a:t>
            </a:r>
          </a:p>
          <a:p>
            <a:pPr marL="0" indent="0">
              <a:buNone/>
            </a:pPr>
            <a:r>
              <a:rPr lang="en-US" sz="1100" dirty="0"/>
              <a:t>( see document requirement ( &lt;Requirement&gt; )+)? </a:t>
            </a:r>
          </a:p>
          <a:p>
            <a:pPr marL="0" indent="0">
              <a:buNone/>
            </a:pPr>
            <a:r>
              <a:rPr lang="en-US" sz="1100" dirty="0"/>
              <a:t>( see </a:t>
            </a:r>
            <a:r>
              <a:rPr lang="en-US" sz="1100" dirty="0" smtClean="0"/>
              <a:t>document </a:t>
            </a:r>
            <a:r>
              <a:rPr lang="en-US" sz="1100" dirty="0"/>
              <a:t>( </a:t>
            </a:r>
            <a:r>
              <a:rPr lang="en-US" sz="1100" dirty="0" err="1"/>
              <a:t>DocReference</a:t>
            </a:r>
            <a:r>
              <a:rPr lang="en-US" sz="1100" dirty="0"/>
              <a:t> )+ </a:t>
            </a:r>
            <a:r>
              <a:rPr lang="en-US" sz="1100" dirty="0" smtClean="0"/>
              <a:t>)?</a:t>
            </a:r>
          </a:p>
          <a:p>
            <a:pPr marL="0" indent="0">
              <a:buNone/>
            </a:pPr>
            <a:r>
              <a:rPr lang="en-US" sz="1100" dirty="0"/>
              <a:t>( issues (String)+ )? </a:t>
            </a:r>
          </a:p>
          <a:p>
            <a:pPr marL="0" indent="0">
              <a:buNone/>
            </a:pPr>
            <a:r>
              <a:rPr lang="en-US" sz="1100" dirty="0"/>
              <a:t>( </a:t>
            </a:r>
            <a:r>
              <a:rPr lang="en-US" sz="1100" dirty="0" err="1"/>
              <a:t>ChangeUncertainty</a:t>
            </a:r>
            <a:r>
              <a:rPr lang="en-US" sz="1100" dirty="0"/>
              <a:t> )? </a:t>
            </a:r>
          </a:p>
          <a:p>
            <a:pPr marL="0" indent="0">
              <a:buNone/>
            </a:pPr>
            <a:r>
              <a:rPr lang="en-US" sz="11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4114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177800">
              <a:buNone/>
            </a:pPr>
            <a:r>
              <a:rPr lang="en-US" sz="1600" b="1" dirty="0"/>
              <a:t>requirement specification </a:t>
            </a:r>
            <a:r>
              <a:rPr lang="en-US" sz="1600" b="1" dirty="0" err="1"/>
              <a:t>caccreqs</a:t>
            </a:r>
            <a:r>
              <a:rPr lang="en-US" sz="1600" b="1" dirty="0"/>
              <a:t> </a:t>
            </a:r>
          </a:p>
          <a:p>
            <a:pPr marL="0" indent="0" defTabSz="177800">
              <a:buNone/>
            </a:pPr>
            <a:r>
              <a:rPr lang="en-US" sz="1600" b="1" dirty="0"/>
              <a:t>for integration::</a:t>
            </a:r>
            <a:r>
              <a:rPr lang="en-US" sz="1600" b="1" dirty="0" err="1"/>
              <a:t>cacc_rt.devices</a:t>
            </a:r>
            <a:r>
              <a:rPr lang="en-US" sz="1600" b="1" dirty="0"/>
              <a:t>  </a:t>
            </a:r>
          </a:p>
          <a:p>
            <a:pPr marL="0" indent="0" defTabSz="177800">
              <a:buNone/>
            </a:pPr>
            <a:r>
              <a:rPr lang="en-US" sz="1600" dirty="0"/>
              <a:t>[</a:t>
            </a:r>
          </a:p>
          <a:p>
            <a:pPr marL="0" indent="0" defTabSz="177800">
              <a:buNone/>
            </a:pPr>
            <a:r>
              <a:rPr lang="en-US" sz="1600" b="1" dirty="0" err="1"/>
              <a:t>val</a:t>
            </a:r>
            <a:r>
              <a:rPr lang="en-US" sz="1600" b="1" dirty="0"/>
              <a:t> </a:t>
            </a:r>
            <a:r>
              <a:rPr lang="en-US" sz="1600" b="1" u="sng" dirty="0" err="1"/>
              <a:t>MaximumSpeed</a:t>
            </a:r>
            <a:r>
              <a:rPr lang="en-US" sz="1600" b="1" u="sng" dirty="0"/>
              <a:t> = 120.0 mph</a:t>
            </a:r>
          </a:p>
          <a:p>
            <a:pPr marL="0" indent="0" defTabSz="177800">
              <a:buNone/>
            </a:pPr>
            <a:endParaRPr lang="en-US" sz="1600" dirty="0"/>
          </a:p>
          <a:p>
            <a:pPr marL="0" indent="0" defTabSz="177800">
              <a:buNone/>
            </a:pPr>
            <a:r>
              <a:rPr lang="en-US" sz="1600" b="1" dirty="0"/>
              <a:t>requirement speed_R1 : "throttle cannot exceed the maximum setting" </a:t>
            </a:r>
          </a:p>
          <a:p>
            <a:pPr marL="0" indent="0" defTabSz="177800">
              <a:buNone/>
            </a:pPr>
            <a:r>
              <a:rPr lang="en-US" sz="1600" dirty="0"/>
              <a:t>[</a:t>
            </a:r>
          </a:p>
          <a:p>
            <a:pPr marL="0" indent="0" defTabSz="177800">
              <a:buNone/>
            </a:pPr>
            <a:r>
              <a:rPr lang="en-US" sz="1600" b="1" dirty="0"/>
              <a:t>description this " shall have a maximum reading that is less than or equal to maximum setting"</a:t>
            </a:r>
          </a:p>
          <a:p>
            <a:pPr marL="0" indent="0" defTabSz="177800">
              <a:buNone/>
            </a:pPr>
            <a:r>
              <a:rPr lang="en-US" sz="1600" b="1" dirty="0"/>
              <a:t>compute </a:t>
            </a:r>
            <a:r>
              <a:rPr lang="en-US" sz="1600" b="1" dirty="0" err="1"/>
              <a:t>actualSpeed</a:t>
            </a:r>
            <a:endParaRPr lang="en-US" sz="1600" b="1" dirty="0"/>
          </a:p>
          <a:p>
            <a:pPr marL="0" indent="0" defTabSz="177800">
              <a:buNone/>
            </a:pPr>
            <a:r>
              <a:rPr lang="en-US" sz="1600" b="1" dirty="0"/>
              <a:t>assert value </a:t>
            </a:r>
            <a:r>
              <a:rPr lang="en-US" sz="1600" b="1" dirty="0" err="1"/>
              <a:t>actualSpeed</a:t>
            </a:r>
            <a:r>
              <a:rPr lang="en-US" sz="1600" b="1" dirty="0"/>
              <a:t> &lt;= </a:t>
            </a:r>
            <a:r>
              <a:rPr lang="en-US" sz="1600" b="1" dirty="0" err="1"/>
              <a:t>MaximumSpeed</a:t>
            </a:r>
            <a:endParaRPr lang="en-US" sz="1600" b="1" dirty="0"/>
          </a:p>
          <a:p>
            <a:pPr marL="0" indent="0" defTabSz="177800">
              <a:buNone/>
            </a:pPr>
            <a:r>
              <a:rPr lang="en-US" sz="1600" b="1" dirty="0"/>
              <a:t>rationale "The system might exceed the maximum safe speed"</a:t>
            </a:r>
          </a:p>
          <a:p>
            <a:pPr marL="0" indent="0" defTabSz="177800">
              <a:buNone/>
            </a:pPr>
            <a:r>
              <a:rPr lang="en-US" sz="1600" b="1" dirty="0"/>
              <a:t>mitigates "Invalid data sent by the </a:t>
            </a:r>
            <a:r>
              <a:rPr lang="en-US" sz="1600" b="1" u="sng" dirty="0"/>
              <a:t>speedometer"</a:t>
            </a:r>
          </a:p>
          <a:p>
            <a:pPr marL="0" indent="0" defTabSz="177800">
              <a:buNone/>
            </a:pPr>
            <a:r>
              <a:rPr lang="en-US" sz="1600" dirty="0"/>
              <a:t>//category [</a:t>
            </a:r>
            <a:r>
              <a:rPr lang="en-US" sz="1600" u="sng" dirty="0"/>
              <a:t>cc]</a:t>
            </a:r>
          </a:p>
          <a:p>
            <a:pPr marL="0" indent="0" defTabSz="177800">
              <a:buNone/>
            </a:pPr>
            <a:r>
              <a:rPr lang="en-US" sz="1600" b="1" dirty="0"/>
              <a:t>see goal caccGoals.g1 </a:t>
            </a:r>
          </a:p>
          <a:p>
            <a:pPr marL="0" indent="0" defTabSz="177800">
              <a:buNone/>
            </a:pPr>
            <a:r>
              <a:rPr lang="en-US" sz="1600" dirty="0"/>
              <a:t>] </a:t>
            </a:r>
          </a:p>
        </p:txBody>
      </p:sp>
    </p:spTree>
    <p:extLst>
      <p:ext uri="{BB962C8B-B14F-4D97-AF65-F5344CB8AC3E}">
        <p14:creationId xmlns:p14="http://schemas.microsoft.com/office/powerpoint/2010/main" val="35013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Requirements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err="1"/>
              <a:t>SystemRequirements</a:t>
            </a:r>
            <a:r>
              <a:rPr lang="en-US" sz="2400" dirty="0"/>
              <a:t> ::= </a:t>
            </a:r>
          </a:p>
          <a:p>
            <a:pPr marL="0" indent="0">
              <a:buNone/>
            </a:pPr>
            <a:r>
              <a:rPr lang="en-US" sz="2400" dirty="0"/>
              <a:t>System requirements </a:t>
            </a:r>
            <a:r>
              <a:rPr lang="en-US" sz="2400" dirty="0" err="1"/>
              <a:t>NestedName</a:t>
            </a:r>
            <a:r>
              <a:rPr lang="en-US" sz="2400" dirty="0"/>
              <a:t> ( : Title )? </a:t>
            </a:r>
          </a:p>
          <a:p>
            <a:pPr marL="0" indent="0">
              <a:buNone/>
            </a:pPr>
            <a:r>
              <a:rPr lang="en-US" sz="2400" dirty="0"/>
              <a:t>for ( </a:t>
            </a:r>
            <a:r>
              <a:rPr lang="en-US" sz="2400" dirty="0" err="1"/>
              <a:t>TargetClassifier</a:t>
            </a:r>
            <a:r>
              <a:rPr lang="en-US" sz="2400" dirty="0"/>
              <a:t> | all ) </a:t>
            </a:r>
          </a:p>
          <a:p>
            <a:pPr marL="0" indent="0">
              <a:buNone/>
            </a:pPr>
            <a:r>
              <a:rPr lang="en-US" sz="2400" dirty="0"/>
              <a:t>( use constants &lt;</a:t>
            </a:r>
            <a:r>
              <a:rPr lang="en-US" sz="2400" dirty="0" err="1"/>
              <a:t>GlobalConstants</a:t>
            </a:r>
            <a:r>
              <a:rPr lang="en-US" sz="2400" dirty="0"/>
              <a:t>&gt;* )? </a:t>
            </a:r>
          </a:p>
          <a:p>
            <a:pPr marL="0" indent="0">
              <a:buNone/>
            </a:pPr>
            <a:r>
              <a:rPr lang="en-US" sz="2400" dirty="0"/>
              <a:t>[ </a:t>
            </a:r>
          </a:p>
          <a:p>
            <a:pPr marL="0" indent="0">
              <a:buNone/>
            </a:pPr>
            <a:r>
              <a:rPr lang="en-US" sz="2400" dirty="0"/>
              <a:t>( description String )? </a:t>
            </a:r>
          </a:p>
          <a:p>
            <a:pPr marL="0" indent="0">
              <a:buNone/>
            </a:pPr>
            <a:r>
              <a:rPr lang="en-US" sz="2400" dirty="0"/>
              <a:t>(see document ( </a:t>
            </a:r>
            <a:r>
              <a:rPr lang="en-US" sz="2400" dirty="0" err="1"/>
              <a:t>DocReference</a:t>
            </a:r>
            <a:r>
              <a:rPr lang="en-US" sz="2400" dirty="0"/>
              <a:t> )+ )? </a:t>
            </a:r>
          </a:p>
          <a:p>
            <a:pPr marL="0" indent="0">
              <a:buNone/>
            </a:pPr>
            <a:r>
              <a:rPr lang="en-US" sz="2400" dirty="0"/>
              <a:t>( Variable )* </a:t>
            </a:r>
          </a:p>
          <a:p>
            <a:pPr marL="0" indent="0">
              <a:buNone/>
            </a:pPr>
            <a:r>
              <a:rPr lang="en-US" sz="2400" dirty="0"/>
              <a:t>( Requirement )* </a:t>
            </a:r>
          </a:p>
          <a:p>
            <a:pPr marL="0" indent="0">
              <a:buNone/>
            </a:pPr>
            <a:r>
              <a:rPr lang="en-US" sz="2400" dirty="0"/>
              <a:t>( issues (String)+ )? </a:t>
            </a:r>
          </a:p>
          <a:p>
            <a:pPr marL="0" indent="0">
              <a:buNone/>
            </a:pPr>
            <a:r>
              <a:rPr lang="en-US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57277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Organization::= </a:t>
            </a:r>
          </a:p>
          <a:p>
            <a:pPr marL="0" indent="0">
              <a:buNone/>
            </a:pPr>
            <a:r>
              <a:rPr lang="en-US" sz="2000" dirty="0"/>
              <a:t>organization Name </a:t>
            </a:r>
          </a:p>
          <a:p>
            <a:pPr marL="0" indent="0">
              <a:buNone/>
            </a:pPr>
            <a:r>
              <a:rPr lang="en-US" sz="2000" dirty="0"/>
              <a:t>( Stakeholder )+ </a:t>
            </a:r>
          </a:p>
          <a:p>
            <a:pPr marL="0" indent="0">
              <a:buNone/>
            </a:pPr>
            <a:r>
              <a:rPr lang="en-US" sz="2000" dirty="0"/>
              <a:t>Stakeholder ::= </a:t>
            </a:r>
          </a:p>
          <a:p>
            <a:pPr marL="0" indent="0">
              <a:buNone/>
            </a:pPr>
            <a:r>
              <a:rPr lang="en-US" sz="2000" dirty="0"/>
              <a:t>stakeholder Name </a:t>
            </a:r>
          </a:p>
          <a:p>
            <a:pPr marL="0" indent="0">
              <a:buNone/>
            </a:pPr>
            <a:r>
              <a:rPr lang="en-US" sz="2000" dirty="0"/>
              <a:t>[ </a:t>
            </a:r>
          </a:p>
          <a:p>
            <a:pPr marL="0" indent="0">
              <a:buNone/>
            </a:pPr>
            <a:r>
              <a:rPr lang="en-US" sz="2000" dirty="0"/>
              <a:t>( full name String )? </a:t>
            </a:r>
          </a:p>
          <a:p>
            <a:pPr marL="0" indent="0">
              <a:buNone/>
            </a:pPr>
            <a:r>
              <a:rPr lang="en-US" sz="2000" dirty="0"/>
              <a:t>( title String )? </a:t>
            </a:r>
          </a:p>
          <a:p>
            <a:pPr marL="0" indent="0">
              <a:buNone/>
            </a:pPr>
            <a:r>
              <a:rPr lang="en-US" sz="2000" dirty="0"/>
              <a:t>( description String )? </a:t>
            </a:r>
          </a:p>
          <a:p>
            <a:pPr marL="0" indent="0">
              <a:buNone/>
            </a:pPr>
            <a:r>
              <a:rPr lang="en-US" sz="2000" dirty="0"/>
              <a:t>( role String )? </a:t>
            </a:r>
          </a:p>
          <a:p>
            <a:pPr marL="0" indent="0">
              <a:buNone/>
            </a:pPr>
            <a:r>
              <a:rPr lang="en-US" sz="2000" dirty="0"/>
              <a:t>( email String )? </a:t>
            </a:r>
          </a:p>
          <a:p>
            <a:pPr marL="0" indent="0">
              <a:buNone/>
            </a:pPr>
            <a:r>
              <a:rPr lang="en-US" sz="2000" dirty="0"/>
              <a:t>( phone String )? </a:t>
            </a:r>
          </a:p>
          <a:p>
            <a:pPr marL="0" indent="0">
              <a:buNone/>
            </a:pPr>
            <a:r>
              <a:rPr lang="en-US" sz="20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63401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organization </a:t>
            </a:r>
            <a:r>
              <a:rPr lang="en-US" b="1" dirty="0" err="1"/>
              <a:t>cacc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stakeholder </a:t>
            </a:r>
            <a:r>
              <a:rPr lang="en-US" b="1" dirty="0" err="1"/>
              <a:t>rs</a:t>
            </a:r>
            <a:r>
              <a:rPr lang="en-US" b="1" dirty="0"/>
              <a:t> [</a:t>
            </a:r>
          </a:p>
          <a:p>
            <a:pPr marL="0" indent="0">
              <a:buNone/>
            </a:pPr>
            <a:r>
              <a:rPr lang="en-US" b="1" dirty="0"/>
              <a:t>full name "</a:t>
            </a:r>
            <a:r>
              <a:rPr lang="en-US" b="1" dirty="0" smtClean="0"/>
              <a:t>Roselane S. </a:t>
            </a:r>
            <a:r>
              <a:rPr lang="en-US" b="1" u="sng" dirty="0"/>
              <a:t>Silva"</a:t>
            </a:r>
          </a:p>
          <a:p>
            <a:pPr marL="0" indent="0">
              <a:buNone/>
            </a:pPr>
            <a:r>
              <a:rPr lang="en-US" dirty="0"/>
              <a:t>]</a:t>
            </a:r>
          </a:p>
          <a:p>
            <a:pPr marL="0" indent="0">
              <a:buNone/>
            </a:pPr>
            <a:r>
              <a:rPr lang="en-US" b="1" dirty="0"/>
              <a:t>stakeholder </a:t>
            </a:r>
            <a:r>
              <a:rPr lang="en-US" b="1" dirty="0" err="1"/>
              <a:t>jdm</a:t>
            </a:r>
            <a:r>
              <a:rPr lang="en-US" b="1" dirty="0"/>
              <a:t> [</a:t>
            </a:r>
          </a:p>
          <a:p>
            <a:pPr marL="0" indent="0">
              <a:buNone/>
            </a:pPr>
            <a:r>
              <a:rPr lang="en-US" b="1" dirty="0"/>
              <a:t>full name "John D. McGregor"</a:t>
            </a:r>
          </a:p>
          <a:p>
            <a:pPr marL="0" indent="0">
              <a:buNone/>
            </a:pPr>
            <a:r>
              <a:rPr lang="en-US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10216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RequirementCategories</a:t>
            </a:r>
            <a:r>
              <a:rPr lang="en-US" dirty="0"/>
              <a:t> ::= </a:t>
            </a:r>
          </a:p>
          <a:p>
            <a:pPr marL="0" indent="0">
              <a:buNone/>
            </a:pPr>
            <a:r>
              <a:rPr lang="en-US" dirty="0"/>
              <a:t>requirement categories </a:t>
            </a:r>
          </a:p>
          <a:p>
            <a:pPr marL="0" indent="0">
              <a:buNone/>
            </a:pPr>
            <a:r>
              <a:rPr lang="en-US" dirty="0"/>
              <a:t>[ </a:t>
            </a:r>
          </a:p>
          <a:p>
            <a:pPr marL="0" indent="0">
              <a:buNone/>
            </a:pPr>
            <a:r>
              <a:rPr lang="en-US" dirty="0"/>
              <a:t>( </a:t>
            </a:r>
            <a:r>
              <a:rPr lang="en-US" dirty="0" err="1"/>
              <a:t>RequirementCategory</a:t>
            </a:r>
            <a:r>
              <a:rPr lang="en-US" dirty="0"/>
              <a:t> )+ </a:t>
            </a:r>
          </a:p>
          <a:p>
            <a:pPr marL="0" indent="0">
              <a:buNone/>
            </a:pPr>
            <a:r>
              <a:rPr lang="en-US" dirty="0"/>
              <a:t>]</a:t>
            </a:r>
          </a:p>
          <a:p>
            <a:pPr marL="0" indent="0">
              <a:buNone/>
            </a:pPr>
            <a:r>
              <a:rPr lang="en-US" dirty="0" err="1"/>
              <a:t>RequirementCategory</a:t>
            </a:r>
            <a:r>
              <a:rPr lang="en-US" dirty="0"/>
              <a:t> ::= </a:t>
            </a:r>
          </a:p>
          <a:p>
            <a:pPr marL="0" indent="0">
              <a:buNone/>
            </a:pPr>
            <a:r>
              <a:rPr lang="en-US" dirty="0"/>
              <a:t>Name ( { &lt;</a:t>
            </a:r>
            <a:r>
              <a:rPr lang="en-US" dirty="0" err="1"/>
              <a:t>RequirementCategory</a:t>
            </a:r>
            <a:r>
              <a:rPr lang="en-US" dirty="0"/>
              <a:t>&gt;+ } )? </a:t>
            </a:r>
          </a:p>
        </p:txBody>
      </p:sp>
    </p:spTree>
    <p:extLst>
      <p:ext uri="{BB962C8B-B14F-4D97-AF65-F5344CB8AC3E}">
        <p14:creationId xmlns:p14="http://schemas.microsoft.com/office/powerpoint/2010/main" val="215005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selection categories [cc </a:t>
            </a:r>
            <a:r>
              <a:rPr lang="en-US" b="1" dirty="0" err="1"/>
              <a:t>acc</a:t>
            </a:r>
            <a:r>
              <a:rPr lang="en-US" b="1" dirty="0"/>
              <a:t> </a:t>
            </a:r>
            <a:r>
              <a:rPr lang="en-US" b="1" dirty="0" err="1"/>
              <a:t>cacc</a:t>
            </a:r>
            <a:r>
              <a:rPr lang="en-US" b="1" dirty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31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and 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Variable ::= </a:t>
            </a:r>
            <a:r>
              <a:rPr lang="en-US" sz="2800" dirty="0" err="1" smtClean="0"/>
              <a:t>ConstantVariable</a:t>
            </a:r>
            <a:r>
              <a:rPr lang="en-US" sz="2800" dirty="0" smtClean="0"/>
              <a:t> </a:t>
            </a:r>
            <a:r>
              <a:rPr lang="en-US" sz="2800" dirty="0"/>
              <a:t>| </a:t>
            </a:r>
            <a:r>
              <a:rPr lang="en-US" sz="2800" dirty="0" err="1" smtClean="0"/>
              <a:t>ComputedVariable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0" indent="0">
              <a:buNone/>
            </a:pPr>
            <a:r>
              <a:rPr lang="en-US" sz="2800" dirty="0" err="1"/>
              <a:t>ConstantVariable</a:t>
            </a:r>
            <a:r>
              <a:rPr lang="en-US" sz="2800" dirty="0"/>
              <a:t> ::= </a:t>
            </a:r>
          </a:p>
          <a:p>
            <a:pPr marL="0" indent="0">
              <a:buNone/>
            </a:pPr>
            <a:r>
              <a:rPr lang="en-US" sz="2800" dirty="0" err="1"/>
              <a:t>val</a:t>
            </a:r>
            <a:r>
              <a:rPr lang="en-US" sz="2800" dirty="0"/>
              <a:t> ( Type )? Name = Value </a:t>
            </a:r>
          </a:p>
          <a:p>
            <a:pPr marL="0" indent="0">
              <a:buNone/>
            </a:pPr>
            <a:r>
              <a:rPr lang="en-US" sz="2800" dirty="0" err="1"/>
              <a:t>ComputedVariable</a:t>
            </a:r>
            <a:r>
              <a:rPr lang="en-US" sz="2800" dirty="0"/>
              <a:t> ::= </a:t>
            </a:r>
            <a:r>
              <a:rPr lang="en-US" sz="2800" dirty="0" smtClean="0"/>
              <a:t>computed </a:t>
            </a:r>
            <a:r>
              <a:rPr lang="en-US" sz="2800" dirty="0"/>
              <a:t>Name </a:t>
            </a:r>
          </a:p>
          <a:p>
            <a:pPr marL="0" indent="0">
              <a:buNone/>
            </a:pPr>
            <a:r>
              <a:rPr lang="en-US" sz="2800" dirty="0"/>
              <a:t>Type ::= &lt;any type from the Java type system</a:t>
            </a:r>
            <a:r>
              <a:rPr lang="en-US" sz="2800" dirty="0" smtClean="0"/>
              <a:t>&gt;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constants </a:t>
            </a:r>
            <a:r>
              <a:rPr lang="en-US" sz="2800" dirty="0"/>
              <a:t>Name </a:t>
            </a:r>
          </a:p>
          <a:p>
            <a:pPr marL="0" indent="0">
              <a:buNone/>
            </a:pPr>
            <a:r>
              <a:rPr lang="en-US" sz="2800" dirty="0"/>
              <a:t>[ </a:t>
            </a:r>
            <a:r>
              <a:rPr lang="en-US" sz="2800" dirty="0" err="1"/>
              <a:t>ConstantVariable</a:t>
            </a:r>
            <a:r>
              <a:rPr lang="en-US" sz="2800" dirty="0"/>
              <a:t>+ ] </a:t>
            </a:r>
            <a:endParaRPr lang="en-US" sz="2800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 string </a:t>
            </a:r>
            <a:r>
              <a:rPr lang="en-US" dirty="0" err="1" smtClean="0"/>
              <a:t>Logger_IP_Address</a:t>
            </a:r>
            <a:r>
              <a:rPr lang="en-US" dirty="0"/>
              <a:t>= ” 192.0.2.235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Computed_Braking_Distance</a:t>
            </a:r>
            <a:r>
              <a:rPr lang="en-US" dirty="0" smtClean="0"/>
              <a:t>  real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01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GlobalConstans</a:t>
            </a:r>
            <a:r>
              <a:rPr lang="en-US" dirty="0"/>
              <a:t> ::= </a:t>
            </a:r>
            <a:r>
              <a:rPr lang="en-US" dirty="0" smtClean="0"/>
              <a:t>constants </a:t>
            </a:r>
            <a:r>
              <a:rPr lang="en-US" dirty="0"/>
              <a:t>Name </a:t>
            </a:r>
          </a:p>
          <a:p>
            <a:pPr marL="0" indent="0">
              <a:buNone/>
            </a:pPr>
            <a:r>
              <a:rPr lang="en-US" dirty="0"/>
              <a:t>[ </a:t>
            </a:r>
            <a:r>
              <a:rPr lang="en-US" dirty="0" err="1"/>
              <a:t>ConstantVariable</a:t>
            </a:r>
            <a:r>
              <a:rPr lang="en-US" dirty="0"/>
              <a:t>+ ]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Constants </a:t>
            </a:r>
            <a:r>
              <a:rPr lang="en-US" dirty="0" err="1" smtClean="0"/>
              <a:t>Minimum_Separation</a:t>
            </a:r>
            <a:r>
              <a:rPr lang="en-US" dirty="0" smtClean="0"/>
              <a:t> =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12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far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57200" y="3810000"/>
            <a:ext cx="8229600" cy="762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-8626" y="341047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Idea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70046" y="3440668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etire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76328" y="3475693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77669" y="3504614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cxnSp>
        <p:nvCxnSpPr>
          <p:cNvPr id="11" name="Curved Connector 10"/>
          <p:cNvCxnSpPr>
            <a:stCxn id="8" idx="0"/>
            <a:endCxn id="9" idx="0"/>
          </p:cNvCxnSpPr>
          <p:nvPr/>
        </p:nvCxnSpPr>
        <p:spPr>
          <a:xfrm rot="16200000" flipH="1">
            <a:off x="2971720" y="2490779"/>
            <a:ext cx="28921" cy="1998748"/>
          </a:xfrm>
          <a:prstGeom prst="curvedConnector3">
            <a:avLst>
              <a:gd name="adj1" fmla="val -790429"/>
            </a:avLst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432330" y="4170589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cxnSp>
        <p:nvCxnSpPr>
          <p:cNvPr id="14" name="Curved Connector 13"/>
          <p:cNvCxnSpPr/>
          <p:nvPr/>
        </p:nvCxnSpPr>
        <p:spPr>
          <a:xfrm rot="5400000" flipH="1">
            <a:off x="2971720" y="2950688"/>
            <a:ext cx="28921" cy="1998748"/>
          </a:xfrm>
          <a:prstGeom prst="curvedConnector3">
            <a:avLst>
              <a:gd name="adj1" fmla="val -790429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175701" y="2951114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Decomposition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638800" y="3478768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cxnSp>
        <p:nvCxnSpPr>
          <p:cNvPr id="18" name="Curved Connector 17"/>
          <p:cNvCxnSpPr>
            <a:stCxn id="8" idx="2"/>
            <a:endCxn id="8" idx="1"/>
          </p:cNvCxnSpPr>
          <p:nvPr/>
        </p:nvCxnSpPr>
        <p:spPr>
          <a:xfrm rot="5400000" flipH="1">
            <a:off x="1489235" y="3347453"/>
            <a:ext cx="184666" cy="810479"/>
          </a:xfrm>
          <a:prstGeom prst="curvedConnector4">
            <a:avLst>
              <a:gd name="adj1" fmla="val -123791"/>
              <a:gd name="adj2" fmla="val 128206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77386" y="3985923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39258" y="2685024"/>
            <a:ext cx="1620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 cases</a:t>
            </a:r>
          </a:p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-53239" y="5715000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Infrastructure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38509" y="5181600"/>
            <a:ext cx="8229600" cy="762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39258" y="5181600"/>
            <a:ext cx="1556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Configuration</a:t>
            </a:r>
          </a:p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443016" y="5219700"/>
            <a:ext cx="11208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Process/</a:t>
            </a:r>
          </a:p>
          <a:p>
            <a:r>
              <a:rPr lang="en-US" dirty="0" smtClean="0"/>
              <a:t>notations</a:t>
            </a:r>
            <a:endParaRPr lang="en-US" dirty="0"/>
          </a:p>
        </p:txBody>
      </p:sp>
      <p:cxnSp>
        <p:nvCxnSpPr>
          <p:cNvPr id="26" name="Curved Connector 25"/>
          <p:cNvCxnSpPr>
            <a:stCxn id="9" idx="3"/>
            <a:endCxn id="9" idx="0"/>
          </p:cNvCxnSpPr>
          <p:nvPr/>
        </p:nvCxnSpPr>
        <p:spPr>
          <a:xfrm flipH="1" flipV="1">
            <a:off x="3985555" y="3504614"/>
            <a:ext cx="707886" cy="184666"/>
          </a:xfrm>
          <a:prstGeom prst="curvedConnector4">
            <a:avLst>
              <a:gd name="adj1" fmla="val -32293"/>
              <a:gd name="adj2" fmla="val 223791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001370" y="2951114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reconsider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-34505" y="3943710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Scope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8535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Traceability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we build the requirements model we have traceability in the form of references to the entity constrained by the requirement.</a:t>
            </a:r>
          </a:p>
          <a:p>
            <a:r>
              <a:rPr lang="en-US" dirty="0" smtClean="0"/>
              <a:t>We also have traceability via requirements categories.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81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Agree model checking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annex to AADL that allows the specification of guarantees and checks their correctness.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annex </a:t>
            </a:r>
            <a:r>
              <a:rPr lang="en-US" dirty="0"/>
              <a:t>agree </a:t>
            </a:r>
            <a:r>
              <a:rPr lang="en-US" dirty="0" smtClean="0"/>
              <a:t>{**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guarantee </a:t>
            </a:r>
            <a:r>
              <a:rPr lang="en-US" dirty="0"/>
              <a:t>”dummy” : </a:t>
            </a:r>
            <a:r>
              <a:rPr lang="en-US" b="1" dirty="0"/>
              <a:t>true 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**};</a:t>
            </a:r>
          </a:p>
          <a:p>
            <a:pPr marL="0" indent="0">
              <a:buNone/>
            </a:pPr>
            <a:r>
              <a:rPr lang="en-US" dirty="0" smtClean="0"/>
              <a:t>Inserted into an AADL component specification</a:t>
            </a:r>
          </a:p>
          <a:p>
            <a:pPr marL="0" indent="0">
              <a:buNone/>
            </a:pPr>
            <a:r>
              <a:rPr lang="en-US" dirty="0" smtClean="0"/>
              <a:t>We need to replace dummy and true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11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4699"/>
            <a:ext cx="9139173" cy="5138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6629400" y="2514600"/>
            <a:ext cx="9144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905000" y="4038600"/>
            <a:ext cx="2667000" cy="410474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572000" y="3886200"/>
            <a:ext cx="838200" cy="3576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867400" y="4243837"/>
            <a:ext cx="228600" cy="5567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24400" y="3538434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insert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29803" y="2514600"/>
            <a:ext cx="22621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Select .</a:t>
            </a:r>
            <a:r>
              <a:rPr lang="en-US" dirty="0" err="1" smtClean="0"/>
              <a:t>impl</a:t>
            </a:r>
            <a:r>
              <a:rPr lang="en-US" dirty="0" smtClean="0"/>
              <a:t> and</a:t>
            </a:r>
          </a:p>
          <a:p>
            <a:r>
              <a:rPr lang="en-US" dirty="0"/>
              <a:t>r</a:t>
            </a:r>
            <a:r>
              <a:rPr lang="en-US" dirty="0" smtClean="0"/>
              <a:t>ight click and select</a:t>
            </a:r>
          </a:p>
          <a:p>
            <a:r>
              <a:rPr lang="en-US" dirty="0"/>
              <a:t>a</a:t>
            </a:r>
            <a:r>
              <a:rPr lang="en-US" dirty="0" smtClean="0"/>
              <a:t>ll levels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75034" y="4019191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 Read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7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Agree example-1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system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top_level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features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Input: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in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port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Base_Types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::Integer;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Output: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port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Base_Types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::Integer;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annex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agree {** 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assume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dirty="0">
                <a:solidFill>
                  <a:srgbClr val="2A00FF"/>
                </a:solidFill>
                <a:latin typeface="Consolas"/>
                <a:ea typeface="Calibri"/>
                <a:cs typeface="Times New Roman"/>
              </a:rPr>
              <a:t>"System input range "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: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Input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&lt;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10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;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guarantee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dirty="0">
                <a:solidFill>
                  <a:srgbClr val="2A00FF"/>
                </a:solidFill>
                <a:latin typeface="Consolas"/>
                <a:ea typeface="Calibri"/>
                <a:cs typeface="Times New Roman"/>
              </a:rPr>
              <a:t>"System output range"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: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Output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&lt;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50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;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**};	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top_level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;</a:t>
            </a:r>
            <a:endParaRPr lang="en-US" sz="2400" dirty="0"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34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 </a:t>
            </a:r>
            <a:r>
              <a:rPr lang="en-US" dirty="0" smtClean="0"/>
              <a:t>example-2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subcomponents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A_sub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: 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system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A ;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B_sub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: 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system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B ;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C_sub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: 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system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C ;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connections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IN_TO_A : 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port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Input -&gt; 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A_sub.Input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	{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Communication_Properties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::Timing =&gt; immediate;};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A_TO_B : 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port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A_sub.Output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-&gt; 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B_sub.Input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	{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Communication_Properties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::Timing =&gt; immediate;};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A_TO_C : 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port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A_sub.Output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-&gt; C_sub.Input1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	{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Communication_Properties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::Timing =&gt; immediate;};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B_TO_C : 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port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B_sub.Output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-&gt; C_sub.Input2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	{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Communication_Properties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::Timing =&gt; immediate;};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C_TO_Output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: 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port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C_sub.Output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-&gt; Output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	{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Communication_Properties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::Timing =&gt; immediate;};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end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top_level.Impl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;</a:t>
            </a:r>
            <a:endParaRPr lang="en-US" sz="1800" dirty="0"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13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 </a:t>
            </a:r>
            <a:r>
              <a:rPr lang="en-US" dirty="0" smtClean="0"/>
              <a:t>example-3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system A</a:t>
            </a:r>
          </a:p>
          <a:p>
            <a:pPr marL="0" indent="0">
              <a:buNone/>
            </a:pPr>
            <a:r>
              <a:rPr lang="en-US" sz="2800" dirty="0"/>
              <a:t>	features</a:t>
            </a:r>
          </a:p>
          <a:p>
            <a:pPr marL="0" indent="0">
              <a:buNone/>
            </a:pPr>
            <a:r>
              <a:rPr lang="en-US" sz="2800" dirty="0"/>
              <a:t>		Input: in data port </a:t>
            </a:r>
            <a:r>
              <a:rPr lang="en-US" sz="2800" dirty="0" err="1"/>
              <a:t>Base_Types</a:t>
            </a:r>
            <a:r>
              <a:rPr lang="en-US" sz="2800" dirty="0"/>
              <a:t>::Integer;</a:t>
            </a:r>
          </a:p>
          <a:p>
            <a:pPr marL="0" indent="0">
              <a:buNone/>
            </a:pPr>
            <a:r>
              <a:rPr lang="en-US" sz="2800" dirty="0"/>
              <a:t>		Output: out data port </a:t>
            </a:r>
            <a:r>
              <a:rPr lang="en-US" sz="2800" dirty="0" err="1"/>
              <a:t>Base_Types</a:t>
            </a:r>
            <a:r>
              <a:rPr lang="en-US" sz="2800" dirty="0"/>
              <a:t>::Integer;</a:t>
            </a:r>
          </a:p>
          <a:p>
            <a:pPr marL="0" indent="0">
              <a:buNone/>
            </a:pPr>
            <a:r>
              <a:rPr lang="en-US" sz="2800" dirty="0"/>
              <a:t>			</a:t>
            </a:r>
          </a:p>
          <a:p>
            <a:pPr marL="0" indent="0">
              <a:buNone/>
            </a:pPr>
            <a:r>
              <a:rPr lang="en-US" sz="2800" dirty="0"/>
              <a:t>	annex agree {** </a:t>
            </a:r>
          </a:p>
          <a:p>
            <a:pPr marL="0" indent="0">
              <a:buNone/>
            </a:pPr>
            <a:r>
              <a:rPr lang="en-US" sz="2800" dirty="0"/>
              <a:t>		assume "A input range" : Input &lt; 20;</a:t>
            </a:r>
          </a:p>
          <a:p>
            <a:pPr marL="0" indent="0">
              <a:buNone/>
            </a:pPr>
            <a:r>
              <a:rPr lang="en-US" sz="2800" dirty="0"/>
              <a:t>		guarantee "A output range" : Output &lt; 2*Input;</a:t>
            </a:r>
          </a:p>
          <a:p>
            <a:pPr marL="0" indent="0">
              <a:buNone/>
            </a:pPr>
            <a:r>
              <a:rPr lang="en-US" sz="2800" dirty="0"/>
              <a:t>	**};	</a:t>
            </a:r>
          </a:p>
          <a:p>
            <a:pPr marL="0" indent="0">
              <a:buNone/>
            </a:pPr>
            <a:r>
              <a:rPr lang="en-US" sz="2800" dirty="0"/>
              <a:t>end A 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57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849534"/>
              </p:ext>
            </p:extLst>
          </p:nvPr>
        </p:nvGraphicFramePr>
        <p:xfrm>
          <a:off x="2200886" y="1285082"/>
          <a:ext cx="4742228" cy="5156200"/>
        </p:xfrm>
        <a:graphic>
          <a:graphicData uri="http://schemas.openxmlformats.org/drawingml/2006/table">
            <a:tbl>
              <a:tblPr firstRow="1" firstCol="1" bandRow="1"/>
              <a:tblGrid>
                <a:gridCol w="652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0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8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0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3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09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117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3640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700" b="1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Function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700" b="1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Failure Condition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700" b="1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(hazard description)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700" b="1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Phase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700" b="1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Effect of Failure Condition on Aircraft/Crew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700" b="1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Classification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700" b="1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Reference to supporting material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700" b="1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Verification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955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Control Thrust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Engine provides no thrust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Engine provides too little thrust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Engine provides too much thrust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Engine is slow to provide commanded thrust   (increase or decrease) 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Engine will not shutdown when commanded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Engine cannot be controlled - Loss of Engine Thrust Control (LOTC)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Taxi, Takeoff, Landing, and Flight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00400" y="685800"/>
            <a:ext cx="2788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Function Hazard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971731"/>
              </p:ext>
            </p:extLst>
          </p:nvPr>
        </p:nvGraphicFramePr>
        <p:xfrm>
          <a:off x="685800" y="2209800"/>
          <a:ext cx="7543800" cy="3581400"/>
        </p:xfrm>
        <a:graphic>
          <a:graphicData uri="http://schemas.openxmlformats.org/drawingml/2006/table">
            <a:tbl>
              <a:tblPr firstRow="1" firstCol="1" bandRow="1"/>
              <a:tblGrid>
                <a:gridCol w="2458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5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675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Accident</a:t>
                      </a:r>
                      <a:endParaRPr lang="en-US" sz="105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System-Level (operational) Hazards</a:t>
                      </a:r>
                      <a:endParaRPr lang="en-US" sz="105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3725"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A-1: Loss of life or serious injury due to aircraft engine </a:t>
                      </a: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A-2: Catastrophic damage to aircraft or other property due to aircraft engine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H0: Ineffective thrust to maintain controlled flight or safe taxi</a:t>
                      </a:r>
                    </a:p>
                    <a:p>
                      <a:pPr marL="0" marR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H1: Engine provides no thrust</a:t>
                      </a:r>
                    </a:p>
                    <a:p>
                      <a:pPr marL="0" marR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H2: Engine provides too little thrust</a:t>
                      </a:r>
                    </a:p>
                    <a:p>
                      <a:pPr marL="0" marR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H3: Engine provides too much thrust</a:t>
                      </a:r>
                    </a:p>
                    <a:p>
                      <a:pPr marL="0" marR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H4: Engine is slow to provide thrust (increase or decrease)</a:t>
                      </a:r>
                    </a:p>
                    <a:p>
                      <a:pPr marL="0" marR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H5: Engine will not shutdown when commanded</a:t>
                      </a:r>
                    </a:p>
                    <a:p>
                      <a:pPr marL="0" marR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H6: Complete Loss of  Engine Thrust Control (LOTC)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669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47364"/>
              </p:ext>
            </p:extLst>
          </p:nvPr>
        </p:nvGraphicFramePr>
        <p:xfrm>
          <a:off x="762000" y="2362201"/>
          <a:ext cx="7620000" cy="3428998"/>
        </p:xfrm>
        <a:graphic>
          <a:graphicData uri="http://schemas.openxmlformats.org/drawingml/2006/table">
            <a:tbl>
              <a:tblPr firstRow="1" firstCol="1" bandRow="1"/>
              <a:tblGrid>
                <a:gridCol w="356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0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5749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Hazards</a:t>
                      </a:r>
                      <a:endParaRPr lang="en-US" sz="105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Safety Requirements </a:t>
                      </a:r>
                      <a:endParaRPr lang="en-US" sz="105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H1: Engine provides no thrust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SC1: Thrust must be provided at all times when commanded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H2: Engine provides too little thrust</a:t>
                      </a: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H3: Engine provides too much thrust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SC2: Thrust level must be provided at the commanded level.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H4: Engine is slow to provide commanded thrust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SC3: Engine must provide commanded thrust in xxx seconds.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H5: Engine will not shutdown when commanded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[The relevant safety constraints arising out of this include SC1, SC2, and SC4]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7249"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H6: Engine cannot be controlled - Loss of  Engine Thrust Control (LOTC)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SC4: Engine must respond to all commands</a:t>
                      </a: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SC4.1: Engine must start when commanded</a:t>
                      </a: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SC4.2: Engine must shutdown when commanded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85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handling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3" y="1600200"/>
            <a:ext cx="8748218" cy="498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641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Decomposition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28800"/>
            <a:ext cx="7901202" cy="46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316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05000"/>
            <a:ext cx="8686800" cy="4190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294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235" y="1447830"/>
            <a:ext cx="5875308" cy="30479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235" y="4648200"/>
            <a:ext cx="5875308" cy="19180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22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mys5.org/Proceedings/2014/Day_1_S5_2014/2014-S5-Day1-13_Backes.pdf</a:t>
            </a:r>
            <a:endParaRPr lang="en-US" dirty="0" smtClean="0"/>
          </a:p>
          <a:p>
            <a:r>
              <a:rPr lang="en-US" dirty="0" smtClean="0"/>
              <a:t>Resolute</a:t>
            </a:r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arxiv.org/pdf/1409.4629.pdf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11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Resolute models</a:t>
            </a:r>
          </a:p>
          <a:p>
            <a:r>
              <a:rPr lang="en-US" dirty="0"/>
              <a:t>https://github.com/smaccm/smaccm</a:t>
            </a:r>
          </a:p>
        </p:txBody>
      </p:sp>
    </p:spTree>
    <p:extLst>
      <p:ext uri="{BB962C8B-B14F-4D97-AF65-F5344CB8AC3E}">
        <p14:creationId xmlns:p14="http://schemas.microsoft.com/office/powerpoint/2010/main" val="280329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Assurance case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https://www.umsec.umn.edu/sites/www.umsec.umn.edu/files/Resolute-HILT.pdf</a:t>
            </a:r>
          </a:p>
        </p:txBody>
      </p:sp>
    </p:spTree>
    <p:extLst>
      <p:ext uri="{BB962C8B-B14F-4D97-AF65-F5344CB8AC3E}">
        <p14:creationId xmlns:p14="http://schemas.microsoft.com/office/powerpoint/2010/main" val="242369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-126102" y="0"/>
            <a:ext cx="9358772" cy="6547302"/>
            <a:chOff x="-126102" y="0"/>
            <a:chExt cx="9358772" cy="6547302"/>
          </a:xfrm>
        </p:grpSpPr>
        <p:pic>
          <p:nvPicPr>
            <p:cNvPr id="4" name="Picture 3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928133" y="2283024"/>
              <a:ext cx="3209635" cy="228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6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915432" y="0"/>
              <a:ext cx="3209635" cy="228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5565" y="4267200"/>
              <a:ext cx="3212870" cy="2280102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019800" y="2263549"/>
              <a:ext cx="3212870" cy="2280102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126102" y="2263549"/>
              <a:ext cx="3212870" cy="22801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56981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0134" y="155164"/>
            <a:ext cx="9364268" cy="654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2423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Construct an assurance case for the </a:t>
            </a:r>
            <a:r>
              <a:rPr lang="en-US" dirty="0" err="1" smtClean="0"/>
              <a:t>wbs</a:t>
            </a:r>
            <a:endParaRPr lang="en-US" dirty="0" smtClean="0"/>
          </a:p>
          <a:p>
            <a:r>
              <a:rPr lang="en-US" dirty="0" smtClean="0"/>
              <a:t>Use verification methods we have discussed to support specific claims</a:t>
            </a:r>
          </a:p>
          <a:p>
            <a:r>
              <a:rPr lang="en-US" dirty="0" smtClean="0"/>
              <a:t>Use methods that we have not discussed  butt about which you are aware, such as testing.</a:t>
            </a:r>
          </a:p>
          <a:p>
            <a:r>
              <a:rPr lang="en-US" dirty="0" smtClean="0"/>
              <a:t>Submit a drawing by Wednesday Sept 20</a:t>
            </a:r>
            <a:r>
              <a:rPr lang="en-US" baseline="30000" dirty="0" smtClean="0"/>
              <a:t>th</a:t>
            </a:r>
            <a:r>
              <a:rPr lang="en-US" dirty="0" smtClean="0"/>
              <a:t>, 11:59 pm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91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identifying hazards there are two principal considerations: exceptional conditions within architecture elements (characterized using the </a:t>
            </a:r>
            <a:r>
              <a:rPr lang="en-US" dirty="0" smtClean="0"/>
              <a:t>EMV2 </a:t>
            </a:r>
            <a:r>
              <a:rPr lang="en-US" dirty="0"/>
              <a:t>error ontology) and mismatched assumptions (mismatched assumption-guarantee contracts between systems) about their interactions. </a:t>
            </a:r>
            <a:endParaRPr lang="en-US" dirty="0" smtClean="0"/>
          </a:p>
          <a:p>
            <a:r>
              <a:rPr lang="en-US" dirty="0" smtClean="0"/>
              <a:t>We will handle both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52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Add-in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the resources page there is download.zip</a:t>
            </a:r>
            <a:endParaRPr lang="en-US" dirty="0"/>
          </a:p>
          <a:p>
            <a:r>
              <a:rPr lang="en-US" dirty="0" smtClean="0"/>
              <a:t>Unzip it</a:t>
            </a:r>
          </a:p>
          <a:p>
            <a:r>
              <a:rPr lang="en-US" dirty="0" smtClean="0"/>
              <a:t>Copy into your copy of OSATE</a:t>
            </a:r>
          </a:p>
          <a:p>
            <a:r>
              <a:rPr lang="en-US" dirty="0" smtClean="0"/>
              <a:t>Be certain that you copy at the correct level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98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Capturing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use  </a:t>
            </a:r>
            <a:r>
              <a:rPr lang="en-US" dirty="0" err="1" smtClean="0"/>
              <a:t>reqspec</a:t>
            </a:r>
            <a:r>
              <a:rPr lang="en-US" dirty="0" smtClean="0"/>
              <a:t> to capture requirements</a:t>
            </a:r>
          </a:p>
          <a:p>
            <a:r>
              <a:rPr lang="en-US" dirty="0" smtClean="0"/>
              <a:t>And we will use a set of languages to define verification activities</a:t>
            </a:r>
          </a:p>
          <a:p>
            <a:r>
              <a:rPr lang="en-US" dirty="0" smtClean="0"/>
              <a:t>These languages will make the process of V&amp;V more robust and automated.</a:t>
            </a:r>
          </a:p>
          <a:p>
            <a:r>
              <a:rPr lang="en-US" dirty="0" smtClean="0"/>
              <a:t>Given we are building the cruise control for a family of vehicles</a:t>
            </a:r>
          </a:p>
          <a:p>
            <a:r>
              <a:rPr lang="en-US" dirty="0" smtClean="0"/>
              <a:t>We develop requirements first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16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000" dirty="0"/>
              <a:t>Goal ::=</a:t>
            </a:r>
            <a:endParaRPr lang="en-US" sz="1000" dirty="0" smtClean="0"/>
          </a:p>
          <a:p>
            <a:pPr marL="0" indent="0">
              <a:buNone/>
            </a:pPr>
            <a:r>
              <a:rPr lang="en-US" sz="1000" dirty="0" smtClean="0"/>
              <a:t>goal </a:t>
            </a:r>
            <a:r>
              <a:rPr lang="en-US" sz="1000" dirty="0"/>
              <a:t>Name ( : Title )? </a:t>
            </a:r>
          </a:p>
          <a:p>
            <a:pPr marL="0" indent="0">
              <a:buNone/>
            </a:pPr>
            <a:r>
              <a:rPr lang="en-US" sz="1000" dirty="0"/>
              <a:t>( for </a:t>
            </a:r>
            <a:r>
              <a:rPr lang="en-US" sz="1000" dirty="0" err="1"/>
              <a:t>TargetElement</a:t>
            </a:r>
            <a:r>
              <a:rPr lang="en-US" sz="1000" dirty="0"/>
              <a:t> )? </a:t>
            </a:r>
          </a:p>
          <a:p>
            <a:pPr marL="0" indent="0">
              <a:buNone/>
            </a:pPr>
            <a:r>
              <a:rPr lang="en-US" sz="1000" dirty="0"/>
              <a:t>[ </a:t>
            </a:r>
          </a:p>
          <a:p>
            <a:pPr marL="0" indent="0">
              <a:buNone/>
            </a:pPr>
            <a:r>
              <a:rPr lang="en-US" sz="1000" dirty="0"/>
              <a:t>( category ( &lt;</a:t>
            </a:r>
            <a:r>
              <a:rPr lang="en-US" sz="1000" dirty="0" err="1"/>
              <a:t>ReqCategory</a:t>
            </a:r>
            <a:r>
              <a:rPr lang="en-US" sz="1000" dirty="0"/>
              <a:t>&gt; )+ )? </a:t>
            </a:r>
          </a:p>
          <a:p>
            <a:pPr marL="0" indent="0">
              <a:buNone/>
            </a:pPr>
            <a:r>
              <a:rPr lang="en-US" sz="1000" dirty="0"/>
              <a:t>( description </a:t>
            </a:r>
            <a:r>
              <a:rPr lang="en-US" sz="1000" dirty="0" err="1"/>
              <a:t>Description</a:t>
            </a:r>
            <a:r>
              <a:rPr lang="en-US" sz="1000" dirty="0"/>
              <a:t> )? </a:t>
            </a:r>
          </a:p>
          <a:p>
            <a:pPr marL="0" indent="0">
              <a:buNone/>
            </a:pPr>
            <a:r>
              <a:rPr lang="en-US" sz="1000" dirty="0"/>
              <a:t>( </a:t>
            </a:r>
            <a:r>
              <a:rPr lang="en-US" sz="1000" dirty="0" err="1"/>
              <a:t>ConstantVariable</a:t>
            </a:r>
            <a:r>
              <a:rPr lang="en-US" sz="1000" dirty="0"/>
              <a:t> )* </a:t>
            </a:r>
          </a:p>
          <a:p>
            <a:pPr marL="0" indent="0">
              <a:buNone/>
            </a:pPr>
            <a:r>
              <a:rPr lang="en-US" sz="1000" dirty="0"/>
              <a:t>( rationale String )? </a:t>
            </a:r>
          </a:p>
          <a:p>
            <a:pPr marL="0" indent="0">
              <a:buNone/>
            </a:pPr>
            <a:r>
              <a:rPr lang="en-US" sz="1000" dirty="0"/>
              <a:t>( refines ( &lt;Goal&gt; )+ )? </a:t>
            </a:r>
          </a:p>
          <a:p>
            <a:pPr marL="0" indent="0">
              <a:buNone/>
            </a:pPr>
            <a:r>
              <a:rPr lang="en-US" sz="1000" dirty="0"/>
              <a:t>( conflicts with ( &lt;Goal&gt; )+)? </a:t>
            </a:r>
          </a:p>
          <a:p>
            <a:pPr marL="0" indent="0">
              <a:buNone/>
            </a:pPr>
            <a:r>
              <a:rPr lang="en-US" sz="1000" dirty="0"/>
              <a:t>( evolves ( &lt;Goal&gt; )+)? </a:t>
            </a:r>
          </a:p>
          <a:p>
            <a:pPr marL="0" indent="0">
              <a:buNone/>
            </a:pPr>
            <a:r>
              <a:rPr lang="en-US" sz="1000" dirty="0"/>
              <a:t>( dropped )? </a:t>
            </a:r>
          </a:p>
          <a:p>
            <a:pPr marL="0" indent="0">
              <a:buNone/>
            </a:pPr>
            <a:r>
              <a:rPr lang="en-US" sz="1000" dirty="0"/>
              <a:t>( stakeholder ( &lt;Stakeholder&gt; )+ )? </a:t>
            </a:r>
          </a:p>
          <a:p>
            <a:pPr marL="0" indent="0">
              <a:buNone/>
            </a:pPr>
            <a:r>
              <a:rPr lang="en-US" sz="1000" dirty="0"/>
              <a:t>( see document requirement ( &lt;Requirement&gt; )+)? </a:t>
            </a:r>
          </a:p>
          <a:p>
            <a:pPr marL="0" indent="0">
              <a:buNone/>
            </a:pPr>
            <a:r>
              <a:rPr lang="en-US" sz="1000" dirty="0"/>
              <a:t>( see document ( </a:t>
            </a:r>
            <a:r>
              <a:rPr lang="en-US" sz="1000" dirty="0" err="1"/>
              <a:t>DocReference</a:t>
            </a:r>
            <a:r>
              <a:rPr lang="en-US" sz="1000" dirty="0"/>
              <a:t> )+ )? </a:t>
            </a:r>
          </a:p>
          <a:p>
            <a:pPr marL="0" indent="0">
              <a:buNone/>
            </a:pPr>
            <a:r>
              <a:rPr lang="en-US" sz="1000" dirty="0"/>
              <a:t>( issues (String)+ )? </a:t>
            </a:r>
          </a:p>
          <a:p>
            <a:pPr marL="0" indent="0">
              <a:buNone/>
            </a:pPr>
            <a:r>
              <a:rPr lang="en-US" sz="1000" dirty="0"/>
              <a:t>( </a:t>
            </a:r>
            <a:r>
              <a:rPr lang="en-US" sz="1000" dirty="0" err="1"/>
              <a:t>ChangeUncertainty</a:t>
            </a:r>
            <a:r>
              <a:rPr lang="en-US" sz="1000" dirty="0"/>
              <a:t> )? </a:t>
            </a:r>
          </a:p>
          <a:p>
            <a:pPr marL="0" indent="0">
              <a:buNone/>
            </a:pPr>
            <a:r>
              <a:rPr lang="en-US" sz="1000" dirty="0" smtClean="0"/>
              <a:t>]</a:t>
            </a:r>
            <a:endParaRPr lang="en-US" sz="1000" dirty="0"/>
          </a:p>
          <a:p>
            <a:pPr marL="0" indent="0">
              <a:buNone/>
            </a:pPr>
            <a:r>
              <a:rPr lang="en-US" sz="1000" dirty="0"/>
              <a:t>Title ::= String </a:t>
            </a:r>
          </a:p>
          <a:p>
            <a:pPr marL="0" indent="0">
              <a:buNone/>
            </a:pPr>
            <a:r>
              <a:rPr lang="en-US" sz="1000" dirty="0" err="1"/>
              <a:t>TargetClassifier</a:t>
            </a:r>
            <a:r>
              <a:rPr lang="en-US" sz="1000" dirty="0"/>
              <a:t> ::= &lt;AADL Component Classifier&gt; </a:t>
            </a:r>
          </a:p>
          <a:p>
            <a:pPr marL="0" indent="0">
              <a:buNone/>
            </a:pPr>
            <a:r>
              <a:rPr lang="en-US" sz="1000" dirty="0" err="1"/>
              <a:t>TargetElement</a:t>
            </a:r>
            <a:r>
              <a:rPr lang="en-US" sz="1000" dirty="0"/>
              <a:t> ::= &lt;</a:t>
            </a:r>
            <a:r>
              <a:rPr lang="en-US" sz="1000" dirty="0" err="1"/>
              <a:t>ModelElement</a:t>
            </a:r>
            <a:r>
              <a:rPr lang="en-US" sz="1000" dirty="0"/>
              <a:t>&gt; </a:t>
            </a:r>
          </a:p>
          <a:p>
            <a:pPr marL="0" indent="0">
              <a:buNone/>
            </a:pPr>
            <a:r>
              <a:rPr lang="en-US" sz="1000" dirty="0" err="1"/>
              <a:t>DocReference</a:t>
            </a:r>
            <a:r>
              <a:rPr lang="en-US" sz="1000" dirty="0"/>
              <a:t> ::= URI to an element in an external document </a:t>
            </a:r>
          </a:p>
        </p:txBody>
      </p:sp>
    </p:spTree>
    <p:extLst>
      <p:ext uri="{BB962C8B-B14F-4D97-AF65-F5344CB8AC3E}">
        <p14:creationId xmlns:p14="http://schemas.microsoft.com/office/powerpoint/2010/main" val="62420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Stakeholder goals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err="1"/>
              <a:t>StakeholderGoals</a:t>
            </a:r>
            <a:r>
              <a:rPr lang="en-US" sz="2000" dirty="0"/>
              <a:t> ::= </a:t>
            </a:r>
          </a:p>
          <a:p>
            <a:pPr marL="0" indent="0">
              <a:buNone/>
            </a:pPr>
            <a:r>
              <a:rPr lang="en-US" sz="2000" dirty="0"/>
              <a:t>stakeholder goals </a:t>
            </a:r>
            <a:r>
              <a:rPr lang="en-US" sz="2000" dirty="0" err="1"/>
              <a:t>NestedName</a:t>
            </a:r>
            <a:r>
              <a:rPr lang="en-US" sz="2000" dirty="0"/>
              <a:t> ( : Title )? </a:t>
            </a:r>
          </a:p>
          <a:p>
            <a:pPr marL="0" indent="0">
              <a:buNone/>
            </a:pPr>
            <a:r>
              <a:rPr lang="en-US" sz="2000" dirty="0"/>
              <a:t>for ( </a:t>
            </a:r>
            <a:r>
              <a:rPr lang="en-US" sz="2000" dirty="0" err="1"/>
              <a:t>TargetClassifier</a:t>
            </a:r>
            <a:r>
              <a:rPr lang="en-US" sz="2000" dirty="0"/>
              <a:t> | all ) </a:t>
            </a:r>
          </a:p>
          <a:p>
            <a:pPr marL="0" indent="0">
              <a:buNone/>
            </a:pPr>
            <a:r>
              <a:rPr lang="en-US" sz="2000" dirty="0"/>
              <a:t>( use constants &lt;</a:t>
            </a:r>
            <a:r>
              <a:rPr lang="en-US" sz="2000" dirty="0" err="1"/>
              <a:t>GlobalConstants</a:t>
            </a:r>
            <a:r>
              <a:rPr lang="en-US" sz="2000" dirty="0"/>
              <a:t>&gt;* )? </a:t>
            </a:r>
          </a:p>
          <a:p>
            <a:pPr marL="0" indent="0">
              <a:buNone/>
            </a:pPr>
            <a:r>
              <a:rPr lang="en-US" sz="2000" dirty="0"/>
              <a:t>[</a:t>
            </a:r>
          </a:p>
          <a:p>
            <a:pPr marL="0" indent="0">
              <a:buNone/>
            </a:pPr>
            <a:r>
              <a:rPr lang="en-US" sz="2000" dirty="0"/>
              <a:t>(description </a:t>
            </a:r>
            <a:r>
              <a:rPr lang="en-US" sz="2000" dirty="0" err="1"/>
              <a:t>Description</a:t>
            </a:r>
            <a:r>
              <a:rPr lang="en-US" sz="2000" dirty="0"/>
              <a:t> )? </a:t>
            </a:r>
          </a:p>
          <a:p>
            <a:pPr marL="0" indent="0">
              <a:buNone/>
            </a:pPr>
            <a:r>
              <a:rPr lang="en-US" sz="2000" dirty="0"/>
              <a:t>(see document ( </a:t>
            </a:r>
            <a:r>
              <a:rPr lang="en-US" sz="2000" dirty="0" err="1"/>
              <a:t>DocReference</a:t>
            </a:r>
            <a:r>
              <a:rPr lang="en-US" sz="2000" dirty="0"/>
              <a:t> )+ )? </a:t>
            </a:r>
          </a:p>
          <a:p>
            <a:pPr marL="0" indent="0">
              <a:buNone/>
            </a:pPr>
            <a:r>
              <a:rPr lang="en-US" sz="2000" dirty="0"/>
              <a:t>( </a:t>
            </a:r>
            <a:r>
              <a:rPr lang="en-US" sz="2000" dirty="0" err="1"/>
              <a:t>ConstantVariable</a:t>
            </a:r>
            <a:r>
              <a:rPr lang="en-US" sz="2000" dirty="0"/>
              <a:t> )* </a:t>
            </a:r>
          </a:p>
          <a:p>
            <a:pPr marL="0" indent="0">
              <a:buNone/>
            </a:pPr>
            <a:r>
              <a:rPr lang="en-US" sz="2000" dirty="0"/>
              <a:t>( Goal )+ </a:t>
            </a:r>
          </a:p>
          <a:p>
            <a:pPr marL="0" indent="0">
              <a:buNone/>
            </a:pPr>
            <a:r>
              <a:rPr lang="en-US" sz="2000" dirty="0"/>
              <a:t>( issues (String)+ )? </a:t>
            </a:r>
          </a:p>
          <a:p>
            <a:pPr marL="0" indent="0">
              <a:buNone/>
            </a:pPr>
            <a:r>
              <a:rPr lang="en-US" sz="20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78296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8100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stakeholder goals </a:t>
            </a:r>
            <a:r>
              <a:rPr lang="en-US" sz="2400" b="1" dirty="0" err="1"/>
              <a:t>caccGoals</a:t>
            </a:r>
            <a:r>
              <a:rPr lang="en-US" sz="2400" b="1" dirty="0"/>
              <a:t> for integration::</a:t>
            </a:r>
            <a:r>
              <a:rPr lang="en-US" sz="2400" b="1" dirty="0" err="1"/>
              <a:t>cacc_rt.devices</a:t>
            </a:r>
            <a:r>
              <a:rPr lang="en-US" sz="2400" b="1" dirty="0"/>
              <a:t> </a:t>
            </a:r>
            <a:r>
              <a:rPr lang="en-US" sz="2400" b="1" dirty="0" smtClean="0"/>
              <a:t>[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goal g1 : "Safety" [</a:t>
            </a:r>
          </a:p>
          <a:p>
            <a:pPr marL="0" indent="0">
              <a:buNone/>
            </a:pPr>
            <a:r>
              <a:rPr lang="en-US" sz="2400" b="1" dirty="0"/>
              <a:t>description "The system shall be safe."</a:t>
            </a:r>
          </a:p>
          <a:p>
            <a:pPr marL="0" indent="0">
              <a:buNone/>
            </a:pPr>
            <a:r>
              <a:rPr lang="en-US" sz="2400" b="1" dirty="0"/>
              <a:t>rationale "This is a control system, whose failure affects lives. "</a:t>
            </a:r>
          </a:p>
          <a:p>
            <a:pPr marL="0" indent="0">
              <a:buNone/>
            </a:pPr>
            <a:r>
              <a:rPr lang="en-US" sz="2400" b="1" dirty="0"/>
              <a:t>stakeholder cacc.rs</a:t>
            </a:r>
          </a:p>
          <a:p>
            <a:pPr marL="0" indent="0">
              <a:buNone/>
            </a:pPr>
            <a:r>
              <a:rPr lang="en-US" sz="2400" dirty="0" smtClean="0"/>
              <a:t>]]</a:t>
            </a: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867400"/>
            <a:ext cx="59436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8107" y="1589964"/>
            <a:ext cx="1952625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708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30628</TotalTime>
  <Words>1210</Words>
  <Application>Microsoft Office PowerPoint</Application>
  <PresentationFormat>On-screen Show (4:3)</PresentationFormat>
  <Paragraphs>310</Paragraphs>
  <Slides>37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ＭＳ Ｐゴシック</vt:lpstr>
      <vt:lpstr>ＭＳ Ｐゴシック</vt:lpstr>
      <vt:lpstr>Arial</vt:lpstr>
      <vt:lpstr>Calibri</vt:lpstr>
      <vt:lpstr>Consolas</vt:lpstr>
      <vt:lpstr>Times New Roman</vt:lpstr>
      <vt:lpstr>Verdana</vt:lpstr>
      <vt:lpstr>ヒラギノ角ゴ Pro W3</vt:lpstr>
      <vt:lpstr>syse802Template</vt:lpstr>
      <vt:lpstr>CPSC 873</vt:lpstr>
      <vt:lpstr>So far</vt:lpstr>
      <vt:lpstr>Decomposition</vt:lpstr>
      <vt:lpstr>Hazards</vt:lpstr>
      <vt:lpstr>Add-in</vt:lpstr>
      <vt:lpstr>Capturing requirements</vt:lpstr>
      <vt:lpstr>Goal grammar</vt:lpstr>
      <vt:lpstr>Stakeholder goals grammar</vt:lpstr>
      <vt:lpstr>Specific goal</vt:lpstr>
      <vt:lpstr>Requirement Grammar</vt:lpstr>
      <vt:lpstr>specific requirement</vt:lpstr>
      <vt:lpstr>System Requirements Grammar</vt:lpstr>
      <vt:lpstr>Organization Grammar</vt:lpstr>
      <vt:lpstr>Specific organization</vt:lpstr>
      <vt:lpstr>Requirement Categories</vt:lpstr>
      <vt:lpstr>Specific categories</vt:lpstr>
      <vt:lpstr>Variables and Constants</vt:lpstr>
      <vt:lpstr>constants</vt:lpstr>
      <vt:lpstr>Constants</vt:lpstr>
      <vt:lpstr>Traceability</vt:lpstr>
      <vt:lpstr>Agree model checking</vt:lpstr>
      <vt:lpstr>PowerPoint Presentation</vt:lpstr>
      <vt:lpstr>Agree example-1</vt:lpstr>
      <vt:lpstr>Agree example-2</vt:lpstr>
      <vt:lpstr>Agree example-3</vt:lpstr>
      <vt:lpstr>PowerPoint Presentation</vt:lpstr>
      <vt:lpstr>PowerPoint Presentation</vt:lpstr>
      <vt:lpstr>PowerPoint Presentation</vt:lpstr>
      <vt:lpstr>Error handling</vt:lpstr>
      <vt:lpstr>PowerPoint Presentation</vt:lpstr>
      <vt:lpstr>PowerPoint Presentation</vt:lpstr>
      <vt:lpstr>AGREE</vt:lpstr>
      <vt:lpstr>Resolute</vt:lpstr>
      <vt:lpstr>Assurance case paper</vt:lpstr>
      <vt:lpstr>PowerPoint Presentation</vt:lpstr>
      <vt:lpstr>PowerPoint Presentation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125</cp:revision>
  <cp:lastPrinted>2015-08-15T13:16:16Z</cp:lastPrinted>
  <dcterms:created xsi:type="dcterms:W3CDTF">2011-07-20T15:12:54Z</dcterms:created>
  <dcterms:modified xsi:type="dcterms:W3CDTF">2018-09-13T18:23:18Z</dcterms:modified>
</cp:coreProperties>
</file>