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sldIdLst>
    <p:sldId id="260" r:id="rId2"/>
    <p:sldId id="294" r:id="rId3"/>
    <p:sldId id="281" r:id="rId4"/>
    <p:sldId id="279" r:id="rId5"/>
    <p:sldId id="282" r:id="rId6"/>
    <p:sldId id="297" r:id="rId7"/>
    <p:sldId id="261" r:id="rId8"/>
    <p:sldId id="276" r:id="rId9"/>
    <p:sldId id="278" r:id="rId10"/>
    <p:sldId id="289" r:id="rId11"/>
    <p:sldId id="291" r:id="rId12"/>
    <p:sldId id="292" r:id="rId13"/>
    <p:sldId id="296" r:id="rId14"/>
    <p:sldId id="283" r:id="rId15"/>
    <p:sldId id="284" r:id="rId16"/>
    <p:sldId id="285" r:id="rId17"/>
    <p:sldId id="288" r:id="rId18"/>
    <p:sldId id="280" r:id="rId19"/>
    <p:sldId id="277" r:id="rId20"/>
    <p:sldId id="295" r:id="rId21"/>
  </p:sldIdLst>
  <p:sldSz cx="9144000" cy="6858000" type="screen4x3"/>
  <p:notesSz cx="7077075" cy="9363075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 snapToObjects="1">
      <p:cViewPr varScale="1">
        <p:scale>
          <a:sx n="65" d="100"/>
          <a:sy n="65" d="100"/>
        </p:scale>
        <p:origin x="702" y="3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wrap="square" lIns="93936" tIns="46968" rIns="93936" bIns="4696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wrap="square" lIns="93936" tIns="46968" rIns="93936" bIns="4696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9/18/2017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3936" tIns="46968" rIns="93936" bIns="46968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wrap="square" lIns="93936" tIns="46968" rIns="93936" bIns="4696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wrap="square" lIns="93936" tIns="46968" rIns="93936" bIns="4696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wrap="square" lIns="93936" tIns="46968" rIns="93936" bIns="4696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2577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9/18/2017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9/18/2017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9/18/2017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9/18/2017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9/18/2017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9/18/2017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9/18/2017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9/18/2017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9/18/2017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9/18/2017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9/18/2017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9/18/2017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people.cs.ksu.edu/~scbarrett/pcashutoff-doc/app/shutoff.html" TargetMode="External"/><Relationship Id="rId2" Type="http://schemas.openxmlformats.org/officeDocument/2006/relationships/hyperlink" Target="http://people.cs.ksu.edu/~scbarrett/pcashutoff-doc/index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people.cs.ksu.edu/~scbarrett/pcashutoff-doc/app/shutoff.html" TargetMode="External"/><Relationship Id="rId2" Type="http://schemas.openxmlformats.org/officeDocument/2006/relationships/hyperlink" Target="http://people.cs.ksu.edu/~scbarrett/pcashutoff-doc/index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santoslab.org/pub/mdcf-architect/HazardAnalysis.html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873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Session 6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Preparing for Architecture V &amp; V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Agree example-1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2400" b="1" dirty="0">
                <a:solidFill>
                  <a:srgbClr val="7F0055"/>
                </a:solidFill>
                <a:latin typeface="Consolas"/>
                <a:ea typeface="Calibri"/>
                <a:cs typeface="Times New Roman"/>
              </a:rPr>
              <a:t>system</a:t>
            </a:r>
            <a:r>
              <a:rPr lang="en-US" sz="24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top_level</a:t>
            </a:r>
            <a:endParaRPr lang="en-US" sz="24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24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	</a:t>
            </a:r>
            <a:r>
              <a:rPr lang="en-US" sz="2400" b="1" dirty="0">
                <a:solidFill>
                  <a:srgbClr val="7F0055"/>
                </a:solidFill>
                <a:latin typeface="Consolas"/>
                <a:ea typeface="Calibri"/>
                <a:cs typeface="Times New Roman"/>
              </a:rPr>
              <a:t>features</a:t>
            </a:r>
            <a:endParaRPr lang="en-US" sz="24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24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		Input: </a:t>
            </a:r>
            <a:r>
              <a:rPr lang="en-US" sz="2400" b="1" dirty="0">
                <a:solidFill>
                  <a:srgbClr val="7F0055"/>
                </a:solidFill>
                <a:latin typeface="Consolas"/>
                <a:ea typeface="Calibri"/>
                <a:cs typeface="Times New Roman"/>
              </a:rPr>
              <a:t>in</a:t>
            </a:r>
            <a:r>
              <a:rPr lang="en-US" sz="24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</a:t>
            </a:r>
            <a:r>
              <a:rPr lang="en-US" sz="2400" b="1" dirty="0">
                <a:solidFill>
                  <a:srgbClr val="7F0055"/>
                </a:solidFill>
                <a:latin typeface="Consolas"/>
                <a:ea typeface="Calibri"/>
                <a:cs typeface="Times New Roman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</a:t>
            </a:r>
            <a:r>
              <a:rPr lang="en-US" sz="2400" b="1" dirty="0">
                <a:solidFill>
                  <a:srgbClr val="7F0055"/>
                </a:solidFill>
                <a:latin typeface="Consolas"/>
                <a:ea typeface="Calibri"/>
                <a:cs typeface="Times New Roman"/>
              </a:rPr>
              <a:t>port</a:t>
            </a:r>
            <a:r>
              <a:rPr lang="en-US" sz="24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Base_Types</a:t>
            </a:r>
            <a:r>
              <a:rPr lang="en-US" sz="24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::Integer;</a:t>
            </a:r>
            <a:endParaRPr lang="en-US" sz="24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24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		Output: </a:t>
            </a:r>
            <a:r>
              <a:rPr lang="en-US" sz="2400" b="1" dirty="0">
                <a:solidFill>
                  <a:srgbClr val="7F0055"/>
                </a:solidFill>
                <a:latin typeface="Consolas"/>
                <a:ea typeface="Calibri"/>
                <a:cs typeface="Times New Roman"/>
              </a:rPr>
              <a:t>out</a:t>
            </a:r>
            <a:r>
              <a:rPr lang="en-US" sz="24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</a:t>
            </a:r>
            <a:r>
              <a:rPr lang="en-US" sz="2400" b="1" dirty="0">
                <a:solidFill>
                  <a:srgbClr val="7F0055"/>
                </a:solidFill>
                <a:latin typeface="Consolas"/>
                <a:ea typeface="Calibri"/>
                <a:cs typeface="Times New Roman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</a:t>
            </a:r>
            <a:r>
              <a:rPr lang="en-US" sz="2400" b="1" dirty="0">
                <a:solidFill>
                  <a:srgbClr val="7F0055"/>
                </a:solidFill>
                <a:latin typeface="Consolas"/>
                <a:ea typeface="Calibri"/>
                <a:cs typeface="Times New Roman"/>
              </a:rPr>
              <a:t>port</a:t>
            </a:r>
            <a:r>
              <a:rPr lang="en-US" sz="24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Base_Types</a:t>
            </a:r>
            <a:r>
              <a:rPr lang="en-US" sz="24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::Integer;</a:t>
            </a:r>
            <a:endParaRPr lang="en-US" sz="24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24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	</a:t>
            </a:r>
            <a:r>
              <a:rPr lang="en-US" sz="2400" b="1" dirty="0">
                <a:solidFill>
                  <a:srgbClr val="7F0055"/>
                </a:solidFill>
                <a:latin typeface="Consolas"/>
                <a:ea typeface="Calibri"/>
                <a:cs typeface="Times New Roman"/>
              </a:rPr>
              <a:t>annex</a:t>
            </a:r>
            <a:r>
              <a:rPr lang="en-US" sz="24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agree {** </a:t>
            </a:r>
            <a:endParaRPr lang="en-US" sz="24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24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		</a:t>
            </a:r>
            <a:r>
              <a:rPr lang="en-US" sz="2400" b="1" dirty="0">
                <a:solidFill>
                  <a:srgbClr val="7F0055"/>
                </a:solidFill>
                <a:latin typeface="Consolas"/>
                <a:ea typeface="Calibri"/>
                <a:cs typeface="Times New Roman"/>
              </a:rPr>
              <a:t>assume</a:t>
            </a:r>
            <a:r>
              <a:rPr lang="en-US" sz="24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</a:t>
            </a:r>
            <a:r>
              <a:rPr lang="en-US" sz="2400" dirty="0">
                <a:solidFill>
                  <a:srgbClr val="2A00FF"/>
                </a:solidFill>
                <a:latin typeface="Consolas"/>
                <a:ea typeface="Calibri"/>
                <a:cs typeface="Times New Roman"/>
              </a:rPr>
              <a:t>"System input range "</a:t>
            </a:r>
            <a:r>
              <a:rPr lang="en-US" sz="24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</a:t>
            </a:r>
            <a:r>
              <a:rPr lang="en-US" sz="2400" b="1" dirty="0">
                <a:solidFill>
                  <a:srgbClr val="7F0055"/>
                </a:solidFill>
                <a:latin typeface="Consolas"/>
                <a:ea typeface="Calibri"/>
                <a:cs typeface="Times New Roman"/>
              </a:rPr>
              <a:t>:</a:t>
            </a:r>
            <a:r>
              <a:rPr lang="en-US" sz="24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Input </a:t>
            </a:r>
            <a:r>
              <a:rPr lang="en-US" sz="2400" b="1" dirty="0">
                <a:solidFill>
                  <a:srgbClr val="7F0055"/>
                </a:solidFill>
                <a:latin typeface="Consolas"/>
                <a:ea typeface="Calibri"/>
                <a:cs typeface="Times New Roman"/>
              </a:rPr>
              <a:t>&lt;</a:t>
            </a:r>
            <a:r>
              <a:rPr lang="en-US" sz="24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10</a:t>
            </a:r>
            <a:r>
              <a:rPr lang="en-US" sz="2400" b="1" dirty="0">
                <a:solidFill>
                  <a:srgbClr val="7F0055"/>
                </a:solidFill>
                <a:latin typeface="Consolas"/>
                <a:ea typeface="Calibri"/>
                <a:cs typeface="Times New Roman"/>
              </a:rPr>
              <a:t>;</a:t>
            </a:r>
            <a:endParaRPr lang="en-US" sz="24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24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		</a:t>
            </a:r>
            <a:r>
              <a:rPr lang="en-US" sz="2400" b="1" dirty="0">
                <a:solidFill>
                  <a:srgbClr val="7F0055"/>
                </a:solidFill>
                <a:latin typeface="Consolas"/>
                <a:ea typeface="Calibri"/>
                <a:cs typeface="Times New Roman"/>
              </a:rPr>
              <a:t>guarantee</a:t>
            </a:r>
            <a:r>
              <a:rPr lang="en-US" sz="24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</a:t>
            </a:r>
            <a:r>
              <a:rPr lang="en-US" sz="2400" dirty="0">
                <a:solidFill>
                  <a:srgbClr val="2A00FF"/>
                </a:solidFill>
                <a:latin typeface="Consolas"/>
                <a:ea typeface="Calibri"/>
                <a:cs typeface="Times New Roman"/>
              </a:rPr>
              <a:t>"System output range"</a:t>
            </a:r>
            <a:r>
              <a:rPr lang="en-US" sz="24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</a:t>
            </a:r>
            <a:r>
              <a:rPr lang="en-US" sz="2400" b="1" dirty="0">
                <a:solidFill>
                  <a:srgbClr val="7F0055"/>
                </a:solidFill>
                <a:latin typeface="Consolas"/>
                <a:ea typeface="Calibri"/>
                <a:cs typeface="Times New Roman"/>
              </a:rPr>
              <a:t>:</a:t>
            </a:r>
            <a:r>
              <a:rPr lang="en-US" sz="24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Output </a:t>
            </a:r>
            <a:r>
              <a:rPr lang="en-US" sz="2400" b="1" dirty="0">
                <a:solidFill>
                  <a:srgbClr val="7F0055"/>
                </a:solidFill>
                <a:latin typeface="Consolas"/>
                <a:ea typeface="Calibri"/>
                <a:cs typeface="Times New Roman"/>
              </a:rPr>
              <a:t>&lt;</a:t>
            </a:r>
            <a:r>
              <a:rPr lang="en-US" sz="24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50</a:t>
            </a:r>
            <a:r>
              <a:rPr lang="en-US" sz="2400" b="1" dirty="0">
                <a:solidFill>
                  <a:srgbClr val="7F0055"/>
                </a:solidFill>
                <a:latin typeface="Consolas"/>
                <a:ea typeface="Calibri"/>
                <a:cs typeface="Times New Roman"/>
              </a:rPr>
              <a:t>;</a:t>
            </a:r>
            <a:endParaRPr lang="en-US" sz="24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24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	**};	</a:t>
            </a:r>
            <a:endParaRPr lang="en-US" sz="24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2400" b="1" dirty="0">
                <a:solidFill>
                  <a:srgbClr val="7F0055"/>
                </a:solidFill>
                <a:latin typeface="Consolas"/>
                <a:ea typeface="Calibri"/>
                <a:cs typeface="Times New Roman"/>
              </a:rPr>
              <a:t>end</a:t>
            </a:r>
            <a:r>
              <a:rPr lang="en-US" sz="24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top_level</a:t>
            </a:r>
            <a:r>
              <a:rPr lang="en-US" sz="24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;</a:t>
            </a:r>
            <a:endParaRPr lang="en-US" sz="2400" dirty="0">
              <a:ea typeface="Calibri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347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Agree </a:t>
            </a:r>
            <a:r>
              <a:rPr lang="en-US" dirty="0" smtClean="0"/>
              <a:t>example-2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1800" b="1" dirty="0">
                <a:solidFill>
                  <a:srgbClr val="7F0055"/>
                </a:solidFill>
                <a:latin typeface="Consolas"/>
                <a:ea typeface="Calibri"/>
                <a:cs typeface="Times New Roman"/>
              </a:rPr>
              <a:t>subcomponents</a:t>
            </a:r>
            <a:endParaRPr lang="en-US" sz="18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		</a:t>
            </a:r>
            <a:r>
              <a:rPr lang="en-US" sz="1800" dirty="0" err="1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A_sub</a:t>
            </a: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: </a:t>
            </a:r>
            <a:r>
              <a:rPr lang="en-US" sz="1800" b="1" dirty="0">
                <a:solidFill>
                  <a:srgbClr val="7F0055"/>
                </a:solidFill>
                <a:latin typeface="Consolas"/>
                <a:ea typeface="Calibri"/>
                <a:cs typeface="Times New Roman"/>
              </a:rPr>
              <a:t>system</a:t>
            </a: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A ; </a:t>
            </a:r>
            <a:endParaRPr lang="en-US" sz="18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		</a:t>
            </a:r>
            <a:r>
              <a:rPr lang="en-US" sz="1800" dirty="0" err="1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B_sub</a:t>
            </a: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: </a:t>
            </a:r>
            <a:r>
              <a:rPr lang="en-US" sz="1800" b="1" dirty="0">
                <a:solidFill>
                  <a:srgbClr val="7F0055"/>
                </a:solidFill>
                <a:latin typeface="Consolas"/>
                <a:ea typeface="Calibri"/>
                <a:cs typeface="Times New Roman"/>
              </a:rPr>
              <a:t>system</a:t>
            </a: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B ; </a:t>
            </a:r>
            <a:endParaRPr lang="en-US" sz="18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		</a:t>
            </a:r>
            <a:r>
              <a:rPr lang="en-US" sz="1800" dirty="0" err="1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C_sub</a:t>
            </a: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: </a:t>
            </a:r>
            <a:r>
              <a:rPr lang="en-US" sz="1800" b="1" dirty="0">
                <a:solidFill>
                  <a:srgbClr val="7F0055"/>
                </a:solidFill>
                <a:latin typeface="Consolas"/>
                <a:ea typeface="Calibri"/>
                <a:cs typeface="Times New Roman"/>
              </a:rPr>
              <a:t>system</a:t>
            </a: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C ; </a:t>
            </a:r>
            <a:endParaRPr lang="en-US" sz="18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	</a:t>
            </a:r>
            <a:r>
              <a:rPr lang="en-US" sz="1800" b="1" dirty="0">
                <a:solidFill>
                  <a:srgbClr val="7F0055"/>
                </a:solidFill>
                <a:latin typeface="Consolas"/>
                <a:ea typeface="Calibri"/>
                <a:cs typeface="Times New Roman"/>
              </a:rPr>
              <a:t>connections</a:t>
            </a:r>
            <a:endParaRPr lang="en-US" sz="18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		IN_TO_A : </a:t>
            </a:r>
            <a:r>
              <a:rPr lang="en-US" sz="1800" b="1" dirty="0">
                <a:solidFill>
                  <a:srgbClr val="7F0055"/>
                </a:solidFill>
                <a:latin typeface="Consolas"/>
                <a:ea typeface="Calibri"/>
                <a:cs typeface="Times New Roman"/>
              </a:rPr>
              <a:t>port</a:t>
            </a: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Input -&gt; </a:t>
            </a:r>
            <a:r>
              <a:rPr lang="en-US" sz="1800" dirty="0" err="1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A_sub.Input</a:t>
            </a: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</a:t>
            </a:r>
            <a:endParaRPr lang="en-US" sz="18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			{</a:t>
            </a:r>
            <a:r>
              <a:rPr lang="en-US" sz="1800" dirty="0" err="1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Communication_Properties</a:t>
            </a: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::Timing =&gt; immediate;};</a:t>
            </a:r>
            <a:endParaRPr lang="en-US" sz="18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		A_TO_B : </a:t>
            </a:r>
            <a:r>
              <a:rPr lang="en-US" sz="1800" b="1" dirty="0">
                <a:solidFill>
                  <a:srgbClr val="7F0055"/>
                </a:solidFill>
                <a:latin typeface="Consolas"/>
                <a:ea typeface="Calibri"/>
                <a:cs typeface="Times New Roman"/>
              </a:rPr>
              <a:t>port</a:t>
            </a: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A_sub.Output</a:t>
            </a: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-&gt; </a:t>
            </a:r>
            <a:r>
              <a:rPr lang="en-US" sz="1800" dirty="0" err="1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B_sub.Input</a:t>
            </a: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</a:t>
            </a:r>
            <a:endParaRPr lang="en-US" sz="18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			{</a:t>
            </a:r>
            <a:r>
              <a:rPr lang="en-US" sz="1800" dirty="0" err="1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Communication_Properties</a:t>
            </a: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::Timing =&gt; immediate;};</a:t>
            </a:r>
            <a:endParaRPr lang="en-US" sz="18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		A_TO_C : </a:t>
            </a:r>
            <a:r>
              <a:rPr lang="en-US" sz="1800" b="1" dirty="0">
                <a:solidFill>
                  <a:srgbClr val="7F0055"/>
                </a:solidFill>
                <a:latin typeface="Consolas"/>
                <a:ea typeface="Calibri"/>
                <a:cs typeface="Times New Roman"/>
              </a:rPr>
              <a:t>port</a:t>
            </a: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A_sub.Output</a:t>
            </a: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-&gt; C_sub.Input1 </a:t>
            </a:r>
            <a:endParaRPr lang="en-US" sz="18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			{</a:t>
            </a:r>
            <a:r>
              <a:rPr lang="en-US" sz="1800" dirty="0" err="1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Communication_Properties</a:t>
            </a: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::Timing =&gt; immediate;};</a:t>
            </a:r>
            <a:endParaRPr lang="en-US" sz="18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		B_TO_C : </a:t>
            </a:r>
            <a:r>
              <a:rPr lang="en-US" sz="1800" b="1" dirty="0">
                <a:solidFill>
                  <a:srgbClr val="7F0055"/>
                </a:solidFill>
                <a:latin typeface="Consolas"/>
                <a:ea typeface="Calibri"/>
                <a:cs typeface="Times New Roman"/>
              </a:rPr>
              <a:t>port</a:t>
            </a: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B_sub.Output</a:t>
            </a: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-&gt; C_sub.Input2 </a:t>
            </a:r>
            <a:endParaRPr lang="en-US" sz="18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			{</a:t>
            </a:r>
            <a:r>
              <a:rPr lang="en-US" sz="1800" dirty="0" err="1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Communication_Properties</a:t>
            </a: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::Timing =&gt; immediate;};</a:t>
            </a:r>
            <a:endParaRPr lang="en-US" sz="18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		</a:t>
            </a:r>
            <a:r>
              <a:rPr lang="en-US" sz="1800" dirty="0" err="1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C_TO_Output</a:t>
            </a: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: </a:t>
            </a:r>
            <a:r>
              <a:rPr lang="en-US" sz="1800" b="1" dirty="0">
                <a:solidFill>
                  <a:srgbClr val="7F0055"/>
                </a:solidFill>
                <a:latin typeface="Consolas"/>
                <a:ea typeface="Calibri"/>
                <a:cs typeface="Times New Roman"/>
              </a:rPr>
              <a:t>port</a:t>
            </a: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C_sub.Output</a:t>
            </a: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-&gt; Output </a:t>
            </a:r>
            <a:endParaRPr lang="en-US" sz="18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			{</a:t>
            </a:r>
            <a:r>
              <a:rPr lang="en-US" sz="1800" dirty="0" err="1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Communication_Properties</a:t>
            </a: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::Timing =&gt; immediate;}; </a:t>
            </a:r>
            <a:endParaRPr lang="en-US" sz="18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1800" b="1" dirty="0">
                <a:solidFill>
                  <a:srgbClr val="7F0055"/>
                </a:solidFill>
                <a:latin typeface="Consolas"/>
                <a:ea typeface="Calibri"/>
                <a:cs typeface="Times New Roman"/>
              </a:rPr>
              <a:t>end</a:t>
            </a: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top_level.Impl</a:t>
            </a:r>
            <a:r>
              <a:rPr lang="en-US" sz="1800" dirty="0">
                <a:solidFill>
                  <a:srgbClr val="000000"/>
                </a:solidFill>
                <a:latin typeface="Consolas"/>
                <a:ea typeface="Calibri"/>
                <a:cs typeface="Times New Roman"/>
              </a:rPr>
              <a:t>;</a:t>
            </a:r>
            <a:endParaRPr lang="en-US" sz="1800" dirty="0">
              <a:ea typeface="Calibri"/>
              <a:cs typeface="Times New Roman"/>
            </a:endParaRP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029200" y="1295400"/>
            <a:ext cx="3048000" cy="18288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953000" y="1600200"/>
            <a:ext cx="152400" cy="152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980680" y="2057400"/>
            <a:ext cx="152400" cy="152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715000" y="1417638"/>
            <a:ext cx="609600" cy="487362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705600" y="1478757"/>
            <a:ext cx="609600" cy="487362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748780" y="2382520"/>
            <a:ext cx="609600" cy="487362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882640" y="1513839"/>
            <a:ext cx="279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934200" y="1535668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858000" y="2443043"/>
            <a:ext cx="4292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cxnSp>
        <p:nvCxnSpPr>
          <p:cNvPr id="17" name="Curved Connector 16"/>
          <p:cNvCxnSpPr>
            <a:stCxn id="5" idx="0"/>
            <a:endCxn id="7" idx="1"/>
          </p:cNvCxnSpPr>
          <p:nvPr/>
        </p:nvCxnSpPr>
        <p:spPr>
          <a:xfrm rot="16200000" flipH="1">
            <a:off x="5341540" y="1287859"/>
            <a:ext cx="61119" cy="685800"/>
          </a:xfrm>
          <a:prstGeom prst="curvedConnector4">
            <a:avLst>
              <a:gd name="adj1" fmla="val -374024"/>
              <a:gd name="adj2" fmla="val 55556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urved Connector 18"/>
          <p:cNvCxnSpPr>
            <a:stCxn id="7" idx="3"/>
            <a:endCxn id="8" idx="1"/>
          </p:cNvCxnSpPr>
          <p:nvPr/>
        </p:nvCxnSpPr>
        <p:spPr>
          <a:xfrm>
            <a:off x="6324600" y="1661319"/>
            <a:ext cx="381000" cy="61119"/>
          </a:xfrm>
          <a:prstGeom prst="curved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urved Connector 20"/>
          <p:cNvCxnSpPr>
            <a:stCxn id="7" idx="3"/>
            <a:endCxn id="9" idx="1"/>
          </p:cNvCxnSpPr>
          <p:nvPr/>
        </p:nvCxnSpPr>
        <p:spPr>
          <a:xfrm>
            <a:off x="6324600" y="1661319"/>
            <a:ext cx="424180" cy="964882"/>
          </a:xfrm>
          <a:prstGeom prst="curved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urved Connector 22"/>
          <p:cNvCxnSpPr>
            <a:stCxn id="8" idx="2"/>
            <a:endCxn id="9" idx="0"/>
          </p:cNvCxnSpPr>
          <p:nvPr/>
        </p:nvCxnSpPr>
        <p:spPr>
          <a:xfrm rot="16200000" flipH="1">
            <a:off x="6823790" y="2152729"/>
            <a:ext cx="416401" cy="43180"/>
          </a:xfrm>
          <a:prstGeom prst="curved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urved Connector 24"/>
          <p:cNvCxnSpPr>
            <a:endCxn id="6" idx="2"/>
          </p:cNvCxnSpPr>
          <p:nvPr/>
        </p:nvCxnSpPr>
        <p:spPr>
          <a:xfrm flipV="1">
            <a:off x="7343139" y="2209800"/>
            <a:ext cx="713741" cy="423128"/>
          </a:xfrm>
          <a:prstGeom prst="curvedConnector2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3137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Agree </a:t>
            </a:r>
            <a:r>
              <a:rPr lang="en-US" dirty="0" smtClean="0"/>
              <a:t>example-3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/>
              <a:t>system A</a:t>
            </a:r>
          </a:p>
          <a:p>
            <a:pPr marL="0" indent="0">
              <a:buNone/>
            </a:pPr>
            <a:r>
              <a:rPr lang="en-US" sz="2800" dirty="0"/>
              <a:t>	features</a:t>
            </a:r>
          </a:p>
          <a:p>
            <a:pPr marL="0" indent="0">
              <a:buNone/>
            </a:pPr>
            <a:r>
              <a:rPr lang="en-US" sz="2800" dirty="0"/>
              <a:t>		Input: in data port </a:t>
            </a:r>
            <a:r>
              <a:rPr lang="en-US" sz="2800" dirty="0" err="1"/>
              <a:t>Base_Types</a:t>
            </a:r>
            <a:r>
              <a:rPr lang="en-US" sz="2800" dirty="0"/>
              <a:t>::Integer;</a:t>
            </a:r>
          </a:p>
          <a:p>
            <a:pPr marL="0" indent="0">
              <a:buNone/>
            </a:pPr>
            <a:r>
              <a:rPr lang="en-US" sz="2800" dirty="0"/>
              <a:t>		Output: out data port </a:t>
            </a:r>
            <a:r>
              <a:rPr lang="en-US" sz="2800" dirty="0" err="1"/>
              <a:t>Base_Types</a:t>
            </a:r>
            <a:r>
              <a:rPr lang="en-US" sz="2800" dirty="0"/>
              <a:t>::Integer;</a:t>
            </a:r>
          </a:p>
          <a:p>
            <a:pPr marL="0" indent="0">
              <a:buNone/>
            </a:pPr>
            <a:r>
              <a:rPr lang="en-US" sz="2800" dirty="0"/>
              <a:t>			</a:t>
            </a:r>
          </a:p>
          <a:p>
            <a:pPr marL="0" indent="0">
              <a:buNone/>
            </a:pPr>
            <a:r>
              <a:rPr lang="en-US" sz="2800" dirty="0"/>
              <a:t>	annex agree {** </a:t>
            </a:r>
          </a:p>
          <a:p>
            <a:pPr marL="0" indent="0">
              <a:buNone/>
            </a:pPr>
            <a:r>
              <a:rPr lang="en-US" sz="2800" dirty="0"/>
              <a:t>		assume "A input range" : Input &lt; 20;</a:t>
            </a:r>
          </a:p>
          <a:p>
            <a:pPr marL="0" indent="0">
              <a:buNone/>
            </a:pPr>
            <a:r>
              <a:rPr lang="en-US" sz="2800" dirty="0"/>
              <a:t>		guarantee "A output range" : Output &lt; 2*Input;</a:t>
            </a:r>
          </a:p>
          <a:p>
            <a:pPr marL="0" indent="0">
              <a:buNone/>
            </a:pPr>
            <a:r>
              <a:rPr lang="en-US" sz="2800" dirty="0"/>
              <a:t>	**};	</a:t>
            </a:r>
          </a:p>
          <a:p>
            <a:pPr marL="0" indent="0">
              <a:buNone/>
            </a:pPr>
            <a:r>
              <a:rPr lang="en-US" sz="2800" dirty="0"/>
              <a:t>end A ;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4573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In-line agree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https://github.com/smaccm/smaccm/blob/master/models/Microwave/Microwave_SEng5861.aadl</a:t>
            </a:r>
          </a:p>
        </p:txBody>
      </p:sp>
    </p:spTree>
    <p:extLst>
      <p:ext uri="{BB962C8B-B14F-4D97-AF65-F5344CB8AC3E}">
        <p14:creationId xmlns:p14="http://schemas.microsoft.com/office/powerpoint/2010/main" val="4128449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3849534"/>
              </p:ext>
            </p:extLst>
          </p:nvPr>
        </p:nvGraphicFramePr>
        <p:xfrm>
          <a:off x="2200886" y="1285082"/>
          <a:ext cx="4742228" cy="5156200"/>
        </p:xfrm>
        <a:graphic>
          <a:graphicData uri="http://schemas.openxmlformats.org/drawingml/2006/table">
            <a:tbl>
              <a:tblPr firstRow="1" firstCol="1" bandRow="1"/>
              <a:tblGrid>
                <a:gridCol w="6522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09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28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04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36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097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5117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936406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700" b="1" kern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Function</a:t>
                      </a:r>
                      <a:endParaRPr lang="en-US" sz="900" kern="11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98" marR="601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700" b="1" kern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Failure Condition</a:t>
                      </a:r>
                      <a:endParaRPr lang="en-US" sz="900" kern="11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700" b="1" kern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(hazard description)</a:t>
                      </a:r>
                      <a:endParaRPr lang="en-US" sz="900" kern="11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98" marR="601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700" b="1" kern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Phase</a:t>
                      </a:r>
                      <a:endParaRPr lang="en-US" sz="900" kern="11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98" marR="601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700" b="1" kern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Effect of Failure Condition on Aircraft/Crew</a:t>
                      </a:r>
                      <a:endParaRPr lang="en-US" sz="900" kern="11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98" marR="601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700" b="1" kern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Classification</a:t>
                      </a:r>
                      <a:endParaRPr lang="en-US" sz="900" kern="11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98" marR="601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700" b="1" kern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Reference to supporting material</a:t>
                      </a:r>
                      <a:endParaRPr lang="en-US" sz="900" kern="11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98" marR="601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700" b="1" kern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Verification</a:t>
                      </a:r>
                      <a:endParaRPr lang="en-US" sz="900" kern="11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98" marR="601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89557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800" kern="1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Control Thrust</a:t>
                      </a:r>
                      <a:endParaRPr lang="en-US" sz="900" kern="11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98" marR="601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800" kern="1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Engine provides no thrust</a:t>
                      </a:r>
                      <a:endParaRPr lang="en-US" sz="900" kern="11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800" kern="1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900" kern="11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800" kern="1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Engine provides too little thrust</a:t>
                      </a:r>
                      <a:endParaRPr lang="en-US" sz="900" kern="11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800" kern="1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900" kern="11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800" kern="1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Engine provides too much thrust</a:t>
                      </a:r>
                      <a:endParaRPr lang="en-US" sz="900" kern="11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800" kern="1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900" kern="11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800" kern="1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Engine is slow to provide commanded thrust   (increase or decrease) </a:t>
                      </a:r>
                      <a:endParaRPr lang="en-US" sz="900" kern="11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800" kern="1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900" kern="11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800" kern="1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Engine will not shutdown when commanded</a:t>
                      </a:r>
                      <a:endParaRPr lang="en-US" sz="900" kern="11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800" kern="1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900" kern="11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800" kern="1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Engine cannot be controlled - Loss of Engine Thrust Control (LOTC)</a:t>
                      </a:r>
                      <a:endParaRPr lang="en-US" sz="900" kern="11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800" kern="1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900" kern="11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98" marR="601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4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  <a:tabLst>
                          <a:tab pos="137160" algn="l"/>
                        </a:tabLst>
                      </a:pPr>
                      <a:r>
                        <a:rPr lang="en-US" sz="800" kern="1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Taxi, Takeoff, Landing, and Flight</a:t>
                      </a:r>
                      <a:endParaRPr lang="en-US" sz="900" kern="11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98" marR="601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4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  <a:tabLst>
                          <a:tab pos="137160" algn="l"/>
                        </a:tabLst>
                      </a:pPr>
                      <a:r>
                        <a:rPr lang="en-US" sz="800" kern="1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900" kern="11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98" marR="601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4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  <a:tabLst>
                          <a:tab pos="137160" algn="l"/>
                        </a:tabLst>
                      </a:pPr>
                      <a:r>
                        <a:rPr lang="en-US" sz="800" kern="1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900" kern="11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98" marR="601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4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  <a:tabLst>
                          <a:tab pos="137160" algn="l"/>
                        </a:tabLst>
                      </a:pPr>
                      <a:r>
                        <a:rPr lang="en-US" sz="800" kern="1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900" kern="11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98" marR="601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4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  <a:tabLst>
                          <a:tab pos="137160" algn="l"/>
                        </a:tabLst>
                      </a:pPr>
                      <a:r>
                        <a:rPr lang="en-US" sz="800" kern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900" kern="11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198" marR="601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200400" y="685800"/>
            <a:ext cx="2788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Function Hazard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061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9971731"/>
              </p:ext>
            </p:extLst>
          </p:nvPr>
        </p:nvGraphicFramePr>
        <p:xfrm>
          <a:off x="685800" y="2209800"/>
          <a:ext cx="7543800" cy="3581400"/>
        </p:xfrm>
        <a:graphic>
          <a:graphicData uri="http://schemas.openxmlformats.org/drawingml/2006/table">
            <a:tbl>
              <a:tblPr firstRow="1" firstCol="1" bandRow="1"/>
              <a:tblGrid>
                <a:gridCol w="24583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854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7675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1050" kern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Accident</a:t>
                      </a:r>
                      <a:endParaRPr lang="en-US" sz="1050" kern="11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1050" kern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System-Level (operational) Hazards</a:t>
                      </a:r>
                      <a:endParaRPr lang="en-US" sz="1050" kern="11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33725">
                <a:tc>
                  <a:txBody>
                    <a:bodyPr/>
                    <a:lstStyle/>
                    <a:p>
                      <a:pPr marL="0" marR="0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1050" kern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A-1: Loss of life or serious injury due to aircraft engine </a:t>
                      </a:r>
                    </a:p>
                    <a:p>
                      <a:pPr marL="0" marR="0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1050" kern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marL="0" marR="0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1050" kern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A-2: Catastrophic damage to aircraft or other property due to aircraft engine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1050" kern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 H0: Ineffective thrust to maintain controlled flight or safe taxi</a:t>
                      </a:r>
                    </a:p>
                    <a:p>
                      <a:pPr marL="0" marR="0" algn="just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1050" kern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 H1: Engine provides no thrust</a:t>
                      </a:r>
                    </a:p>
                    <a:p>
                      <a:pPr marL="0" marR="0" algn="just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1050" kern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 H2: Engine provides too little thrust</a:t>
                      </a:r>
                    </a:p>
                    <a:p>
                      <a:pPr marL="0" marR="0" algn="just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1050" kern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 H3: Engine provides too much thrust</a:t>
                      </a:r>
                    </a:p>
                    <a:p>
                      <a:pPr marL="0" marR="0" algn="just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1050" kern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 H4: Engine is slow to provide thrust (increase or decrease)</a:t>
                      </a:r>
                    </a:p>
                    <a:p>
                      <a:pPr marL="0" marR="0" algn="just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1050" kern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 H5: Engine will not shutdown when commanded</a:t>
                      </a:r>
                    </a:p>
                    <a:p>
                      <a:pPr marL="0" marR="0" algn="just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1050" kern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 H6: Complete Loss of  Engine Thrust Control (LOTC)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6697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547364"/>
              </p:ext>
            </p:extLst>
          </p:nvPr>
        </p:nvGraphicFramePr>
        <p:xfrm>
          <a:off x="762000" y="2362201"/>
          <a:ext cx="7620000" cy="3428998"/>
        </p:xfrm>
        <a:graphic>
          <a:graphicData uri="http://schemas.openxmlformats.org/drawingml/2006/table">
            <a:tbl>
              <a:tblPr firstRow="1" firstCol="1" bandRow="1"/>
              <a:tblGrid>
                <a:gridCol w="3569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504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5749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1050" kern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Hazards</a:t>
                      </a:r>
                      <a:endParaRPr lang="en-US" sz="1050" kern="11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1050" kern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Safety Requirements </a:t>
                      </a:r>
                      <a:endParaRPr lang="en-US" sz="1050" kern="11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marL="0" marR="0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1050" kern="1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H1: Engine provides no thrust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1050" kern="1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SC1: Thrust must be provided at all times when commanded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marL="0" marR="0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1050" kern="1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H2: Engine provides too little thrust</a:t>
                      </a:r>
                    </a:p>
                    <a:p>
                      <a:pPr marL="0" marR="0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1050" kern="1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H3: Engine provides too much thrust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1050" kern="1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SC2: Thrust level must be provided at the commanded level.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marL="0" marR="0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1050" kern="1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H4: Engine is slow to provide commanded thrust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1050" kern="1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SC3: Engine must provide commanded thrust in xxx seconds.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marL="0" marR="0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1050" kern="1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H5: Engine will not shutdown when commanded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1050" kern="1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[The relevant safety constraints arising out of this include SC1, SC2, and SC4]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57249">
                <a:tc>
                  <a:txBody>
                    <a:bodyPr/>
                    <a:lstStyle/>
                    <a:p>
                      <a:pPr marL="0" marR="0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1050" kern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H6: Engine cannot be controlled - Loss of  Engine Thrust Control (LOTC)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1050" kern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SC4: Engine must respond to all commands</a:t>
                      </a:r>
                    </a:p>
                    <a:p>
                      <a:pPr marL="0" marR="0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1050" kern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SC4.1: Engine must start when commanded</a:t>
                      </a:r>
                    </a:p>
                    <a:p>
                      <a:pPr marL="0" marR="0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7160" algn="l"/>
                        </a:tabLst>
                      </a:pPr>
                      <a:r>
                        <a:rPr lang="en-US" sz="1050" kern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SC4.2: Engine must shutdown when commanded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7856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handling</a:t>
            </a:r>
            <a:endParaRPr lang="en-US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713" y="1600200"/>
            <a:ext cx="8748218" cy="4983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6415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Resolute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r>
              <a:rPr lang="en-US" dirty="0" err="1"/>
              <a:t>SumForThread</a:t>
            </a:r>
            <a:r>
              <a:rPr lang="en-US" b="1" dirty="0"/>
              <a:t>(t: component) : real =</a:t>
            </a:r>
          </a:p>
          <a:p>
            <a:r>
              <a:rPr lang="en-US" b="1" dirty="0"/>
              <a:t>let </a:t>
            </a:r>
            <a:r>
              <a:rPr lang="en-US" b="1" dirty="0" err="1"/>
              <a:t>executions_per_minute</a:t>
            </a:r>
            <a:r>
              <a:rPr lang="en-US" b="1" dirty="0"/>
              <a:t> : real = (60.0 * 60.0 * 1000.0) / property(t, Period, (60.0 * 60.0 * 1000.0));</a:t>
            </a:r>
          </a:p>
          <a:p>
            <a:r>
              <a:rPr lang="en-US" b="1" dirty="0"/>
              <a:t>let </a:t>
            </a:r>
            <a:r>
              <a:rPr lang="en-US" b="1" dirty="0" err="1"/>
              <a:t>milliwats_per_execution</a:t>
            </a:r>
            <a:r>
              <a:rPr lang="en-US" b="1" dirty="0"/>
              <a:t> : real = property(t, </a:t>
            </a:r>
            <a:r>
              <a:rPr lang="en-US" b="1" dirty="0" err="1"/>
              <a:t>Power_Properties</a:t>
            </a:r>
            <a:r>
              <a:rPr lang="en-US" b="1" dirty="0"/>
              <a:t>::</a:t>
            </a:r>
            <a:r>
              <a:rPr lang="en-US" b="1" dirty="0" err="1"/>
              <a:t>PowerBudget</a:t>
            </a:r>
            <a:r>
              <a:rPr lang="en-US" b="1" dirty="0"/>
              <a:t>, 0.0);</a:t>
            </a:r>
          </a:p>
          <a:p>
            <a:r>
              <a:rPr lang="en-US" dirty="0" err="1"/>
              <a:t>milliwats_per_execution</a:t>
            </a:r>
            <a:r>
              <a:rPr lang="en-US" dirty="0"/>
              <a:t> </a:t>
            </a:r>
            <a:r>
              <a:rPr lang="en-US" b="1" dirty="0" smtClean="0"/>
              <a:t>*</a:t>
            </a:r>
            <a:r>
              <a:rPr lang="en-US" b="1" dirty="0" err="1" smtClean="0"/>
              <a:t>executions_per_minute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921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Resolute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 Resolute models</a:t>
            </a:r>
          </a:p>
          <a:p>
            <a:r>
              <a:rPr lang="en-US" dirty="0"/>
              <a:t>https://github.com/smaccm/smaccm</a:t>
            </a:r>
          </a:p>
        </p:txBody>
      </p:sp>
    </p:spTree>
    <p:extLst>
      <p:ext uri="{BB962C8B-B14F-4D97-AF65-F5344CB8AC3E}">
        <p14:creationId xmlns:p14="http://schemas.microsoft.com/office/powerpoint/2010/main" val="2803296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Modern development techniques</a:t>
            </a:r>
            <a:endParaRPr lang="en-US" dirty="0"/>
          </a:p>
        </p:txBody>
      </p:sp>
      <p:pic>
        <p:nvPicPr>
          <p:cNvPr id="8194" name="Picture 2" descr="http://www.lbible.org/files/img/slides/strand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17475"/>
            <a:ext cx="784323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6934200" y="3505200"/>
            <a:ext cx="1752600" cy="1143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477000" y="3048000"/>
            <a:ext cx="83820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715000" y="2517475"/>
            <a:ext cx="1181100" cy="5305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944264" y="4297392"/>
            <a:ext cx="18085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requirements</a:t>
            </a:r>
            <a:endParaRPr lang="en-US" sz="2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228353" y="3048000"/>
            <a:ext cx="16514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architecture</a:t>
            </a:r>
            <a:endParaRPr lang="en-US" sz="2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277754" y="2517475"/>
            <a:ext cx="15504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verification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736056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PCA Shutoff Valve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http://people.cs.ksu.edu/~scbarrett/pcashutoff-doc/index.html</a:t>
            </a:r>
            <a:r>
              <a:rPr lang="en-US" dirty="0" smtClean="0">
                <a:hlinkClick r:id="rId2"/>
              </a:rPr>
              <a:t>#</a:t>
            </a:r>
            <a:endParaRPr lang="en-US" dirty="0" smtClean="0"/>
          </a:p>
          <a:p>
            <a:r>
              <a:rPr lang="en-US" dirty="0">
                <a:hlinkClick r:id="rId3"/>
              </a:rPr>
              <a:t>http://people.cs.ksu.edu/~</a:t>
            </a:r>
            <a:r>
              <a:rPr lang="en-US" dirty="0" smtClean="0">
                <a:hlinkClick r:id="rId3"/>
              </a:rPr>
              <a:t>scbarrett/pcashutoff-doc/app/shutoff.html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88644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far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57200" y="3810000"/>
            <a:ext cx="8229600" cy="7620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-8626" y="3410476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Idea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370046" y="3440668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</a:t>
            </a:r>
            <a:r>
              <a:rPr lang="en-US" dirty="0" smtClean="0"/>
              <a:t>etire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176328" y="3475693"/>
            <a:ext cx="1620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277669" y="3504614"/>
            <a:ext cx="1415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Architecture</a:t>
            </a:r>
            <a:endParaRPr lang="en-US" dirty="0"/>
          </a:p>
        </p:txBody>
      </p:sp>
      <p:cxnSp>
        <p:nvCxnSpPr>
          <p:cNvPr id="11" name="Curved Connector 10"/>
          <p:cNvCxnSpPr>
            <a:stCxn id="8" idx="0"/>
            <a:endCxn id="9" idx="0"/>
          </p:cNvCxnSpPr>
          <p:nvPr/>
        </p:nvCxnSpPr>
        <p:spPr>
          <a:xfrm rot="16200000" flipH="1">
            <a:off x="2971720" y="2490779"/>
            <a:ext cx="28921" cy="1998748"/>
          </a:xfrm>
          <a:prstGeom prst="curvedConnector3">
            <a:avLst>
              <a:gd name="adj1" fmla="val -790429"/>
            </a:avLst>
          </a:pr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432330" y="4170589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feedback</a:t>
            </a:r>
            <a:endParaRPr lang="en-US" dirty="0"/>
          </a:p>
        </p:txBody>
      </p:sp>
      <p:cxnSp>
        <p:nvCxnSpPr>
          <p:cNvPr id="14" name="Curved Connector 13"/>
          <p:cNvCxnSpPr/>
          <p:nvPr/>
        </p:nvCxnSpPr>
        <p:spPr>
          <a:xfrm rot="5400000" flipH="1">
            <a:off x="2971720" y="2950688"/>
            <a:ext cx="28921" cy="1998748"/>
          </a:xfrm>
          <a:prstGeom prst="curvedConnector3">
            <a:avLst>
              <a:gd name="adj1" fmla="val -790429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175701" y="2951114"/>
            <a:ext cx="1710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Decomposition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638800" y="3478768"/>
            <a:ext cx="1762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cxnSp>
        <p:nvCxnSpPr>
          <p:cNvPr id="18" name="Curved Connector 17"/>
          <p:cNvCxnSpPr>
            <a:stCxn id="8" idx="2"/>
            <a:endCxn id="8" idx="1"/>
          </p:cNvCxnSpPr>
          <p:nvPr/>
        </p:nvCxnSpPr>
        <p:spPr>
          <a:xfrm rot="5400000" flipH="1">
            <a:off x="1489235" y="3347453"/>
            <a:ext cx="184666" cy="810479"/>
          </a:xfrm>
          <a:prstGeom prst="curvedConnector4">
            <a:avLst>
              <a:gd name="adj1" fmla="val -123791"/>
              <a:gd name="adj2" fmla="val 128206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977386" y="3985923"/>
            <a:ext cx="851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639258" y="2685024"/>
            <a:ext cx="16209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Use cases</a:t>
            </a:r>
          </a:p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-53239" y="5715000"/>
            <a:ext cx="1544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Infrastructure</a:t>
            </a:r>
            <a:endParaRPr lang="en-US" dirty="0"/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438509" y="5181600"/>
            <a:ext cx="8229600" cy="7620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39258" y="5181600"/>
            <a:ext cx="15568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Configuration</a:t>
            </a:r>
          </a:p>
          <a:p>
            <a:r>
              <a:rPr lang="en-US" dirty="0" smtClean="0"/>
              <a:t>management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2443016" y="5219700"/>
            <a:ext cx="11208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Process/</a:t>
            </a:r>
          </a:p>
          <a:p>
            <a:r>
              <a:rPr lang="en-US" dirty="0" smtClean="0"/>
              <a:t>notations</a:t>
            </a:r>
            <a:endParaRPr lang="en-US" dirty="0"/>
          </a:p>
        </p:txBody>
      </p:sp>
      <p:cxnSp>
        <p:nvCxnSpPr>
          <p:cNvPr id="26" name="Curved Connector 25"/>
          <p:cNvCxnSpPr>
            <a:stCxn id="9" idx="3"/>
            <a:endCxn id="9" idx="0"/>
          </p:cNvCxnSpPr>
          <p:nvPr/>
        </p:nvCxnSpPr>
        <p:spPr>
          <a:xfrm flipH="1" flipV="1">
            <a:off x="3985555" y="3504614"/>
            <a:ext cx="707886" cy="184666"/>
          </a:xfrm>
          <a:prstGeom prst="curvedConnector4">
            <a:avLst>
              <a:gd name="adj1" fmla="val -32293"/>
              <a:gd name="adj2" fmla="val 223791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001370" y="2951114"/>
            <a:ext cx="126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reconsider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-34505" y="3943710"/>
            <a:ext cx="838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Scope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85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Decomposition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828800"/>
            <a:ext cx="7901202" cy="466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43160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Hazards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identifying hazards there are two principal considerations: exceptional conditions within architecture elements (characterized using the </a:t>
            </a:r>
            <a:r>
              <a:rPr lang="en-US" dirty="0" smtClean="0"/>
              <a:t>EMV2 </a:t>
            </a:r>
            <a:r>
              <a:rPr lang="en-US" dirty="0"/>
              <a:t>error ontology) and mismatched assumptions (mismatched assumption-guarantee contracts between systems) about their interactions. </a:t>
            </a:r>
            <a:endParaRPr lang="en-US" dirty="0" smtClean="0"/>
          </a:p>
          <a:p>
            <a:r>
              <a:rPr lang="en-US" dirty="0" smtClean="0"/>
              <a:t>We will handle both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523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Hazard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http://people.cs.ksu.edu/~scbarrett/pcashutoff-doc/index.html#</a:t>
            </a:r>
            <a:endParaRPr lang="en-US" dirty="0"/>
          </a:p>
          <a:p>
            <a:r>
              <a:rPr lang="en-US" dirty="0">
                <a:hlinkClick r:id="rId3"/>
              </a:rPr>
              <a:t>http://people.cs.ksu.edu/~scbarrett/pcashutoff-doc/app/shutoff.html</a:t>
            </a:r>
            <a:endParaRPr lang="en-US" dirty="0"/>
          </a:p>
          <a:p>
            <a:r>
              <a:rPr lang="en-US" dirty="0" smtClean="0">
                <a:hlinkClick r:id="rId4"/>
              </a:rPr>
              <a:t>http</a:t>
            </a:r>
            <a:r>
              <a:rPr lang="en-US" dirty="0">
                <a:hlinkClick r:id="rId4"/>
              </a:rPr>
              <a:t>://</a:t>
            </a:r>
            <a:r>
              <a:rPr lang="en-US" dirty="0" smtClean="0">
                <a:hlinkClick r:id="rId4"/>
              </a:rPr>
              <a:t>santoslab.org/pub/mdcf-architect/HazardAnalysis.html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61989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Traceability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we build the requirements model we have traceability in the form of references to the entity constrained by the requirement.</a:t>
            </a:r>
          </a:p>
          <a:p>
            <a:r>
              <a:rPr lang="en-US" dirty="0" smtClean="0"/>
              <a:t>We also have traceability via requirements categories.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817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Agree model checking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annex to AADL that allows the specification of guarantees and checks their correctness.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annex </a:t>
            </a:r>
            <a:r>
              <a:rPr lang="en-US" dirty="0"/>
              <a:t>agree </a:t>
            </a:r>
            <a:r>
              <a:rPr lang="en-US" dirty="0" smtClean="0"/>
              <a:t>{**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guarantee </a:t>
            </a:r>
            <a:r>
              <a:rPr lang="en-US" dirty="0"/>
              <a:t>”dummy” : </a:t>
            </a:r>
            <a:r>
              <a:rPr lang="en-US" b="1" dirty="0"/>
              <a:t>true 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 smtClean="0"/>
              <a:t>**};</a:t>
            </a:r>
          </a:p>
          <a:p>
            <a:pPr marL="0" indent="0">
              <a:buNone/>
            </a:pPr>
            <a:r>
              <a:rPr lang="en-US" dirty="0" smtClean="0"/>
              <a:t>Inserted into an AADL component specification</a:t>
            </a:r>
          </a:p>
          <a:p>
            <a:pPr marL="0" indent="0">
              <a:buNone/>
            </a:pPr>
            <a:r>
              <a:rPr lang="en-US" dirty="0" smtClean="0"/>
              <a:t>We need to replace dummy and true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114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74699"/>
            <a:ext cx="9139173" cy="5138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 flipV="1">
            <a:off x="6629400" y="2514600"/>
            <a:ext cx="914400" cy="76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1905000" y="4038600"/>
            <a:ext cx="2667000" cy="410474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4572000" y="3886200"/>
            <a:ext cx="838200" cy="3576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5867400" y="4243837"/>
            <a:ext cx="228600" cy="55676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724400" y="3538434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 insert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729803" y="2514600"/>
            <a:ext cx="226215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2. Select .</a:t>
            </a:r>
            <a:r>
              <a:rPr lang="en-US" dirty="0" err="1" smtClean="0"/>
              <a:t>impl</a:t>
            </a:r>
            <a:r>
              <a:rPr lang="en-US" dirty="0" smtClean="0"/>
              <a:t> and</a:t>
            </a:r>
          </a:p>
          <a:p>
            <a:r>
              <a:rPr lang="en-US" dirty="0"/>
              <a:t>r</a:t>
            </a:r>
            <a:r>
              <a:rPr lang="en-US" dirty="0" smtClean="0"/>
              <a:t>ight click and select</a:t>
            </a:r>
          </a:p>
          <a:p>
            <a:r>
              <a:rPr lang="en-US" dirty="0"/>
              <a:t>a</a:t>
            </a:r>
            <a:r>
              <a:rPr lang="en-US" dirty="0" smtClean="0"/>
              <a:t>ll levels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775034" y="4019191"/>
            <a:ext cx="1736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3. Read results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740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38249</TotalTime>
  <Words>536</Words>
  <Application>Microsoft Office PowerPoint</Application>
  <PresentationFormat>On-screen Show (4:3)</PresentationFormat>
  <Paragraphs>335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MS PGothic</vt:lpstr>
      <vt:lpstr>MS PGothic</vt:lpstr>
      <vt:lpstr>Arial</vt:lpstr>
      <vt:lpstr>Calibri</vt:lpstr>
      <vt:lpstr>Consolas</vt:lpstr>
      <vt:lpstr>Times New Roman</vt:lpstr>
      <vt:lpstr>Verdana</vt:lpstr>
      <vt:lpstr>ヒラギノ角ゴ Pro W3</vt:lpstr>
      <vt:lpstr>syse802Template</vt:lpstr>
      <vt:lpstr>CPSC 873</vt:lpstr>
      <vt:lpstr>Modern development techniques</vt:lpstr>
      <vt:lpstr>So far</vt:lpstr>
      <vt:lpstr>Decomposition</vt:lpstr>
      <vt:lpstr>Hazards</vt:lpstr>
      <vt:lpstr>Hazard Analysis</vt:lpstr>
      <vt:lpstr>Traceability</vt:lpstr>
      <vt:lpstr>Agree model checking</vt:lpstr>
      <vt:lpstr>PowerPoint Presentation</vt:lpstr>
      <vt:lpstr>Agree example-1</vt:lpstr>
      <vt:lpstr>Agree example-2</vt:lpstr>
      <vt:lpstr>Agree example-3</vt:lpstr>
      <vt:lpstr>In-line agree models</vt:lpstr>
      <vt:lpstr>PowerPoint Presentation</vt:lpstr>
      <vt:lpstr>PowerPoint Presentation</vt:lpstr>
      <vt:lpstr>PowerPoint Presentation</vt:lpstr>
      <vt:lpstr>Error handling</vt:lpstr>
      <vt:lpstr>Resolute</vt:lpstr>
      <vt:lpstr>Resolute</vt:lpstr>
      <vt:lpstr>PCA Shutoff Valve</vt:lpstr>
    </vt:vector>
  </TitlesOfParts>
  <Company>Clemson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John Mcgregor</cp:lastModifiedBy>
  <cp:revision>133</cp:revision>
  <cp:lastPrinted>2015-08-15T13:16:16Z</cp:lastPrinted>
  <dcterms:created xsi:type="dcterms:W3CDTF">2011-07-20T15:12:54Z</dcterms:created>
  <dcterms:modified xsi:type="dcterms:W3CDTF">2017-09-19T00:35:02Z</dcterms:modified>
</cp:coreProperties>
</file>