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0" r:id="rId2"/>
    <p:sldId id="300" r:id="rId3"/>
    <p:sldId id="266" r:id="rId4"/>
    <p:sldId id="269" r:id="rId5"/>
    <p:sldId id="267" r:id="rId6"/>
    <p:sldId id="268" r:id="rId7"/>
    <p:sldId id="298" r:id="rId8"/>
    <p:sldId id="29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2" r:id="rId23"/>
    <p:sldId id="286" r:id="rId24"/>
    <p:sldId id="287" r:id="rId25"/>
    <p:sldId id="288" r:id="rId26"/>
    <p:sldId id="289" r:id="rId27"/>
    <p:sldId id="290" r:id="rId28"/>
    <p:sldId id="291" r:id="rId29"/>
    <p:sldId id="296" r:id="rId30"/>
    <p:sldId id="301" r:id="rId31"/>
    <p:sldId id="297" r:id="rId32"/>
    <p:sldId id="264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2" d="100"/>
          <a:sy n="52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50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3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2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6B37-BB50-4860-B621-92F5BDBC64F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.vutbr.cz/study/courses/ITS/public/ieee82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msu.edu/~435cruise3/resources/SRSFinalPDF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sier-andreas.net/software_architecture/pac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se2s/AAD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i.cmu.edu/reports/00tr00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Verdana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873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Architecture Evaluation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Conceptual Flow of ATAM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00850" y="2240757"/>
            <a:ext cx="406400" cy="1227137"/>
            <a:chOff x="4176" y="1199"/>
            <a:chExt cx="288" cy="86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176" y="1873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176" y="1199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070725" y="2107407"/>
            <a:ext cx="1446212" cy="14954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81389" tIns="40695" rIns="81389" bIns="40695" anchor="ctr"/>
          <a:lstStyle/>
          <a:p>
            <a:pPr algn="ctr" defTabSz="814388" eaLnBrk="0" hangingPunct="0">
              <a:buFontTx/>
              <a:buNone/>
            </a:pPr>
            <a:r>
              <a:rPr lang="en-US">
                <a:solidFill>
                  <a:srgbClr val="EBF0F5"/>
                </a:solidFill>
              </a:rPr>
              <a:t>Analysis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72050" y="1970882"/>
            <a:ext cx="1862137" cy="1698625"/>
            <a:chOff x="2561" y="899"/>
            <a:chExt cx="1173" cy="107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561" y="16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561" y="10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795" y="1498"/>
              <a:ext cx="939" cy="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Architectural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Decisions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795" y="899"/>
              <a:ext cx="939" cy="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Scenarios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74987" y="1970882"/>
            <a:ext cx="1930400" cy="1698625"/>
            <a:chOff x="1366" y="899"/>
            <a:chExt cx="1216" cy="1070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366" y="16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366" y="10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43" y="899"/>
              <a:ext cx="939" cy="47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Quality 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Attributes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643" y="1498"/>
              <a:ext cx="939" cy="47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Architectural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Approaches</a:t>
              </a:r>
            </a:p>
          </p:txBody>
        </p:sp>
      </p:grp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1639887" y="1337469"/>
            <a:ext cx="65976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65" charset="-128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617662" y="1970882"/>
            <a:ext cx="1490663" cy="1698625"/>
            <a:chOff x="448" y="899"/>
            <a:chExt cx="939" cy="1070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48" y="899"/>
              <a:ext cx="939" cy="471"/>
            </a:xfrm>
            <a:prstGeom prst="rect">
              <a:avLst/>
            </a:prstGeom>
            <a:solidFill>
              <a:srgbClr val="04A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Business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Drivers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48" y="1498"/>
              <a:ext cx="939" cy="471"/>
            </a:xfrm>
            <a:prstGeom prst="rect">
              <a:avLst/>
            </a:prstGeom>
            <a:solidFill>
              <a:srgbClr val="04A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Software 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Architecture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5241925" y="4009232"/>
            <a:ext cx="2100262" cy="2039937"/>
            <a:chOff x="2731" y="2183"/>
            <a:chExt cx="1323" cy="1285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731" y="3211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Risks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731" y="2526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Sensitivity Points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731" y="2183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Tradeoffs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731" y="2868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Non-Risks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244600" y="2174082"/>
            <a:ext cx="1230312" cy="3670300"/>
            <a:chOff x="213" y="1027"/>
            <a:chExt cx="776" cy="2312"/>
          </a:xfrm>
        </p:grpSpPr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213" y="1027"/>
              <a:ext cx="235" cy="171"/>
            </a:xfrm>
            <a:prstGeom prst="rightArrow">
              <a:avLst>
                <a:gd name="adj1" fmla="val 50000"/>
                <a:gd name="adj2" fmla="val 3435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213" y="1627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13" y="1070"/>
              <a:ext cx="85" cy="226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35" y="2352"/>
              <a:ext cx="65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>
              <a:spAutoFit/>
            </a:bodyPr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impacts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125662" y="5436394"/>
            <a:ext cx="1762125" cy="747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389" tIns="40695" rIns="81389" bIns="40695" anchor="ctr"/>
          <a:lstStyle/>
          <a:p>
            <a:pPr algn="ctr" defTabSz="814388" eaLnBrk="0" hangingPunct="0">
              <a:buFontTx/>
              <a:buNone/>
            </a:pPr>
            <a:r>
              <a:rPr lang="en-US">
                <a:solidFill>
                  <a:srgbClr val="EBF0F5"/>
                </a:solidFill>
              </a:rPr>
              <a:t>Risk Themes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3887787" y="5090319"/>
            <a:ext cx="1354138" cy="889000"/>
            <a:chOff x="1878" y="2865"/>
            <a:chExt cx="853" cy="559"/>
          </a:xfrm>
        </p:grpSpPr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957" y="2865"/>
              <a:ext cx="637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>
              <a:spAutoFit/>
            </a:bodyPr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distilled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into</a:t>
              </a:r>
            </a:p>
          </p:txBody>
        </p: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1878" y="3253"/>
              <a:ext cx="853" cy="171"/>
              <a:chOff x="1878" y="3253"/>
              <a:chExt cx="853" cy="171"/>
            </a:xfrm>
          </p:grpSpPr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 flipH="1">
                <a:off x="1878" y="3253"/>
                <a:ext cx="256" cy="171"/>
              </a:xfrm>
              <a:prstGeom prst="rightArrow">
                <a:avLst>
                  <a:gd name="adj1" fmla="val 50000"/>
                  <a:gd name="adj2" fmla="val 37427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 rot="5400000" flipV="1">
                <a:off x="2368" y="3019"/>
                <a:ext cx="86" cy="64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 rot="5400000" flipV="1">
            <a:off x="1616868" y="5403851"/>
            <a:ext cx="136525" cy="8810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7342187" y="3602832"/>
            <a:ext cx="541338" cy="2378075"/>
            <a:chOff x="4054" y="1927"/>
            <a:chExt cx="341" cy="1498"/>
          </a:xfrm>
        </p:grpSpPr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 flipH="1">
              <a:off x="4054" y="2226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flipH="1">
              <a:off x="4054" y="2569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 flipH="1">
              <a:off x="4054" y="2911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 flipH="1">
              <a:off x="4054" y="3254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310" y="1927"/>
              <a:ext cx="85" cy="145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32" grpId="0" animBg="1" autoUpdateAnimBg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Phase 0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Partnership and preparation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Phase 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Evaluation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Phase 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Evaluation continued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Phase 3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Follow-up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Logistics are agreed to</a:t>
            </a:r>
          </a:p>
          <a:p>
            <a:pPr lvl="1"/>
            <a:r>
              <a:rPr lang="en-US" dirty="0" smtClean="0"/>
              <a:t>Meeting dates</a:t>
            </a:r>
          </a:p>
          <a:p>
            <a:pPr lvl="1"/>
            <a:r>
              <a:rPr lang="en-US" dirty="0" smtClean="0"/>
              <a:t>Who must attend</a:t>
            </a:r>
          </a:p>
          <a:p>
            <a:pPr lvl="1"/>
            <a:r>
              <a:rPr lang="en-US" dirty="0" smtClean="0"/>
              <a:t>Team membership</a:t>
            </a:r>
          </a:p>
          <a:p>
            <a:r>
              <a:rPr lang="en-US" dirty="0" smtClean="0"/>
              <a:t>Agenda is agreed to</a:t>
            </a:r>
          </a:p>
          <a:p>
            <a:r>
              <a:rPr lang="en-US" dirty="0" smtClean="0"/>
              <a:t>Collect initial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Step 1</a:t>
            </a:r>
          </a:p>
          <a:p>
            <a:pPr lvl="1"/>
            <a:r>
              <a:rPr lang="en-US" sz="2000" dirty="0" smtClean="0"/>
              <a:t>Present the ATAM</a:t>
            </a:r>
          </a:p>
          <a:p>
            <a:r>
              <a:rPr lang="en-US" sz="2000" dirty="0" smtClean="0"/>
              <a:t>Step 2</a:t>
            </a:r>
          </a:p>
          <a:p>
            <a:pPr lvl="1"/>
            <a:r>
              <a:rPr lang="en-US" sz="2000" dirty="0" smtClean="0"/>
              <a:t>Present business drivers</a:t>
            </a:r>
          </a:p>
          <a:p>
            <a:r>
              <a:rPr lang="en-US" sz="2000" dirty="0" smtClean="0"/>
              <a:t>Step 3</a:t>
            </a:r>
          </a:p>
          <a:p>
            <a:pPr lvl="1"/>
            <a:r>
              <a:rPr lang="en-US" sz="2000" dirty="0" smtClean="0"/>
              <a:t>Present architecture</a:t>
            </a:r>
          </a:p>
          <a:p>
            <a:r>
              <a:rPr lang="en-US" sz="2000" dirty="0" smtClean="0"/>
              <a:t>Step 4</a:t>
            </a:r>
          </a:p>
          <a:p>
            <a:pPr lvl="1"/>
            <a:r>
              <a:rPr lang="en-US" sz="2000" dirty="0" smtClean="0"/>
              <a:t>Identify architectural approaches</a:t>
            </a:r>
          </a:p>
          <a:p>
            <a:r>
              <a:rPr lang="en-US" sz="2000" dirty="0" smtClean="0"/>
              <a:t>Step 5</a:t>
            </a:r>
          </a:p>
          <a:p>
            <a:pPr lvl="1"/>
            <a:r>
              <a:rPr lang="en-US" sz="2000" dirty="0" smtClean="0"/>
              <a:t>Generate quality attribute utility tree</a:t>
            </a:r>
          </a:p>
          <a:p>
            <a:r>
              <a:rPr lang="en-US" sz="2000" dirty="0" smtClean="0"/>
              <a:t>Step 6</a:t>
            </a:r>
          </a:p>
          <a:p>
            <a:pPr lvl="1"/>
            <a:r>
              <a:rPr lang="en-US" sz="2000" dirty="0" err="1" smtClean="0"/>
              <a:t>Analyse</a:t>
            </a:r>
            <a:r>
              <a:rPr lang="en-US" sz="2000" dirty="0" smtClean="0"/>
              <a:t> architectural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Business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Describe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system’s most important functions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Any relevant technical, managerial, economic, or political constraints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business goals and context as they relate to the project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major stakeholders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architectural drivers (the major quality attribute goals)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Driving architectural requirements, measurable quantities associated with these, standards/models/approaches for meeting these</a:t>
            </a:r>
          </a:p>
          <a:p>
            <a:r>
              <a:rPr lang="en-US" sz="2800" dirty="0" smtClean="0"/>
              <a:t>Important architectural information</a:t>
            </a:r>
          </a:p>
          <a:p>
            <a:pPr lvl="1"/>
            <a:r>
              <a:rPr lang="en-US" sz="2400" dirty="0" smtClean="0"/>
              <a:t>Context diagram</a:t>
            </a:r>
          </a:p>
          <a:p>
            <a:pPr lvl="1"/>
            <a:r>
              <a:rPr lang="en-US" sz="2400" dirty="0" smtClean="0"/>
              <a:t>Module or layer view</a:t>
            </a:r>
          </a:p>
          <a:p>
            <a:pPr lvl="1"/>
            <a:r>
              <a:rPr lang="en-US" sz="2400" dirty="0" smtClean="0"/>
              <a:t>Component and connector view</a:t>
            </a:r>
          </a:p>
          <a:p>
            <a:pPr lvl="1"/>
            <a:r>
              <a:rPr lang="en-US" sz="2400" dirty="0" smtClean="0"/>
              <a:t>Deployment view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Architecture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Architectural approaches, patterns, tactics employed, what quality attributes they address and how they address those attributes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of COTS and their integration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important use case scenarios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important change scenarios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Issues/risk </a:t>
            </a:r>
            <a:r>
              <a:rPr lang="en-US" dirty="0" err="1" smtClean="0"/>
              <a:t>w.r.t</a:t>
            </a:r>
            <a:r>
              <a:rPr lang="en-US" dirty="0" smtClean="0"/>
              <a:t>. meeting the diving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identify architectural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Catalog the evident patterns and approaches</a:t>
            </a:r>
          </a:p>
          <a:p>
            <a:pPr lvl="1"/>
            <a:r>
              <a:rPr lang="en-US" dirty="0" smtClean="0"/>
              <a:t>Based on step 3</a:t>
            </a:r>
          </a:p>
          <a:p>
            <a:pPr lvl="1"/>
            <a:r>
              <a:rPr lang="en-US" dirty="0" smtClean="0"/>
              <a:t>Serves as the basis for later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Stimulus</a:t>
            </a:r>
          </a:p>
          <a:p>
            <a:pPr>
              <a:buNone/>
            </a:pPr>
            <a:r>
              <a:rPr lang="en-US" dirty="0" smtClean="0"/>
              <a:t>Stimulus source</a:t>
            </a:r>
          </a:p>
          <a:p>
            <a:pPr>
              <a:buNone/>
            </a:pPr>
            <a:r>
              <a:rPr lang="en-US" dirty="0" smtClean="0"/>
              <a:t>Environment</a:t>
            </a:r>
          </a:p>
          <a:p>
            <a:pPr>
              <a:buNone/>
            </a:pPr>
            <a:r>
              <a:rPr lang="en-US" dirty="0" smtClean="0"/>
              <a:t>Artifact</a:t>
            </a:r>
          </a:p>
          <a:p>
            <a:pPr>
              <a:buNone/>
            </a:pPr>
            <a:r>
              <a:rPr lang="en-US" dirty="0" smtClean="0"/>
              <a:t>Response</a:t>
            </a:r>
          </a:p>
          <a:p>
            <a:pPr>
              <a:buNone/>
            </a:pPr>
            <a:r>
              <a:rPr lang="en-US" dirty="0" smtClean="0"/>
              <a:t>Response measure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Stimulus – the hand control is moved to make a 2 inch long, 1 inch deep incision</a:t>
            </a:r>
          </a:p>
          <a:p>
            <a:pPr>
              <a:buNone/>
            </a:pPr>
            <a:r>
              <a:rPr lang="en-US" sz="2800" dirty="0" smtClean="0"/>
              <a:t>Stimulus source – doctor</a:t>
            </a:r>
          </a:p>
          <a:p>
            <a:pPr>
              <a:buNone/>
            </a:pPr>
            <a:r>
              <a:rPr lang="en-US" sz="2800" dirty="0" smtClean="0"/>
              <a:t>Environment – patient and robot have been aligned</a:t>
            </a:r>
          </a:p>
          <a:p>
            <a:pPr>
              <a:buNone/>
            </a:pPr>
            <a:r>
              <a:rPr lang="en-US" sz="2800" dirty="0" smtClean="0"/>
              <a:t>Artifact – image in the viewfinder</a:t>
            </a:r>
          </a:p>
          <a:p>
            <a:pPr>
              <a:buNone/>
            </a:pPr>
            <a:r>
              <a:rPr lang="en-US" sz="2800" dirty="0" smtClean="0"/>
              <a:t>Response – the view is updated with no flicker </a:t>
            </a:r>
          </a:p>
          <a:p>
            <a:pPr>
              <a:buNone/>
            </a:pPr>
            <a:r>
              <a:rPr lang="en-US" sz="2800" dirty="0" smtClean="0"/>
              <a:t>Response measure – the doctor experiences no difficulty seeing the incision as it is made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is the set of resources needed to produce a product</a:t>
            </a:r>
          </a:p>
          <a:p>
            <a:r>
              <a:rPr lang="en-US" dirty="0"/>
              <a:t>Value is a synonym for desirableness</a:t>
            </a:r>
          </a:p>
          <a:p>
            <a:r>
              <a:rPr lang="en-US" dirty="0" smtClean="0"/>
              <a:t>Both need to be considered</a:t>
            </a:r>
          </a:p>
          <a:p>
            <a:r>
              <a:rPr lang="en-US" dirty="0" smtClean="0"/>
              <a:t>How does each interact with V&amp;V?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Generate quality attribute utility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Utility tree</a:t>
            </a:r>
          </a:p>
          <a:p>
            <a:pPr lvl="1"/>
            <a:r>
              <a:rPr lang="en-US" sz="2400" dirty="0" smtClean="0"/>
              <a:t>Present the quality attribute goals in detail</a:t>
            </a:r>
          </a:p>
          <a:p>
            <a:r>
              <a:rPr lang="en-US" sz="2800" dirty="0" smtClean="0"/>
              <a:t>Quality attribute goals are</a:t>
            </a:r>
          </a:p>
          <a:p>
            <a:pPr lvl="1"/>
            <a:r>
              <a:rPr lang="en-US" sz="2400" dirty="0" smtClean="0"/>
              <a:t>Identified, prioritized, refined</a:t>
            </a:r>
          </a:p>
          <a:p>
            <a:pPr lvl="1"/>
            <a:r>
              <a:rPr lang="en-US" sz="2400" dirty="0" smtClean="0"/>
              <a:t>Expressed as scenarios</a:t>
            </a:r>
          </a:p>
          <a:p>
            <a:r>
              <a:rPr lang="en-US" sz="2800" dirty="0" smtClean="0"/>
              <a:t>Utility is an expression of the overall goodness of the system</a:t>
            </a:r>
          </a:p>
          <a:p>
            <a:pPr lvl="1"/>
            <a:r>
              <a:rPr lang="en-US" sz="2400" dirty="0" smtClean="0"/>
              <a:t>Quality attributes form the second level being components of utility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Generate quality attribute utility tree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Scenarios are prioritized</a:t>
            </a:r>
          </a:p>
          <a:p>
            <a:pPr lvl="1"/>
            <a:r>
              <a:rPr lang="en-US" dirty="0" smtClean="0"/>
              <a:t>Depending on how important they are and</a:t>
            </a:r>
          </a:p>
          <a:p>
            <a:pPr lvl="1"/>
            <a:r>
              <a:rPr lang="en-US" dirty="0" smtClean="0"/>
              <a:t>Depending on how difficult it will be for the architecture to satisfy a scenario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Lets draw the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681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1206123" y="3352800"/>
            <a:ext cx="4702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1905000"/>
            <a:ext cx="0" cy="403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19050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3600" y="172033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Modifiability</a:t>
            </a:r>
            <a:endParaRPr lang="en-US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>
            <a:off x="3523724" y="1905000"/>
            <a:ext cx="438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1720334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2400" y="1720334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0" y="2089666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3400" y="1535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1905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Extensibility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809724" y="1720334"/>
            <a:ext cx="4386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1535668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8400" y="1535668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48400" y="19050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9400" y="135100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Repair in 3 days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1720334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Replace function</a:t>
            </a:r>
          </a:p>
          <a:p>
            <a:r>
              <a:rPr lang="en-US" dirty="0" smtClean="0"/>
              <a:t>In 2 days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11663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(H,M)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0" y="15356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(M,L)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Analyze architectural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Examine the highest ranked scenarios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goal is for the evaluation team to be convinced that the approach is appropriate for meeting the attribute-specific requirements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Scenario walkthroughs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Identify and record a set of sensitivity points and tradeoff points, risks and non-risks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Sensitivity and tradeoff points are candidate risks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</a:p>
          <a:p>
            <a:pPr lvl="1"/>
            <a:r>
              <a:rPr lang="en-US" dirty="0" smtClean="0"/>
              <a:t>Brainstorm and prioritize scenarios</a:t>
            </a:r>
          </a:p>
          <a:p>
            <a:r>
              <a:rPr lang="en-US" dirty="0" smtClean="0"/>
              <a:t>Step 8</a:t>
            </a:r>
          </a:p>
          <a:p>
            <a:pPr lvl="1"/>
            <a:r>
              <a:rPr lang="en-US" dirty="0" smtClean="0"/>
              <a:t>Analyze architectural approaches</a:t>
            </a:r>
          </a:p>
          <a:p>
            <a:r>
              <a:rPr lang="en-US" dirty="0" smtClean="0"/>
              <a:t>Step 9</a:t>
            </a:r>
          </a:p>
          <a:p>
            <a:pPr lvl="1"/>
            <a:r>
              <a:rPr lang="en-US" dirty="0" smtClean="0"/>
              <a:t>Present results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Brainstorm and prioritize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 tree shows architects view on the quality attributes</a:t>
            </a:r>
          </a:p>
          <a:p>
            <a:r>
              <a:rPr lang="en-US" dirty="0" smtClean="0"/>
              <a:t>Here the focus is on the other stakeholders view on the quality attributes and scenarios based on these</a:t>
            </a:r>
          </a:p>
          <a:p>
            <a:pPr lvl="1"/>
            <a:r>
              <a:rPr lang="en-US" dirty="0" smtClean="0"/>
              <a:t>Which are the most meaningful and important scenarios w.r.t. users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8: </a:t>
            </a:r>
            <a:r>
              <a:rPr lang="en-US" dirty="0" err="1" smtClean="0"/>
              <a:t>Analyse</a:t>
            </a:r>
            <a:r>
              <a:rPr lang="en-US" dirty="0" smtClean="0"/>
              <a:t> architectural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ranked scenarios from step 7 are presented to the architect</a:t>
            </a:r>
          </a:p>
          <a:p>
            <a:pPr lvl="1"/>
            <a:r>
              <a:rPr lang="en-US" dirty="0" smtClean="0"/>
              <a:t>Explain how relevant architectural decisions contribute to realizing each 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9: Present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Outputs:</a:t>
            </a:r>
          </a:p>
          <a:p>
            <a:pPr lvl="1"/>
            <a:r>
              <a:rPr lang="en-US" sz="2400" dirty="0" smtClean="0"/>
              <a:t>The architectural approaches documented</a:t>
            </a:r>
          </a:p>
          <a:p>
            <a:pPr lvl="1"/>
            <a:r>
              <a:rPr lang="en-US" sz="2400" dirty="0" smtClean="0"/>
              <a:t>The set of scenarios and their prioritization from the brainstorming</a:t>
            </a:r>
          </a:p>
          <a:p>
            <a:pPr lvl="1"/>
            <a:r>
              <a:rPr lang="en-US" sz="2400" dirty="0" smtClean="0"/>
              <a:t>The utility tree</a:t>
            </a:r>
          </a:p>
          <a:p>
            <a:pPr lvl="1"/>
            <a:r>
              <a:rPr lang="en-US" sz="2400" dirty="0" smtClean="0"/>
              <a:t>The risks discovered</a:t>
            </a:r>
          </a:p>
          <a:p>
            <a:pPr lvl="1"/>
            <a:r>
              <a:rPr lang="en-US" sz="2400" dirty="0" smtClean="0"/>
              <a:t>The non-risks documented</a:t>
            </a:r>
          </a:p>
          <a:p>
            <a:pPr lvl="1"/>
            <a:r>
              <a:rPr lang="en-US" sz="2400" dirty="0" smtClean="0"/>
              <a:t>The sensitivity points and tradeoff points found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2"/>
                </a:solidFill>
              </a:rPr>
              <a:t>Conceptual Flow of ATAM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00850" y="2240757"/>
            <a:ext cx="406400" cy="1227137"/>
            <a:chOff x="4176" y="1199"/>
            <a:chExt cx="288" cy="866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176" y="1873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176" y="1199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070725" y="2107407"/>
            <a:ext cx="1446212" cy="1495425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81389" tIns="40695" rIns="81389" bIns="40695" anchor="ctr"/>
          <a:lstStyle/>
          <a:p>
            <a:pPr algn="ctr" defTabSz="814388" eaLnBrk="0" hangingPunct="0">
              <a:buFontTx/>
              <a:buNone/>
            </a:pPr>
            <a:r>
              <a:rPr lang="en-US">
                <a:solidFill>
                  <a:srgbClr val="EBF0F5"/>
                </a:solidFill>
              </a:rPr>
              <a:t>Analysis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72050" y="1970882"/>
            <a:ext cx="1862137" cy="1698625"/>
            <a:chOff x="2561" y="899"/>
            <a:chExt cx="1173" cy="107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561" y="16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561" y="10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795" y="1498"/>
              <a:ext cx="939" cy="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Architectural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Decisions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795" y="899"/>
              <a:ext cx="939" cy="4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Scenarios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74987" y="1970882"/>
            <a:ext cx="1930400" cy="1698625"/>
            <a:chOff x="1366" y="899"/>
            <a:chExt cx="1216" cy="1070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366" y="16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366" y="1070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43" y="899"/>
              <a:ext cx="939" cy="47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Quality 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Attributes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643" y="1498"/>
              <a:ext cx="939" cy="47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Architectural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Approaches</a:t>
              </a:r>
            </a:p>
          </p:txBody>
        </p:sp>
      </p:grp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1639887" y="1337469"/>
            <a:ext cx="65976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pitchFamily="-65" charset="-128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1617662" y="1970882"/>
            <a:ext cx="1490663" cy="1698625"/>
            <a:chOff x="448" y="899"/>
            <a:chExt cx="939" cy="1070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48" y="899"/>
              <a:ext cx="939" cy="471"/>
            </a:xfrm>
            <a:prstGeom prst="rect">
              <a:avLst/>
            </a:prstGeom>
            <a:solidFill>
              <a:srgbClr val="04A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Business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Drivers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48" y="1498"/>
              <a:ext cx="939" cy="471"/>
            </a:xfrm>
            <a:prstGeom prst="rect">
              <a:avLst/>
            </a:prstGeom>
            <a:solidFill>
              <a:srgbClr val="04AB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Software 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Architecture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5241925" y="4009232"/>
            <a:ext cx="2100262" cy="2039937"/>
            <a:chOff x="2731" y="2183"/>
            <a:chExt cx="1323" cy="1285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731" y="3211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Risks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731" y="2526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Sensitivity Points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731" y="2183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Tradeoffs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731" y="2868"/>
              <a:ext cx="1323" cy="25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/>
            <a:lstStyle/>
            <a:p>
              <a:pPr algn="ctr" defTabSz="814388" eaLnBrk="0" hangingPunct="0">
                <a:buFontTx/>
                <a:buNone/>
              </a:pPr>
              <a:r>
                <a:rPr lang="en-US" dirty="0"/>
                <a:t>Non-Risks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1244600" y="2174082"/>
            <a:ext cx="1230312" cy="3670300"/>
            <a:chOff x="213" y="1027"/>
            <a:chExt cx="776" cy="2312"/>
          </a:xfrm>
        </p:grpSpPr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213" y="1027"/>
              <a:ext cx="235" cy="171"/>
            </a:xfrm>
            <a:prstGeom prst="rightArrow">
              <a:avLst>
                <a:gd name="adj1" fmla="val 50000"/>
                <a:gd name="adj2" fmla="val 3435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>
              <a:off x="213" y="1627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13" y="1070"/>
              <a:ext cx="85" cy="226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35" y="2352"/>
              <a:ext cx="65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>
              <a:spAutoFit/>
            </a:bodyPr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impacts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125662" y="5436394"/>
            <a:ext cx="1762125" cy="747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1389" tIns="40695" rIns="81389" bIns="40695" anchor="ctr"/>
          <a:lstStyle/>
          <a:p>
            <a:pPr algn="ctr" defTabSz="814388" eaLnBrk="0" hangingPunct="0">
              <a:buFontTx/>
              <a:buNone/>
            </a:pPr>
            <a:r>
              <a:rPr lang="en-US">
                <a:solidFill>
                  <a:srgbClr val="EBF0F5"/>
                </a:solidFill>
              </a:rPr>
              <a:t>Risk Themes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3887787" y="5090319"/>
            <a:ext cx="1354138" cy="889000"/>
            <a:chOff x="1878" y="2865"/>
            <a:chExt cx="853" cy="559"/>
          </a:xfrm>
        </p:grpSpPr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1957" y="2865"/>
              <a:ext cx="637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389" tIns="40695" rIns="81389" bIns="40695" anchor="ctr">
              <a:spAutoFit/>
            </a:bodyPr>
            <a:lstStyle/>
            <a:p>
              <a:pPr algn="ctr" defTabSz="814388" eaLnBrk="0" hangingPunct="0">
                <a:buFontTx/>
                <a:buNone/>
              </a:pPr>
              <a:r>
                <a:rPr lang="en-US"/>
                <a:t>distilled</a:t>
              </a:r>
            </a:p>
            <a:p>
              <a:pPr algn="ctr" defTabSz="814388" eaLnBrk="0" hangingPunct="0">
                <a:buFontTx/>
                <a:buNone/>
              </a:pPr>
              <a:r>
                <a:rPr lang="en-US"/>
                <a:t>into</a:t>
              </a:r>
            </a:p>
          </p:txBody>
        </p: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1878" y="3253"/>
              <a:ext cx="853" cy="171"/>
              <a:chOff x="1878" y="3253"/>
              <a:chExt cx="853" cy="171"/>
            </a:xfrm>
          </p:grpSpPr>
          <p:sp>
            <p:nvSpPr>
              <p:cNvPr id="36" name="AutoShape 34"/>
              <p:cNvSpPr>
                <a:spLocks noChangeArrowheads="1"/>
              </p:cNvSpPr>
              <p:nvPr/>
            </p:nvSpPr>
            <p:spPr bwMode="auto">
              <a:xfrm flipH="1">
                <a:off x="1878" y="3253"/>
                <a:ext cx="256" cy="171"/>
              </a:xfrm>
              <a:prstGeom prst="rightArrow">
                <a:avLst>
                  <a:gd name="adj1" fmla="val 50000"/>
                  <a:gd name="adj2" fmla="val 37427"/>
                </a:avLst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 rot="5400000" flipV="1">
                <a:off x="2368" y="3019"/>
                <a:ext cx="86" cy="64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 rot="5400000" flipV="1">
            <a:off x="1616868" y="5403851"/>
            <a:ext cx="136525" cy="8810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37"/>
          <p:cNvGrpSpPr>
            <a:grpSpLocks/>
          </p:cNvGrpSpPr>
          <p:nvPr/>
        </p:nvGrpSpPr>
        <p:grpSpPr bwMode="auto">
          <a:xfrm>
            <a:off x="7342187" y="3602832"/>
            <a:ext cx="541338" cy="2378075"/>
            <a:chOff x="4054" y="1927"/>
            <a:chExt cx="341" cy="1498"/>
          </a:xfrm>
        </p:grpSpPr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 flipH="1">
              <a:off x="4054" y="2226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flipH="1">
              <a:off x="4054" y="2569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0"/>
            <p:cNvSpPr>
              <a:spLocks noChangeArrowheads="1"/>
            </p:cNvSpPr>
            <p:nvPr/>
          </p:nvSpPr>
          <p:spPr bwMode="auto">
            <a:xfrm flipH="1">
              <a:off x="4054" y="2911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1"/>
            <p:cNvSpPr>
              <a:spLocks noChangeArrowheads="1"/>
            </p:cNvSpPr>
            <p:nvPr/>
          </p:nvSpPr>
          <p:spPr bwMode="auto">
            <a:xfrm flipH="1">
              <a:off x="4054" y="3254"/>
              <a:ext cx="256" cy="171"/>
            </a:xfrm>
            <a:prstGeom prst="rightArrow">
              <a:avLst>
                <a:gd name="adj1" fmla="val 50000"/>
                <a:gd name="adj2" fmla="val 37427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310" y="1927"/>
              <a:ext cx="85" cy="145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32" grpId="0" animBg="1" autoUpdateAnimBg="0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Test-first</a:t>
            </a:r>
            <a:endParaRPr lang="en-US" dirty="0"/>
          </a:p>
        </p:txBody>
      </p:sp>
      <p:pic>
        <p:nvPicPr>
          <p:cNvPr id="1026" name="Picture 2" descr="https://upload.wikimedia.org/wikipedia/commons/0/0b/TDD_Global_Lifecyc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0" y="1600200"/>
            <a:ext cx="76564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adds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is a synonym for desirableness</a:t>
            </a:r>
          </a:p>
          <a:p>
            <a:r>
              <a:rPr lang="en-US" dirty="0" smtClean="0"/>
              <a:t>If the value of something increases it is because it has become more desirable for some reason</a:t>
            </a:r>
          </a:p>
          <a:p>
            <a:r>
              <a:rPr lang="en-US" dirty="0" smtClean="0"/>
              <a:t>A “value chain” represents a sequence of stages, each of which makes the “thing”, for which this is the value chain,  more desirable.</a:t>
            </a:r>
          </a:p>
          <a:p>
            <a:r>
              <a:rPr lang="en-US" dirty="0" smtClean="0"/>
              <a:t>The value chain for a software product is the series of activities that craft a solution.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829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www.fit.vutbr.cz/study/courses/ITS/public/ieee829.html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75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 smtClean="0"/>
              <a:t>Form a team of 2</a:t>
            </a:r>
          </a:p>
          <a:p>
            <a:r>
              <a:rPr lang="en-US" sz="2400" dirty="0" smtClean="0"/>
              <a:t>Create the Hazard Analysis for the CACC</a:t>
            </a:r>
            <a:endParaRPr lang="en-US" sz="2400" dirty="0"/>
          </a:p>
          <a:p>
            <a:r>
              <a:rPr lang="en-US" sz="2400" dirty="0" smtClean="0"/>
              <a:t>Create a test plan for the CACC project using the IEEE 829 format</a:t>
            </a:r>
          </a:p>
          <a:p>
            <a:r>
              <a:rPr lang="en-US" sz="2400" dirty="0" smtClean="0"/>
              <a:t>Use the requirements given </a:t>
            </a:r>
            <a:r>
              <a:rPr lang="en-US" sz="2400" dirty="0"/>
              <a:t>in </a:t>
            </a:r>
            <a:r>
              <a:rPr lang="en-US" sz="2400" dirty="0">
                <a:hlinkClick r:id="rId2"/>
              </a:rPr>
              <a:t>http://www.cse.msu.edu/~</a:t>
            </a:r>
            <a:r>
              <a:rPr lang="en-US" sz="2400" dirty="0" smtClean="0">
                <a:hlinkClick r:id="rId2"/>
              </a:rPr>
              <a:t>435cruise3/resources/SRSFinalPDF.pdf</a:t>
            </a:r>
            <a:r>
              <a:rPr lang="en-US" sz="2400" dirty="0" smtClean="0"/>
              <a:t> to create </a:t>
            </a:r>
            <a:r>
              <a:rPr lang="en-US" sz="2400" dirty="0" err="1" smtClean="0"/>
              <a:t>reqpec</a:t>
            </a:r>
            <a:r>
              <a:rPr lang="en-US" sz="2400" dirty="0" smtClean="0"/>
              <a:t> statements</a:t>
            </a:r>
            <a:endParaRPr lang="en-US" sz="2400" dirty="0" smtClean="0"/>
          </a:p>
          <a:p>
            <a:r>
              <a:rPr lang="en-US" sz="2400" dirty="0" smtClean="0"/>
              <a:t>Complete the test plan for the architecture for CACC given in the AADL </a:t>
            </a:r>
            <a:r>
              <a:rPr lang="en-US" sz="2400" dirty="0" smtClean="0"/>
              <a:t>model </a:t>
            </a:r>
          </a:p>
          <a:p>
            <a:r>
              <a:rPr lang="en-US" sz="2400" dirty="0" smtClean="0"/>
              <a:t>Carry out or describe each technique we have covered</a:t>
            </a:r>
            <a:endParaRPr lang="en-US" sz="2400" dirty="0" smtClean="0"/>
          </a:p>
          <a:p>
            <a:r>
              <a:rPr lang="en-US" sz="2400" dirty="0" smtClean="0"/>
              <a:t>Due </a:t>
            </a:r>
            <a:r>
              <a:rPr lang="en-US" sz="2400" dirty="0" smtClean="0"/>
              <a:t>Oct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</a:t>
            </a:r>
            <a:r>
              <a:rPr lang="en-US" sz="2400" dirty="0" smtClean="0"/>
              <a:t>by 11:59pm. </a:t>
            </a:r>
            <a:r>
              <a:rPr lang="en-US" sz="2400" dirty="0" smtClean="0"/>
              <a:t>One copy per team; include list of team members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0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 -&gt;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015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https://www.tutorialspoint.com/design_pattern/mvc_pattern.htm</a:t>
            </a:r>
          </a:p>
          <a:p>
            <a:r>
              <a:rPr lang="en-US" dirty="0" smtClean="0">
                <a:hlinkClick r:id="rId3"/>
              </a:rPr>
              <a:t>http://www.dossier-andreas.net/software_architecture/pac.html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Porter’s Value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6660"/>
            <a:ext cx="9144000" cy="52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architecture add value? (How does it make the product more desirable?)</a:t>
            </a:r>
          </a:p>
          <a:p>
            <a:pPr lvl="1"/>
            <a:r>
              <a:rPr lang="en-US" dirty="0" smtClean="0"/>
              <a:t>Increased probability that customers like the product</a:t>
            </a:r>
          </a:p>
          <a:p>
            <a:pPr lvl="1"/>
            <a:r>
              <a:rPr lang="en-US" dirty="0" smtClean="0"/>
              <a:t>Increased probability of highly reliable operation</a:t>
            </a:r>
          </a:p>
          <a:p>
            <a:pPr lvl="1"/>
            <a:r>
              <a:rPr lang="en-US" dirty="0" smtClean="0"/>
              <a:t>Increased probability that the product will have the qualities desired</a:t>
            </a:r>
          </a:p>
          <a:p>
            <a:pPr lvl="1"/>
            <a:r>
              <a:rPr lang="en-US" dirty="0" smtClean="0"/>
              <a:t>Increased predictability of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value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architecture evaluation adds value</a:t>
            </a:r>
          </a:p>
          <a:p>
            <a:r>
              <a:rPr lang="en-US" dirty="0" smtClean="0"/>
              <a:t>It removes defects making the architecture more desirable as a basis for building a product</a:t>
            </a:r>
          </a:p>
          <a:p>
            <a:r>
              <a:rPr lang="en-US" dirty="0" smtClean="0"/>
              <a:t>Question: How do we measure these increases in value?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-223838"/>
            <a:ext cx="127635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architecture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https://github.com/rose2s/AADL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69" y="2474893"/>
            <a:ext cx="2174018" cy="28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</a:t>
            </a:r>
            <a:r>
              <a:rPr lang="en-US" dirty="0" err="1" smtClean="0"/>
              <a:t>TradeOff</a:t>
            </a:r>
            <a:r>
              <a:rPr lang="en-US" dirty="0" smtClean="0"/>
              <a:t> Analysis Method (ATAM)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purpose of the ATAM is to assess the consequences of architectural decisions in light of quality attribute requirements.</a:t>
            </a:r>
          </a:p>
          <a:p>
            <a:r>
              <a:rPr lang="en-US" dirty="0" smtClean="0">
                <a:hlinkClick r:id="rId2"/>
              </a:rPr>
              <a:t>http://www.sei.cmu.edu/reports/00tr004.pdf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22848</TotalTime>
  <Words>966</Words>
  <Application>Microsoft Office PowerPoint</Application>
  <PresentationFormat>On-screen Show (4:3)</PresentationFormat>
  <Paragraphs>208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Verdana</vt:lpstr>
      <vt:lpstr>ヒラギノ角ゴ Pro W3</vt:lpstr>
      <vt:lpstr>syse802Template</vt:lpstr>
      <vt:lpstr>CpSc 873</vt:lpstr>
      <vt:lpstr>Cost/value</vt:lpstr>
      <vt:lpstr>Architecture adds value</vt:lpstr>
      <vt:lpstr>Porter’s Value Chain</vt:lpstr>
      <vt:lpstr>Adding value</vt:lpstr>
      <vt:lpstr>Adding value - 2</vt:lpstr>
      <vt:lpstr>PowerPoint Presentation</vt:lpstr>
      <vt:lpstr>An example architecture model</vt:lpstr>
      <vt:lpstr>Architecture TradeOff Analysis Method (ATAM)</vt:lpstr>
      <vt:lpstr>Conceptual Flow of ATAM</vt:lpstr>
      <vt:lpstr>PowerPoint Presentation</vt:lpstr>
      <vt:lpstr>Phase 0</vt:lpstr>
      <vt:lpstr>Overview of Phase 1</vt:lpstr>
      <vt:lpstr>Present Business Drivers</vt:lpstr>
      <vt:lpstr>Present Architecture</vt:lpstr>
      <vt:lpstr>Present Architecture - 2</vt:lpstr>
      <vt:lpstr>Step 4: identify architectural approaches</vt:lpstr>
      <vt:lpstr>Quality Attribute Scenario</vt:lpstr>
      <vt:lpstr>Quality Attribute Scenario</vt:lpstr>
      <vt:lpstr>Step 5: Generate quality attribute utility tree</vt:lpstr>
      <vt:lpstr>Step 5: Generate quality attribute utility tree con’t</vt:lpstr>
      <vt:lpstr>Step 5 – Lets draw the tree</vt:lpstr>
      <vt:lpstr>Step 6: Analyze architectural approaches</vt:lpstr>
      <vt:lpstr>Phase 2</vt:lpstr>
      <vt:lpstr>Step 7: Brainstorm and prioritize scenarios</vt:lpstr>
      <vt:lpstr>Step 8: Analyse architectural approaches</vt:lpstr>
      <vt:lpstr>Step 9: Present results</vt:lpstr>
      <vt:lpstr>Conceptual Flow of ATAM</vt:lpstr>
      <vt:lpstr>Test-first</vt:lpstr>
      <vt:lpstr>ISO 829</vt:lpstr>
      <vt:lpstr>Here’s what you are going to do</vt:lpstr>
      <vt:lpstr>MVC -&gt; PAC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44</cp:revision>
  <dcterms:created xsi:type="dcterms:W3CDTF">2011-03-06T00:40:27Z</dcterms:created>
  <dcterms:modified xsi:type="dcterms:W3CDTF">2018-09-20T00:22:44Z</dcterms:modified>
</cp:coreProperties>
</file>