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1"/>
  </p:notesMasterIdLst>
  <p:sldIdLst>
    <p:sldId id="260" r:id="rId2"/>
    <p:sldId id="275" r:id="rId3"/>
    <p:sldId id="276" r:id="rId4"/>
    <p:sldId id="282" r:id="rId5"/>
    <p:sldId id="284" r:id="rId6"/>
    <p:sldId id="281" r:id="rId7"/>
    <p:sldId id="277" r:id="rId8"/>
    <p:sldId id="278" r:id="rId9"/>
    <p:sldId id="279" r:id="rId10"/>
    <p:sldId id="280" r:id="rId11"/>
    <p:sldId id="274" r:id="rId12"/>
    <p:sldId id="288" r:id="rId13"/>
    <p:sldId id="289" r:id="rId14"/>
    <p:sldId id="271" r:id="rId15"/>
    <p:sldId id="272" r:id="rId16"/>
    <p:sldId id="283" r:id="rId17"/>
    <p:sldId id="285" r:id="rId18"/>
    <p:sldId id="286" r:id="rId19"/>
    <p:sldId id="291" r:id="rId20"/>
    <p:sldId id="293" r:id="rId21"/>
    <p:sldId id="294" r:id="rId22"/>
    <p:sldId id="292" r:id="rId23"/>
    <p:sldId id="295" r:id="rId24"/>
    <p:sldId id="297" r:id="rId25"/>
    <p:sldId id="296" r:id="rId26"/>
    <p:sldId id="287" r:id="rId27"/>
    <p:sldId id="290" r:id="rId28"/>
    <p:sldId id="298" r:id="rId29"/>
    <p:sldId id="299" r:id="rId30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>
        <p:scale>
          <a:sx n="69" d="100"/>
          <a:sy n="69" d="100"/>
        </p:scale>
        <p:origin x="189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75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9/15/2018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0941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9/15/2018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9/15/2018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9/15/2018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9/15/2018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9/15/2018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9/15/2018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9/15/2018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9/15/2018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9/15/2018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9/15/2018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9/15/2018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9/15/2018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873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Session </a:t>
            </a:r>
            <a:r>
              <a:rPr lang="en-US" dirty="0">
                <a:solidFill>
                  <a:schemeClr val="tx1"/>
                </a:solidFill>
              </a:rPr>
              <a:t>8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Evaluating Architectures written in AADL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xTend</a:t>
            </a:r>
            <a:r>
              <a:rPr lang="en-US" dirty="0" smtClean="0"/>
              <a:t> class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err="1"/>
              <a:t>def</a:t>
            </a:r>
            <a:r>
              <a:rPr lang="en-US" sz="2800" dirty="0"/>
              <a:t> </a:t>
            </a:r>
            <a:r>
              <a:rPr lang="en-US" sz="2800" dirty="0" err="1"/>
              <a:t>boolean</a:t>
            </a:r>
            <a:r>
              <a:rPr lang="en-US" sz="2800" dirty="0"/>
              <a:t> </a:t>
            </a:r>
            <a:r>
              <a:rPr lang="en-US" sz="2800" dirty="0" err="1"/>
              <a:t>electricalPowerSelfSufficiency</a:t>
            </a:r>
            <a:r>
              <a:rPr lang="en-US" sz="2800" dirty="0"/>
              <a:t>(</a:t>
            </a:r>
            <a:r>
              <a:rPr lang="en-US" sz="2800" dirty="0" err="1"/>
              <a:t>ComponentInstance</a:t>
            </a:r>
            <a:r>
              <a:rPr lang="en-US" sz="2800" dirty="0"/>
              <a:t> ci) {</a:t>
            </a:r>
          </a:p>
          <a:p>
            <a:pPr marL="0" indent="0">
              <a:buNone/>
            </a:pPr>
            <a:r>
              <a:rPr lang="en-US" sz="2800" dirty="0"/>
              <a:t>		</a:t>
            </a:r>
            <a:r>
              <a:rPr lang="en-US" sz="2800" dirty="0" err="1"/>
              <a:t>val</a:t>
            </a:r>
            <a:r>
              <a:rPr lang="en-US" sz="2800" dirty="0"/>
              <a:t> fil = </a:t>
            </a:r>
            <a:r>
              <a:rPr lang="en-US" sz="2800" dirty="0" err="1"/>
              <a:t>ci.featureInstances</a:t>
            </a:r>
            <a:r>
              <a:rPr lang="en-US" sz="2800" dirty="0"/>
              <a:t>  </a:t>
            </a:r>
          </a:p>
          <a:p>
            <a:pPr marL="0" indent="0">
              <a:buNone/>
            </a:pPr>
            <a:r>
              <a:rPr lang="en-US" sz="2800" dirty="0"/>
              <a:t>		for (fi : fil) {</a:t>
            </a:r>
          </a:p>
          <a:p>
            <a:pPr marL="0" indent="0">
              <a:buNone/>
            </a:pPr>
            <a:r>
              <a:rPr lang="en-US" sz="2800" dirty="0"/>
              <a:t>			return </a:t>
            </a:r>
            <a:r>
              <a:rPr lang="en-US" sz="2800" dirty="0" err="1"/>
              <a:t>fi.getPowerBudget</a:t>
            </a:r>
            <a:r>
              <a:rPr lang="en-US" sz="2800" dirty="0"/>
              <a:t>( 0.0) != 0.0 || </a:t>
            </a:r>
          </a:p>
          <a:p>
            <a:pPr marL="0" indent="0">
              <a:buNone/>
            </a:pPr>
            <a:r>
              <a:rPr lang="en-US" sz="2800" dirty="0"/>
              <a:t>					</a:t>
            </a:r>
            <a:r>
              <a:rPr lang="en-US" sz="2800" dirty="0" err="1"/>
              <a:t>fi.getPowerSupply</a:t>
            </a:r>
            <a:r>
              <a:rPr lang="en-US" sz="2800" dirty="0"/>
              <a:t>(0.0) != 0.0</a:t>
            </a:r>
          </a:p>
          <a:p>
            <a:pPr marL="0" indent="0">
              <a:buNone/>
            </a:pPr>
            <a:r>
              <a:rPr lang="en-US" sz="2800" dirty="0"/>
              <a:t>		}</a:t>
            </a:r>
          </a:p>
          <a:p>
            <a:pPr marL="0" indent="0">
              <a:buNone/>
            </a:pPr>
            <a:r>
              <a:rPr lang="en-US" sz="2800" dirty="0"/>
              <a:t>	}</a:t>
            </a:r>
          </a:p>
        </p:txBody>
      </p:sp>
    </p:spTree>
    <p:extLst>
      <p:ext uri="{BB962C8B-B14F-4D97-AF65-F5344CB8AC3E}">
        <p14:creationId xmlns:p14="http://schemas.microsoft.com/office/powerpoint/2010/main" val="3784189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Safe composition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Ports </a:t>
            </a:r>
          </a:p>
          <a:p>
            <a:pPr lvl="1"/>
            <a:r>
              <a:rPr lang="en-US" dirty="0" smtClean="0"/>
              <a:t>In/out pairs match</a:t>
            </a:r>
          </a:p>
          <a:p>
            <a:pPr lvl="1"/>
            <a:endParaRPr lang="en-US" dirty="0"/>
          </a:p>
          <a:p>
            <a:r>
              <a:rPr lang="en-US" dirty="0" smtClean="0"/>
              <a:t>Errors </a:t>
            </a:r>
          </a:p>
          <a:p>
            <a:pPr lvl="1"/>
            <a:r>
              <a:rPr lang="en-US" dirty="0" smtClean="0"/>
              <a:t>For each error ontology hierarchy</a:t>
            </a:r>
          </a:p>
          <a:p>
            <a:pPr lvl="1"/>
            <a:r>
              <a:rPr lang="en-US" dirty="0" smtClean="0"/>
              <a:t>Errors in that hierarchy are either </a:t>
            </a:r>
          </a:p>
          <a:p>
            <a:pPr lvl="2"/>
            <a:r>
              <a:rPr lang="en-US" dirty="0" smtClean="0"/>
              <a:t>Handled in </a:t>
            </a:r>
            <a:r>
              <a:rPr lang="en-US" dirty="0" err="1" smtClean="0"/>
              <a:t>ccomponent</a:t>
            </a:r>
            <a:endParaRPr lang="en-US" dirty="0" smtClean="0"/>
          </a:p>
          <a:p>
            <a:pPr lvl="2"/>
            <a:r>
              <a:rPr lang="en-US" dirty="0" smtClean="0"/>
              <a:t>Propagated to component that accepts that type of propagation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7796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Error model, </a:t>
            </a:r>
            <a:r>
              <a:rPr lang="en-US" dirty="0"/>
              <a:t>b</a:t>
            </a:r>
            <a:r>
              <a:rPr lang="en-US" dirty="0" smtClean="0"/>
              <a:t>ehavior model, modes</a:t>
            </a:r>
          </a:p>
          <a:p>
            <a:r>
              <a:rPr lang="en-US" dirty="0" smtClean="0"/>
              <a:t>N-way switch cover</a:t>
            </a:r>
          </a:p>
          <a:p>
            <a:r>
              <a:rPr lang="en-US" sz="2400" dirty="0"/>
              <a:t>http://www.sdn.sap.com/irj/scn/go/portal/prtroot/docs/library/uuid/b025c1e7-86c8-3110-639a-826006483e3e?QuickLink=index&amp;overridelayout=true&amp;59407987644235</a:t>
            </a:r>
          </a:p>
        </p:txBody>
      </p:sp>
    </p:spTree>
    <p:extLst>
      <p:ext uri="{BB962C8B-B14F-4D97-AF65-F5344CB8AC3E}">
        <p14:creationId xmlns:p14="http://schemas.microsoft.com/office/powerpoint/2010/main" val="1999693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ATM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73613"/>
            <a:ext cx="9144000" cy="4015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62925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Propagation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Transition: trigger/guard/action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47788" y="2509838"/>
            <a:ext cx="6448425" cy="183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2667000" y="4348163"/>
            <a:ext cx="47115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Action:  message from one object to another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propagation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28800"/>
            <a:ext cx="9144000" cy="4906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121273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Completely bound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/>
              <a:t>system </a:t>
            </a:r>
            <a:r>
              <a:rPr lang="en-US" sz="1800" dirty="0" err="1"/>
              <a:t>DemoSystem</a:t>
            </a:r>
            <a:r>
              <a:rPr lang="en-US" sz="1800" dirty="0"/>
              <a:t> </a:t>
            </a:r>
          </a:p>
          <a:p>
            <a:pPr marL="0" indent="0">
              <a:buNone/>
            </a:pPr>
            <a:r>
              <a:rPr lang="en-US" sz="1800" dirty="0"/>
              <a:t>end </a:t>
            </a:r>
            <a:r>
              <a:rPr lang="en-US" sz="1800" dirty="0" err="1"/>
              <a:t>DemoSystem</a:t>
            </a:r>
            <a:r>
              <a:rPr lang="en-US" sz="1800" dirty="0"/>
              <a:t> ; </a:t>
            </a:r>
          </a:p>
          <a:p>
            <a:pPr marL="0" indent="0">
              <a:buNone/>
            </a:pPr>
            <a:r>
              <a:rPr lang="en-US" sz="1800" dirty="0"/>
              <a:t>system implementation </a:t>
            </a:r>
            <a:r>
              <a:rPr lang="en-US" sz="1800" dirty="0" err="1"/>
              <a:t>DemoSystem.impl</a:t>
            </a:r>
            <a:r>
              <a:rPr lang="en-US" sz="1800" dirty="0"/>
              <a:t> </a:t>
            </a:r>
          </a:p>
          <a:p>
            <a:pPr marL="0" indent="0">
              <a:buNone/>
            </a:pPr>
            <a:r>
              <a:rPr lang="en-US" sz="1800" dirty="0"/>
              <a:t>	subcomponents </a:t>
            </a:r>
          </a:p>
          <a:p>
            <a:pPr marL="0" indent="0">
              <a:buNone/>
            </a:pPr>
            <a:r>
              <a:rPr lang="en-US" sz="1800" dirty="0"/>
              <a:t>		clientProcessor1 : processor platform::</a:t>
            </a:r>
            <a:r>
              <a:rPr lang="en-US" sz="1800" dirty="0" err="1"/>
              <a:t>DefaultProcessor.impl</a:t>
            </a:r>
            <a:r>
              <a:rPr lang="en-US" sz="1800" dirty="0"/>
              <a:t> ; </a:t>
            </a:r>
          </a:p>
          <a:p>
            <a:pPr marL="0" indent="0">
              <a:buNone/>
            </a:pPr>
            <a:r>
              <a:rPr lang="en-US" sz="1800" dirty="0"/>
              <a:t>		clientProcess1 : process Client::</a:t>
            </a:r>
            <a:r>
              <a:rPr lang="en-US" sz="1800" dirty="0" err="1"/>
              <a:t>DefaultClientProcess.impl</a:t>
            </a:r>
            <a:r>
              <a:rPr lang="en-US" sz="1800" dirty="0"/>
              <a:t> ; </a:t>
            </a:r>
          </a:p>
          <a:p>
            <a:pPr marL="0" indent="0">
              <a:buNone/>
            </a:pPr>
            <a:r>
              <a:rPr lang="en-US" sz="1800" dirty="0"/>
              <a:t>		--clientMemory1 : memory platform::</a:t>
            </a:r>
            <a:r>
              <a:rPr lang="en-US" sz="1800" dirty="0" err="1"/>
              <a:t>DefaultMemory.impl</a:t>
            </a:r>
            <a:r>
              <a:rPr lang="en-US" sz="1800" dirty="0"/>
              <a:t> ; </a:t>
            </a:r>
          </a:p>
          <a:p>
            <a:pPr marL="0" indent="0">
              <a:buNone/>
            </a:pPr>
            <a:r>
              <a:rPr lang="en-US" sz="1800" dirty="0"/>
              <a:t>		clientBus1 : bus platform::</a:t>
            </a:r>
            <a:r>
              <a:rPr lang="en-US" sz="1800" dirty="0" err="1"/>
              <a:t>DefaultBus.impl</a:t>
            </a:r>
            <a:r>
              <a:rPr lang="en-US" sz="1800" dirty="0"/>
              <a:t> ;</a:t>
            </a:r>
          </a:p>
          <a:p>
            <a:pPr marL="0" indent="0">
              <a:buNone/>
            </a:pPr>
            <a:r>
              <a:rPr lang="en-US" sz="1800" dirty="0"/>
              <a:t>		</a:t>
            </a:r>
          </a:p>
          <a:p>
            <a:pPr marL="0" indent="0">
              <a:buNone/>
            </a:pPr>
            <a:r>
              <a:rPr lang="en-US" sz="1800" dirty="0"/>
              <a:t>		------</a:t>
            </a:r>
          </a:p>
          <a:p>
            <a:pPr marL="0" indent="0">
              <a:buNone/>
            </a:pPr>
            <a:r>
              <a:rPr lang="en-US" sz="1800" dirty="0"/>
              <a:t>		serverProcessor1 : processor platform::</a:t>
            </a:r>
            <a:r>
              <a:rPr lang="en-US" sz="1800" dirty="0" err="1"/>
              <a:t>DefaultProcessor.impl</a:t>
            </a:r>
            <a:r>
              <a:rPr lang="en-US" sz="1800" dirty="0"/>
              <a:t> ;</a:t>
            </a:r>
          </a:p>
          <a:p>
            <a:pPr marL="0" indent="0">
              <a:buNone/>
            </a:pPr>
            <a:r>
              <a:rPr lang="en-US" sz="1800" dirty="0"/>
              <a:t>		serverProcess1 : process </a:t>
            </a:r>
            <a:r>
              <a:rPr lang="en-US" sz="1800" dirty="0" err="1"/>
              <a:t>ServerType</a:t>
            </a:r>
            <a:r>
              <a:rPr lang="en-US" sz="1800" dirty="0"/>
              <a:t>::</a:t>
            </a:r>
            <a:r>
              <a:rPr lang="en-US" sz="1800" dirty="0" err="1"/>
              <a:t>DefaultServerProcess.impl</a:t>
            </a:r>
            <a:r>
              <a:rPr lang="en-US" sz="1800" dirty="0"/>
              <a:t> ; </a:t>
            </a:r>
          </a:p>
          <a:p>
            <a:pPr marL="0" indent="0">
              <a:buNone/>
            </a:pPr>
            <a:r>
              <a:rPr lang="en-US" sz="1800" dirty="0"/>
              <a:t>		--serverMemory1 : memory platform::</a:t>
            </a:r>
            <a:r>
              <a:rPr lang="en-US" sz="1800" dirty="0" err="1"/>
              <a:t>DefaultMemory.impl</a:t>
            </a:r>
            <a:r>
              <a:rPr lang="en-US" sz="1800" dirty="0"/>
              <a:t> ; </a:t>
            </a:r>
          </a:p>
          <a:p>
            <a:pPr marL="0" indent="0">
              <a:buNone/>
            </a:pPr>
            <a:r>
              <a:rPr lang="en-US" sz="1800" dirty="0"/>
              <a:t>		serverBus1 : bus platform::</a:t>
            </a:r>
            <a:r>
              <a:rPr lang="en-US" sz="1800" dirty="0" err="1"/>
              <a:t>DefaultBus.impl</a:t>
            </a:r>
            <a:r>
              <a:rPr lang="en-US" sz="1800" dirty="0"/>
              <a:t> ;</a:t>
            </a:r>
          </a:p>
          <a:p>
            <a:pPr marL="0" indent="0">
              <a:buNone/>
            </a:pPr>
            <a:r>
              <a:rPr lang="en-US" sz="1800" dirty="0"/>
              <a:t>		------</a:t>
            </a:r>
          </a:p>
          <a:p>
            <a:pPr marL="0" indent="0">
              <a:buNone/>
            </a:pPr>
            <a:r>
              <a:rPr lang="en-US" sz="1800" dirty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1470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Completely bound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/>
              <a:t>connections</a:t>
            </a:r>
          </a:p>
          <a:p>
            <a:pPr marL="0" indent="0">
              <a:buNone/>
            </a:pPr>
            <a:r>
              <a:rPr lang="en-US" sz="2800" dirty="0"/>
              <a:t>		connection1 : port clientProcess1.get -&gt; serverProcess1.put ;</a:t>
            </a:r>
          </a:p>
          <a:p>
            <a:pPr marL="0" indent="0">
              <a:buNone/>
            </a:pPr>
            <a:r>
              <a:rPr lang="en-US" sz="2800" dirty="0"/>
              <a:t>		connection2 : port serverProcess1.get -&gt; clientProcess1.put;</a:t>
            </a:r>
          </a:p>
          <a:p>
            <a:pPr marL="0" indent="0">
              <a:buNone/>
            </a:pPr>
            <a:r>
              <a:rPr lang="en-US" sz="2800" dirty="0"/>
              <a:t>		connection3 : bus access clientBus1 &lt;-&gt; clientProcessor1.busAcc;</a:t>
            </a:r>
          </a:p>
          <a:p>
            <a:pPr marL="0" indent="0">
              <a:buNone/>
            </a:pPr>
            <a:r>
              <a:rPr lang="en-US" sz="2800" dirty="0"/>
              <a:t>		--connection4 : bus access clientBus1 &lt;-&gt; --clientMemory1.busAcc;</a:t>
            </a:r>
          </a:p>
          <a:p>
            <a:pPr marL="0" indent="0">
              <a:buNone/>
            </a:pPr>
            <a:r>
              <a:rPr lang="en-US" dirty="0"/>
              <a:t>		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6977725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Completely bound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properties </a:t>
            </a:r>
          </a:p>
          <a:p>
            <a:pPr marL="0" indent="0">
              <a:buNone/>
            </a:pPr>
            <a:r>
              <a:rPr lang="en-US" sz="2000" dirty="0"/>
              <a:t>		--</a:t>
            </a:r>
            <a:r>
              <a:rPr lang="en-US" sz="2000" dirty="0" err="1"/>
              <a:t>Actual_Memory_Binding</a:t>
            </a:r>
            <a:r>
              <a:rPr lang="en-US" sz="2000" dirty="0"/>
              <a:t> =&gt; (reference (clientMemory1 ))</a:t>
            </a:r>
          </a:p>
          <a:p>
            <a:pPr marL="0" indent="0">
              <a:buNone/>
            </a:pPr>
            <a:r>
              <a:rPr lang="en-US" sz="2000" dirty="0"/>
              <a:t>		--applies to clientProcess1 ; </a:t>
            </a:r>
          </a:p>
          <a:p>
            <a:pPr marL="0" indent="0">
              <a:buNone/>
            </a:pPr>
            <a:r>
              <a:rPr lang="en-US" sz="2000" dirty="0"/>
              <a:t>		</a:t>
            </a:r>
            <a:r>
              <a:rPr lang="en-US" sz="2000" dirty="0" err="1"/>
              <a:t>Actual_Processor_Binding</a:t>
            </a:r>
            <a:r>
              <a:rPr lang="en-US" sz="2000" dirty="0"/>
              <a:t> =&gt; (reference (clientProcessor1)) </a:t>
            </a:r>
          </a:p>
          <a:p>
            <a:pPr marL="0" indent="0">
              <a:buNone/>
            </a:pPr>
            <a:r>
              <a:rPr lang="en-US" sz="2000" dirty="0"/>
              <a:t>		applies to clientProcess1.clientThread ; </a:t>
            </a:r>
          </a:p>
          <a:p>
            <a:pPr marL="0" indent="0">
              <a:buNone/>
            </a:pPr>
            <a:r>
              <a:rPr lang="en-US" sz="2000" dirty="0"/>
              <a:t>		------</a:t>
            </a:r>
          </a:p>
          <a:p>
            <a:pPr marL="0" indent="0">
              <a:buNone/>
            </a:pPr>
            <a:r>
              <a:rPr lang="en-US" sz="2000" dirty="0"/>
              <a:t>		--</a:t>
            </a:r>
            <a:r>
              <a:rPr lang="en-US" sz="2000" dirty="0" err="1"/>
              <a:t>Actual_Memory_Binding</a:t>
            </a:r>
            <a:r>
              <a:rPr lang="en-US" sz="2000" dirty="0"/>
              <a:t> =&gt; (reference (serverMemory1)) </a:t>
            </a:r>
          </a:p>
          <a:p>
            <a:pPr marL="0" indent="0">
              <a:buNone/>
            </a:pPr>
            <a:r>
              <a:rPr lang="en-US" sz="2000" dirty="0"/>
              <a:t>		--applies to serverProcess1 ; </a:t>
            </a:r>
          </a:p>
          <a:p>
            <a:pPr marL="0" indent="0">
              <a:buNone/>
            </a:pPr>
            <a:r>
              <a:rPr lang="en-US" sz="2000" dirty="0"/>
              <a:t>		</a:t>
            </a:r>
            <a:r>
              <a:rPr lang="en-US" sz="2000" dirty="0" err="1"/>
              <a:t>Actual_Processor_Binding</a:t>
            </a:r>
            <a:r>
              <a:rPr lang="en-US" sz="2000" dirty="0"/>
              <a:t> =&gt; (reference (serverProcessor1))  </a:t>
            </a:r>
          </a:p>
          <a:p>
            <a:pPr marL="0" indent="0">
              <a:buNone/>
            </a:pPr>
            <a:r>
              <a:rPr lang="en-US" sz="2000" dirty="0"/>
              <a:t>		applies to serverProcess1.serverThread ;  </a:t>
            </a:r>
          </a:p>
          <a:p>
            <a:pPr marL="0" indent="0">
              <a:buNone/>
            </a:pPr>
            <a:r>
              <a:rPr lang="en-US" dirty="0"/>
              <a:t>		------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795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ServerType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100" dirty="0"/>
              <a:t>package </a:t>
            </a:r>
            <a:r>
              <a:rPr lang="en-US" sz="1100" dirty="0" err="1"/>
              <a:t>ServerType</a:t>
            </a:r>
            <a:endParaRPr lang="en-US" sz="1100" dirty="0"/>
          </a:p>
          <a:p>
            <a:pPr marL="0" indent="0">
              <a:buNone/>
            </a:pPr>
            <a:r>
              <a:rPr lang="en-US" sz="1100" dirty="0"/>
              <a:t>	public</a:t>
            </a:r>
          </a:p>
          <a:p>
            <a:pPr marL="0" indent="0">
              <a:buNone/>
            </a:pPr>
            <a:r>
              <a:rPr lang="en-US" sz="1100" dirty="0"/>
              <a:t>	with types;</a:t>
            </a:r>
          </a:p>
          <a:p>
            <a:pPr marL="0" indent="0">
              <a:buNone/>
            </a:pPr>
            <a:r>
              <a:rPr lang="en-US" sz="1100" dirty="0"/>
              <a:t>		subprogram </a:t>
            </a:r>
            <a:r>
              <a:rPr lang="en-US" sz="1100" dirty="0" err="1"/>
              <a:t>processData</a:t>
            </a:r>
            <a:endParaRPr lang="en-US" sz="1100" dirty="0"/>
          </a:p>
          <a:p>
            <a:pPr marL="0" indent="0">
              <a:buNone/>
            </a:pPr>
            <a:r>
              <a:rPr lang="en-US" sz="1100" dirty="0"/>
              <a:t>		features</a:t>
            </a:r>
          </a:p>
          <a:p>
            <a:pPr marL="0" indent="0">
              <a:buNone/>
            </a:pPr>
            <a:r>
              <a:rPr lang="en-US" sz="1100" dirty="0"/>
              <a:t>		</a:t>
            </a:r>
            <a:r>
              <a:rPr lang="en-US" sz="1100" dirty="0" err="1"/>
              <a:t>inputData</a:t>
            </a:r>
            <a:r>
              <a:rPr lang="en-US" sz="1100" dirty="0"/>
              <a:t>: in parameter types::item;</a:t>
            </a:r>
          </a:p>
          <a:p>
            <a:pPr marL="0" indent="0">
              <a:buNone/>
            </a:pPr>
            <a:r>
              <a:rPr lang="en-US" sz="1100" dirty="0"/>
              <a:t>		</a:t>
            </a:r>
            <a:r>
              <a:rPr lang="en-US" sz="1100" dirty="0" err="1"/>
              <a:t>outputData</a:t>
            </a:r>
            <a:r>
              <a:rPr lang="en-US" sz="1100" dirty="0"/>
              <a:t>: out parameter types::item;</a:t>
            </a:r>
          </a:p>
          <a:p>
            <a:pPr marL="0" indent="0">
              <a:buNone/>
            </a:pPr>
            <a:r>
              <a:rPr lang="en-US" sz="1100" dirty="0"/>
              <a:t>		end </a:t>
            </a:r>
            <a:r>
              <a:rPr lang="en-US" sz="1100" dirty="0" err="1"/>
              <a:t>processData</a:t>
            </a:r>
            <a:r>
              <a:rPr lang="en-US" sz="1100" dirty="0"/>
              <a:t>;</a:t>
            </a:r>
          </a:p>
          <a:p>
            <a:pPr marL="0" indent="0">
              <a:buNone/>
            </a:pPr>
            <a:r>
              <a:rPr lang="en-US" sz="1100" dirty="0"/>
              <a:t>	</a:t>
            </a:r>
          </a:p>
          <a:p>
            <a:pPr marL="0" indent="0">
              <a:buNone/>
            </a:pPr>
            <a:r>
              <a:rPr lang="en-US" sz="1100" dirty="0"/>
              <a:t>		thread </a:t>
            </a:r>
            <a:r>
              <a:rPr lang="en-US" sz="1100" dirty="0" err="1"/>
              <a:t>interactWithClient</a:t>
            </a:r>
            <a:endParaRPr lang="en-US" sz="1100" dirty="0"/>
          </a:p>
          <a:p>
            <a:pPr marL="0" indent="0">
              <a:buNone/>
            </a:pPr>
            <a:r>
              <a:rPr lang="en-US" sz="1100" dirty="0"/>
              <a:t>			features</a:t>
            </a:r>
          </a:p>
          <a:p>
            <a:pPr marL="0" indent="0">
              <a:buNone/>
            </a:pPr>
            <a:r>
              <a:rPr lang="en-US" sz="1100" dirty="0"/>
              <a:t>		   	</a:t>
            </a:r>
            <a:r>
              <a:rPr lang="en-US" sz="1100" dirty="0" err="1"/>
              <a:t>receiveRequest</a:t>
            </a:r>
            <a:r>
              <a:rPr lang="en-US" sz="1100" dirty="0"/>
              <a:t>: in event data port types::item;</a:t>
            </a:r>
          </a:p>
          <a:p>
            <a:pPr marL="0" indent="0">
              <a:buNone/>
            </a:pPr>
            <a:r>
              <a:rPr lang="en-US" sz="1100" dirty="0"/>
              <a:t>		   	</a:t>
            </a:r>
            <a:r>
              <a:rPr lang="en-US" sz="1100" dirty="0" err="1"/>
              <a:t>sendToClient:out</a:t>
            </a:r>
            <a:r>
              <a:rPr lang="en-US" sz="1100" dirty="0"/>
              <a:t> event data port types::item;</a:t>
            </a:r>
          </a:p>
          <a:p>
            <a:pPr marL="0" indent="0">
              <a:buNone/>
            </a:pPr>
            <a:r>
              <a:rPr lang="en-US" sz="1100" dirty="0"/>
              <a:t>		end </a:t>
            </a:r>
            <a:r>
              <a:rPr lang="en-US" sz="1100" dirty="0" err="1"/>
              <a:t>interactWithClient</a:t>
            </a:r>
            <a:r>
              <a:rPr lang="en-US" sz="1100" dirty="0"/>
              <a:t>;</a:t>
            </a:r>
          </a:p>
          <a:p>
            <a:pPr marL="0" indent="0">
              <a:buNone/>
            </a:pPr>
            <a:endParaRPr lang="en-US" sz="1100" dirty="0"/>
          </a:p>
          <a:p>
            <a:pPr marL="0" indent="0">
              <a:buNone/>
            </a:pPr>
            <a:r>
              <a:rPr lang="en-US" sz="1100" dirty="0"/>
              <a:t>		thread implementation </a:t>
            </a:r>
            <a:r>
              <a:rPr lang="en-US" sz="1100" dirty="0" err="1"/>
              <a:t>interactWithClient.basic</a:t>
            </a:r>
            <a:endParaRPr lang="en-US" sz="1100" dirty="0"/>
          </a:p>
          <a:p>
            <a:pPr marL="0" indent="0">
              <a:buNone/>
            </a:pPr>
            <a:r>
              <a:rPr lang="en-US" sz="1100" dirty="0"/>
              <a:t>		calls C: {</a:t>
            </a:r>
          </a:p>
          <a:p>
            <a:pPr marL="0" indent="0">
              <a:buNone/>
            </a:pPr>
            <a:r>
              <a:rPr lang="en-US" sz="1100" dirty="0"/>
              <a:t>    		produce : subprogram </a:t>
            </a:r>
            <a:r>
              <a:rPr lang="en-US" sz="1100" dirty="0" err="1"/>
              <a:t>processData</a:t>
            </a:r>
            <a:r>
              <a:rPr lang="en-US" sz="1100" dirty="0"/>
              <a:t>;</a:t>
            </a:r>
          </a:p>
          <a:p>
            <a:pPr marL="0" indent="0">
              <a:buNone/>
            </a:pPr>
            <a:r>
              <a:rPr lang="en-US" sz="1100" dirty="0"/>
              <a:t>    	};</a:t>
            </a:r>
          </a:p>
          <a:p>
            <a:pPr marL="0" indent="0">
              <a:buNone/>
            </a:pPr>
            <a:r>
              <a:rPr lang="en-US" sz="1100" dirty="0"/>
              <a:t>  		connections</a:t>
            </a:r>
          </a:p>
          <a:p>
            <a:pPr marL="0" indent="0">
              <a:buNone/>
            </a:pPr>
            <a:r>
              <a:rPr lang="en-US" sz="1100" dirty="0"/>
              <a:t>    	c1: parameter </a:t>
            </a:r>
            <a:r>
              <a:rPr lang="en-US" sz="1100" dirty="0" err="1"/>
              <a:t>receiveRequest</a:t>
            </a:r>
            <a:r>
              <a:rPr lang="en-US" sz="1100" dirty="0"/>
              <a:t>-&gt;</a:t>
            </a:r>
            <a:r>
              <a:rPr lang="en-US" sz="1100" dirty="0" err="1"/>
              <a:t>produce.inputData</a:t>
            </a:r>
            <a:r>
              <a:rPr lang="en-US" sz="1100" dirty="0"/>
              <a:t>;</a:t>
            </a:r>
          </a:p>
          <a:p>
            <a:pPr marL="0" indent="0">
              <a:buNone/>
            </a:pPr>
            <a:r>
              <a:rPr lang="en-US" sz="1100" dirty="0"/>
              <a:t>    	</a:t>
            </a:r>
          </a:p>
        </p:txBody>
      </p:sp>
    </p:spTree>
    <p:extLst>
      <p:ext uri="{BB962C8B-B14F-4D97-AF65-F5344CB8AC3E}">
        <p14:creationId xmlns:p14="http://schemas.microsoft.com/office/powerpoint/2010/main" val="2698408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Important elements in an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Clear definitions of </a:t>
            </a:r>
            <a:r>
              <a:rPr lang="en-US" dirty="0" smtClean="0"/>
              <a:t>components – assume/guarantee</a:t>
            </a:r>
            <a:endParaRPr lang="en-US" dirty="0" smtClean="0"/>
          </a:p>
          <a:p>
            <a:r>
              <a:rPr lang="en-US" dirty="0" smtClean="0"/>
              <a:t>Who is connected to </a:t>
            </a:r>
            <a:r>
              <a:rPr lang="en-US" dirty="0" smtClean="0"/>
              <a:t>whom - structure</a:t>
            </a:r>
            <a:endParaRPr lang="en-US" dirty="0" smtClean="0"/>
          </a:p>
          <a:p>
            <a:r>
              <a:rPr lang="en-US" dirty="0" smtClean="0"/>
              <a:t>What properties does a component </a:t>
            </a:r>
            <a:r>
              <a:rPr lang="en-US" dirty="0" smtClean="0"/>
              <a:t>have - definitions</a:t>
            </a:r>
            <a:endParaRPr lang="en-US" dirty="0" smtClean="0"/>
          </a:p>
          <a:p>
            <a:r>
              <a:rPr lang="en-US" dirty="0" smtClean="0"/>
              <a:t>What are the values of those </a:t>
            </a:r>
            <a:r>
              <a:rPr lang="en-US" dirty="0" smtClean="0"/>
              <a:t>properties – metrics for measuring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34992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" y="426720"/>
            <a:ext cx="8229600" cy="1143000"/>
          </a:xfrm>
        </p:spPr>
        <p:txBody>
          <a:bodyPr/>
          <a:lstStyle/>
          <a:p>
            <a:r>
              <a:rPr lang="en-US" dirty="0" err="1" smtClean="0"/>
              <a:t>ServerType</a:t>
            </a:r>
            <a:r>
              <a:rPr lang="en-US" dirty="0" smtClean="0"/>
              <a:t>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050" dirty="0"/>
              <a:t>c2: parameter </a:t>
            </a:r>
            <a:r>
              <a:rPr lang="en-US" sz="1050" dirty="0" err="1"/>
              <a:t>produce.outputData</a:t>
            </a:r>
            <a:r>
              <a:rPr lang="en-US" sz="1050" dirty="0"/>
              <a:t>-&gt;</a:t>
            </a:r>
            <a:r>
              <a:rPr lang="en-US" sz="1050" dirty="0" err="1"/>
              <a:t>sendToClient</a:t>
            </a:r>
            <a:r>
              <a:rPr lang="en-US" sz="1050" dirty="0"/>
              <a:t>;</a:t>
            </a:r>
          </a:p>
          <a:p>
            <a:pPr marL="0" indent="0">
              <a:buNone/>
            </a:pPr>
            <a:r>
              <a:rPr lang="en-US" sz="1050" dirty="0"/>
              <a:t>			properties </a:t>
            </a:r>
          </a:p>
          <a:p>
            <a:pPr marL="0" indent="0">
              <a:buNone/>
            </a:pPr>
            <a:r>
              <a:rPr lang="en-US" sz="1050" dirty="0"/>
              <a:t>				Period =&gt; 120ms; </a:t>
            </a:r>
          </a:p>
          <a:p>
            <a:pPr marL="0" indent="0">
              <a:buNone/>
            </a:pPr>
            <a:r>
              <a:rPr lang="en-US" sz="1050" dirty="0"/>
              <a:t>				</a:t>
            </a:r>
            <a:r>
              <a:rPr lang="en-US" sz="1050" dirty="0" err="1"/>
              <a:t>Compute_Execution_Time</a:t>
            </a:r>
            <a:r>
              <a:rPr lang="en-US" sz="1050" dirty="0"/>
              <a:t> =&gt; 30ms .. 40ms; </a:t>
            </a:r>
          </a:p>
          <a:p>
            <a:pPr marL="0" indent="0">
              <a:buNone/>
            </a:pPr>
            <a:r>
              <a:rPr lang="en-US" sz="1050" dirty="0"/>
              <a:t>				</a:t>
            </a:r>
            <a:r>
              <a:rPr lang="en-US" sz="1050" dirty="0" err="1"/>
              <a:t>Dispatch_Protocol</a:t>
            </a:r>
            <a:r>
              <a:rPr lang="en-US" sz="1050" dirty="0"/>
              <a:t> =&gt; Periodic; </a:t>
            </a:r>
          </a:p>
          <a:p>
            <a:pPr marL="0" indent="0">
              <a:buNone/>
            </a:pPr>
            <a:r>
              <a:rPr lang="en-US" sz="1050" dirty="0"/>
              <a:t>		--	annex behavior {** </a:t>
            </a:r>
          </a:p>
          <a:p>
            <a:pPr marL="0" indent="0">
              <a:buNone/>
            </a:pPr>
            <a:r>
              <a:rPr lang="en-US" sz="1050" dirty="0"/>
              <a:t>		--		compute(5ms); </a:t>
            </a:r>
          </a:p>
          <a:p>
            <a:pPr marL="0" indent="0">
              <a:buNone/>
            </a:pPr>
            <a:r>
              <a:rPr lang="en-US" sz="1050" dirty="0"/>
              <a:t>		--		compute(10ms); </a:t>
            </a:r>
          </a:p>
          <a:p>
            <a:pPr marL="0" indent="0">
              <a:buNone/>
            </a:pPr>
            <a:r>
              <a:rPr lang="en-US" sz="1050" dirty="0"/>
              <a:t>		--		compute(15ms); </a:t>
            </a:r>
          </a:p>
          <a:p>
            <a:pPr marL="0" indent="0">
              <a:buNone/>
            </a:pPr>
            <a:r>
              <a:rPr lang="en-US" sz="1050" dirty="0"/>
              <a:t>		--		raise(</a:t>
            </a:r>
            <a:r>
              <a:rPr lang="en-US" sz="1050" dirty="0" err="1"/>
              <a:t>sendToClient</a:t>
            </a:r>
            <a:r>
              <a:rPr lang="en-US" sz="1050" dirty="0"/>
              <a:t>); </a:t>
            </a:r>
          </a:p>
          <a:p>
            <a:pPr marL="0" indent="0">
              <a:buNone/>
            </a:pPr>
            <a:r>
              <a:rPr lang="en-US" sz="1050" dirty="0"/>
              <a:t>		--	**}; 	</a:t>
            </a:r>
          </a:p>
          <a:p>
            <a:pPr marL="0" indent="0">
              <a:buNone/>
            </a:pPr>
            <a:r>
              <a:rPr lang="en-US" sz="1050" dirty="0"/>
              <a:t>		end </a:t>
            </a:r>
            <a:r>
              <a:rPr lang="en-US" sz="1050" dirty="0" err="1"/>
              <a:t>interactWithClient.basic</a:t>
            </a:r>
            <a:r>
              <a:rPr lang="en-US" sz="1050" dirty="0"/>
              <a:t>;</a:t>
            </a:r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/>
              <a:t>		process </a:t>
            </a:r>
            <a:r>
              <a:rPr lang="en-US" sz="1050" dirty="0" err="1"/>
              <a:t>DefaultServerProcess</a:t>
            </a:r>
            <a:r>
              <a:rPr lang="en-US" sz="1050" dirty="0"/>
              <a:t> </a:t>
            </a:r>
          </a:p>
          <a:p>
            <a:pPr marL="0" indent="0">
              <a:buNone/>
            </a:pPr>
            <a:r>
              <a:rPr lang="en-US" sz="1050" dirty="0"/>
              <a:t>			features</a:t>
            </a:r>
          </a:p>
          <a:p>
            <a:pPr marL="0" indent="0">
              <a:buNone/>
            </a:pPr>
            <a:r>
              <a:rPr lang="en-US" sz="1050" dirty="0"/>
              <a:t>				put: in event data port types::item;</a:t>
            </a:r>
          </a:p>
          <a:p>
            <a:pPr marL="0" indent="0">
              <a:buNone/>
            </a:pPr>
            <a:r>
              <a:rPr lang="en-US" sz="1050" dirty="0"/>
              <a:t>				get: out event data port types::item;</a:t>
            </a:r>
          </a:p>
          <a:p>
            <a:pPr marL="0" indent="0">
              <a:buNone/>
            </a:pPr>
            <a:r>
              <a:rPr lang="en-US" sz="1050" dirty="0"/>
              <a:t>		end </a:t>
            </a:r>
            <a:r>
              <a:rPr lang="en-US" sz="1050" dirty="0" err="1"/>
              <a:t>DefaultServerProcess</a:t>
            </a:r>
            <a:r>
              <a:rPr lang="en-US" sz="1050" dirty="0"/>
              <a:t>; </a:t>
            </a:r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/>
              <a:t>		process implementation </a:t>
            </a:r>
            <a:r>
              <a:rPr lang="en-US" sz="1050" dirty="0" err="1"/>
              <a:t>DefaultServerProcess.impl</a:t>
            </a:r>
            <a:r>
              <a:rPr lang="en-US" sz="1050" dirty="0"/>
              <a:t> </a:t>
            </a:r>
          </a:p>
          <a:p>
            <a:pPr marL="0" indent="0">
              <a:buNone/>
            </a:pPr>
            <a:r>
              <a:rPr lang="en-US" sz="1050" dirty="0"/>
              <a:t>			subcomponents </a:t>
            </a:r>
          </a:p>
          <a:p>
            <a:pPr marL="0" indent="0">
              <a:buNone/>
            </a:pPr>
            <a:r>
              <a:rPr lang="en-US" sz="1050" dirty="0"/>
              <a:t>				</a:t>
            </a:r>
            <a:r>
              <a:rPr lang="en-US" sz="1050" dirty="0" err="1"/>
              <a:t>serverThread</a:t>
            </a:r>
            <a:r>
              <a:rPr lang="en-US" sz="1050" dirty="0"/>
              <a:t> : thread </a:t>
            </a:r>
            <a:r>
              <a:rPr lang="en-US" sz="1050" dirty="0" err="1"/>
              <a:t>ServerType</a:t>
            </a:r>
            <a:r>
              <a:rPr lang="en-US" sz="1050" dirty="0"/>
              <a:t>::</a:t>
            </a:r>
            <a:r>
              <a:rPr lang="en-US" sz="1050" dirty="0" err="1"/>
              <a:t>interactWithClient.basic</a:t>
            </a:r>
            <a:r>
              <a:rPr lang="en-US" sz="1050" dirty="0"/>
              <a:t> ; </a:t>
            </a:r>
          </a:p>
          <a:p>
            <a:pPr marL="0" indent="0">
              <a:buNone/>
            </a:pPr>
            <a:r>
              <a:rPr lang="en-US" sz="1050" dirty="0"/>
              <a:t>			connections </a:t>
            </a:r>
          </a:p>
          <a:p>
            <a:pPr marL="0" indent="0">
              <a:buNone/>
            </a:pPr>
            <a:r>
              <a:rPr lang="en-US" sz="1050" dirty="0"/>
              <a:t>				connection : port put -&gt; </a:t>
            </a:r>
            <a:r>
              <a:rPr lang="en-US" sz="1050" dirty="0" err="1"/>
              <a:t>serverThread.receiveRequest</a:t>
            </a:r>
            <a:r>
              <a:rPr lang="en-US" sz="1050" dirty="0"/>
              <a:t> ;</a:t>
            </a:r>
          </a:p>
          <a:p>
            <a:pPr marL="0" indent="0">
              <a:buNone/>
            </a:pPr>
            <a:r>
              <a:rPr lang="en-US" sz="1050" dirty="0"/>
              <a:t>				connection1 : port </a:t>
            </a:r>
            <a:r>
              <a:rPr lang="en-US" sz="1050" dirty="0" err="1"/>
              <a:t>serverThread.sendToClient</a:t>
            </a:r>
            <a:r>
              <a:rPr lang="en-US" sz="1050" dirty="0"/>
              <a:t> -&gt; get;</a:t>
            </a:r>
          </a:p>
          <a:p>
            <a:pPr marL="0" indent="0">
              <a:buNone/>
            </a:pPr>
            <a:r>
              <a:rPr lang="en-US" sz="1050" dirty="0"/>
              <a:t>		end </a:t>
            </a:r>
            <a:r>
              <a:rPr lang="en-US" sz="1050" dirty="0" err="1"/>
              <a:t>DefaultServerProcess.impl</a:t>
            </a:r>
            <a:r>
              <a:rPr lang="en-US" sz="1050" dirty="0"/>
              <a:t> ;</a:t>
            </a:r>
          </a:p>
          <a:p>
            <a:pPr marL="0" indent="0">
              <a:buNone/>
            </a:pPr>
            <a:r>
              <a:rPr lang="en-US" sz="1050" dirty="0"/>
              <a:t>end </a:t>
            </a:r>
            <a:r>
              <a:rPr lang="en-US" sz="1050" dirty="0" err="1"/>
              <a:t>ServerType</a:t>
            </a:r>
            <a:r>
              <a:rPr lang="en-US" sz="1050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8153856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Client-1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000" dirty="0"/>
              <a:t>package Client</a:t>
            </a:r>
          </a:p>
          <a:p>
            <a:pPr marL="0" indent="0">
              <a:buNone/>
            </a:pPr>
            <a:r>
              <a:rPr lang="en-US" sz="1000" dirty="0"/>
              <a:t>	public</a:t>
            </a:r>
          </a:p>
          <a:p>
            <a:pPr marL="0" indent="0">
              <a:buNone/>
            </a:pPr>
            <a:r>
              <a:rPr lang="en-US" sz="1000" dirty="0"/>
              <a:t>		with </a:t>
            </a:r>
            <a:r>
              <a:rPr lang="en-US" sz="1000" dirty="0" err="1"/>
              <a:t>Thread_Properties</a:t>
            </a:r>
            <a:r>
              <a:rPr lang="en-US" sz="1000" dirty="0"/>
              <a:t>;</a:t>
            </a:r>
          </a:p>
          <a:p>
            <a:pPr marL="0" indent="0">
              <a:buNone/>
            </a:pPr>
            <a:r>
              <a:rPr lang="en-US" sz="1000" dirty="0"/>
              <a:t>		with types;</a:t>
            </a:r>
          </a:p>
          <a:p>
            <a:pPr marL="0" indent="0">
              <a:buNone/>
            </a:pPr>
            <a:r>
              <a:rPr lang="en-US" sz="1000" dirty="0"/>
              <a:t>		</a:t>
            </a:r>
          </a:p>
          <a:p>
            <a:pPr marL="0" indent="0">
              <a:buNone/>
            </a:pPr>
            <a:r>
              <a:rPr lang="en-US" sz="1000" dirty="0"/>
              <a:t>	subprogram </a:t>
            </a:r>
            <a:r>
              <a:rPr lang="en-US" sz="1000" dirty="0" err="1"/>
              <a:t>produceData</a:t>
            </a:r>
            <a:endParaRPr lang="en-US" sz="1000" dirty="0"/>
          </a:p>
          <a:p>
            <a:pPr marL="0" indent="0">
              <a:buNone/>
            </a:pPr>
            <a:r>
              <a:rPr lang="en-US" sz="1000" dirty="0"/>
              <a:t>	features</a:t>
            </a:r>
          </a:p>
          <a:p>
            <a:pPr marL="0" indent="0">
              <a:buNone/>
            </a:pPr>
            <a:r>
              <a:rPr lang="en-US" sz="1000" dirty="0"/>
              <a:t>		</a:t>
            </a:r>
            <a:r>
              <a:rPr lang="en-US" sz="1000" dirty="0" err="1"/>
              <a:t>inputData</a:t>
            </a:r>
            <a:r>
              <a:rPr lang="en-US" sz="1000" dirty="0"/>
              <a:t>: in parameter types::item;</a:t>
            </a:r>
          </a:p>
          <a:p>
            <a:pPr marL="0" indent="0">
              <a:buNone/>
            </a:pPr>
            <a:r>
              <a:rPr lang="en-US" sz="1000" dirty="0"/>
              <a:t>		</a:t>
            </a:r>
            <a:r>
              <a:rPr lang="en-US" sz="1000" dirty="0" err="1"/>
              <a:t>outputData</a:t>
            </a:r>
            <a:r>
              <a:rPr lang="en-US" sz="1000" dirty="0"/>
              <a:t>: out parameter types::item;</a:t>
            </a:r>
          </a:p>
          <a:p>
            <a:pPr marL="0" indent="0">
              <a:buNone/>
            </a:pPr>
            <a:r>
              <a:rPr lang="en-US" sz="1000" dirty="0"/>
              <a:t>	end </a:t>
            </a:r>
            <a:r>
              <a:rPr lang="en-US" sz="1000" dirty="0" err="1"/>
              <a:t>produceData</a:t>
            </a:r>
            <a:r>
              <a:rPr lang="en-US" sz="1000" dirty="0"/>
              <a:t>;</a:t>
            </a:r>
          </a:p>
          <a:p>
            <a:pPr marL="0" indent="0">
              <a:buNone/>
            </a:pPr>
            <a:r>
              <a:rPr lang="en-US" sz="1000" dirty="0"/>
              <a:t>		</a:t>
            </a:r>
          </a:p>
          <a:p>
            <a:pPr marL="0" indent="0">
              <a:buNone/>
            </a:pPr>
            <a:r>
              <a:rPr lang="en-US" sz="1000" dirty="0"/>
              <a:t>		</a:t>
            </a:r>
          </a:p>
          <a:p>
            <a:pPr marL="0" indent="0">
              <a:buNone/>
            </a:pPr>
            <a:r>
              <a:rPr lang="en-US" sz="1000" dirty="0"/>
              <a:t>	thread </a:t>
            </a:r>
            <a:r>
              <a:rPr lang="en-US" sz="1000" dirty="0" err="1"/>
              <a:t>interactWithServer</a:t>
            </a:r>
            <a:endParaRPr lang="en-US" sz="1000" dirty="0"/>
          </a:p>
          <a:p>
            <a:pPr marL="0" indent="0">
              <a:buNone/>
            </a:pPr>
            <a:r>
              <a:rPr lang="en-US" sz="1000" dirty="0"/>
              <a:t>		features</a:t>
            </a:r>
          </a:p>
          <a:p>
            <a:pPr marL="0" indent="0">
              <a:buNone/>
            </a:pPr>
            <a:r>
              <a:rPr lang="en-US" sz="1000" dirty="0"/>
              <a:t>		   </a:t>
            </a:r>
            <a:r>
              <a:rPr lang="en-US" sz="1000" dirty="0" err="1"/>
              <a:t>receiveData</a:t>
            </a:r>
            <a:r>
              <a:rPr lang="en-US" sz="1000" dirty="0"/>
              <a:t>: in event data port types::item;</a:t>
            </a:r>
          </a:p>
          <a:p>
            <a:pPr marL="0" indent="0">
              <a:buNone/>
            </a:pPr>
            <a:r>
              <a:rPr lang="en-US" sz="1000" dirty="0"/>
              <a:t>		   </a:t>
            </a:r>
            <a:r>
              <a:rPr lang="en-US" sz="1000" dirty="0" err="1"/>
              <a:t>requestData:out</a:t>
            </a:r>
            <a:r>
              <a:rPr lang="en-US" sz="1000" dirty="0"/>
              <a:t> event data port types::item;</a:t>
            </a:r>
          </a:p>
          <a:p>
            <a:pPr marL="0" indent="0">
              <a:buNone/>
            </a:pPr>
            <a:r>
              <a:rPr lang="en-US" sz="1000" dirty="0"/>
              <a:t>		end </a:t>
            </a:r>
            <a:r>
              <a:rPr lang="en-US" sz="1000" dirty="0" err="1"/>
              <a:t>interactWithServer</a:t>
            </a:r>
            <a:r>
              <a:rPr lang="en-US" sz="1000" dirty="0"/>
              <a:t>;</a:t>
            </a:r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sz="1000" dirty="0"/>
              <a:t>		thread implementation </a:t>
            </a:r>
            <a:r>
              <a:rPr lang="en-US" sz="1000" dirty="0" err="1"/>
              <a:t>interactWithServer.basic</a:t>
            </a:r>
            <a:endParaRPr lang="en-US" sz="1000" dirty="0"/>
          </a:p>
          <a:p>
            <a:pPr marL="0" indent="0">
              <a:buNone/>
            </a:pPr>
            <a:r>
              <a:rPr lang="en-US" sz="1000" dirty="0"/>
              <a:t>		calls C: {</a:t>
            </a:r>
          </a:p>
          <a:p>
            <a:pPr marL="0" indent="0">
              <a:buNone/>
            </a:pPr>
            <a:r>
              <a:rPr lang="en-US" sz="1000" dirty="0"/>
              <a:t>    		produce : subprogram </a:t>
            </a:r>
            <a:r>
              <a:rPr lang="en-US" sz="1000" dirty="0" err="1"/>
              <a:t>produceData</a:t>
            </a:r>
            <a:r>
              <a:rPr lang="en-US" sz="1000" dirty="0"/>
              <a:t>;</a:t>
            </a:r>
          </a:p>
          <a:p>
            <a:pPr marL="0" indent="0">
              <a:buNone/>
            </a:pPr>
            <a:r>
              <a:rPr lang="en-US" sz="1000" dirty="0"/>
              <a:t>    	};</a:t>
            </a:r>
          </a:p>
          <a:p>
            <a:pPr marL="0" indent="0">
              <a:buNone/>
            </a:pPr>
            <a:r>
              <a:rPr lang="en-US" sz="1000" dirty="0"/>
              <a:t>  		connections</a:t>
            </a:r>
          </a:p>
          <a:p>
            <a:pPr marL="0" indent="0">
              <a:buNone/>
            </a:pPr>
            <a:r>
              <a:rPr lang="en-US" sz="1000" dirty="0"/>
              <a:t>    	c1: parameter </a:t>
            </a:r>
            <a:r>
              <a:rPr lang="en-US" sz="1000" dirty="0" err="1"/>
              <a:t>receiveData</a:t>
            </a:r>
            <a:r>
              <a:rPr lang="en-US" sz="1000" dirty="0"/>
              <a:t>-&gt;</a:t>
            </a:r>
            <a:r>
              <a:rPr lang="en-US" sz="1000" dirty="0" err="1"/>
              <a:t>produce.inputData</a:t>
            </a:r>
            <a:r>
              <a:rPr lang="en-US" sz="1000" dirty="0"/>
              <a:t>;</a:t>
            </a:r>
          </a:p>
          <a:p>
            <a:pPr marL="0" indent="0">
              <a:buNone/>
            </a:pPr>
            <a:r>
              <a:rPr lang="en-US" sz="1000" dirty="0"/>
              <a:t>    	</a:t>
            </a:r>
          </a:p>
        </p:txBody>
      </p:sp>
    </p:spTree>
    <p:extLst>
      <p:ext uri="{BB962C8B-B14F-4D97-AF65-F5344CB8AC3E}">
        <p14:creationId xmlns:p14="http://schemas.microsoft.com/office/powerpoint/2010/main" val="16376411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000" dirty="0"/>
              <a:t>c2: parameter </a:t>
            </a:r>
            <a:r>
              <a:rPr lang="en-US" sz="1000" dirty="0" err="1"/>
              <a:t>produce.outputData</a:t>
            </a:r>
            <a:r>
              <a:rPr lang="en-US" sz="1000" dirty="0"/>
              <a:t>-&gt;</a:t>
            </a:r>
            <a:r>
              <a:rPr lang="en-US" sz="1000" dirty="0" err="1"/>
              <a:t>requestData</a:t>
            </a:r>
            <a:r>
              <a:rPr lang="en-US" sz="1000" dirty="0"/>
              <a:t>;</a:t>
            </a:r>
          </a:p>
          <a:p>
            <a:pPr marL="0" indent="0">
              <a:buNone/>
            </a:pPr>
            <a:r>
              <a:rPr lang="en-US" sz="1000" dirty="0"/>
              <a:t>		properties </a:t>
            </a:r>
          </a:p>
          <a:p>
            <a:pPr marL="0" indent="0">
              <a:buNone/>
            </a:pPr>
            <a:r>
              <a:rPr lang="en-US" sz="1000" dirty="0"/>
              <a:t>			Period =&gt; 120ms; </a:t>
            </a:r>
          </a:p>
          <a:p>
            <a:pPr marL="0" indent="0">
              <a:buNone/>
            </a:pPr>
            <a:r>
              <a:rPr lang="en-US" sz="1000" dirty="0"/>
              <a:t>			</a:t>
            </a:r>
            <a:r>
              <a:rPr lang="en-US" sz="1000" dirty="0" err="1"/>
              <a:t>Compute_Execution_Time</a:t>
            </a:r>
            <a:r>
              <a:rPr lang="en-US" sz="1000" dirty="0"/>
              <a:t> =&gt; 30ms .. 40ms; </a:t>
            </a:r>
          </a:p>
          <a:p>
            <a:pPr marL="0" indent="0">
              <a:buNone/>
            </a:pPr>
            <a:r>
              <a:rPr lang="en-US" sz="1000" dirty="0"/>
              <a:t>			</a:t>
            </a:r>
            <a:r>
              <a:rPr lang="en-US" sz="1000" dirty="0" err="1"/>
              <a:t>Dispatch_Protocol</a:t>
            </a:r>
            <a:r>
              <a:rPr lang="en-US" sz="1000" dirty="0"/>
              <a:t> =&gt; Periodic; </a:t>
            </a:r>
          </a:p>
          <a:p>
            <a:pPr marL="0" indent="0">
              <a:buNone/>
            </a:pPr>
            <a:r>
              <a:rPr lang="en-US" sz="1000" dirty="0"/>
              <a:t>		--	annex behavior {** </a:t>
            </a:r>
          </a:p>
          <a:p>
            <a:pPr marL="0" indent="0">
              <a:buNone/>
            </a:pPr>
            <a:r>
              <a:rPr lang="en-US" sz="1000" dirty="0"/>
              <a:t>		--		compute(5ms); </a:t>
            </a:r>
          </a:p>
          <a:p>
            <a:pPr marL="0" indent="0">
              <a:buNone/>
            </a:pPr>
            <a:r>
              <a:rPr lang="en-US" sz="1000" dirty="0"/>
              <a:t>		--		compute(10ms); </a:t>
            </a:r>
          </a:p>
          <a:p>
            <a:pPr marL="0" indent="0">
              <a:buNone/>
            </a:pPr>
            <a:r>
              <a:rPr lang="en-US" sz="1000" dirty="0"/>
              <a:t>		--		compute(15ms); </a:t>
            </a:r>
          </a:p>
          <a:p>
            <a:pPr marL="0" indent="0">
              <a:buNone/>
            </a:pPr>
            <a:r>
              <a:rPr lang="en-US" sz="1000" dirty="0"/>
              <a:t>		--		raise(</a:t>
            </a:r>
            <a:r>
              <a:rPr lang="en-US" sz="1000" dirty="0" err="1"/>
              <a:t>requestData</a:t>
            </a:r>
            <a:r>
              <a:rPr lang="en-US" sz="1000" dirty="0"/>
              <a:t>); </a:t>
            </a:r>
          </a:p>
          <a:p>
            <a:pPr marL="0" indent="0">
              <a:buNone/>
            </a:pPr>
            <a:r>
              <a:rPr lang="en-US" sz="1000" dirty="0"/>
              <a:t>		--	**}; 	</a:t>
            </a:r>
          </a:p>
          <a:p>
            <a:pPr marL="0" indent="0">
              <a:buNone/>
            </a:pPr>
            <a:r>
              <a:rPr lang="en-US" sz="1000" dirty="0"/>
              <a:t>	end </a:t>
            </a:r>
            <a:r>
              <a:rPr lang="en-US" sz="1000" dirty="0" err="1"/>
              <a:t>interactWithServer.basic</a:t>
            </a:r>
            <a:r>
              <a:rPr lang="en-US" sz="1000" dirty="0"/>
              <a:t>;</a:t>
            </a:r>
          </a:p>
          <a:p>
            <a:pPr marL="0" indent="0">
              <a:buNone/>
            </a:pPr>
            <a:r>
              <a:rPr lang="en-US" sz="1000" dirty="0"/>
              <a:t>		</a:t>
            </a:r>
          </a:p>
          <a:p>
            <a:pPr marL="0" indent="0">
              <a:buNone/>
            </a:pPr>
            <a:r>
              <a:rPr lang="en-US" sz="1000" dirty="0"/>
              <a:t>	process </a:t>
            </a:r>
            <a:r>
              <a:rPr lang="en-US" sz="1000" dirty="0" err="1"/>
              <a:t>DefaultClientProcess</a:t>
            </a:r>
            <a:r>
              <a:rPr lang="en-US" sz="1000" dirty="0"/>
              <a:t> </a:t>
            </a:r>
          </a:p>
          <a:p>
            <a:pPr marL="0" indent="0">
              <a:buNone/>
            </a:pPr>
            <a:r>
              <a:rPr lang="en-US" sz="1000" dirty="0"/>
              <a:t>	features</a:t>
            </a:r>
          </a:p>
          <a:p>
            <a:pPr marL="0" indent="0">
              <a:buNone/>
            </a:pPr>
            <a:r>
              <a:rPr lang="en-US" sz="1000" dirty="0"/>
              <a:t>		put: in event data port types::item;</a:t>
            </a:r>
          </a:p>
          <a:p>
            <a:pPr marL="0" indent="0">
              <a:buNone/>
            </a:pPr>
            <a:r>
              <a:rPr lang="en-US" sz="1000" dirty="0"/>
              <a:t>		get: out event data port types::item;</a:t>
            </a:r>
          </a:p>
          <a:p>
            <a:pPr marL="0" indent="0">
              <a:buNone/>
            </a:pPr>
            <a:r>
              <a:rPr lang="en-US" sz="1000" dirty="0"/>
              <a:t>	end </a:t>
            </a:r>
            <a:r>
              <a:rPr lang="en-US" sz="1000" dirty="0" err="1"/>
              <a:t>DefaultClientProcess</a:t>
            </a:r>
            <a:r>
              <a:rPr lang="en-US" sz="1000" dirty="0"/>
              <a:t> ; </a:t>
            </a:r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sz="1000" dirty="0"/>
              <a:t>	process implementation </a:t>
            </a:r>
            <a:r>
              <a:rPr lang="en-US" sz="1000" dirty="0" err="1"/>
              <a:t>DefaultClientProcess.impl</a:t>
            </a:r>
            <a:r>
              <a:rPr lang="en-US" sz="1000" dirty="0"/>
              <a:t> </a:t>
            </a:r>
          </a:p>
          <a:p>
            <a:pPr marL="0" indent="0">
              <a:buNone/>
            </a:pPr>
            <a:r>
              <a:rPr lang="en-US" sz="1000" dirty="0"/>
              <a:t>		subcomponents </a:t>
            </a:r>
          </a:p>
          <a:p>
            <a:pPr marL="0" indent="0">
              <a:buNone/>
            </a:pPr>
            <a:r>
              <a:rPr lang="en-US" sz="1000" dirty="0"/>
              <a:t>			</a:t>
            </a:r>
            <a:r>
              <a:rPr lang="en-US" sz="1000" dirty="0" err="1"/>
              <a:t>clientThread</a:t>
            </a:r>
            <a:r>
              <a:rPr lang="en-US" sz="1000" dirty="0"/>
              <a:t> : thread Client::</a:t>
            </a:r>
            <a:r>
              <a:rPr lang="en-US" sz="1000" dirty="0" err="1"/>
              <a:t>interactWithServer.basic</a:t>
            </a:r>
            <a:r>
              <a:rPr lang="en-US" sz="1000" dirty="0"/>
              <a:t> ; </a:t>
            </a:r>
          </a:p>
          <a:p>
            <a:pPr marL="0" indent="0">
              <a:buNone/>
            </a:pPr>
            <a:r>
              <a:rPr lang="en-US" sz="1000" dirty="0"/>
              <a:t>		connections </a:t>
            </a:r>
          </a:p>
          <a:p>
            <a:pPr marL="0" indent="0">
              <a:buNone/>
            </a:pPr>
            <a:r>
              <a:rPr lang="en-US" sz="1000" dirty="0"/>
              <a:t>			connection : port put -&gt; </a:t>
            </a:r>
            <a:r>
              <a:rPr lang="en-US" sz="1000" dirty="0" err="1"/>
              <a:t>clientThread.receiveData</a:t>
            </a:r>
            <a:r>
              <a:rPr lang="en-US" sz="1000" dirty="0"/>
              <a:t> ;</a:t>
            </a:r>
          </a:p>
          <a:p>
            <a:pPr marL="0" indent="0">
              <a:buNone/>
            </a:pPr>
            <a:r>
              <a:rPr lang="en-US" sz="1000" dirty="0"/>
              <a:t>			connection1 : port </a:t>
            </a:r>
            <a:r>
              <a:rPr lang="en-US" sz="1000" dirty="0" err="1"/>
              <a:t>clientThread.requestData</a:t>
            </a:r>
            <a:r>
              <a:rPr lang="en-US" sz="1000" dirty="0"/>
              <a:t> -&gt; get;</a:t>
            </a:r>
          </a:p>
          <a:p>
            <a:pPr marL="0" indent="0">
              <a:buNone/>
            </a:pPr>
            <a:r>
              <a:rPr lang="en-US" sz="1000" dirty="0"/>
              <a:t>	end </a:t>
            </a:r>
            <a:r>
              <a:rPr lang="en-US" sz="1000" dirty="0" err="1"/>
              <a:t>DefaultClientProcess.impl</a:t>
            </a:r>
            <a:r>
              <a:rPr lang="en-US" sz="1000" dirty="0"/>
              <a:t> ;</a:t>
            </a:r>
          </a:p>
          <a:p>
            <a:pPr marL="0" indent="0">
              <a:buNone/>
            </a:pPr>
            <a:r>
              <a:rPr lang="en-US" sz="1000" dirty="0"/>
              <a:t>end Client;</a:t>
            </a:r>
          </a:p>
        </p:txBody>
      </p:sp>
    </p:spTree>
    <p:extLst>
      <p:ext uri="{BB962C8B-B14F-4D97-AF65-F5344CB8AC3E}">
        <p14:creationId xmlns:p14="http://schemas.microsoft.com/office/powerpoint/2010/main" val="15589381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package types</a:t>
            </a:r>
          </a:p>
          <a:p>
            <a:pPr marL="0" indent="0">
              <a:buNone/>
            </a:pPr>
            <a:r>
              <a:rPr lang="en-US" sz="2400" dirty="0"/>
              <a:t>public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data item</a:t>
            </a:r>
          </a:p>
          <a:p>
            <a:pPr marL="0" indent="0">
              <a:buNone/>
            </a:pPr>
            <a:r>
              <a:rPr lang="en-US" sz="2400" dirty="0"/>
              <a:t>end item;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data implementation </a:t>
            </a:r>
            <a:r>
              <a:rPr lang="en-US" sz="2400" dirty="0" err="1"/>
              <a:t>item.impl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end </a:t>
            </a:r>
            <a:r>
              <a:rPr lang="en-US" sz="2400" dirty="0" err="1"/>
              <a:t>item.impl</a:t>
            </a:r>
            <a:r>
              <a:rPr lang="en-US" sz="2400" dirty="0"/>
              <a:t>;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end types;</a:t>
            </a:r>
          </a:p>
        </p:txBody>
      </p:sp>
    </p:spTree>
    <p:extLst>
      <p:ext uri="{BB962C8B-B14F-4D97-AF65-F5344CB8AC3E}">
        <p14:creationId xmlns:p14="http://schemas.microsoft.com/office/powerpoint/2010/main" val="31182315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Platform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1200" dirty="0" smtClean="0"/>
              <a:t>package </a:t>
            </a:r>
            <a:r>
              <a:rPr lang="en-US" sz="1200" dirty="0"/>
              <a:t>platform</a:t>
            </a:r>
          </a:p>
          <a:p>
            <a:pPr marL="0" indent="0">
              <a:buNone/>
            </a:pPr>
            <a:r>
              <a:rPr lang="en-US" sz="1200" dirty="0"/>
              <a:t>	public</a:t>
            </a:r>
          </a:p>
          <a:p>
            <a:pPr marL="0" indent="0">
              <a:buNone/>
            </a:pPr>
            <a:r>
              <a:rPr lang="en-US" sz="1200" dirty="0"/>
              <a:t>	</a:t>
            </a:r>
          </a:p>
          <a:p>
            <a:pPr marL="0" indent="0">
              <a:buNone/>
            </a:pPr>
            <a:r>
              <a:rPr lang="en-US" sz="1200" dirty="0"/>
              <a:t>-- Description of the memory onto which the process is bound </a:t>
            </a:r>
          </a:p>
          <a:p>
            <a:pPr marL="0" indent="0">
              <a:buNone/>
            </a:pPr>
            <a:r>
              <a:rPr lang="en-US" sz="1200" dirty="0"/>
              <a:t>------------------------------------------------------ </a:t>
            </a:r>
          </a:p>
          <a:p>
            <a:pPr marL="0" indent="0">
              <a:buNone/>
            </a:pPr>
            <a:r>
              <a:rPr lang="en-US" sz="1200" dirty="0"/>
              <a:t>memory </a:t>
            </a:r>
            <a:r>
              <a:rPr lang="en-US" sz="1200" dirty="0" err="1"/>
              <a:t>DefaultMemory</a:t>
            </a:r>
            <a:r>
              <a:rPr lang="en-US" sz="1200" dirty="0"/>
              <a:t> </a:t>
            </a:r>
          </a:p>
          <a:p>
            <a:pPr marL="0" indent="0">
              <a:buNone/>
            </a:pPr>
            <a:r>
              <a:rPr lang="en-US" sz="1200" dirty="0"/>
              <a:t>features</a:t>
            </a:r>
          </a:p>
          <a:p>
            <a:pPr marL="0" indent="0">
              <a:buNone/>
            </a:pPr>
            <a:r>
              <a:rPr lang="en-US" sz="1200" dirty="0"/>
              <a:t>	</a:t>
            </a:r>
            <a:r>
              <a:rPr lang="en-US" sz="1200" dirty="0" err="1"/>
              <a:t>busAcc</a:t>
            </a:r>
            <a:r>
              <a:rPr lang="en-US" sz="1200" dirty="0"/>
              <a:t>: requires bus access </a:t>
            </a:r>
            <a:r>
              <a:rPr lang="en-US" sz="1200" dirty="0" err="1"/>
              <a:t>DefaultBus.impl</a:t>
            </a:r>
            <a:r>
              <a:rPr lang="en-US" sz="1200" dirty="0"/>
              <a:t>;</a:t>
            </a:r>
          </a:p>
          <a:p>
            <a:pPr marL="0" indent="0">
              <a:buNone/>
            </a:pPr>
            <a:r>
              <a:rPr lang="en-US" sz="1200" dirty="0"/>
              <a:t>end </a:t>
            </a:r>
            <a:r>
              <a:rPr lang="en-US" sz="1200" dirty="0" err="1"/>
              <a:t>DefaultMemory</a:t>
            </a:r>
            <a:r>
              <a:rPr lang="en-US" sz="1200" dirty="0"/>
              <a:t>; </a:t>
            </a:r>
          </a:p>
          <a:p>
            <a:pPr marL="0" indent="0">
              <a:buNone/>
            </a:pPr>
            <a:r>
              <a:rPr lang="en-US" sz="1200" dirty="0"/>
              <a:t>memory implementation </a:t>
            </a:r>
            <a:r>
              <a:rPr lang="en-US" sz="1200" dirty="0" err="1"/>
              <a:t>DefaultMemory.impl</a:t>
            </a:r>
            <a:r>
              <a:rPr lang="en-US" sz="1200" dirty="0"/>
              <a:t> </a:t>
            </a:r>
          </a:p>
          <a:p>
            <a:pPr marL="0" indent="0">
              <a:buNone/>
            </a:pPr>
            <a:r>
              <a:rPr lang="en-US" sz="1200" dirty="0"/>
              <a:t>end </a:t>
            </a:r>
            <a:r>
              <a:rPr lang="en-US" sz="1200" dirty="0" err="1"/>
              <a:t>DefaultMemory.impl</a:t>
            </a:r>
            <a:r>
              <a:rPr lang="en-US" sz="1200" dirty="0"/>
              <a:t>; 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/>
              <a:t>-- Description of the bus onto which connections are bound </a:t>
            </a:r>
          </a:p>
          <a:p>
            <a:pPr marL="0" indent="0">
              <a:buNone/>
            </a:pPr>
            <a:r>
              <a:rPr lang="en-US" sz="1200" dirty="0"/>
              <a:t>---------------------------------------------------------- </a:t>
            </a:r>
          </a:p>
          <a:p>
            <a:pPr marL="0" indent="0">
              <a:buNone/>
            </a:pPr>
            <a:r>
              <a:rPr lang="en-US" sz="1200" dirty="0"/>
              <a:t>bus </a:t>
            </a:r>
            <a:r>
              <a:rPr lang="en-US" sz="1200" dirty="0" err="1"/>
              <a:t>DefaultBus</a:t>
            </a:r>
            <a:r>
              <a:rPr lang="en-US" sz="1200" dirty="0"/>
              <a:t>  </a:t>
            </a:r>
          </a:p>
          <a:p>
            <a:pPr marL="0" indent="0">
              <a:buNone/>
            </a:pPr>
            <a:r>
              <a:rPr lang="en-US" sz="1200" dirty="0"/>
              <a:t>end </a:t>
            </a:r>
            <a:r>
              <a:rPr lang="en-US" sz="1200" dirty="0" err="1"/>
              <a:t>DefaultBus</a:t>
            </a:r>
            <a:r>
              <a:rPr lang="en-US" sz="1200" dirty="0"/>
              <a:t>; </a:t>
            </a:r>
          </a:p>
          <a:p>
            <a:pPr marL="0" indent="0">
              <a:buNone/>
            </a:pPr>
            <a:r>
              <a:rPr lang="en-US" sz="1200" dirty="0"/>
              <a:t>bus implementation </a:t>
            </a:r>
            <a:r>
              <a:rPr lang="en-US" sz="1200" dirty="0" err="1"/>
              <a:t>DefaultBus.impl</a:t>
            </a:r>
            <a:r>
              <a:rPr lang="en-US" sz="1200" dirty="0"/>
              <a:t> </a:t>
            </a:r>
          </a:p>
          <a:p>
            <a:pPr marL="0" indent="0">
              <a:buNone/>
            </a:pPr>
            <a:r>
              <a:rPr lang="en-US" sz="1200" dirty="0"/>
              <a:t>end </a:t>
            </a:r>
            <a:r>
              <a:rPr lang="en-US" sz="1200" dirty="0" err="1"/>
              <a:t>DefaultBus.impl</a:t>
            </a:r>
            <a:r>
              <a:rPr lang="en-US" sz="1200" dirty="0"/>
              <a:t> ; </a:t>
            </a:r>
          </a:p>
          <a:p>
            <a:pPr marL="0" indent="0">
              <a:buNone/>
            </a:pPr>
            <a:r>
              <a:rPr lang="en-US" sz="1200" dirty="0"/>
              <a:t>-----------------------------------------------</a:t>
            </a:r>
          </a:p>
          <a:p>
            <a:pPr marL="0" indent="0">
              <a:buNone/>
            </a:pP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0479712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/>
              <a:t>-- Description of a processor to execute the threads </a:t>
            </a:r>
          </a:p>
          <a:p>
            <a:pPr marL="0" indent="0">
              <a:buNone/>
            </a:pPr>
            <a:r>
              <a:rPr lang="en-US" sz="1600" dirty="0"/>
              <a:t>------------------------------------------- </a:t>
            </a:r>
          </a:p>
          <a:p>
            <a:pPr marL="0" indent="0">
              <a:buNone/>
            </a:pPr>
            <a:r>
              <a:rPr lang="en-US" sz="1600" dirty="0"/>
              <a:t>processor </a:t>
            </a:r>
            <a:r>
              <a:rPr lang="en-US" sz="1600" dirty="0" err="1"/>
              <a:t>DefaultProcessor</a:t>
            </a:r>
            <a:r>
              <a:rPr lang="en-US" sz="1600" dirty="0"/>
              <a:t> </a:t>
            </a:r>
          </a:p>
          <a:p>
            <a:pPr marL="0" indent="0">
              <a:buNone/>
            </a:pPr>
            <a:r>
              <a:rPr lang="en-US" sz="1600" dirty="0"/>
              <a:t>	features</a:t>
            </a:r>
          </a:p>
          <a:p>
            <a:pPr marL="0" indent="0">
              <a:buNone/>
            </a:pPr>
            <a:r>
              <a:rPr lang="en-US" sz="1600" dirty="0"/>
              <a:t>		</a:t>
            </a:r>
            <a:r>
              <a:rPr lang="en-US" sz="1600" dirty="0" err="1"/>
              <a:t>busAcc</a:t>
            </a:r>
            <a:r>
              <a:rPr lang="en-US" sz="1600" dirty="0"/>
              <a:t> : requires bus access </a:t>
            </a:r>
            <a:r>
              <a:rPr lang="en-US" sz="1600" dirty="0" err="1"/>
              <a:t>DefaultBus.impl</a:t>
            </a:r>
            <a:r>
              <a:rPr lang="en-US" sz="1600" dirty="0"/>
              <a:t> ;</a:t>
            </a:r>
          </a:p>
          <a:p>
            <a:pPr marL="0" indent="0">
              <a:buNone/>
            </a:pPr>
            <a:r>
              <a:rPr lang="en-US" sz="1600" dirty="0"/>
              <a:t>end </a:t>
            </a:r>
            <a:r>
              <a:rPr lang="en-US" sz="1600" dirty="0" err="1"/>
              <a:t>DefaultProcessor</a:t>
            </a:r>
            <a:r>
              <a:rPr lang="en-US" sz="1600" dirty="0"/>
              <a:t> ; </a:t>
            </a:r>
          </a:p>
          <a:p>
            <a:pPr marL="0" indent="0">
              <a:buNone/>
            </a:pPr>
            <a:r>
              <a:rPr lang="en-US" sz="1600" dirty="0"/>
              <a:t>processor implementation </a:t>
            </a:r>
            <a:r>
              <a:rPr lang="en-US" sz="1600" dirty="0" err="1"/>
              <a:t>DefaultProcessor.impl</a:t>
            </a:r>
            <a:r>
              <a:rPr lang="en-US" sz="1600" dirty="0"/>
              <a:t> </a:t>
            </a:r>
          </a:p>
          <a:p>
            <a:pPr marL="0" indent="0">
              <a:buNone/>
            </a:pPr>
            <a:r>
              <a:rPr lang="en-US" sz="1600" dirty="0"/>
              <a:t>	subcomponents</a:t>
            </a:r>
          </a:p>
          <a:p>
            <a:pPr marL="0" indent="0">
              <a:buNone/>
            </a:pPr>
            <a:r>
              <a:rPr lang="en-US" sz="1600" dirty="0"/>
              <a:t>		mem : memory </a:t>
            </a:r>
            <a:r>
              <a:rPr lang="en-US" sz="1600" dirty="0" err="1"/>
              <a:t>DefaultMemory.impl</a:t>
            </a:r>
            <a:r>
              <a:rPr lang="en-US" sz="1600" dirty="0"/>
              <a:t> ;</a:t>
            </a:r>
          </a:p>
          <a:p>
            <a:pPr marL="0" indent="0">
              <a:buNone/>
            </a:pPr>
            <a:r>
              <a:rPr lang="en-US" sz="1600" dirty="0"/>
              <a:t>	properties</a:t>
            </a:r>
          </a:p>
          <a:p>
            <a:pPr marL="0" indent="0">
              <a:buNone/>
            </a:pPr>
            <a:r>
              <a:rPr lang="en-US" sz="1600" dirty="0"/>
              <a:t>		</a:t>
            </a:r>
            <a:r>
              <a:rPr lang="en-US" sz="1600" dirty="0" err="1"/>
              <a:t>Scheduling_Protocol</a:t>
            </a:r>
            <a:r>
              <a:rPr lang="en-US" sz="1600" dirty="0"/>
              <a:t> =&gt; ( RMS ); </a:t>
            </a:r>
          </a:p>
          <a:p>
            <a:pPr marL="0" indent="0">
              <a:buNone/>
            </a:pPr>
            <a:r>
              <a:rPr lang="en-US" sz="1600" dirty="0"/>
              <a:t>end </a:t>
            </a:r>
            <a:r>
              <a:rPr lang="en-US" sz="1600" dirty="0" err="1"/>
              <a:t>DefaultProcessor.impl</a:t>
            </a:r>
            <a:r>
              <a:rPr lang="en-US" sz="1600" dirty="0"/>
              <a:t> ;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/>
              <a:t>end platform;</a:t>
            </a:r>
          </a:p>
        </p:txBody>
      </p:sp>
    </p:spTree>
    <p:extLst>
      <p:ext uri="{BB962C8B-B14F-4D97-AF65-F5344CB8AC3E}">
        <p14:creationId xmlns:p14="http://schemas.microsoft.com/office/powerpoint/2010/main" val="2385791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Petri net for client/server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518" y="1336670"/>
            <a:ext cx="7448682" cy="5368930"/>
          </a:xfrm>
        </p:spPr>
      </p:pic>
    </p:spTree>
    <p:extLst>
      <p:ext uri="{BB962C8B-B14F-4D97-AF65-F5344CB8AC3E}">
        <p14:creationId xmlns:p14="http://schemas.microsoft.com/office/powerpoint/2010/main" val="47964534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3720" y="0"/>
            <a:ext cx="571656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047669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coverage criteria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values in the program variables determine what state the product instance is in and what structures are accessible</a:t>
            </a:r>
          </a:p>
          <a:p>
            <a:r>
              <a:rPr lang="en-US" dirty="0" smtClean="0"/>
              <a:t>Every end to end flow (nominal or error)</a:t>
            </a:r>
          </a:p>
          <a:p>
            <a:pPr lvl="1"/>
            <a:r>
              <a:rPr lang="en-US" dirty="0" smtClean="0"/>
              <a:t>Covered in every state in which it is “alive”</a:t>
            </a:r>
          </a:p>
          <a:p>
            <a:pPr lvl="1"/>
            <a:r>
              <a:rPr lang="en-US" dirty="0" smtClean="0"/>
              <a:t>Must select test data that exercises each of those states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58300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784"/>
            <a:ext cx="8229600" cy="1143000"/>
          </a:xfrm>
        </p:spPr>
        <p:txBody>
          <a:bodyPr/>
          <a:lstStyle/>
          <a:p>
            <a:r>
              <a:rPr lang="en-US" dirty="0" smtClean="0"/>
              <a:t>But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model is not what gets delivered</a:t>
            </a:r>
          </a:p>
          <a:p>
            <a:r>
              <a:rPr lang="en-US" dirty="0" smtClean="0"/>
              <a:t>Need to automatically generate the code from the verified models in order to ensure correctness</a:t>
            </a:r>
          </a:p>
          <a:p>
            <a:r>
              <a:rPr lang="en-US" dirty="0" smtClean="0"/>
              <a:t>Ocarina 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120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Techniques to be used with AADL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Manual Inspection</a:t>
            </a:r>
          </a:p>
          <a:p>
            <a:r>
              <a:rPr lang="en-US" dirty="0" smtClean="0"/>
              <a:t>AGREE queries</a:t>
            </a:r>
          </a:p>
          <a:p>
            <a:r>
              <a:rPr lang="en-US" dirty="0" smtClean="0"/>
              <a:t>Resolute </a:t>
            </a:r>
            <a:r>
              <a:rPr lang="en-US" dirty="0" smtClean="0"/>
              <a:t>claims</a:t>
            </a:r>
          </a:p>
          <a:p>
            <a:r>
              <a:rPr lang="en-US" dirty="0" smtClean="0"/>
              <a:t>Automated analyses of properties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2985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within constraints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		assume "</a:t>
            </a:r>
            <a:r>
              <a:rPr lang="en-US" sz="2400" dirty="0" err="1"/>
              <a:t>seconds_to_cook</a:t>
            </a:r>
            <a:r>
              <a:rPr lang="en-US" sz="2400" dirty="0"/>
              <a:t> is greater than or equal to zero" : </a:t>
            </a:r>
            <a:r>
              <a:rPr lang="en-US" sz="2400" dirty="0" err="1" smtClean="0"/>
              <a:t>seconds_to_cook</a:t>
            </a:r>
            <a:r>
              <a:rPr lang="en-US" sz="2400" dirty="0" smtClean="0"/>
              <a:t> </a:t>
            </a:r>
            <a:r>
              <a:rPr lang="en-US" sz="2400" dirty="0"/>
              <a:t>&gt;= 0;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		guarantee "The range of the </a:t>
            </a:r>
            <a:r>
              <a:rPr lang="en-US" sz="2400" dirty="0" err="1"/>
              <a:t>cooking_mode</a:t>
            </a:r>
            <a:r>
              <a:rPr lang="en-US" sz="2400" dirty="0"/>
              <a:t> variable shall be [1..3]" : </a:t>
            </a:r>
            <a:r>
              <a:rPr lang="en-US" sz="2400" dirty="0" smtClean="0"/>
              <a:t>true </a:t>
            </a:r>
            <a:r>
              <a:rPr lang="en-US" sz="2400" dirty="0"/>
              <a:t>; </a:t>
            </a:r>
          </a:p>
          <a:p>
            <a:pPr marL="0" indent="0">
              <a:buNone/>
            </a:pPr>
            <a:r>
              <a:rPr lang="en-US" sz="2400" dirty="0"/>
              <a:t>		</a:t>
            </a:r>
          </a:p>
          <a:p>
            <a:pPr marL="0" indent="0">
              <a:buNone/>
            </a:pPr>
            <a:r>
              <a:rPr lang="en-US" sz="2400" dirty="0"/>
              <a:t>		guarantee "The microwave shall be in cooking mode only when the door is closed." : </a:t>
            </a:r>
            <a:r>
              <a:rPr lang="en-US" sz="2400" dirty="0" smtClean="0"/>
              <a:t>true</a:t>
            </a:r>
            <a:r>
              <a:rPr lang="en-US" sz="2400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41913959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annex agree {** </a:t>
            </a:r>
          </a:p>
          <a:p>
            <a:pPr marL="0" indent="0">
              <a:buNone/>
            </a:pPr>
            <a:r>
              <a:rPr lang="en-US" sz="2000" dirty="0"/>
              <a:t>		</a:t>
            </a:r>
            <a:r>
              <a:rPr lang="en-US" sz="2000" dirty="0" err="1"/>
              <a:t>eq</a:t>
            </a:r>
            <a:r>
              <a:rPr lang="en-US" sz="2000" dirty="0"/>
              <a:t> </a:t>
            </a:r>
            <a:r>
              <a:rPr lang="en-US" sz="2000" dirty="0" err="1"/>
              <a:t>is_cooking</a:t>
            </a:r>
            <a:r>
              <a:rPr lang="en-US" sz="2000" dirty="0"/>
              <a:t> : bool = </a:t>
            </a:r>
            <a:r>
              <a:rPr lang="en-US" sz="2000" dirty="0" err="1"/>
              <a:t>defs.is_cooking</a:t>
            </a:r>
            <a:r>
              <a:rPr lang="en-US" sz="2000" dirty="0"/>
              <a:t>(</a:t>
            </a:r>
            <a:r>
              <a:rPr lang="en-US" sz="2000" dirty="0" err="1"/>
              <a:t>cooking_mode</a:t>
            </a:r>
            <a:r>
              <a:rPr lang="en-US" sz="2000" dirty="0"/>
              <a:t>); </a:t>
            </a:r>
          </a:p>
          <a:p>
            <a:pPr marL="0" indent="0">
              <a:buNone/>
            </a:pPr>
            <a:r>
              <a:rPr lang="en-US" sz="2000" dirty="0"/>
              <a:t>		</a:t>
            </a:r>
            <a:r>
              <a:rPr lang="en-US" sz="2000" dirty="0" err="1"/>
              <a:t>eq</a:t>
            </a:r>
            <a:r>
              <a:rPr lang="en-US" sz="2000" dirty="0"/>
              <a:t> </a:t>
            </a:r>
            <a:r>
              <a:rPr lang="en-US" sz="2000" dirty="0" err="1"/>
              <a:t>is_setup</a:t>
            </a:r>
            <a:r>
              <a:rPr lang="en-US" sz="2000" dirty="0"/>
              <a:t> : bool = </a:t>
            </a:r>
            <a:r>
              <a:rPr lang="en-US" sz="2000" dirty="0" err="1"/>
              <a:t>defs.is_setup</a:t>
            </a:r>
            <a:r>
              <a:rPr lang="en-US" sz="2000" dirty="0"/>
              <a:t>(</a:t>
            </a:r>
            <a:r>
              <a:rPr lang="en-US" sz="2000" dirty="0" err="1"/>
              <a:t>cooking_mode</a:t>
            </a:r>
            <a:r>
              <a:rPr lang="en-US" sz="2000" dirty="0"/>
              <a:t>); </a:t>
            </a:r>
          </a:p>
          <a:p>
            <a:pPr marL="0" indent="0">
              <a:buNone/>
            </a:pPr>
            <a:r>
              <a:rPr lang="en-US" sz="2000" dirty="0"/>
              <a:t>		</a:t>
            </a:r>
            <a:r>
              <a:rPr lang="en-US" sz="2000" dirty="0" err="1"/>
              <a:t>eq</a:t>
            </a:r>
            <a:r>
              <a:rPr lang="en-US" sz="2000" dirty="0"/>
              <a:t> </a:t>
            </a:r>
            <a:r>
              <a:rPr lang="en-US" sz="2000" dirty="0" err="1"/>
              <a:t>is_suspended</a:t>
            </a:r>
            <a:r>
              <a:rPr lang="en-US" sz="2000" dirty="0"/>
              <a:t> : bool = </a:t>
            </a:r>
            <a:r>
              <a:rPr lang="en-US" sz="2000" dirty="0" err="1"/>
              <a:t>defs.is_suspended</a:t>
            </a:r>
            <a:r>
              <a:rPr lang="en-US" sz="2000" dirty="0"/>
              <a:t>(</a:t>
            </a:r>
            <a:r>
              <a:rPr lang="en-US" sz="2000" dirty="0" err="1"/>
              <a:t>cooking_mode</a:t>
            </a:r>
            <a:r>
              <a:rPr lang="en-US" sz="2000" dirty="0"/>
              <a:t>);</a:t>
            </a:r>
          </a:p>
          <a:p>
            <a:pPr marL="0" indent="0">
              <a:buNone/>
            </a:pPr>
            <a:r>
              <a:rPr lang="en-US" sz="2000" dirty="0"/>
              <a:t>		</a:t>
            </a:r>
            <a:r>
              <a:rPr lang="en-US" sz="2000" dirty="0" err="1"/>
              <a:t>eq</a:t>
            </a:r>
            <a:r>
              <a:rPr lang="en-US" sz="2000" dirty="0"/>
              <a:t> </a:t>
            </a:r>
            <a:r>
              <a:rPr lang="en-US" sz="2000" dirty="0" err="1"/>
              <a:t>is_running</a:t>
            </a:r>
            <a:r>
              <a:rPr lang="en-US" sz="2000" dirty="0"/>
              <a:t> : bool = </a:t>
            </a:r>
            <a:r>
              <a:rPr lang="en-US" sz="2000" dirty="0" err="1"/>
              <a:t>defs.is_running</a:t>
            </a:r>
            <a:r>
              <a:rPr lang="en-US" sz="2000" dirty="0"/>
              <a:t>(</a:t>
            </a:r>
            <a:r>
              <a:rPr lang="en-US" sz="2000" dirty="0" err="1"/>
              <a:t>cooking_mode</a:t>
            </a:r>
            <a:r>
              <a:rPr lang="en-US" sz="2000" dirty="0" smtClean="0"/>
              <a:t>);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		assume "</a:t>
            </a:r>
            <a:r>
              <a:rPr lang="en-US" sz="2000" dirty="0" err="1"/>
              <a:t>seconds_to_cook</a:t>
            </a:r>
            <a:r>
              <a:rPr lang="en-US" sz="2000" dirty="0"/>
              <a:t> is greater than or equal to zero" : </a:t>
            </a:r>
          </a:p>
          <a:p>
            <a:pPr marL="0" indent="0">
              <a:buNone/>
            </a:pPr>
            <a:r>
              <a:rPr lang="en-US" sz="2000" dirty="0"/>
              <a:t>			</a:t>
            </a:r>
            <a:r>
              <a:rPr lang="en-US" sz="2000" dirty="0" err="1"/>
              <a:t>seconds_to_cook</a:t>
            </a:r>
            <a:r>
              <a:rPr lang="en-US" sz="2000" dirty="0"/>
              <a:t> &gt;= 0; 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		guarantee "The range of the </a:t>
            </a:r>
            <a:r>
              <a:rPr lang="en-US" sz="2000" dirty="0" err="1"/>
              <a:t>cooking_mode</a:t>
            </a:r>
            <a:r>
              <a:rPr lang="en-US" sz="2000" dirty="0"/>
              <a:t> variable shall be [1..3]" : </a:t>
            </a:r>
          </a:p>
          <a:p>
            <a:pPr marL="0" indent="0">
              <a:buNone/>
            </a:pPr>
            <a:r>
              <a:rPr lang="en-US" sz="2000" dirty="0"/>
              <a:t>			true ; </a:t>
            </a:r>
          </a:p>
        </p:txBody>
      </p:sp>
    </p:spTree>
    <p:extLst>
      <p:ext uri="{BB962C8B-B14F-4D97-AF65-F5344CB8AC3E}">
        <p14:creationId xmlns:p14="http://schemas.microsoft.com/office/powerpoint/2010/main" val="341695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 boundary conditions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sz="2400" dirty="0"/>
              <a:t>annex agree  {**</a:t>
            </a:r>
          </a:p>
          <a:p>
            <a:pPr marL="0" indent="0">
              <a:buNone/>
            </a:pPr>
            <a:r>
              <a:rPr lang="en-US" sz="2400" dirty="0"/>
              <a:t>       			guarantee "</a:t>
            </a:r>
            <a:r>
              <a:rPr lang="en-US" sz="2400" dirty="0" err="1"/>
              <a:t>targetSpeed</a:t>
            </a:r>
            <a:r>
              <a:rPr lang="en-US" sz="2400" dirty="0"/>
              <a:t>&gt;=0" : </a:t>
            </a:r>
            <a:r>
              <a:rPr lang="en-US" sz="2400" dirty="0" err="1"/>
              <a:t>targetSpeed</a:t>
            </a:r>
            <a:r>
              <a:rPr lang="en-US" sz="2400" dirty="0"/>
              <a:t> &gt;= 0 ;</a:t>
            </a:r>
          </a:p>
          <a:p>
            <a:pPr marL="0" indent="0">
              <a:buNone/>
            </a:pPr>
            <a:r>
              <a:rPr lang="en-US" sz="2400" dirty="0"/>
              <a:t>				guarantee "</a:t>
            </a:r>
            <a:r>
              <a:rPr lang="en-US" sz="2400" dirty="0" err="1"/>
              <a:t>actualSpeed</a:t>
            </a:r>
            <a:r>
              <a:rPr lang="en-US" sz="2400" dirty="0"/>
              <a:t>&gt;=0" : </a:t>
            </a:r>
            <a:r>
              <a:rPr lang="en-US" sz="2400" dirty="0" err="1"/>
              <a:t>actualSpeed</a:t>
            </a:r>
            <a:r>
              <a:rPr lang="en-US" sz="2400" dirty="0"/>
              <a:t> &gt;= 0 ;</a:t>
            </a:r>
          </a:p>
          <a:p>
            <a:pPr marL="0" indent="0">
              <a:buNone/>
            </a:pPr>
            <a:r>
              <a:rPr lang="en-US" sz="2400" dirty="0"/>
              <a:t>				guarantee "</a:t>
            </a:r>
            <a:r>
              <a:rPr lang="en-US" sz="2400" dirty="0" err="1"/>
              <a:t>actualSpeed</a:t>
            </a:r>
            <a:r>
              <a:rPr lang="en-US" sz="2400" dirty="0"/>
              <a:t>&lt;=</a:t>
            </a:r>
            <a:r>
              <a:rPr lang="en-US" sz="2400" dirty="0" err="1"/>
              <a:t>targetSpeed</a:t>
            </a:r>
            <a:r>
              <a:rPr lang="en-US" sz="2400" dirty="0"/>
              <a:t>" : </a:t>
            </a:r>
            <a:r>
              <a:rPr lang="en-US" sz="2400" dirty="0" err="1"/>
              <a:t>actualSpeed</a:t>
            </a:r>
            <a:r>
              <a:rPr lang="en-US" sz="2400" dirty="0"/>
              <a:t> &lt;= </a:t>
            </a:r>
            <a:r>
              <a:rPr lang="en-US" sz="2400" dirty="0" err="1"/>
              <a:t>targetSpeed</a:t>
            </a:r>
            <a:r>
              <a:rPr lang="en-US" sz="2400" dirty="0"/>
              <a:t> ;</a:t>
            </a:r>
          </a:p>
          <a:p>
            <a:pPr marL="0" indent="0">
              <a:buNone/>
            </a:pPr>
            <a:r>
              <a:rPr lang="en-US" sz="2400" dirty="0"/>
              <a:t>				guarantee "</a:t>
            </a:r>
            <a:r>
              <a:rPr lang="en-US" sz="2400" dirty="0" err="1"/>
              <a:t>gapLimit</a:t>
            </a:r>
            <a:r>
              <a:rPr lang="en-US" sz="2400" dirty="0"/>
              <a:t>&gt;0" : </a:t>
            </a:r>
            <a:r>
              <a:rPr lang="en-US" sz="2400" dirty="0" err="1"/>
              <a:t>gapLimit</a:t>
            </a:r>
            <a:r>
              <a:rPr lang="en-US" sz="2400" dirty="0"/>
              <a:t> &gt; 0 ;</a:t>
            </a:r>
          </a:p>
          <a:p>
            <a:pPr marL="0" indent="0">
              <a:buNone/>
            </a:pPr>
            <a:r>
              <a:rPr lang="en-US" sz="2400" dirty="0"/>
              <a:t>				guarantee "gap&gt;0" : gap &gt; 0 ;</a:t>
            </a:r>
          </a:p>
          <a:p>
            <a:pPr marL="0" indent="0">
              <a:buNone/>
            </a:pPr>
            <a:r>
              <a:rPr lang="en-US" sz="2400" dirty="0"/>
              <a:t>				guarantee "gap&lt;=</a:t>
            </a:r>
            <a:r>
              <a:rPr lang="en-US" sz="2400" dirty="0" err="1"/>
              <a:t>gapLimit</a:t>
            </a:r>
            <a:r>
              <a:rPr lang="en-US" sz="2400" dirty="0"/>
              <a:t>" : gap&lt;=</a:t>
            </a:r>
            <a:r>
              <a:rPr lang="en-US" sz="2400" dirty="0" err="1"/>
              <a:t>gapLimit</a:t>
            </a:r>
            <a:r>
              <a:rPr lang="en-US" sz="2400" dirty="0"/>
              <a:t>;</a:t>
            </a:r>
          </a:p>
          <a:p>
            <a:pPr marL="0" indent="0">
              <a:buNone/>
            </a:pPr>
            <a:r>
              <a:rPr lang="en-US" sz="2400" dirty="0"/>
              <a:t>		**};</a:t>
            </a:r>
          </a:p>
        </p:txBody>
      </p:sp>
    </p:spTree>
    <p:extLst>
      <p:ext uri="{BB962C8B-B14F-4D97-AF65-F5344CB8AC3E}">
        <p14:creationId xmlns:p14="http://schemas.microsoft.com/office/powerpoint/2010/main" val="186345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Reachability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 err="1"/>
              <a:t>check_mils_partitions_connections</a:t>
            </a:r>
            <a:r>
              <a:rPr lang="en-US" sz="2800" dirty="0"/>
              <a:t> (s : system) &lt;=</a:t>
            </a:r>
          </a:p>
          <a:p>
            <a:pPr marL="0" indent="0">
              <a:buNone/>
            </a:pPr>
            <a:r>
              <a:rPr lang="en-US" sz="2800" dirty="0"/>
              <a:t>		** "Check that connected partitions in " s " share the same security level" **</a:t>
            </a:r>
          </a:p>
          <a:p>
            <a:pPr marL="0" indent="0">
              <a:buNone/>
            </a:pPr>
            <a:r>
              <a:rPr lang="en-US" sz="2800" dirty="0"/>
              <a:t>		</a:t>
            </a:r>
            <a:r>
              <a:rPr lang="en-US" sz="2800" dirty="0" err="1"/>
              <a:t>forall</a:t>
            </a:r>
            <a:r>
              <a:rPr lang="en-US" sz="2800" dirty="0"/>
              <a:t> (p1 : process) (p2 : process) (c : connection) (vp1 : </a:t>
            </a:r>
            <a:r>
              <a:rPr lang="en-US" sz="2800" dirty="0" err="1"/>
              <a:t>virtual_processor</a:t>
            </a:r>
            <a:r>
              <a:rPr lang="en-US" sz="2800" dirty="0"/>
              <a:t>) (vp2 : </a:t>
            </a:r>
            <a:r>
              <a:rPr lang="en-US" sz="2800" dirty="0" err="1"/>
              <a:t>virtual_processor</a:t>
            </a:r>
            <a:r>
              <a:rPr lang="en-US" sz="2800" dirty="0"/>
              <a:t>) .</a:t>
            </a:r>
          </a:p>
          <a:p>
            <a:pPr marL="0" indent="0">
              <a:buNone/>
            </a:pPr>
            <a:r>
              <a:rPr lang="en-US" sz="2800" dirty="0"/>
              <a:t>		(connected (p1, c, p2)) and (</a:t>
            </a:r>
            <a:r>
              <a:rPr lang="en-US" sz="2800" dirty="0" err="1"/>
              <a:t>processor_bound</a:t>
            </a:r>
            <a:r>
              <a:rPr lang="en-US" sz="2800" dirty="0"/>
              <a:t> (p1, vp1)) and (</a:t>
            </a:r>
            <a:r>
              <a:rPr lang="en-US" sz="2800" dirty="0" err="1"/>
              <a:t>processor_bound</a:t>
            </a:r>
            <a:r>
              <a:rPr lang="en-US" sz="2800" dirty="0"/>
              <a:t> (p2, vp2))</a:t>
            </a:r>
          </a:p>
          <a:p>
            <a:pPr marL="0" indent="0">
              <a:buNone/>
            </a:pPr>
            <a:r>
              <a:rPr lang="en-US" sz="2800" dirty="0"/>
              <a:t>=&gt; property (vp1, SEI::</a:t>
            </a:r>
            <a:r>
              <a:rPr lang="en-US" sz="2800" dirty="0" err="1"/>
              <a:t>SecurityLevel</a:t>
            </a:r>
            <a:r>
              <a:rPr lang="en-US" sz="2800" dirty="0"/>
              <a:t>) = property (vp2, SEI::</a:t>
            </a:r>
            <a:r>
              <a:rPr lang="en-US" sz="2800" dirty="0" err="1"/>
              <a:t>SecurityLevel</a:t>
            </a:r>
            <a:r>
              <a:rPr lang="en-US" sz="28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2132446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WeightBudget</a:t>
            </a:r>
            <a:r>
              <a:rPr lang="en-US" dirty="0" smtClean="0"/>
              <a:t> Property exists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 err="1"/>
              <a:t>AllHaveWeightBudgets</a:t>
            </a:r>
            <a:r>
              <a:rPr lang="en-US" sz="2800" dirty="0"/>
              <a:t>(self : component) &lt;= ** "Component " self " shall have a weight budget" ** </a:t>
            </a:r>
          </a:p>
          <a:p>
            <a:pPr marL="0" indent="0">
              <a:buNone/>
            </a:pPr>
            <a:r>
              <a:rPr lang="en-US" sz="2800" dirty="0"/>
              <a:t> </a:t>
            </a:r>
            <a:r>
              <a:rPr lang="en-US" sz="2800" dirty="0" err="1" smtClean="0"/>
              <a:t>HasWeightBudget</a:t>
            </a:r>
            <a:r>
              <a:rPr lang="en-US" sz="2800" dirty="0" smtClean="0"/>
              <a:t>(self</a:t>
            </a:r>
            <a:r>
              <a:rPr lang="en-US" sz="2800" dirty="0"/>
              <a:t>) and </a:t>
            </a:r>
            <a:r>
              <a:rPr lang="en-US" sz="2800" dirty="0" err="1"/>
              <a:t>forall</a:t>
            </a:r>
            <a:r>
              <a:rPr lang="en-US" sz="2800" dirty="0"/>
              <a:t> (c: subcomponents(self)). </a:t>
            </a:r>
            <a:r>
              <a:rPr lang="en-US" sz="2800" dirty="0" err="1"/>
              <a:t>AllHaveWeightBudgets</a:t>
            </a:r>
            <a:r>
              <a:rPr lang="en-US" sz="2800" dirty="0"/>
              <a:t>(c) </a:t>
            </a:r>
          </a:p>
          <a:p>
            <a:pPr marL="0" indent="0">
              <a:buNone/>
            </a:pPr>
            <a:r>
              <a:rPr lang="en-US" sz="2800" dirty="0"/>
              <a:t>		</a:t>
            </a:r>
          </a:p>
          <a:p>
            <a:pPr marL="0" indent="0">
              <a:buNone/>
            </a:pPr>
            <a:r>
              <a:rPr lang="en-US" sz="2800" dirty="0"/>
              <a:t> </a:t>
            </a:r>
          </a:p>
          <a:p>
            <a:pPr marL="0" indent="0">
              <a:buNone/>
            </a:pPr>
            <a:r>
              <a:rPr lang="en-US" sz="2800" dirty="0"/>
              <a:t> </a:t>
            </a:r>
            <a:r>
              <a:rPr lang="en-US" sz="2800" dirty="0" err="1" smtClean="0"/>
              <a:t>HasWeightBudget</a:t>
            </a:r>
            <a:r>
              <a:rPr lang="en-US" sz="2800" dirty="0" smtClean="0"/>
              <a:t>(t </a:t>
            </a:r>
            <a:r>
              <a:rPr lang="en-US" sz="2800" dirty="0"/>
              <a:t>: component) : bool =  </a:t>
            </a:r>
          </a:p>
          <a:p>
            <a:pPr marL="0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not(</a:t>
            </a:r>
            <a:r>
              <a:rPr lang="en-US" sz="2800" dirty="0" err="1" smtClean="0"/>
              <a:t>has_property</a:t>
            </a:r>
            <a:r>
              <a:rPr lang="en-US" sz="2800" dirty="0" smtClean="0"/>
              <a:t>(</a:t>
            </a:r>
            <a:r>
              <a:rPr lang="en-US" sz="2800" dirty="0" err="1" smtClean="0"/>
              <a:t>t,SEI</a:t>
            </a:r>
            <a:r>
              <a:rPr lang="en-US" sz="2800" dirty="0"/>
              <a:t>::</a:t>
            </a:r>
            <a:r>
              <a:rPr lang="en-US" sz="2800" dirty="0" err="1"/>
              <a:t>GrossWeight</a:t>
            </a:r>
            <a:r>
              <a:rPr lang="en-US" sz="2800" dirty="0"/>
              <a:t>)) =&gt; fail ** t " has no weight" ** 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7999569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using java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/>
              <a:t>method </a:t>
            </a:r>
            <a:r>
              <a:rPr lang="en-US" sz="2800" dirty="0" err="1"/>
              <a:t>ElectricalPowerSelfSufficiency</a:t>
            </a:r>
            <a:r>
              <a:rPr lang="en-US" sz="2800" dirty="0"/>
              <a:t>: "Verify that a component is electrical power self sufficient" [</a:t>
            </a:r>
          </a:p>
          <a:p>
            <a:pPr marL="0" indent="0">
              <a:buNone/>
            </a:pPr>
            <a:r>
              <a:rPr lang="en-US" sz="2800" dirty="0" smtClean="0"/>
              <a:t>Java </a:t>
            </a:r>
            <a:r>
              <a:rPr lang="en-US" sz="2800" dirty="0" err="1" smtClean="0"/>
              <a:t>vmlibrary.AircraftConsistency.electricalPowerSelfSufficiency</a:t>
            </a: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description </a:t>
            </a:r>
            <a:r>
              <a:rPr lang="en-US" sz="2800" dirty="0"/>
              <a:t>"Verify that a component takes care of </a:t>
            </a:r>
            <a:r>
              <a:rPr lang="en-US" sz="2800" dirty="0" smtClean="0"/>
              <a:t>            its </a:t>
            </a:r>
            <a:r>
              <a:rPr lang="en-US" sz="2800" dirty="0"/>
              <a:t>own electrical power."</a:t>
            </a:r>
          </a:p>
          <a:p>
            <a:pPr marL="0" indent="0">
              <a:buNone/>
            </a:pPr>
            <a:r>
              <a:rPr lang="en-US" sz="2800" dirty="0"/>
              <a:t>	]</a:t>
            </a:r>
          </a:p>
        </p:txBody>
      </p:sp>
    </p:spTree>
    <p:extLst>
      <p:ext uri="{BB962C8B-B14F-4D97-AF65-F5344CB8AC3E}">
        <p14:creationId xmlns:p14="http://schemas.microsoft.com/office/powerpoint/2010/main" val="627289265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22225</TotalTime>
  <Words>380</Words>
  <Application>Microsoft Office PowerPoint</Application>
  <PresentationFormat>On-screen Show (4:3)</PresentationFormat>
  <Paragraphs>286</Paragraphs>
  <Slides>29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6" baseType="lpstr">
      <vt:lpstr>ＭＳ Ｐゴシック</vt:lpstr>
      <vt:lpstr>ＭＳ Ｐゴシック</vt:lpstr>
      <vt:lpstr>Arial</vt:lpstr>
      <vt:lpstr>Calibri</vt:lpstr>
      <vt:lpstr>Verdana</vt:lpstr>
      <vt:lpstr>ヒラギノ角ゴ Pro W3</vt:lpstr>
      <vt:lpstr>syse802Template</vt:lpstr>
      <vt:lpstr>CPSC 873</vt:lpstr>
      <vt:lpstr>Important elements in an architecture</vt:lpstr>
      <vt:lpstr>Techniques to be used with AADL</vt:lpstr>
      <vt:lpstr>Test within constraints</vt:lpstr>
      <vt:lpstr>PowerPoint Presentation</vt:lpstr>
      <vt:lpstr>Check boundary conditions</vt:lpstr>
      <vt:lpstr>Reachability</vt:lpstr>
      <vt:lpstr>WeightBudget Property exists</vt:lpstr>
      <vt:lpstr>Test using java methods</vt:lpstr>
      <vt:lpstr>xTend class definition</vt:lpstr>
      <vt:lpstr>Safe composition</vt:lpstr>
      <vt:lpstr>State machines</vt:lpstr>
      <vt:lpstr>ATM</vt:lpstr>
      <vt:lpstr>Propagation</vt:lpstr>
      <vt:lpstr>Error propagation</vt:lpstr>
      <vt:lpstr>Completely bound system</vt:lpstr>
      <vt:lpstr>Completely bound system</vt:lpstr>
      <vt:lpstr>Completely bound system</vt:lpstr>
      <vt:lpstr>ServerType</vt:lpstr>
      <vt:lpstr>ServerType - 2</vt:lpstr>
      <vt:lpstr>Client-1</vt:lpstr>
      <vt:lpstr>Client - 2</vt:lpstr>
      <vt:lpstr>Types</vt:lpstr>
      <vt:lpstr>Platform</vt:lpstr>
      <vt:lpstr>PowerPoint Presentation</vt:lpstr>
      <vt:lpstr>Petri net for client/server</vt:lpstr>
      <vt:lpstr>PowerPoint Presentation</vt:lpstr>
      <vt:lpstr>coverage criteria</vt:lpstr>
      <vt:lpstr>But …</vt:lpstr>
    </vt:vector>
  </TitlesOfParts>
  <Company>Clemson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John Mcgregor</cp:lastModifiedBy>
  <cp:revision>45</cp:revision>
  <dcterms:created xsi:type="dcterms:W3CDTF">2011-09-13T10:56:38Z</dcterms:created>
  <dcterms:modified xsi:type="dcterms:W3CDTF">2018-09-20T00:24:58Z</dcterms:modified>
</cp:coreProperties>
</file>