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6"/>
  </p:notesMasterIdLst>
  <p:sldIdLst>
    <p:sldId id="260" r:id="rId2"/>
    <p:sldId id="279" r:id="rId3"/>
    <p:sldId id="280" r:id="rId4"/>
    <p:sldId id="282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6" r:id="rId14"/>
    <p:sldId id="277" r:id="rId15"/>
    <p:sldId id="278" r:id="rId16"/>
    <p:sldId id="269" r:id="rId17"/>
    <p:sldId id="270" r:id="rId18"/>
    <p:sldId id="271" r:id="rId19"/>
    <p:sldId id="272" r:id="rId20"/>
    <p:sldId id="274" r:id="rId21"/>
    <p:sldId id="275" r:id="rId22"/>
    <p:sldId id="281" r:id="rId23"/>
    <p:sldId id="283" r:id="rId24"/>
    <p:sldId id="273" r:id="rId25"/>
  </p:sldIdLst>
  <p:sldSz cx="9144000" cy="6858000" type="screen4x3"/>
  <p:notesSz cx="7077075" cy="9363075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45" d="100"/>
          <a:sy n="45" d="100"/>
        </p:scale>
        <p:origin x="1229" y="2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wrap="square" lIns="93936" tIns="46968" rIns="93936" bIns="4696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wrap="square" lIns="93936" tIns="46968" rIns="93936" bIns="4696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11/3/2016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3936" tIns="46968" rIns="93936" bIns="46968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wrap="square" lIns="93936" tIns="46968" rIns="93936" bIns="4696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wrap="square" lIns="93936" tIns="46968" rIns="93936" bIns="4696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wrap="square" lIns="93936" tIns="46968" rIns="93936" bIns="4696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2577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11/3/2016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11/3/2016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11/3/2016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11/3/2016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11/3/2016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11/3/2016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techbeacon.com/9-metrics-can-make-difference-todays-software-development-teams" TargetMode="External"/><Relationship Id="rId2" Type="http://schemas.openxmlformats.org/officeDocument/2006/relationships/hyperlink" Target="https://ston.jsc.nasa.gov/collections/trs/_techrep/TM-1994-104799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slideshare.net/swatisinghal/software-metrics-5079475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873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</a:t>
            </a:r>
            <a:r>
              <a:rPr lang="en-US" dirty="0" smtClean="0">
                <a:solidFill>
                  <a:schemeClr val="tx1"/>
                </a:solidFill>
              </a:rPr>
              <a:t>McGregor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GQM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Metrics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is needed to answer the questions.</a:t>
            </a:r>
          </a:p>
          <a:p>
            <a:r>
              <a:rPr lang="en-US" dirty="0" smtClean="0"/>
              <a:t>Involves the Focus element of the Goal</a:t>
            </a:r>
          </a:p>
          <a:p>
            <a:r>
              <a:rPr lang="en-US" dirty="0" smtClean="0"/>
              <a:t>May be counted – there are 234 writes in this program</a:t>
            </a:r>
          </a:p>
          <a:p>
            <a:r>
              <a:rPr lang="en-US" dirty="0" smtClean="0"/>
              <a:t>May be inferred – It is 95% certain that there are 64 major defects remaining in this code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7740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Attributes of measures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Objective </a:t>
            </a:r>
            <a:r>
              <a:rPr lang="en-US" sz="2800" dirty="0" smtClean="0"/>
              <a:t>- Counts </a:t>
            </a:r>
            <a:r>
              <a:rPr lang="en-US" sz="2800" dirty="0"/>
              <a:t>of things or </a:t>
            </a:r>
            <a:r>
              <a:rPr lang="en-US" sz="2800" dirty="0" smtClean="0"/>
              <a:t>events</a:t>
            </a:r>
            <a:endParaRPr lang="en-US" sz="2800" dirty="0"/>
          </a:p>
          <a:p>
            <a:r>
              <a:rPr lang="en-US" sz="2800" dirty="0"/>
              <a:t>Absolute </a:t>
            </a:r>
            <a:r>
              <a:rPr lang="en-US" sz="2800" dirty="0" smtClean="0"/>
              <a:t>- Size </a:t>
            </a:r>
            <a:r>
              <a:rPr lang="en-US" sz="2800" dirty="0"/>
              <a:t>of something independent </a:t>
            </a:r>
            <a:r>
              <a:rPr lang="en-US" sz="2800" dirty="0" smtClean="0"/>
              <a:t>of </a:t>
            </a:r>
            <a:r>
              <a:rPr lang="en-US" sz="2800" dirty="0"/>
              <a:t>other </a:t>
            </a:r>
            <a:r>
              <a:rPr lang="en-US" sz="2800" dirty="0" smtClean="0"/>
              <a:t>things</a:t>
            </a:r>
          </a:p>
          <a:p>
            <a:r>
              <a:rPr lang="en-US" sz="2800" dirty="0" smtClean="0"/>
              <a:t>Relative – a comparison between two measures</a:t>
            </a:r>
            <a:endParaRPr lang="en-US" sz="2800" dirty="0"/>
          </a:p>
          <a:p>
            <a:r>
              <a:rPr lang="en-US" sz="2800" dirty="0"/>
              <a:t>Explicit </a:t>
            </a:r>
            <a:r>
              <a:rPr lang="en-US" sz="2800" dirty="0" smtClean="0"/>
              <a:t>- Obtained directly</a:t>
            </a:r>
            <a:endParaRPr lang="en-US" sz="2800" dirty="0"/>
          </a:p>
          <a:p>
            <a:r>
              <a:rPr lang="en-US" sz="2800" dirty="0"/>
              <a:t>Derived </a:t>
            </a:r>
            <a:r>
              <a:rPr lang="en-US" sz="2800" dirty="0" smtClean="0"/>
              <a:t>- Computed </a:t>
            </a:r>
            <a:r>
              <a:rPr lang="en-US" sz="2800" dirty="0"/>
              <a:t>from explicit and/or </a:t>
            </a:r>
            <a:r>
              <a:rPr lang="en-US" sz="2800" dirty="0" smtClean="0"/>
              <a:t>inferred from statistical models</a:t>
            </a:r>
            <a:endParaRPr lang="en-US" sz="2800" dirty="0"/>
          </a:p>
          <a:p>
            <a:r>
              <a:rPr lang="en-US" sz="2800" dirty="0"/>
              <a:t>Dynamic </a:t>
            </a:r>
            <a:r>
              <a:rPr lang="en-US" sz="2800" dirty="0" smtClean="0"/>
              <a:t>– related </a:t>
            </a:r>
            <a:r>
              <a:rPr lang="en-US" sz="2800" dirty="0"/>
              <a:t>to </a:t>
            </a:r>
            <a:r>
              <a:rPr lang="en-US" sz="2800" dirty="0" smtClean="0"/>
              <a:t>time</a:t>
            </a:r>
            <a:endParaRPr lang="en-US" sz="2800" dirty="0"/>
          </a:p>
          <a:p>
            <a:r>
              <a:rPr lang="en-US" sz="2800" dirty="0"/>
              <a:t>Static </a:t>
            </a:r>
            <a:r>
              <a:rPr lang="en-US" sz="2800" dirty="0" smtClean="0"/>
              <a:t>– independent </a:t>
            </a:r>
            <a:r>
              <a:rPr lang="en-US" sz="2800" dirty="0"/>
              <a:t>of time</a:t>
            </a:r>
          </a:p>
        </p:txBody>
      </p:sp>
    </p:spTree>
    <p:extLst>
      <p:ext uri="{BB962C8B-B14F-4D97-AF65-F5344CB8AC3E}">
        <p14:creationId xmlns:p14="http://schemas.microsoft.com/office/powerpoint/2010/main" val="3916140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Product vs Process vs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have we got versus how we got it</a:t>
            </a:r>
          </a:p>
          <a:p>
            <a:r>
              <a:rPr lang="en-US" dirty="0" smtClean="0"/>
              <a:t>LOC is a product measure</a:t>
            </a:r>
          </a:p>
          <a:p>
            <a:r>
              <a:rPr lang="en-US" dirty="0" smtClean="0"/>
              <a:t>LOC/day is a process measure</a:t>
            </a:r>
          </a:p>
          <a:p>
            <a:r>
              <a:rPr lang="en-US" dirty="0" smtClean="0"/>
              <a:t>LOC/day/developer is a project measure</a:t>
            </a:r>
          </a:p>
        </p:txBody>
      </p:sp>
    </p:spTree>
    <p:extLst>
      <p:ext uri="{BB962C8B-B14F-4D97-AF65-F5344CB8AC3E}">
        <p14:creationId xmlns:p14="http://schemas.microsoft.com/office/powerpoint/2010/main" val="353856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Agile metrics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err="1"/>
              <a:t>Leadtime</a:t>
            </a:r>
            <a:r>
              <a:rPr lang="en-US" sz="2800" dirty="0"/>
              <a:t>—how long it takes you to go from idea to delivered software</a:t>
            </a:r>
            <a:r>
              <a:rPr lang="en-US" sz="2800" dirty="0" smtClean="0"/>
              <a:t>.</a:t>
            </a:r>
          </a:p>
          <a:p>
            <a:r>
              <a:rPr lang="en-US" sz="2800" dirty="0"/>
              <a:t>Cycle time—how long it takes you to make a change to your software system and deliver that change into production. </a:t>
            </a:r>
          </a:p>
          <a:p>
            <a:r>
              <a:rPr lang="en-US" sz="2800" dirty="0"/>
              <a:t>Team velocity—how many “units” of software the team typically completes in an iteration (a.k.a. “sprint</a:t>
            </a:r>
            <a:r>
              <a:rPr lang="en-US" sz="2800" dirty="0" smtClean="0"/>
              <a:t>”).</a:t>
            </a:r>
          </a:p>
          <a:p>
            <a:r>
              <a:rPr lang="en-US" sz="2800" dirty="0"/>
              <a:t>Open/close rates—how many production issues are reported and closed within a specific time </a:t>
            </a:r>
            <a:r>
              <a:rPr lang="en-US" sz="2800" dirty="0" smtClean="0"/>
              <a:t>period.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29651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Production metrics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Mean time between failures (MTBF)</a:t>
            </a:r>
          </a:p>
          <a:p>
            <a:r>
              <a:rPr lang="en-US" dirty="0"/>
              <a:t> </a:t>
            </a:r>
            <a:r>
              <a:rPr lang="en-US" dirty="0" smtClean="0"/>
              <a:t>Mean </a:t>
            </a:r>
            <a:r>
              <a:rPr lang="en-US" dirty="0"/>
              <a:t>time to recover/repair (MTTR)</a:t>
            </a:r>
          </a:p>
          <a:p>
            <a:endParaRPr lang="en-US" dirty="0"/>
          </a:p>
          <a:p>
            <a:r>
              <a:rPr lang="en-US" dirty="0" smtClean="0"/>
              <a:t>Application </a:t>
            </a:r>
            <a:r>
              <a:rPr lang="en-US" dirty="0"/>
              <a:t>crash rate—how many times an application fails divided by how many times it was used. This metric is related to MTBF and MTTR.</a:t>
            </a:r>
          </a:p>
        </p:txBody>
      </p:sp>
    </p:spTree>
    <p:extLst>
      <p:ext uri="{BB962C8B-B14F-4D97-AF65-F5344CB8AC3E}">
        <p14:creationId xmlns:p14="http://schemas.microsoft.com/office/powerpoint/2010/main" val="601470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Metric heuristics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2400" dirty="0"/>
              <a:t>    Metrics cannot tell you the story; only the team can do </a:t>
            </a:r>
            <a:r>
              <a:rPr lang="en-US" sz="2400" dirty="0" smtClean="0"/>
              <a:t>that.</a:t>
            </a:r>
            <a:endParaRPr lang="en-US" sz="2400" dirty="0"/>
          </a:p>
          <a:p>
            <a:r>
              <a:rPr lang="en-US" sz="2400" dirty="0"/>
              <a:t>    Comparing snowflakes is waste.</a:t>
            </a:r>
          </a:p>
          <a:p>
            <a:r>
              <a:rPr lang="en-US" sz="2400" dirty="0"/>
              <a:t>    You can measure almost anything, but you can't pay </a:t>
            </a:r>
            <a:r>
              <a:rPr lang="en-US" sz="2400" dirty="0" smtClean="0"/>
              <a:t>      			attention </a:t>
            </a:r>
            <a:r>
              <a:rPr lang="en-US" sz="2400" dirty="0"/>
              <a:t>to everything.</a:t>
            </a:r>
          </a:p>
          <a:p>
            <a:r>
              <a:rPr lang="en-US" sz="2400" dirty="0"/>
              <a:t>    Business success metrics drive software improvements, not </a:t>
            </a:r>
            <a:r>
              <a:rPr lang="en-US" sz="2400" dirty="0" smtClean="0"/>
              <a:t>		the </a:t>
            </a:r>
            <a:r>
              <a:rPr lang="en-US" sz="2400" dirty="0"/>
              <a:t>other way round.</a:t>
            </a:r>
          </a:p>
          <a:p>
            <a:r>
              <a:rPr lang="en-US" sz="2400" dirty="0"/>
              <a:t>    Every feature adds value; either measure it or don't do it.</a:t>
            </a:r>
          </a:p>
          <a:p>
            <a:r>
              <a:rPr lang="en-US" sz="2400" dirty="0"/>
              <a:t>    Measure only what matters now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49363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Need  standard definitions</a:t>
            </a:r>
          </a:p>
          <a:p>
            <a:r>
              <a:rPr lang="en-US" dirty="0"/>
              <a:t>A line of code is counted as the line or lines between semicolons, where </a:t>
            </a:r>
            <a:r>
              <a:rPr lang="en-US" dirty="0" smtClean="0"/>
              <a:t>intrinsic semicolons </a:t>
            </a:r>
            <a:r>
              <a:rPr lang="en-US" dirty="0"/>
              <a:t>are assumed at both the beginning and the end of the source </a:t>
            </a:r>
            <a:r>
              <a:rPr lang="en-US" dirty="0" smtClean="0"/>
              <a:t>file. This </a:t>
            </a:r>
            <a:r>
              <a:rPr lang="en-US" dirty="0"/>
              <a:t>specifically includes all lines containing program headers, declarations, </a:t>
            </a:r>
            <a:r>
              <a:rPr lang="en-US" dirty="0" smtClean="0"/>
              <a:t>ex-</a:t>
            </a:r>
            <a:r>
              <a:rPr lang="en-US" dirty="0" err="1" smtClean="0"/>
              <a:t>ecutable</a:t>
            </a:r>
            <a:r>
              <a:rPr lang="en-US" dirty="0" smtClean="0"/>
              <a:t> </a:t>
            </a:r>
            <a:r>
              <a:rPr lang="en-US" dirty="0"/>
              <a:t>and non-executable </a:t>
            </a:r>
            <a:r>
              <a:rPr lang="en-US" dirty="0" smtClean="0"/>
              <a:t>statements. (NASA)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744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Halstead’s Textual Complexity Metrics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four base measurements are</a:t>
            </a:r>
          </a:p>
          <a:p>
            <a:pPr lvl="1"/>
            <a:r>
              <a:rPr lang="en-US" dirty="0"/>
              <a:t>n</a:t>
            </a:r>
            <a:r>
              <a:rPr lang="en-US" dirty="0" smtClean="0"/>
              <a:t>1 -  number </a:t>
            </a:r>
            <a:r>
              <a:rPr lang="en-US" dirty="0"/>
              <a:t>of distinct operators</a:t>
            </a:r>
          </a:p>
          <a:p>
            <a:pPr lvl="1"/>
            <a:r>
              <a:rPr lang="en-US" dirty="0"/>
              <a:t>n</a:t>
            </a:r>
            <a:r>
              <a:rPr lang="en-US" dirty="0" smtClean="0"/>
              <a:t>2 - number </a:t>
            </a:r>
            <a:r>
              <a:rPr lang="en-US" dirty="0"/>
              <a:t>of distinct operands</a:t>
            </a:r>
          </a:p>
          <a:p>
            <a:pPr lvl="1"/>
            <a:r>
              <a:rPr lang="en-US" dirty="0"/>
              <a:t>N1 </a:t>
            </a:r>
            <a:r>
              <a:rPr lang="en-US" dirty="0" smtClean="0"/>
              <a:t>- </a:t>
            </a:r>
            <a:r>
              <a:rPr lang="en-US" dirty="0"/>
              <a:t>number of operators</a:t>
            </a:r>
          </a:p>
          <a:p>
            <a:pPr lvl="1"/>
            <a:r>
              <a:rPr lang="en-US" dirty="0" smtClean="0"/>
              <a:t>N2 - total </a:t>
            </a:r>
            <a:r>
              <a:rPr lang="en-US" dirty="0"/>
              <a:t>number of </a:t>
            </a:r>
            <a:r>
              <a:rPr lang="en-US" dirty="0" smtClean="0"/>
              <a:t>operands</a:t>
            </a:r>
          </a:p>
          <a:p>
            <a:r>
              <a:rPr lang="en-US" dirty="0"/>
              <a:t>Program </a:t>
            </a:r>
            <a:r>
              <a:rPr lang="en-US" dirty="0" smtClean="0"/>
              <a:t>Length   N </a:t>
            </a:r>
            <a:r>
              <a:rPr lang="en-US" dirty="0"/>
              <a:t>= N1 + N2</a:t>
            </a:r>
          </a:p>
          <a:p>
            <a:r>
              <a:rPr lang="en-US" dirty="0"/>
              <a:t>This is Halstead’s definition of the length of a program.</a:t>
            </a:r>
          </a:p>
        </p:txBody>
      </p:sp>
    </p:spTree>
    <p:extLst>
      <p:ext uri="{BB962C8B-B14F-4D97-AF65-F5344CB8AC3E}">
        <p14:creationId xmlns:p14="http://schemas.microsoft.com/office/powerpoint/2010/main" val="3216026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Program </a:t>
            </a:r>
            <a:r>
              <a:rPr lang="en-US" dirty="0" smtClean="0"/>
              <a:t>Difficulty   D </a:t>
            </a:r>
            <a:r>
              <a:rPr lang="en-US" dirty="0"/>
              <a:t>= [(n1)/2] (N2/n2)</a:t>
            </a:r>
          </a:p>
          <a:p>
            <a:r>
              <a:rPr lang="en-US" dirty="0"/>
              <a:t>This is an indication of the difficulty in developing </a:t>
            </a:r>
            <a:r>
              <a:rPr lang="en-US" dirty="0" smtClean="0"/>
              <a:t>and understanding </a:t>
            </a:r>
            <a:r>
              <a:rPr lang="en-US" dirty="0"/>
              <a:t>a program component.</a:t>
            </a:r>
          </a:p>
          <a:p>
            <a:r>
              <a:rPr lang="en-US" dirty="0"/>
              <a:t>Mental Effort</a:t>
            </a:r>
          </a:p>
          <a:p>
            <a:pPr marL="0" indent="0">
              <a:buNone/>
            </a:pPr>
            <a:r>
              <a:rPr lang="en-US" dirty="0" smtClean="0"/>
              <a:t>    E </a:t>
            </a:r>
            <a:r>
              <a:rPr lang="en-US" dirty="0"/>
              <a:t>= [(n1) (N2) (N1+N2) ln(n1+n2)] / 2(n2)</a:t>
            </a:r>
          </a:p>
          <a:p>
            <a:r>
              <a:rPr lang="en-US" dirty="0"/>
              <a:t>This is an indication of the effort required to </a:t>
            </a:r>
            <a:r>
              <a:rPr lang="en-US" dirty="0" smtClean="0"/>
              <a:t>understand </a:t>
            </a:r>
            <a:r>
              <a:rPr lang="en-US" dirty="0"/>
              <a:t>and develop a program.</a:t>
            </a:r>
          </a:p>
        </p:txBody>
      </p:sp>
    </p:spTree>
    <p:extLst>
      <p:ext uri="{BB962C8B-B14F-4D97-AF65-F5344CB8AC3E}">
        <p14:creationId xmlns:p14="http://schemas.microsoft.com/office/powerpoint/2010/main" val="2416414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Estimated Number of Errors</a:t>
            </a:r>
          </a:p>
          <a:p>
            <a:r>
              <a:rPr lang="en-US" dirty="0"/>
              <a:t>B= [E ** (2/3)] / 3000</a:t>
            </a:r>
          </a:p>
          <a:p>
            <a:r>
              <a:rPr lang="en-US" dirty="0"/>
              <a:t>This is an estimate of the amount of errors resident </a:t>
            </a:r>
            <a:r>
              <a:rPr lang="en-US" dirty="0" smtClean="0"/>
              <a:t>in a </a:t>
            </a:r>
            <a:r>
              <a:rPr lang="en-US" dirty="0"/>
              <a:t>program module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Most static analysis tools provide the Halstead metrics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4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Size</a:t>
            </a:r>
          </a:p>
          <a:p>
            <a:r>
              <a:rPr lang="en-US" sz="2800" dirty="0" smtClean="0"/>
              <a:t>Speed</a:t>
            </a:r>
          </a:p>
          <a:p>
            <a:r>
              <a:rPr lang="en-US" sz="2800" dirty="0" smtClean="0"/>
              <a:t>Money</a:t>
            </a:r>
          </a:p>
          <a:p>
            <a:r>
              <a:rPr lang="en-US" sz="2800" dirty="0" smtClean="0"/>
              <a:t>Reliability and quality</a:t>
            </a:r>
          </a:p>
          <a:p>
            <a:r>
              <a:rPr lang="en-US" sz="2800" dirty="0" smtClean="0"/>
              <a:t>Healthy/smells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4237990"/>
            <a:ext cx="8763000" cy="2658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5941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McCabe’s </a:t>
            </a:r>
            <a:r>
              <a:rPr lang="en-US" dirty="0" err="1" smtClean="0"/>
              <a:t>cyclomatic</a:t>
            </a:r>
            <a:r>
              <a:rPr lang="en-US" dirty="0" smtClean="0"/>
              <a:t> complexity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where  </a:t>
            </a:r>
            <a:r>
              <a:rPr lang="en-US" dirty="0"/>
              <a:t>V(G</a:t>
            </a:r>
            <a:r>
              <a:rPr lang="en-US" dirty="0" smtClean="0"/>
              <a:t>)=McCabe’s </a:t>
            </a:r>
            <a:r>
              <a:rPr lang="en-US" dirty="0" err="1"/>
              <a:t>cyclomatic</a:t>
            </a:r>
            <a:r>
              <a:rPr lang="en-US" dirty="0"/>
              <a:t> number</a:t>
            </a:r>
          </a:p>
          <a:p>
            <a:r>
              <a:rPr lang="en-US" dirty="0"/>
              <a:t>E </a:t>
            </a:r>
            <a:r>
              <a:rPr lang="en-US" dirty="0" smtClean="0"/>
              <a:t>= number </a:t>
            </a:r>
            <a:r>
              <a:rPr lang="en-US" dirty="0"/>
              <a:t>of edges in the control graph</a:t>
            </a:r>
          </a:p>
          <a:p>
            <a:r>
              <a:rPr lang="en-US" dirty="0" smtClean="0"/>
              <a:t>N = number </a:t>
            </a:r>
            <a:r>
              <a:rPr lang="en-US" dirty="0"/>
              <a:t>of nodes in the control graph</a:t>
            </a:r>
          </a:p>
          <a:p>
            <a:r>
              <a:rPr lang="en-US" dirty="0" smtClean="0"/>
              <a:t>P = number </a:t>
            </a:r>
            <a:r>
              <a:rPr lang="en-US" dirty="0"/>
              <a:t>of connected components or subprograms (</a:t>
            </a:r>
            <a:r>
              <a:rPr lang="en-US" dirty="0" smtClean="0"/>
              <a:t>for calculating </a:t>
            </a:r>
            <a:r>
              <a:rPr lang="en-US" dirty="0"/>
              <a:t>V(G) for single components or modules, p = </a:t>
            </a:r>
            <a:r>
              <a:rPr lang="en-US" dirty="0" smtClean="0"/>
              <a:t>1)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V(G</a:t>
            </a:r>
            <a:r>
              <a:rPr lang="en-US" dirty="0"/>
              <a:t>) = |E| - |N| + p</a:t>
            </a:r>
          </a:p>
        </p:txBody>
      </p:sp>
    </p:spTree>
    <p:extLst>
      <p:ext uri="{BB962C8B-B14F-4D97-AF65-F5344CB8AC3E}">
        <p14:creationId xmlns:p14="http://schemas.microsoft.com/office/powerpoint/2010/main" val="1920618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Kafura</a:t>
            </a:r>
            <a:r>
              <a:rPr lang="en-US" dirty="0" smtClean="0"/>
              <a:t> and Henry’s complexity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length </a:t>
            </a:r>
            <a:r>
              <a:rPr lang="en-US" dirty="0"/>
              <a:t>* (fan-in * fan-out)**2</a:t>
            </a:r>
          </a:p>
          <a:p>
            <a:r>
              <a:rPr lang="en-US" sz="2800" dirty="0" smtClean="0"/>
              <a:t>Where length is </a:t>
            </a:r>
            <a:r>
              <a:rPr lang="en-US" sz="2800" dirty="0"/>
              <a:t>the number of lines of code in a </a:t>
            </a:r>
            <a:r>
              <a:rPr lang="en-US" sz="2800" dirty="0" smtClean="0"/>
              <a:t>program  </a:t>
            </a:r>
          </a:p>
          <a:p>
            <a:r>
              <a:rPr lang="en-US" sz="2800" dirty="0" smtClean="0"/>
              <a:t>fan-in is </a:t>
            </a:r>
            <a:r>
              <a:rPr lang="en-US" sz="2800" dirty="0"/>
              <a:t>the number of data objects passed into a called procedure plus </a:t>
            </a:r>
            <a:r>
              <a:rPr lang="en-US" sz="2800" dirty="0" smtClean="0"/>
              <a:t>the number </a:t>
            </a:r>
            <a:r>
              <a:rPr lang="en-US" sz="2800" dirty="0"/>
              <a:t>of global data structures from which the procedure retrieves </a:t>
            </a:r>
            <a:r>
              <a:rPr lang="en-US" sz="2800" dirty="0" smtClean="0"/>
              <a:t>its information</a:t>
            </a:r>
            <a:endParaRPr lang="en-US" sz="2800" dirty="0"/>
          </a:p>
          <a:p>
            <a:r>
              <a:rPr lang="en-US" sz="2800" dirty="0" smtClean="0"/>
              <a:t>fan-out is </a:t>
            </a:r>
            <a:r>
              <a:rPr lang="en-US" sz="2800" dirty="0"/>
              <a:t>the number of data objects received from a called procedure plus </a:t>
            </a:r>
            <a:r>
              <a:rPr lang="en-US" sz="2800" dirty="0" smtClean="0"/>
              <a:t>the number </a:t>
            </a:r>
            <a:r>
              <a:rPr lang="en-US" sz="2800" dirty="0"/>
              <a:t>of global data structures which the procedure </a:t>
            </a:r>
            <a:r>
              <a:rPr lang="en-US" sz="2800" dirty="0" smtClean="0"/>
              <a:t>updates 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65181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Collect and </a:t>
            </a:r>
            <a:r>
              <a:rPr lang="en-US" dirty="0" err="1" smtClean="0"/>
              <a:t>aggragate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088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836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https://www.cs.umd.edu/~</a:t>
            </a:r>
            <a:r>
              <a:rPr lang="en-US" dirty="0" smtClean="0">
                <a:hlinkClick r:id="rId2"/>
              </a:rPr>
              <a:t>basili/publications/technical/T89.pdf</a:t>
            </a:r>
          </a:p>
          <a:p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://ston.jsc.nasa.gov/collections/trs/_</a:t>
            </a:r>
            <a:r>
              <a:rPr lang="en-US" dirty="0" smtClean="0">
                <a:hlinkClick r:id="rId2"/>
              </a:rPr>
              <a:t>techrep/TM-1994-104799.pdf</a:t>
            </a:r>
            <a:endParaRPr lang="en-US" dirty="0" smtClean="0"/>
          </a:p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techbeacon.com/9-metrics-can-make-difference-todays-software-development-teams</a:t>
            </a:r>
            <a:endParaRPr lang="en-US" dirty="0" smtClean="0"/>
          </a:p>
          <a:p>
            <a:r>
              <a:rPr lang="en-US" dirty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www.slideshare.net/swatisinghal/software-metrics-5079475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861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attributes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>
              <a:spcBef>
                <a:spcPts val="600"/>
              </a:spcBef>
            </a:pPr>
            <a:r>
              <a:rPr lang="en-US" dirty="0"/>
              <a:t>Simple and </a:t>
            </a:r>
            <a:r>
              <a:rPr lang="en-US" dirty="0" smtClean="0"/>
              <a:t>computable</a:t>
            </a:r>
            <a:endParaRPr lang="en-US" dirty="0"/>
          </a:p>
          <a:p>
            <a:pPr indent="0">
              <a:spcBef>
                <a:spcPts val="600"/>
              </a:spcBef>
            </a:pPr>
            <a:r>
              <a:rPr lang="en-US" dirty="0"/>
              <a:t>Empirical and intuitively </a:t>
            </a:r>
            <a:r>
              <a:rPr lang="en-US" dirty="0" smtClean="0"/>
              <a:t>persuasive</a:t>
            </a:r>
            <a:endParaRPr lang="en-US" dirty="0"/>
          </a:p>
          <a:p>
            <a:pPr indent="0">
              <a:spcBef>
                <a:spcPts val="600"/>
              </a:spcBef>
            </a:pPr>
            <a:r>
              <a:rPr lang="en-US" dirty="0"/>
              <a:t>Consistent and </a:t>
            </a:r>
            <a:r>
              <a:rPr lang="en-US" dirty="0" smtClean="0"/>
              <a:t>objective</a:t>
            </a:r>
            <a:endParaRPr lang="en-US" dirty="0"/>
          </a:p>
          <a:p>
            <a:pPr indent="0">
              <a:spcBef>
                <a:spcPts val="600"/>
              </a:spcBef>
            </a:pPr>
            <a:r>
              <a:rPr lang="en-US" dirty="0"/>
              <a:t>Consistent in the use of units and </a:t>
            </a:r>
            <a:r>
              <a:rPr lang="en-US" dirty="0" smtClean="0"/>
              <a:t>dimensions</a:t>
            </a:r>
            <a:endParaRPr lang="en-US" dirty="0"/>
          </a:p>
          <a:p>
            <a:pPr indent="0">
              <a:spcBef>
                <a:spcPts val="600"/>
              </a:spcBef>
            </a:pPr>
            <a:r>
              <a:rPr lang="en-US" dirty="0"/>
              <a:t>Independent of programming language, so directed at models (analysis, design, test, etc.) or structure of </a:t>
            </a:r>
            <a:r>
              <a:rPr lang="en-US" dirty="0" smtClean="0"/>
              <a:t>program</a:t>
            </a:r>
            <a:endParaRPr lang="en-US" dirty="0"/>
          </a:p>
          <a:p>
            <a:pPr indent="0">
              <a:spcBef>
                <a:spcPts val="600"/>
              </a:spcBef>
            </a:pPr>
            <a:r>
              <a:rPr lang="en-US" dirty="0"/>
              <a:t>Effective mechanism for quality feedback</a:t>
            </a:r>
          </a:p>
        </p:txBody>
      </p:sp>
    </p:spTree>
    <p:extLst>
      <p:ext uri="{BB962C8B-B14F-4D97-AF65-F5344CB8AC3E}">
        <p14:creationId xmlns:p14="http://schemas.microsoft.com/office/powerpoint/2010/main" val="3088849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McCall’s model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009" y="1833037"/>
            <a:ext cx="8461981" cy="4060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0846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GQM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measure to be able to quantify our decisions.</a:t>
            </a:r>
          </a:p>
          <a:p>
            <a:r>
              <a:rPr lang="en-US" dirty="0" smtClean="0"/>
              <a:t>We measure Process and Product </a:t>
            </a:r>
          </a:p>
          <a:p>
            <a:r>
              <a:rPr lang="en-US" dirty="0" smtClean="0"/>
              <a:t>Goal – desired end result</a:t>
            </a:r>
          </a:p>
          <a:p>
            <a:r>
              <a:rPr lang="en-US" dirty="0" smtClean="0"/>
              <a:t>Question – clarification of what we need to know if goal has been achieved</a:t>
            </a:r>
          </a:p>
          <a:p>
            <a:r>
              <a:rPr lang="en-US" dirty="0" smtClean="0"/>
              <a:t>Metric – measurement that answers 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144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Defining a 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Object – the “thing” being examined</a:t>
            </a:r>
          </a:p>
          <a:p>
            <a:r>
              <a:rPr lang="en-US" dirty="0" smtClean="0"/>
              <a:t>Purpose – why it is being examined</a:t>
            </a:r>
          </a:p>
          <a:p>
            <a:r>
              <a:rPr lang="en-US" dirty="0" smtClean="0"/>
              <a:t>Focus – specific attribute of the object</a:t>
            </a:r>
          </a:p>
          <a:p>
            <a:r>
              <a:rPr lang="en-US" dirty="0" smtClean="0"/>
              <a:t>Viewpoint – from which stakeholder’s perspective</a:t>
            </a:r>
          </a:p>
          <a:p>
            <a:r>
              <a:rPr lang="en-US" dirty="0" smtClean="0"/>
              <a:t>Environment – context within which the examination happens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6946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Goal creation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Object – </a:t>
            </a:r>
            <a:r>
              <a:rPr lang="en-US" dirty="0" smtClean="0"/>
              <a:t>Source code of product under development</a:t>
            </a:r>
            <a:endParaRPr lang="en-US" dirty="0"/>
          </a:p>
          <a:p>
            <a:r>
              <a:rPr lang="en-US" dirty="0" smtClean="0"/>
              <a:t>Purpose </a:t>
            </a:r>
            <a:r>
              <a:rPr lang="en-US" dirty="0"/>
              <a:t>– </a:t>
            </a:r>
            <a:r>
              <a:rPr lang="en-US" dirty="0" smtClean="0"/>
              <a:t>to decide when fit to ship</a:t>
            </a:r>
            <a:endParaRPr lang="en-US" dirty="0"/>
          </a:p>
          <a:p>
            <a:r>
              <a:rPr lang="en-US" dirty="0" smtClean="0"/>
              <a:t>Focus </a:t>
            </a:r>
            <a:r>
              <a:rPr lang="en-US" dirty="0"/>
              <a:t>– </a:t>
            </a:r>
            <a:r>
              <a:rPr lang="en-US" dirty="0" smtClean="0"/>
              <a:t>remaining defects</a:t>
            </a:r>
            <a:endParaRPr lang="en-US" dirty="0"/>
          </a:p>
          <a:p>
            <a:r>
              <a:rPr lang="en-US" dirty="0" smtClean="0"/>
              <a:t>Viewpoint – customer</a:t>
            </a:r>
          </a:p>
          <a:p>
            <a:r>
              <a:rPr lang="en-US" dirty="0" smtClean="0"/>
              <a:t>Environment </a:t>
            </a:r>
            <a:r>
              <a:rPr lang="en-US" dirty="0"/>
              <a:t>– </a:t>
            </a:r>
            <a:r>
              <a:rPr lang="en-US" dirty="0" smtClean="0"/>
              <a:t>upgrade of legacy product for internal use</a:t>
            </a:r>
          </a:p>
          <a:p>
            <a:r>
              <a:rPr lang="en-US" dirty="0" smtClean="0"/>
              <a:t>Goal: Determine whether the source code is of acceptable correctness for our customer to be delighted with the new release.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097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More concrete than the goals</a:t>
            </a:r>
          </a:p>
          <a:p>
            <a:r>
              <a:rPr lang="en-US" dirty="0" smtClean="0"/>
              <a:t>Essentially “have we achieved the goals?”</a:t>
            </a:r>
          </a:p>
          <a:p>
            <a:r>
              <a:rPr lang="en-US" dirty="0" smtClean="0"/>
              <a:t>How many defects remain in the code?</a:t>
            </a:r>
          </a:p>
          <a:p>
            <a:r>
              <a:rPr lang="en-US" dirty="0" smtClean="0"/>
              <a:t>How significant are those defects?</a:t>
            </a:r>
          </a:p>
          <a:p>
            <a:r>
              <a:rPr lang="en-US" dirty="0" smtClean="0"/>
              <a:t>How difficult will it be to remove those defects?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0890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 again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Are all defects the same?</a:t>
            </a:r>
          </a:p>
          <a:p>
            <a:r>
              <a:rPr lang="en-US" dirty="0" smtClean="0"/>
              <a:t>Should I rank them?</a:t>
            </a:r>
          </a:p>
          <a:p>
            <a:r>
              <a:rPr lang="en-US" dirty="0" smtClean="0"/>
              <a:t>Goal</a:t>
            </a:r>
            <a:r>
              <a:rPr lang="en-US" dirty="0"/>
              <a:t>: Determine whether the source code </a:t>
            </a:r>
            <a:r>
              <a:rPr lang="en-US" dirty="0" smtClean="0"/>
              <a:t>has sufficiently few major defects for </a:t>
            </a:r>
            <a:r>
              <a:rPr lang="en-US" dirty="0"/>
              <a:t>our customer to be delighted with the new release.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Questions drive revision of Goals.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657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23831</TotalTime>
  <Words>902</Words>
  <Application>Microsoft Office PowerPoint</Application>
  <PresentationFormat>On-screen Show (4:3)</PresentationFormat>
  <Paragraphs>127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MS PGothic</vt:lpstr>
      <vt:lpstr>MS PGothic</vt:lpstr>
      <vt:lpstr>Arial</vt:lpstr>
      <vt:lpstr>Calibri</vt:lpstr>
      <vt:lpstr>Verdana</vt:lpstr>
      <vt:lpstr>ヒラギノ角ゴ Pro W3</vt:lpstr>
      <vt:lpstr>syse802Template</vt:lpstr>
      <vt:lpstr>CPSC 873</vt:lpstr>
      <vt:lpstr>PowerPoint Presentation</vt:lpstr>
      <vt:lpstr>attributes</vt:lpstr>
      <vt:lpstr>McCall’s model</vt:lpstr>
      <vt:lpstr>GQM</vt:lpstr>
      <vt:lpstr>Defining a Goal</vt:lpstr>
      <vt:lpstr>Example Goal creation</vt:lpstr>
      <vt:lpstr>Questions</vt:lpstr>
      <vt:lpstr>Goals again</vt:lpstr>
      <vt:lpstr>Metrics</vt:lpstr>
      <vt:lpstr>  Attributes of measures</vt:lpstr>
      <vt:lpstr>Product vs Process vs Project</vt:lpstr>
      <vt:lpstr>Agile metrics</vt:lpstr>
      <vt:lpstr>Production metrics</vt:lpstr>
      <vt:lpstr>Metric heuristics</vt:lpstr>
      <vt:lpstr>Standards</vt:lpstr>
      <vt:lpstr>Halstead’s Textual Complexity Metrics</vt:lpstr>
      <vt:lpstr>PowerPoint Presentation</vt:lpstr>
      <vt:lpstr>PowerPoint Presentation</vt:lpstr>
      <vt:lpstr>McCabe’s cyclomatic complexity</vt:lpstr>
      <vt:lpstr>Kafura and Henry’s complexity</vt:lpstr>
      <vt:lpstr>Collect and aggragate</vt:lpstr>
      <vt:lpstr>Process</vt:lpstr>
      <vt:lpstr>References</vt:lpstr>
    </vt:vector>
  </TitlesOfParts>
  <Company>Clemson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John Mcgregor</cp:lastModifiedBy>
  <cp:revision>91</cp:revision>
  <cp:lastPrinted>2015-08-15T13:16:16Z</cp:lastPrinted>
  <dcterms:created xsi:type="dcterms:W3CDTF">2011-07-20T15:12:54Z</dcterms:created>
  <dcterms:modified xsi:type="dcterms:W3CDTF">2016-11-05T00:41:55Z</dcterms:modified>
</cp:coreProperties>
</file>