
<file path=[Content_Types].xml><?xml version="1.0" encoding="utf-8"?>
<Types xmlns="http://schemas.openxmlformats.org/package/2006/content-types">
  <Default Extension="png" ContentType="image/png"/>
  <Default Extension="bin" ContentType="audio/unknown"/>
  <Default Extension="jpeg" ContentType="image/jpeg"/>
  <Default Extension="emf" ContentType="image/x-emf"/>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xml" ContentType="application/vnd.openxmlformats-officedocument.presentationml.tags+xml"/>
  <Override PartName="/ppt/notesSlides/notesSlide15.xml" ContentType="application/vnd.openxmlformats-officedocument.presentationml.notesSlide+xml"/>
  <Override PartName="/ppt/tags/tag2.xml" ContentType="application/vnd.openxmlformats-officedocument.presentationml.tags+xml"/>
  <Override PartName="/ppt/notesSlides/notesSlide16.xml" ContentType="application/vnd.openxmlformats-officedocument.presentationml.notesSlide+xml"/>
  <Override PartName="/ppt/tags/tag3.xml" ContentType="application/vnd.openxmlformats-officedocument.presentationml.tags+xml"/>
  <Override PartName="/ppt/notesSlides/notesSlide17.xml" ContentType="application/vnd.openxmlformats-officedocument.presentationml.notesSlide+xml"/>
  <Override PartName="/ppt/tags/tag4.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5.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6.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7.xml" ContentType="application/vnd.openxmlformats-officedocument.presentationml.tags+xml"/>
  <Override PartName="/ppt/notesSlides/notesSlide26.xml" ContentType="application/vnd.openxmlformats-officedocument.presentationml.notesSlide+xml"/>
  <Override PartName="/ppt/tags/tag8.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5"/>
  </p:notesMasterIdLst>
  <p:handoutMasterIdLst>
    <p:handoutMasterId r:id="rId66"/>
  </p:handoutMasterIdLst>
  <p:sldIdLst>
    <p:sldId id="816" r:id="rId2"/>
    <p:sldId id="817" r:id="rId3"/>
    <p:sldId id="818" r:id="rId4"/>
    <p:sldId id="819" r:id="rId5"/>
    <p:sldId id="820" r:id="rId6"/>
    <p:sldId id="821" r:id="rId7"/>
    <p:sldId id="822" r:id="rId8"/>
    <p:sldId id="823" r:id="rId9"/>
    <p:sldId id="824" r:id="rId10"/>
    <p:sldId id="825" r:id="rId11"/>
    <p:sldId id="826" r:id="rId12"/>
    <p:sldId id="827" r:id="rId13"/>
    <p:sldId id="828" r:id="rId14"/>
    <p:sldId id="829" r:id="rId15"/>
    <p:sldId id="830" r:id="rId16"/>
    <p:sldId id="831" r:id="rId17"/>
    <p:sldId id="832" r:id="rId18"/>
    <p:sldId id="852" r:id="rId19"/>
    <p:sldId id="853" r:id="rId20"/>
    <p:sldId id="854" r:id="rId21"/>
    <p:sldId id="855" r:id="rId22"/>
    <p:sldId id="856" r:id="rId23"/>
    <p:sldId id="857" r:id="rId24"/>
    <p:sldId id="858" r:id="rId25"/>
    <p:sldId id="859" r:id="rId26"/>
    <p:sldId id="860" r:id="rId27"/>
    <p:sldId id="861" r:id="rId28"/>
    <p:sldId id="862" r:id="rId29"/>
    <p:sldId id="863" r:id="rId30"/>
    <p:sldId id="864" r:id="rId31"/>
    <p:sldId id="865" r:id="rId32"/>
    <p:sldId id="866" r:id="rId33"/>
    <p:sldId id="867" r:id="rId34"/>
    <p:sldId id="868" r:id="rId35"/>
    <p:sldId id="869" r:id="rId36"/>
    <p:sldId id="870" r:id="rId37"/>
    <p:sldId id="871" r:id="rId38"/>
    <p:sldId id="872" r:id="rId39"/>
    <p:sldId id="873" r:id="rId40"/>
    <p:sldId id="874" r:id="rId41"/>
    <p:sldId id="875" r:id="rId42"/>
    <p:sldId id="876" r:id="rId43"/>
    <p:sldId id="877" r:id="rId44"/>
    <p:sldId id="878" r:id="rId45"/>
    <p:sldId id="879" r:id="rId46"/>
    <p:sldId id="880" r:id="rId47"/>
    <p:sldId id="881" r:id="rId48"/>
    <p:sldId id="838" r:id="rId49"/>
    <p:sldId id="839" r:id="rId50"/>
    <p:sldId id="840" r:id="rId51"/>
    <p:sldId id="841" r:id="rId52"/>
    <p:sldId id="842" r:id="rId53"/>
    <p:sldId id="843" r:id="rId54"/>
    <p:sldId id="844" r:id="rId55"/>
    <p:sldId id="845" r:id="rId56"/>
    <p:sldId id="846" r:id="rId57"/>
    <p:sldId id="847" r:id="rId58"/>
    <p:sldId id="848" r:id="rId59"/>
    <p:sldId id="849" r:id="rId60"/>
    <p:sldId id="850" r:id="rId61"/>
    <p:sldId id="851" r:id="rId62"/>
    <p:sldId id="833" r:id="rId63"/>
    <p:sldId id="834" r:id="rId64"/>
  </p:sldIdLst>
  <p:sldSz cx="9144000" cy="6858000" type="screen4x3"/>
  <p:notesSz cx="6985000" cy="9271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3891A7"/>
    <a:srgbClr val="26697A"/>
    <a:srgbClr val="BA2626"/>
    <a:srgbClr val="BABA26"/>
    <a:srgbClr val="E17B7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46" autoAdjust="0"/>
    <p:restoredTop sz="71308" autoAdjust="0"/>
  </p:normalViewPr>
  <p:slideViewPr>
    <p:cSldViewPr>
      <p:cViewPr varScale="1">
        <p:scale>
          <a:sx n="46" d="100"/>
          <a:sy n="46" d="100"/>
        </p:scale>
        <p:origin x="-1790" y="-91"/>
      </p:cViewPr>
      <p:guideLst>
        <p:guide orient="horz" pos="2160"/>
        <p:guide pos="2880"/>
      </p:guideLst>
    </p:cSldViewPr>
  </p:slideViewPr>
  <p:outlineViewPr>
    <p:cViewPr>
      <p:scale>
        <a:sx n="33" d="100"/>
        <a:sy n="33" d="100"/>
      </p:scale>
      <p:origin x="0" y="26645"/>
    </p:cViewPr>
  </p:outlineViewPr>
  <p:notesTextViewPr>
    <p:cViewPr>
      <p:scale>
        <a:sx n="100" d="100"/>
        <a:sy n="100" d="100"/>
      </p:scale>
      <p:origin x="0" y="0"/>
    </p:cViewPr>
  </p:notesTextViewPr>
  <p:sorterViewPr>
    <p:cViewPr>
      <p:scale>
        <a:sx n="30" d="100"/>
        <a:sy n="30" d="100"/>
      </p:scale>
      <p:origin x="0" y="43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3550"/>
          </a:xfrm>
          <a:prstGeom prst="rect">
            <a:avLst/>
          </a:prstGeom>
        </p:spPr>
        <p:txBody>
          <a:bodyPr vert="horz" lIns="92885" tIns="46442" rIns="92885" bIns="46442" rtlCol="0"/>
          <a:lstStyle>
            <a:lvl1pPr algn="l">
              <a:defRPr sz="1200"/>
            </a:lvl1pPr>
          </a:lstStyle>
          <a:p>
            <a:endParaRPr lang="en-US"/>
          </a:p>
        </p:txBody>
      </p:sp>
      <p:sp>
        <p:nvSpPr>
          <p:cNvPr id="3" name="Date Placeholder 2"/>
          <p:cNvSpPr>
            <a:spLocks noGrp="1"/>
          </p:cNvSpPr>
          <p:nvPr>
            <p:ph type="dt" sz="quarter" idx="1"/>
          </p:nvPr>
        </p:nvSpPr>
        <p:spPr>
          <a:xfrm>
            <a:off x="3956550" y="0"/>
            <a:ext cx="3026833" cy="463550"/>
          </a:xfrm>
          <a:prstGeom prst="rect">
            <a:avLst/>
          </a:prstGeom>
        </p:spPr>
        <p:txBody>
          <a:bodyPr vert="horz" lIns="92885" tIns="46442" rIns="92885" bIns="46442" rtlCol="0"/>
          <a:lstStyle>
            <a:lvl1pPr algn="r">
              <a:defRPr sz="1200"/>
            </a:lvl1pPr>
          </a:lstStyle>
          <a:p>
            <a:fld id="{0E389AA7-A3A3-4C4C-8834-107B71548F99}" type="datetimeFigureOut">
              <a:rPr lang="en-US" smtClean="0"/>
              <a:t>3/17/2014</a:t>
            </a:fld>
            <a:endParaRPr lang="en-US"/>
          </a:p>
        </p:txBody>
      </p:sp>
      <p:sp>
        <p:nvSpPr>
          <p:cNvPr id="4" name="Footer Placeholder 3"/>
          <p:cNvSpPr>
            <a:spLocks noGrp="1"/>
          </p:cNvSpPr>
          <p:nvPr>
            <p:ph type="ftr" sz="quarter" idx="2"/>
          </p:nvPr>
        </p:nvSpPr>
        <p:spPr>
          <a:xfrm>
            <a:off x="0" y="8805841"/>
            <a:ext cx="3026833" cy="463550"/>
          </a:xfrm>
          <a:prstGeom prst="rect">
            <a:avLst/>
          </a:prstGeom>
        </p:spPr>
        <p:txBody>
          <a:bodyPr vert="horz" lIns="92885" tIns="46442" rIns="92885" bIns="46442" rtlCol="0" anchor="b"/>
          <a:lstStyle>
            <a:lvl1pPr algn="l">
              <a:defRPr sz="1200"/>
            </a:lvl1pPr>
          </a:lstStyle>
          <a:p>
            <a:endParaRPr lang="en-US"/>
          </a:p>
        </p:txBody>
      </p:sp>
      <p:sp>
        <p:nvSpPr>
          <p:cNvPr id="5" name="Slide Number Placeholder 4"/>
          <p:cNvSpPr>
            <a:spLocks noGrp="1"/>
          </p:cNvSpPr>
          <p:nvPr>
            <p:ph type="sldNum" sz="quarter" idx="3"/>
          </p:nvPr>
        </p:nvSpPr>
        <p:spPr>
          <a:xfrm>
            <a:off x="3956550" y="8805841"/>
            <a:ext cx="3026833" cy="463550"/>
          </a:xfrm>
          <a:prstGeom prst="rect">
            <a:avLst/>
          </a:prstGeom>
        </p:spPr>
        <p:txBody>
          <a:bodyPr vert="horz" lIns="92885" tIns="46442" rIns="92885" bIns="46442" rtlCol="0" anchor="b"/>
          <a:lstStyle>
            <a:lvl1pPr algn="r">
              <a:defRPr sz="1200"/>
            </a:lvl1pPr>
          </a:lstStyle>
          <a:p>
            <a:fld id="{455A6FFA-7546-443C-B40F-AD3800F2170B}" type="slidenum">
              <a:rPr lang="en-US" smtClean="0"/>
              <a:t>‹#›</a:t>
            </a:fld>
            <a:endParaRPr lang="en-US"/>
          </a:p>
        </p:txBody>
      </p:sp>
    </p:spTree>
    <p:extLst>
      <p:ext uri="{BB962C8B-B14F-4D97-AF65-F5344CB8AC3E}">
        <p14:creationId xmlns:p14="http://schemas.microsoft.com/office/powerpoint/2010/main" val="9544551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3550"/>
          </a:xfrm>
          <a:prstGeom prst="rect">
            <a:avLst/>
          </a:prstGeom>
        </p:spPr>
        <p:txBody>
          <a:bodyPr vert="horz" lIns="92885" tIns="46442" rIns="92885" bIns="46442" rtlCol="0"/>
          <a:lstStyle>
            <a:lvl1pPr algn="l">
              <a:defRPr sz="1200"/>
            </a:lvl1pPr>
          </a:lstStyle>
          <a:p>
            <a:endParaRPr lang="en-US" dirty="0"/>
          </a:p>
        </p:txBody>
      </p:sp>
      <p:sp>
        <p:nvSpPr>
          <p:cNvPr id="3" name="Date Placeholder 2"/>
          <p:cNvSpPr>
            <a:spLocks noGrp="1"/>
          </p:cNvSpPr>
          <p:nvPr>
            <p:ph type="dt" idx="1"/>
          </p:nvPr>
        </p:nvSpPr>
        <p:spPr>
          <a:xfrm>
            <a:off x="3956550" y="0"/>
            <a:ext cx="3026833" cy="463550"/>
          </a:xfrm>
          <a:prstGeom prst="rect">
            <a:avLst/>
          </a:prstGeom>
        </p:spPr>
        <p:txBody>
          <a:bodyPr vert="horz" lIns="92885" tIns="46442" rIns="92885" bIns="46442" rtlCol="0"/>
          <a:lstStyle>
            <a:lvl1pPr algn="r">
              <a:defRPr sz="1200"/>
            </a:lvl1pPr>
          </a:lstStyle>
          <a:p>
            <a:fld id="{13FB5B3E-AB86-45A0-94B5-2C43A60C9A3E}" type="datetimeFigureOut">
              <a:rPr lang="en-US" smtClean="0"/>
              <a:pPr/>
              <a:t>3/17/2014</a:t>
            </a:fld>
            <a:endParaRPr lang="en-US" dirty="0"/>
          </a:p>
        </p:txBody>
      </p:sp>
      <p:sp>
        <p:nvSpPr>
          <p:cNvPr id="4" name="Slide Image Placeholder 3"/>
          <p:cNvSpPr>
            <a:spLocks noGrp="1" noRot="1" noChangeAspect="1"/>
          </p:cNvSpPr>
          <p:nvPr>
            <p:ph type="sldImg" idx="2"/>
          </p:nvPr>
        </p:nvSpPr>
        <p:spPr>
          <a:xfrm>
            <a:off x="1174750" y="695325"/>
            <a:ext cx="4635500" cy="3476625"/>
          </a:xfrm>
          <a:prstGeom prst="rect">
            <a:avLst/>
          </a:prstGeom>
          <a:noFill/>
          <a:ln w="12700">
            <a:solidFill>
              <a:prstClr val="black"/>
            </a:solidFill>
          </a:ln>
        </p:spPr>
        <p:txBody>
          <a:bodyPr vert="horz" lIns="92885" tIns="46442" rIns="92885" bIns="46442" rtlCol="0" anchor="ctr"/>
          <a:lstStyle/>
          <a:p>
            <a:endParaRPr lang="en-US" dirty="0"/>
          </a:p>
        </p:txBody>
      </p:sp>
      <p:sp>
        <p:nvSpPr>
          <p:cNvPr id="5" name="Notes Placeholder 4"/>
          <p:cNvSpPr>
            <a:spLocks noGrp="1"/>
          </p:cNvSpPr>
          <p:nvPr>
            <p:ph type="body" sz="quarter" idx="3"/>
          </p:nvPr>
        </p:nvSpPr>
        <p:spPr>
          <a:xfrm>
            <a:off x="698500" y="4403725"/>
            <a:ext cx="5588000" cy="4171950"/>
          </a:xfrm>
          <a:prstGeom prst="rect">
            <a:avLst/>
          </a:prstGeom>
        </p:spPr>
        <p:txBody>
          <a:bodyPr vert="horz" lIns="92885" tIns="46442" rIns="92885" bIns="4644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05841"/>
            <a:ext cx="3026833" cy="463550"/>
          </a:xfrm>
          <a:prstGeom prst="rect">
            <a:avLst/>
          </a:prstGeom>
        </p:spPr>
        <p:txBody>
          <a:bodyPr vert="horz" lIns="92885" tIns="46442" rIns="92885" bIns="46442"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56550" y="8805841"/>
            <a:ext cx="3026833" cy="463550"/>
          </a:xfrm>
          <a:prstGeom prst="rect">
            <a:avLst/>
          </a:prstGeom>
        </p:spPr>
        <p:txBody>
          <a:bodyPr vert="horz" lIns="92885" tIns="46442" rIns="92885" bIns="46442" rtlCol="0" anchor="b"/>
          <a:lstStyle>
            <a:lvl1pPr algn="r">
              <a:defRPr sz="1200"/>
            </a:lvl1pPr>
          </a:lstStyle>
          <a:p>
            <a:fld id="{687E906C-05A4-4E50-8837-9429067B01FC}" type="slidenum">
              <a:rPr lang="en-US" smtClean="0"/>
              <a:pPr/>
              <a:t>‹#›</a:t>
            </a:fld>
            <a:endParaRPr lang="en-US" dirty="0"/>
          </a:p>
        </p:txBody>
      </p:sp>
    </p:spTree>
    <p:extLst>
      <p:ext uri="{BB962C8B-B14F-4D97-AF65-F5344CB8AC3E}">
        <p14:creationId xmlns:p14="http://schemas.microsoft.com/office/powerpoint/2010/main" val="38812873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MFD Hosted: </a:t>
            </a:r>
          </a:p>
          <a:p>
            <a:r>
              <a:rPr lang="en-US" dirty="0" smtClean="0"/>
              <a:t>  DM: MFD Display Manager</a:t>
            </a:r>
          </a:p>
          <a:p>
            <a:r>
              <a:rPr lang="en-US" dirty="0" smtClean="0"/>
              <a:t>  WAM: Warning and Annunciations Manager</a:t>
            </a:r>
          </a:p>
          <a:p>
            <a:r>
              <a:rPr lang="en-US" dirty="0" smtClean="0"/>
              <a:t>  PCM: Page</a:t>
            </a:r>
            <a:r>
              <a:rPr lang="en-US" baseline="0" dirty="0" smtClean="0"/>
              <a:t> Content and Menu Manager</a:t>
            </a:r>
          </a:p>
          <a:p>
            <a:r>
              <a:rPr lang="en-US" baseline="0" dirty="0" smtClean="0"/>
              <a:t>  FD: Flight Director</a:t>
            </a:r>
          </a:p>
          <a:p>
            <a:r>
              <a:rPr lang="en-US" baseline="0" dirty="0" smtClean="0"/>
              <a:t>Mission Hosted: </a:t>
            </a:r>
          </a:p>
          <a:p>
            <a:r>
              <a:rPr lang="en-US" baseline="0" dirty="0" smtClean="0"/>
              <a:t>  CM: Communications Manager</a:t>
            </a:r>
          </a:p>
          <a:p>
            <a:r>
              <a:rPr lang="en-US" baseline="0" dirty="0" smtClean="0"/>
              <a:t>  WM: Weapons Manager</a:t>
            </a:r>
          </a:p>
          <a:p>
            <a:r>
              <a:rPr lang="en-US" baseline="0" dirty="0" smtClean="0"/>
              <a:t>  SA: Situational Awareness</a:t>
            </a:r>
          </a:p>
          <a:p>
            <a:r>
              <a:rPr lang="en-US" baseline="0" dirty="0" smtClean="0"/>
              <a:t>  FM: Flight Manager</a:t>
            </a:r>
          </a:p>
          <a:p>
            <a:r>
              <a:rPr lang="en-US" baseline="0" dirty="0" smtClean="0"/>
              <a:t>  MSM: Mission Sensor Manager</a:t>
            </a:r>
          </a:p>
          <a:p>
            <a:r>
              <a:rPr lang="en-US" baseline="0" dirty="0" smtClean="0"/>
              <a:t>  1553: Software Interface to MIL STD 1553 bus</a:t>
            </a:r>
          </a:p>
          <a:p>
            <a:endParaRPr lang="en-US" baseline="0" dirty="0" smtClean="0"/>
          </a:p>
          <a:p>
            <a:r>
              <a:rPr lang="en-US" baseline="0" dirty="0" smtClean="0"/>
              <a:t>Are DM’s redundant or do they contain separate functionality</a:t>
            </a:r>
            <a:endParaRPr lang="en-US" dirty="0"/>
          </a:p>
        </p:txBody>
      </p:sp>
      <p:sp>
        <p:nvSpPr>
          <p:cNvPr id="4" name="Slide Number Placeholder 3"/>
          <p:cNvSpPr>
            <a:spLocks noGrp="1"/>
          </p:cNvSpPr>
          <p:nvPr>
            <p:ph type="sldNum" sz="quarter" idx="10"/>
          </p:nvPr>
        </p:nvSpPr>
        <p:spPr/>
        <p:txBody>
          <a:bodyPr/>
          <a:lstStyle/>
          <a:p>
            <a:fld id="{687E906C-05A4-4E50-8837-9429067B01FC}" type="slidenum">
              <a:rPr lang="en-US" smtClean="0"/>
              <a:pPr/>
              <a:t>4</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ED1E093-14B0-48D9-82EC-8D857351C90F}" type="slidenum">
              <a:rPr lang="en-US" smtClean="0"/>
              <a:pPr/>
              <a:t>29</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Rot="1" noChangeAspect="1" noChangeArrowheads="1" noTextEdit="1"/>
          </p:cNvSpPr>
          <p:nvPr>
            <p:ph type="sldImg"/>
          </p:nvPr>
        </p:nvSpPr>
        <p:spPr>
          <a:ln/>
        </p:spPr>
      </p:sp>
      <p:sp>
        <p:nvSpPr>
          <p:cNvPr id="137219" name="Rectangle 3"/>
          <p:cNvSpPr>
            <a:spLocks noGrp="1" noChangeArrowheads="1"/>
          </p:cNvSpPr>
          <p:nvPr>
            <p:ph type="body" idx="1"/>
          </p:nvPr>
        </p:nvSpPr>
        <p:spPr/>
        <p:txBody>
          <a:bodyPr/>
          <a:lstStyle/>
          <a:p>
            <a:r>
              <a:rPr lang="en-US" dirty="0" smtClean="0"/>
              <a:t>The </a:t>
            </a:r>
            <a:r>
              <a:rPr lang="en-US" dirty="0"/>
              <a:t>requirements were at </a:t>
            </a:r>
            <a:r>
              <a:rPr lang="en-US" b="1" dirty="0"/>
              <a:t>multiple scopes</a:t>
            </a:r>
            <a:r>
              <a:rPr lang="en-US" dirty="0"/>
              <a:t>…. It was first of all </a:t>
            </a:r>
            <a:r>
              <a:rPr lang="en-US" b="1" dirty="0"/>
              <a:t>confusing</a:t>
            </a:r>
            <a:r>
              <a:rPr lang="en-US" dirty="0"/>
              <a:t> and also </a:t>
            </a:r>
            <a:r>
              <a:rPr lang="en-US" b="1" dirty="0"/>
              <a:t>difficult to maintain intellectual control </a:t>
            </a:r>
            <a:r>
              <a:rPr lang="en-US" dirty="0"/>
              <a:t>over what we are trying to write requirements over…</a:t>
            </a:r>
          </a:p>
          <a:p>
            <a:endParaRPr lang="en-US" dirty="0"/>
          </a:p>
          <a:p>
            <a:r>
              <a:rPr lang="en-US" dirty="0"/>
              <a:t>So we decided that we need to </a:t>
            </a:r>
            <a:r>
              <a:rPr lang="en-US" b="1" dirty="0"/>
              <a:t>first set a clear scope to state requirements</a:t>
            </a:r>
            <a:r>
              <a:rPr lang="en-US" dirty="0"/>
              <a:t>…However </a:t>
            </a:r>
            <a:r>
              <a:rPr lang="en-US" b="1" dirty="0"/>
              <a:t>it wasn’t trivial </a:t>
            </a:r>
            <a:r>
              <a:rPr lang="en-US" dirty="0"/>
              <a:t>to decide on a boundary… </a:t>
            </a:r>
            <a:r>
              <a:rPr lang="en-US" dirty="0" smtClean="0"/>
              <a:t>We</a:t>
            </a:r>
            <a:r>
              <a:rPr lang="en-US" baseline="0" dirty="0" smtClean="0"/>
              <a:t> took a </a:t>
            </a:r>
            <a:r>
              <a:rPr lang="en-US" b="1" baseline="0" dirty="0" smtClean="0"/>
              <a:t>modeling approach </a:t>
            </a:r>
            <a:r>
              <a:rPr lang="en-US" b="1" dirty="0" smtClean="0"/>
              <a:t>to </a:t>
            </a:r>
            <a:r>
              <a:rPr lang="en-US" b="1" dirty="0"/>
              <a:t>visualize </a:t>
            </a:r>
            <a:r>
              <a:rPr lang="en-US" dirty="0"/>
              <a:t>the system scope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a:xfrm>
            <a:off x="654844" y="4414762"/>
            <a:ext cx="5588000" cy="4171950"/>
          </a:xfrm>
        </p:spPr>
        <p:txBody>
          <a:bodyPr/>
          <a:lstStyle/>
          <a:p>
            <a:r>
              <a:rPr lang="en-US" dirty="0"/>
              <a:t>Now </a:t>
            </a:r>
            <a:r>
              <a:rPr lang="en-US" dirty="0" smtClean="0"/>
              <a:t>if</a:t>
            </a:r>
            <a:r>
              <a:rPr lang="en-US" baseline="0" dirty="0" smtClean="0"/>
              <a:t> we take each </a:t>
            </a:r>
            <a:r>
              <a:rPr lang="en-US" dirty="0" smtClean="0"/>
              <a:t>requirement…</a:t>
            </a:r>
          </a:p>
          <a:p>
            <a:endParaRPr lang="en-US" dirty="0"/>
          </a:p>
          <a:p>
            <a:r>
              <a:rPr lang="en-US" dirty="0"/>
              <a:t>For example the first </a:t>
            </a:r>
            <a:r>
              <a:rPr lang="en-US" dirty="0" smtClean="0"/>
              <a:t>requirement…talks</a:t>
            </a:r>
            <a:r>
              <a:rPr lang="en-US" baseline="0" dirty="0" smtClean="0"/>
              <a:t> about the prescription and patient.. But…</a:t>
            </a:r>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So when we scoped the system to the device we were able to </a:t>
            </a:r>
            <a:r>
              <a:rPr lang="en-US" dirty="0" err="1"/>
              <a:t>rewite</a:t>
            </a:r>
            <a:r>
              <a:rPr lang="en-US" dirty="0"/>
              <a:t> the </a:t>
            </a:r>
            <a:r>
              <a:rPr lang="en-US" dirty="0" err="1"/>
              <a:t>requirments</a:t>
            </a:r>
            <a:r>
              <a:rPr lang="en-US" dirty="0"/>
              <a:t> in terms of the inputs and outputs of the system.</a:t>
            </a:r>
          </a:p>
          <a:p>
            <a:pPr>
              <a:defRPr/>
            </a:pPr>
            <a:r>
              <a:rPr lang="en-US" dirty="0"/>
              <a:t/>
            </a:r>
            <a:br>
              <a:rPr lang="en-US" dirty="0"/>
            </a:br>
            <a:r>
              <a:rPr lang="en-US" dirty="0"/>
              <a:t>the </a:t>
            </a:r>
            <a:r>
              <a:rPr lang="en-US" dirty="0" err="1"/>
              <a:t>reqrittent</a:t>
            </a:r>
            <a:r>
              <a:rPr lang="en-US" dirty="0"/>
              <a:t> statement here is not an precise requirement statement but simplified to make it easy to understand the concept.</a:t>
            </a:r>
          </a:p>
          <a:p>
            <a:endParaRPr lang="en-US" dirty="0"/>
          </a:p>
        </p:txBody>
      </p:sp>
    </p:spTree>
    <p:extLst>
      <p:ext uri="{BB962C8B-B14F-4D97-AF65-F5344CB8AC3E}">
        <p14:creationId xmlns:p14="http://schemas.microsoft.com/office/powerpoint/2010/main" val="41203548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when we had requirements about occlusion and raising alarm....</a:t>
            </a:r>
          </a:p>
          <a:p>
            <a:endParaRPr lang="en-US" dirty="0"/>
          </a:p>
        </p:txBody>
      </p:sp>
    </p:spTree>
    <p:extLst>
      <p:ext uri="{BB962C8B-B14F-4D97-AF65-F5344CB8AC3E}">
        <p14:creationId xmlns:p14="http://schemas.microsoft.com/office/powerpoint/2010/main" val="28234670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our work,</a:t>
            </a:r>
            <a:r>
              <a:rPr lang="en-US" baseline="0" dirty="0" smtClean="0"/>
              <a:t> we were working on modeling a medical device – A generic Patient Controlled </a:t>
            </a:r>
            <a:r>
              <a:rPr lang="en-US" baseline="0" dirty="0" err="1" smtClean="0"/>
              <a:t>Analegesic</a:t>
            </a:r>
            <a:r>
              <a:rPr lang="en-US" baseline="0" dirty="0" smtClean="0"/>
              <a:t> Infusion Pump system. </a:t>
            </a:r>
          </a:p>
          <a:p>
            <a:endParaRPr lang="en-US" baseline="0" dirty="0" smtClean="0"/>
          </a:p>
          <a:p>
            <a:r>
              <a:rPr lang="en-US" dirty="0" smtClean="0"/>
              <a:t>Infusion pumps are medical devices used to accurately infuse liquids into a patient’s bloodstream</a:t>
            </a:r>
            <a:r>
              <a:rPr lang="en-US" baseline="0" dirty="0" smtClean="0"/>
              <a:t> – typically in hospitals.</a:t>
            </a:r>
          </a:p>
          <a:p>
            <a:endParaRPr lang="en-US" baseline="0" dirty="0" smtClean="0"/>
          </a:p>
          <a:p>
            <a:r>
              <a:rPr lang="en-US" baseline="0" dirty="0" smtClean="0"/>
              <a:t>Medical devices, such as infusion pumps, are suitable systems to explore since they are generally safety-critical and </a:t>
            </a:r>
          </a:p>
          <a:p>
            <a:r>
              <a:rPr lang="en-US" baseline="0" dirty="0" smtClean="0"/>
              <a:t>the maturity level of the V&amp;V process has often been insufficient to ensure the safety and overall quality of the devices.</a:t>
            </a:r>
          </a:p>
          <a:p>
            <a:endParaRPr lang="en-US" baseline="0" dirty="0" smtClean="0"/>
          </a:p>
          <a:p>
            <a:r>
              <a:rPr lang="en-US" baseline="0" dirty="0" smtClean="0"/>
              <a:t>In order to identify the purpose or requirement s of the system precisely, Defining the scope of the  Infusion Pump was crucial. </a:t>
            </a:r>
          </a:p>
          <a:p>
            <a:endParaRPr lang="en-US" baseline="0" dirty="0" smtClean="0"/>
          </a:p>
          <a:p>
            <a:r>
              <a:rPr lang="en-US" baseline="0" dirty="0" smtClean="0"/>
              <a:t>Figure shows a GPCA device in a typical usage environment, a hospital. In this system, </a:t>
            </a:r>
          </a:p>
          <a:p>
            <a:endParaRPr lang="en-US" baseline="0" dirty="0" smtClean="0"/>
          </a:p>
          <a:p>
            <a:r>
              <a:rPr lang="en-US" baseline="0" dirty="0" smtClean="0"/>
              <a:t>The clinician operates the GPCA device - programs the prescription information, loads the drug </a:t>
            </a:r>
            <a:r>
              <a:rPr lang="en-US" baseline="0" dirty="0" err="1" smtClean="0"/>
              <a:t>etc</a:t>
            </a:r>
            <a:endParaRPr lang="en-US" baseline="0" dirty="0" smtClean="0"/>
          </a:p>
          <a:p>
            <a:r>
              <a:rPr lang="en-US" baseline="0" dirty="0" smtClean="0"/>
              <a:t>The patient receives the medication from the device through an intravenous needle.</a:t>
            </a:r>
          </a:p>
          <a:p>
            <a:r>
              <a:rPr lang="en-US" baseline="0" dirty="0" smtClean="0"/>
              <a:t>The patient can self-administer prescribed amounts of additional</a:t>
            </a:r>
          </a:p>
          <a:p>
            <a:r>
              <a:rPr lang="en-US" baseline="0" dirty="0" smtClean="0"/>
              <a:t>drug by requesting a bolus</a:t>
            </a:r>
          </a:p>
          <a:p>
            <a:r>
              <a:rPr lang="en-US" baseline="0" dirty="0" smtClean="0"/>
              <a:t>The hospital pharmacy database is a repository that stores safe drug limits, typically provided by the manufacturer.</a:t>
            </a:r>
          </a:p>
          <a:p>
            <a:endParaRPr lang="en-US" baseline="0" dirty="0" smtClean="0"/>
          </a:p>
          <a:p>
            <a:r>
              <a:rPr lang="en-US" i="0" baseline="0" dirty="0" smtClean="0"/>
              <a:t>The infusion pump system is device that has both hardware and software components, For this exercise, we considered the software of the pump and we modeled it.</a:t>
            </a:r>
          </a:p>
          <a:p>
            <a:pPr algn="l"/>
            <a:endParaRPr lang="en-US" i="0" baseline="0" dirty="0" smtClean="0"/>
          </a:p>
          <a:p>
            <a:endParaRPr lang="en-US" i="0" baseline="0" dirty="0" smtClean="0"/>
          </a:p>
          <a:p>
            <a:endParaRPr lang="en-US" i="0" baseline="0" dirty="0" smtClean="0"/>
          </a:p>
          <a:p>
            <a:endParaRPr lang="en-US" baseline="0" dirty="0" smtClean="0"/>
          </a:p>
          <a:p>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45AC1205-13FD-46A5-9AF2-C876ED572FDA}" type="slidenum">
              <a:rPr lang="en-US" smtClean="0"/>
              <a:pPr/>
              <a:t>48</a:t>
            </a:fld>
            <a:endParaRPr lang="en-US"/>
          </a:p>
        </p:txBody>
      </p:sp>
    </p:spTree>
    <p:extLst>
      <p:ext uri="{BB962C8B-B14F-4D97-AF65-F5344CB8AC3E}">
        <p14:creationId xmlns:p14="http://schemas.microsoft.com/office/powerpoint/2010/main" val="10828074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baseline="0" dirty="0" smtClean="0"/>
              <a:t>We used Simulink/</a:t>
            </a:r>
            <a:r>
              <a:rPr lang="en-US" i="0" baseline="0" dirty="0" err="1" smtClean="0"/>
              <a:t>Stateflow</a:t>
            </a:r>
            <a:r>
              <a:rPr lang="en-US" i="0" baseline="0" dirty="0" smtClean="0"/>
              <a:t> to develop a model of the software. </a:t>
            </a:r>
          </a:p>
          <a:p>
            <a:endParaRPr lang="en-US" i="0" baseline="0" dirty="0" smtClean="0"/>
          </a:p>
          <a:p>
            <a:r>
              <a:rPr lang="en-US" i="0" baseline="0" dirty="0" smtClean="0"/>
              <a:t>As we were adding functionalities,  we found that the overall complexity and size of the model was growing enormously. And as you might guess, verification was not scalable. We used Simulink’s design verifier and it timed out even after multiple attempts of increasing the timeout period.</a:t>
            </a:r>
          </a:p>
          <a:p>
            <a:endParaRPr lang="en-US" i="0" baseline="0" dirty="0" smtClean="0"/>
          </a:p>
          <a:p>
            <a:r>
              <a:rPr lang="en-US" i="0" baseline="0" dirty="0" smtClean="0"/>
              <a:t>This is when, we decided that we will not be able to have the software as a single model, but we needed a modular approach.</a:t>
            </a:r>
          </a:p>
          <a:p>
            <a:endParaRPr lang="en-US" i="0" baseline="0" dirty="0" smtClean="0"/>
          </a:p>
        </p:txBody>
      </p:sp>
      <p:sp>
        <p:nvSpPr>
          <p:cNvPr id="4" name="Slide Number Placeholder 3"/>
          <p:cNvSpPr>
            <a:spLocks noGrp="1"/>
          </p:cNvSpPr>
          <p:nvPr>
            <p:ph type="sldNum" sz="quarter" idx="10"/>
          </p:nvPr>
        </p:nvSpPr>
        <p:spPr/>
        <p:txBody>
          <a:bodyPr/>
          <a:lstStyle/>
          <a:p>
            <a:fld id="{45AC1205-13FD-46A5-9AF2-C876ED572FDA}" type="slidenum">
              <a:rPr lang="en-US" smtClean="0"/>
              <a:pPr/>
              <a:t>49</a:t>
            </a:fld>
            <a:endParaRPr lang="en-US"/>
          </a:p>
        </p:txBody>
      </p:sp>
    </p:spTree>
    <p:extLst>
      <p:ext uri="{BB962C8B-B14F-4D97-AF65-F5344CB8AC3E}">
        <p14:creationId xmlns:p14="http://schemas.microsoft.com/office/powerpoint/2010/main" val="22307454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baseline="0" dirty="0" smtClean="0"/>
              <a:t>Hence we designed an architecture for the software, in which we spilt the model into smaller manageable components.</a:t>
            </a:r>
          </a:p>
          <a:p>
            <a:endParaRPr lang="en-US" i="0" baseline="0" dirty="0" smtClean="0"/>
          </a:p>
          <a:p>
            <a:r>
              <a:rPr lang="en-US" i="0" baseline="0" dirty="0" smtClean="0"/>
              <a:t>In order to document, visualize, and analyze the architecture, it is desirable to have an architectural model that supports</a:t>
            </a:r>
          </a:p>
          <a:p>
            <a:r>
              <a:rPr lang="en-US" i="0" baseline="0" dirty="0" smtClean="0"/>
              <a:t>descriptions of component interfaces, interconnections between components, and requirements on components, without describing the implementations of those components. The Architecture Analysis and Description Language (AADL) was our choice. </a:t>
            </a:r>
          </a:p>
          <a:p>
            <a:endParaRPr lang="en-US" i="0" baseline="0" dirty="0" smtClean="0"/>
          </a:p>
          <a:p>
            <a:r>
              <a:rPr lang="en-US" i="0" baseline="0" dirty="0" smtClean="0"/>
              <a:t>AADL by itself, does not have a built-in means of supporting reasoning about requirements. </a:t>
            </a:r>
          </a:p>
          <a:p>
            <a:endParaRPr lang="en-US" i="0" baseline="0" dirty="0" smtClean="0"/>
          </a:p>
          <a:p>
            <a:endParaRPr lang="en-US" i="0" baseline="0" dirty="0" smtClean="0"/>
          </a:p>
          <a:p>
            <a:endParaRPr lang="en-US" i="0" baseline="0" dirty="0" smtClean="0"/>
          </a:p>
          <a:p>
            <a:endParaRPr lang="en-US" i="0" baseline="0" dirty="0" smtClean="0"/>
          </a:p>
          <a:p>
            <a:endParaRPr lang="en-US" i="0" baseline="0" dirty="0" smtClean="0"/>
          </a:p>
          <a:p>
            <a:endParaRPr lang="en-US" i="0" baseline="0" dirty="0" smtClean="0"/>
          </a:p>
          <a:p>
            <a:endParaRPr lang="en-US" i="0" baseline="0" dirty="0" smtClean="0"/>
          </a:p>
          <a:p>
            <a:r>
              <a:rPr lang="en-US" i="0" baseline="0" dirty="0" smtClean="0"/>
              <a:t>However, we found that the software r </a:t>
            </a:r>
          </a:p>
          <a:p>
            <a:endParaRPr lang="en-US" i="0" baseline="0" dirty="0" smtClean="0"/>
          </a:p>
          <a:p>
            <a:r>
              <a:rPr lang="en-US" i="0" baseline="0" dirty="0" smtClean="0"/>
              <a:t>Using AGREE we can identify missing component contracts, improve them, or modify the system guarantees appropriately. This is powerful and scalable approach. However, this in itself is </a:t>
            </a:r>
            <a:r>
              <a:rPr lang="en-US" i="1" baseline="0" dirty="0" smtClean="0"/>
              <a:t>not complete</a:t>
            </a:r>
            <a:r>
              <a:rPr lang="en-US" i="0" baseline="0" dirty="0" smtClean="0"/>
              <a:t>.  AGREE assumes that the component’s guarantees hold. However, we have not yet verified that the detailed behavior of a component indeed satisfies the component contract. </a:t>
            </a:r>
          </a:p>
          <a:p>
            <a:endParaRPr lang="en-US" i="0" baseline="0" dirty="0" smtClean="0"/>
          </a:p>
          <a:p>
            <a:pPr defTabSz="942198">
              <a:defRPr/>
            </a:pPr>
            <a:r>
              <a:rPr lang="en-US" b="1" i="0" baseline="0" dirty="0" smtClean="0"/>
              <a:t>&lt;CLICK&gt; </a:t>
            </a:r>
            <a:r>
              <a:rPr lang="en-US" i="0" baseline="0" dirty="0" smtClean="0"/>
              <a:t>Lets see the refinement of an infusion pump in this closed loop system. </a:t>
            </a:r>
            <a:r>
              <a:rPr lang="en-US" sz="1200" b="0" i="0" kern="1200" dirty="0" smtClean="0">
                <a:solidFill>
                  <a:schemeClr val="tx1"/>
                </a:solidFill>
                <a:effectLst/>
                <a:latin typeface="+mn-lt"/>
                <a:ea typeface="+mn-ea"/>
                <a:cs typeface="+mn-cs"/>
              </a:rPr>
              <a:t>The infusion pump properties used in the verification in AGREE constitute the requirements for the infusion pump. These</a:t>
            </a:r>
            <a:r>
              <a:rPr lang="en-US" sz="1200" b="0" i="0" kern="1200" baseline="0" dirty="0" smtClean="0">
                <a:solidFill>
                  <a:schemeClr val="tx1"/>
                </a:solidFill>
                <a:effectLst/>
                <a:latin typeface="+mn-lt"/>
                <a:ea typeface="+mn-ea"/>
                <a:cs typeface="+mn-cs"/>
              </a:rPr>
              <a:t> system level requirements flowed-down as requirements on the various components of the pump, of particular interest here, </a:t>
            </a:r>
            <a:endParaRPr lang="en-US" dirty="0" smtClean="0">
              <a:solidFill>
                <a:schemeClr val="tx2">
                  <a:lumMod val="60000"/>
                  <a:lumOff val="40000"/>
                </a:schemeClr>
              </a:solidFill>
            </a:endParaRPr>
          </a:p>
          <a:p>
            <a:pPr defTabSz="942198">
              <a:defRPr/>
            </a:pPr>
            <a:r>
              <a:rPr lang="en-US" b="1" i="1" dirty="0" smtClean="0">
                <a:solidFill>
                  <a:schemeClr val="tx2">
                    <a:lumMod val="60000"/>
                    <a:lumOff val="40000"/>
                  </a:schemeClr>
                </a:solidFill>
              </a:rPr>
              <a:t>&lt;CLICK &gt; </a:t>
            </a:r>
            <a:r>
              <a:rPr lang="en-US" sz="1200" b="0" i="0" kern="1200" baseline="0" dirty="0" smtClean="0">
                <a:solidFill>
                  <a:schemeClr val="tx1"/>
                </a:solidFill>
                <a:effectLst/>
                <a:latin typeface="+mn-lt"/>
                <a:ea typeface="+mn-ea"/>
                <a:cs typeface="+mn-cs"/>
              </a:rPr>
              <a:t>the software controlling the pump. Given the software requirements, we can model </a:t>
            </a:r>
            <a:r>
              <a:rPr lang="en-US" b="1" i="1" dirty="0" smtClean="0">
                <a:solidFill>
                  <a:schemeClr val="tx2">
                    <a:lumMod val="60000"/>
                    <a:lumOff val="40000"/>
                  </a:schemeClr>
                </a:solidFill>
              </a:rPr>
              <a:t>&lt;CLICK &gt; </a:t>
            </a:r>
            <a:r>
              <a:rPr lang="en-US" sz="1200" b="0" i="0" kern="1200" baseline="0" dirty="0" smtClean="0">
                <a:solidFill>
                  <a:schemeClr val="tx1"/>
                </a:solidFill>
                <a:effectLst/>
                <a:latin typeface="+mn-lt"/>
                <a:ea typeface="+mn-ea"/>
                <a:cs typeface="+mn-cs"/>
              </a:rPr>
              <a:t>the detailed behavior of the software. </a:t>
            </a:r>
          </a:p>
          <a:p>
            <a:pPr defTabSz="942198">
              <a:defRPr/>
            </a:pPr>
            <a:endParaRPr lang="en-US" sz="1200" b="0" i="0" kern="1200" baseline="0" dirty="0" smtClean="0">
              <a:solidFill>
                <a:schemeClr val="tx1"/>
              </a:solidFill>
              <a:effectLst/>
              <a:latin typeface="+mn-lt"/>
              <a:ea typeface="+mn-ea"/>
              <a:cs typeface="+mn-cs"/>
            </a:endParaRPr>
          </a:p>
          <a:p>
            <a:pPr marL="0" marR="0" indent="0" algn="l" defTabSz="942198" rtl="0" eaLnBrk="1" fontAlgn="auto" latinLnBrk="0" hangingPunct="1">
              <a:lnSpc>
                <a:spcPct val="100000"/>
              </a:lnSpc>
              <a:spcBef>
                <a:spcPts val="0"/>
              </a:spcBef>
              <a:spcAft>
                <a:spcPts val="0"/>
              </a:spcAft>
              <a:buClrTx/>
              <a:buSzTx/>
              <a:buFontTx/>
              <a:buNone/>
              <a:tabLst/>
              <a:defRPr/>
            </a:pPr>
            <a:r>
              <a:rPr lang="en-US" baseline="0" dirty="0" smtClean="0"/>
              <a:t>As we modeled the infusion pump software, we found that it is a complex system and has many requirements.</a:t>
            </a:r>
            <a:endParaRPr lang="en-US"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5AC1205-13FD-46A5-9AF2-C876ED572FDA}" type="slidenum">
              <a:rPr lang="en-US" smtClean="0"/>
              <a:pPr/>
              <a:t>50</a:t>
            </a:fld>
            <a:endParaRPr lang="en-US"/>
          </a:p>
        </p:txBody>
      </p:sp>
    </p:spTree>
    <p:extLst>
      <p:ext uri="{BB962C8B-B14F-4D97-AF65-F5344CB8AC3E}">
        <p14:creationId xmlns:p14="http://schemas.microsoft.com/office/powerpoint/2010/main" val="22307454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For example,</a:t>
            </a:r>
            <a:r>
              <a:rPr lang="en-US" baseline="0" dirty="0" smtClean="0"/>
              <a:t> </a:t>
            </a:r>
            <a:r>
              <a:rPr lang="en-US" dirty="0" smtClean="0"/>
              <a:t>let’s</a:t>
            </a:r>
            <a:r>
              <a:rPr lang="en-US" baseline="0" dirty="0" smtClean="0"/>
              <a:t> take one requirement allocated to the software. </a:t>
            </a:r>
            <a:r>
              <a:rPr lang="en-US" sz="1200" dirty="0" smtClean="0"/>
              <a:t>“While infusing, if the </a:t>
            </a:r>
            <a:r>
              <a:rPr lang="en-US" sz="1200" dirty="0" smtClean="0">
                <a:solidFill>
                  <a:srgbClr val="FF0000"/>
                </a:solidFill>
              </a:rPr>
              <a:t>total</a:t>
            </a:r>
            <a:r>
              <a:rPr lang="en-US" sz="1200" dirty="0" smtClean="0"/>
              <a:t> </a:t>
            </a:r>
            <a:r>
              <a:rPr lang="en-US" sz="1200" dirty="0" smtClean="0">
                <a:solidFill>
                  <a:srgbClr val="FF0000"/>
                </a:solidFill>
              </a:rPr>
              <a:t>volume infused exceeds the maximum volume to be infused </a:t>
            </a:r>
            <a:r>
              <a:rPr lang="en-US" sz="1200" dirty="0" smtClean="0"/>
              <a:t>(drug library), the system shall </a:t>
            </a:r>
            <a:r>
              <a:rPr lang="en-US" sz="1200" dirty="0" smtClean="0">
                <a:solidFill>
                  <a:srgbClr val="FF0000"/>
                </a:solidFill>
              </a:rPr>
              <a:t>switch to KVO flow</a:t>
            </a:r>
            <a:r>
              <a:rPr lang="en-US" sz="1200" dirty="0" smtClean="0"/>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baseline="0" dirty="0" smtClean="0"/>
          </a:p>
          <a:p>
            <a:r>
              <a:rPr lang="en-US" baseline="0" dirty="0" smtClean="0"/>
              <a:t>When this requirement is flowed down, each component is allocated with its requirements, such as </a:t>
            </a:r>
          </a:p>
          <a:p>
            <a:r>
              <a:rPr lang="en-US" sz="1200" b="1" i="0" kern="1200" dirty="0" smtClean="0">
                <a:solidFill>
                  <a:schemeClr val="tx1"/>
                </a:solidFill>
                <a:effectLst/>
                <a:latin typeface="+mn-lt"/>
                <a:ea typeface="+mn-ea"/>
                <a:cs typeface="+mn-cs"/>
              </a:rPr>
              <a:t>&lt;Click&gt;</a:t>
            </a:r>
            <a:endParaRPr lang="en-US" b="1" baseline="0" dirty="0" smtClean="0"/>
          </a:p>
          <a:p>
            <a:r>
              <a:rPr lang="en-US" baseline="0" dirty="0" smtClean="0"/>
              <a:t>The SYSTEM STATUS Component computes the total volume infused; </a:t>
            </a:r>
            <a:r>
              <a:rPr lang="en-US" sz="1200" b="1" i="0" kern="1200" dirty="0" smtClean="0">
                <a:solidFill>
                  <a:schemeClr val="tx1"/>
                </a:solidFill>
                <a:effectLst/>
                <a:latin typeface="+mn-lt"/>
                <a:ea typeface="+mn-ea"/>
                <a:cs typeface="+mn-cs"/>
              </a:rPr>
              <a:t>&lt;Click&gt;</a:t>
            </a:r>
            <a:endParaRPr lang="en-US" baseline="0" dirty="0" smtClean="0"/>
          </a:p>
          <a:p>
            <a:r>
              <a:rPr lang="en-US" baseline="0" dirty="0" smtClean="0"/>
              <a:t>The ALARM component raises a flag …say, a value 3…. if the volume infused is beyond a threshold; </a:t>
            </a:r>
            <a:r>
              <a:rPr lang="en-US" sz="1200" b="1" i="0" kern="1200" dirty="0" smtClean="0">
                <a:solidFill>
                  <a:schemeClr val="tx1"/>
                </a:solidFill>
                <a:effectLst/>
                <a:latin typeface="+mn-lt"/>
                <a:ea typeface="+mn-ea"/>
                <a:cs typeface="+mn-cs"/>
              </a:rPr>
              <a:t>&lt;Click&gt;</a:t>
            </a:r>
            <a:endParaRPr lang="en-US" baseline="0" dirty="0" smtClean="0"/>
          </a:p>
          <a:p>
            <a:r>
              <a:rPr lang="en-US" baseline="0" dirty="0" smtClean="0"/>
              <a:t>The CONFIGURATION component  maintains the threshold data</a:t>
            </a:r>
            <a:r>
              <a:rPr lang="en-US" sz="1200" b="1" i="0" kern="1200" dirty="0" smtClean="0">
                <a:solidFill>
                  <a:schemeClr val="tx1"/>
                </a:solidFill>
                <a:effectLst/>
                <a:latin typeface="+mn-lt"/>
                <a:ea typeface="+mn-ea"/>
                <a:cs typeface="+mn-cs"/>
              </a:rPr>
              <a:t>&lt;Click&gt;</a:t>
            </a:r>
            <a:endParaRPr lang="en-US" baseline="0" dirty="0" smtClean="0"/>
          </a:p>
          <a:p>
            <a:r>
              <a:rPr lang="en-US" baseline="0" dirty="0" smtClean="0"/>
              <a:t>The INFUSION MANAGER component  commands the flow rate of the drug based  on the flag raised by ALARM.</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45AC1205-13FD-46A5-9AF2-C876ED572FDA}" type="slidenum">
              <a:rPr lang="en-US" smtClean="0"/>
              <a:pPr/>
              <a:t>51</a:t>
            </a:fld>
            <a:endParaRPr lang="en-US"/>
          </a:p>
        </p:txBody>
      </p:sp>
    </p:spTree>
    <p:extLst>
      <p:ext uri="{BB962C8B-B14F-4D97-AF65-F5344CB8AC3E}">
        <p14:creationId xmlns:p14="http://schemas.microsoft.com/office/powerpoint/2010/main" val="25091546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aseline="0" dirty="0" smtClean="0"/>
              <a:t>We use AGREE - Assume Guarantee Reasoning Environment - developed by Rockwell-Collins in partnership with University of Minnesota</a:t>
            </a:r>
          </a:p>
          <a:p>
            <a:pPr algn="l"/>
            <a:endParaRPr lang="en-US" baseline="0" dirty="0" smtClean="0"/>
          </a:p>
          <a:p>
            <a:pPr algn="l"/>
            <a:r>
              <a:rPr lang="en-US" baseline="0" dirty="0" smtClean="0"/>
              <a:t>AGREE  uses JKIND – a k-induction bounded model checker for the verification. It verifies that for a given system architecture, system level guarantees hold as a logical consequence of a given set of component-level guarantees and assumptions.</a:t>
            </a:r>
          </a:p>
          <a:p>
            <a:endParaRPr lang="en-US" baseline="0" dirty="0" smtClean="0"/>
          </a:p>
          <a:p>
            <a:r>
              <a:rPr lang="en-US" baseline="0" dirty="0" smtClean="0"/>
              <a:t>In Agree, the architecture is expressed in the AADL and </a:t>
            </a:r>
            <a:r>
              <a:rPr lang="en-US" sz="1200" b="0" i="0" kern="1200" dirty="0" smtClean="0">
                <a:solidFill>
                  <a:schemeClr val="tx1"/>
                </a:solidFill>
                <a:effectLst/>
                <a:latin typeface="+mn-lt"/>
                <a:ea typeface="+mn-ea"/>
                <a:cs typeface="+mn-cs"/>
              </a:rPr>
              <a:t>assumptions and guarantees are expressed in a subset a past-time temporal logic that has been defined as an annex of AADL</a:t>
            </a:r>
            <a:r>
              <a:rPr lang="en-US" baseline="0" dirty="0" smtClean="0"/>
              <a:t>. </a:t>
            </a:r>
          </a:p>
        </p:txBody>
      </p:sp>
      <p:sp>
        <p:nvSpPr>
          <p:cNvPr id="4" name="Slide Number Placeholder 3"/>
          <p:cNvSpPr>
            <a:spLocks noGrp="1"/>
          </p:cNvSpPr>
          <p:nvPr>
            <p:ph type="sldNum" sz="quarter" idx="10"/>
          </p:nvPr>
        </p:nvSpPr>
        <p:spPr/>
        <p:txBody>
          <a:bodyPr/>
          <a:lstStyle/>
          <a:p>
            <a:fld id="{45AC1205-13FD-46A5-9AF2-C876ED572FDA}" type="slidenum">
              <a:rPr lang="en-US" smtClean="0"/>
              <a:pPr/>
              <a:t>52</a:t>
            </a:fld>
            <a:endParaRPr lang="en-US"/>
          </a:p>
        </p:txBody>
      </p:sp>
    </p:spTree>
    <p:extLst>
      <p:ext uri="{BB962C8B-B14F-4D97-AF65-F5344CB8AC3E}">
        <p14:creationId xmlns:p14="http://schemas.microsoft.com/office/powerpoint/2010/main" val="25743958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MFD Hosted: </a:t>
            </a:r>
          </a:p>
          <a:p>
            <a:r>
              <a:rPr lang="en-US" dirty="0" smtClean="0"/>
              <a:t>  DM: MFD Display Manager</a:t>
            </a:r>
          </a:p>
          <a:p>
            <a:r>
              <a:rPr lang="en-US" dirty="0" smtClean="0"/>
              <a:t>  WAM: Warning and Annunciations Manager</a:t>
            </a:r>
          </a:p>
          <a:p>
            <a:r>
              <a:rPr lang="en-US" dirty="0" smtClean="0"/>
              <a:t>  PCM: Page</a:t>
            </a:r>
            <a:r>
              <a:rPr lang="en-US" baseline="0" dirty="0" smtClean="0"/>
              <a:t> Content and Menu Manager</a:t>
            </a:r>
          </a:p>
          <a:p>
            <a:r>
              <a:rPr lang="en-US" baseline="0" dirty="0" smtClean="0"/>
              <a:t>  FD: Flight Director</a:t>
            </a:r>
          </a:p>
          <a:p>
            <a:r>
              <a:rPr lang="en-US" baseline="0" dirty="0" smtClean="0"/>
              <a:t>Mission Hosted: </a:t>
            </a:r>
          </a:p>
          <a:p>
            <a:r>
              <a:rPr lang="en-US" baseline="0" dirty="0" smtClean="0"/>
              <a:t>  CM: Communications Manager</a:t>
            </a:r>
          </a:p>
          <a:p>
            <a:r>
              <a:rPr lang="en-US" baseline="0" dirty="0" smtClean="0"/>
              <a:t>  WM: Weapons Manager</a:t>
            </a:r>
          </a:p>
          <a:p>
            <a:r>
              <a:rPr lang="en-US" baseline="0" dirty="0" smtClean="0"/>
              <a:t>  SA: Situational Awareness</a:t>
            </a:r>
          </a:p>
          <a:p>
            <a:r>
              <a:rPr lang="en-US" baseline="0" dirty="0" smtClean="0"/>
              <a:t>  FM: Flight Manager</a:t>
            </a:r>
          </a:p>
          <a:p>
            <a:r>
              <a:rPr lang="en-US" baseline="0" dirty="0" smtClean="0"/>
              <a:t>  MSM: Mission Sensor Manager</a:t>
            </a:r>
          </a:p>
          <a:p>
            <a:r>
              <a:rPr lang="en-US" baseline="0" dirty="0" smtClean="0"/>
              <a:t>  1553: Software Interface to MIL STD 1553 bus</a:t>
            </a:r>
          </a:p>
          <a:p>
            <a:endParaRPr lang="en-US" baseline="0" dirty="0" smtClean="0"/>
          </a:p>
          <a:p>
            <a:r>
              <a:rPr lang="en-US" baseline="0" dirty="0" smtClean="0"/>
              <a:t>Are DM’s redundant or do they contain separate functionality</a:t>
            </a:r>
            <a:endParaRPr lang="en-US" dirty="0"/>
          </a:p>
        </p:txBody>
      </p:sp>
      <p:sp>
        <p:nvSpPr>
          <p:cNvPr id="4" name="Slide Number Placeholder 3"/>
          <p:cNvSpPr>
            <a:spLocks noGrp="1"/>
          </p:cNvSpPr>
          <p:nvPr>
            <p:ph type="sldNum" sz="quarter" idx="10"/>
          </p:nvPr>
        </p:nvSpPr>
        <p:spPr/>
        <p:txBody>
          <a:bodyPr/>
          <a:lstStyle/>
          <a:p>
            <a:fld id="{687E906C-05A4-4E50-8837-9429067B01FC}" type="slidenum">
              <a:rPr lang="en-US" smtClean="0"/>
              <a:pPr/>
              <a:t>5</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For example,</a:t>
            </a:r>
            <a:r>
              <a:rPr lang="en-US" baseline="0" dirty="0" smtClean="0"/>
              <a:t> </a:t>
            </a:r>
            <a:r>
              <a:rPr lang="en-US" dirty="0" smtClean="0"/>
              <a:t>let’s</a:t>
            </a:r>
            <a:r>
              <a:rPr lang="en-US" baseline="0" dirty="0" smtClean="0"/>
              <a:t> take one requirement allocated to the software. </a:t>
            </a:r>
            <a:r>
              <a:rPr lang="en-US" sz="1200" dirty="0" smtClean="0"/>
              <a:t>“While infusing, if the </a:t>
            </a:r>
            <a:r>
              <a:rPr lang="en-US" sz="1200" dirty="0" smtClean="0">
                <a:solidFill>
                  <a:srgbClr val="FF0000"/>
                </a:solidFill>
              </a:rPr>
              <a:t>total</a:t>
            </a:r>
            <a:r>
              <a:rPr lang="en-US" sz="1200" dirty="0" smtClean="0"/>
              <a:t> </a:t>
            </a:r>
            <a:r>
              <a:rPr lang="en-US" sz="1200" dirty="0" smtClean="0">
                <a:solidFill>
                  <a:srgbClr val="FF0000"/>
                </a:solidFill>
              </a:rPr>
              <a:t>volume infused exceeds the maximum volume to be infused </a:t>
            </a:r>
            <a:r>
              <a:rPr lang="en-US" sz="1200" dirty="0" smtClean="0"/>
              <a:t>(drug library), the system shall </a:t>
            </a:r>
            <a:r>
              <a:rPr lang="en-US" sz="1200" dirty="0" smtClean="0">
                <a:solidFill>
                  <a:srgbClr val="FF0000"/>
                </a:solidFill>
              </a:rPr>
              <a:t>switch to KVO flow</a:t>
            </a:r>
            <a:r>
              <a:rPr lang="en-US" sz="1200" dirty="0" smtClean="0"/>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baseline="0" dirty="0" smtClean="0"/>
          </a:p>
          <a:p>
            <a:r>
              <a:rPr lang="en-US" baseline="0" dirty="0" smtClean="0"/>
              <a:t>When this requirement is flowed down, each component is allocated with its requirements, such as </a:t>
            </a:r>
          </a:p>
          <a:p>
            <a:r>
              <a:rPr lang="en-US" sz="1200" b="1" i="0" kern="1200" dirty="0" smtClean="0">
                <a:solidFill>
                  <a:schemeClr val="tx1"/>
                </a:solidFill>
                <a:effectLst/>
                <a:latin typeface="+mn-lt"/>
                <a:ea typeface="+mn-ea"/>
                <a:cs typeface="+mn-cs"/>
              </a:rPr>
              <a:t>&lt;Click&gt;</a:t>
            </a:r>
            <a:endParaRPr lang="en-US" b="1" baseline="0" dirty="0" smtClean="0"/>
          </a:p>
          <a:p>
            <a:r>
              <a:rPr lang="en-US" baseline="0" dirty="0" smtClean="0"/>
              <a:t>The SYSTEM STATUS Component computes the total volume infused; </a:t>
            </a:r>
            <a:r>
              <a:rPr lang="en-US" sz="1200" b="1" i="0" kern="1200" dirty="0" smtClean="0">
                <a:solidFill>
                  <a:schemeClr val="tx1"/>
                </a:solidFill>
                <a:effectLst/>
                <a:latin typeface="+mn-lt"/>
                <a:ea typeface="+mn-ea"/>
                <a:cs typeface="+mn-cs"/>
              </a:rPr>
              <a:t>&lt;Click&gt;</a:t>
            </a:r>
            <a:endParaRPr lang="en-US" baseline="0" dirty="0" smtClean="0"/>
          </a:p>
          <a:p>
            <a:r>
              <a:rPr lang="en-US" baseline="0" dirty="0" smtClean="0"/>
              <a:t>The ALARM component raises a flag …say, a value 3…. if the volume infused is beyond a threshold; </a:t>
            </a:r>
            <a:r>
              <a:rPr lang="en-US" sz="1200" b="1" i="0" kern="1200" dirty="0" smtClean="0">
                <a:solidFill>
                  <a:schemeClr val="tx1"/>
                </a:solidFill>
                <a:effectLst/>
                <a:latin typeface="+mn-lt"/>
                <a:ea typeface="+mn-ea"/>
                <a:cs typeface="+mn-cs"/>
              </a:rPr>
              <a:t>&lt;Click&gt;</a:t>
            </a:r>
            <a:endParaRPr lang="en-US" baseline="0" dirty="0" smtClean="0"/>
          </a:p>
          <a:p>
            <a:r>
              <a:rPr lang="en-US" baseline="0" dirty="0" smtClean="0"/>
              <a:t>The CONFIGURATION component  maintains the threshold data</a:t>
            </a:r>
            <a:r>
              <a:rPr lang="en-US" sz="1200" b="1" i="0" kern="1200" dirty="0" smtClean="0">
                <a:solidFill>
                  <a:schemeClr val="tx1"/>
                </a:solidFill>
                <a:effectLst/>
                <a:latin typeface="+mn-lt"/>
                <a:ea typeface="+mn-ea"/>
                <a:cs typeface="+mn-cs"/>
              </a:rPr>
              <a:t>&lt;Click&gt;</a:t>
            </a:r>
            <a:endParaRPr lang="en-US" baseline="0" dirty="0" smtClean="0"/>
          </a:p>
          <a:p>
            <a:r>
              <a:rPr lang="en-US" baseline="0" dirty="0" smtClean="0"/>
              <a:t>The INFUSION MANAGER component  commands the flow rate of the drug based  on the flag raised by ALARM.</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45AC1205-13FD-46A5-9AF2-C876ED572FDA}" type="slidenum">
              <a:rPr lang="en-US" smtClean="0"/>
              <a:pPr/>
              <a:t>53</a:t>
            </a:fld>
            <a:endParaRPr lang="en-US"/>
          </a:p>
        </p:txBody>
      </p:sp>
    </p:spTree>
    <p:extLst>
      <p:ext uri="{BB962C8B-B14F-4D97-AF65-F5344CB8AC3E}">
        <p14:creationId xmlns:p14="http://schemas.microsoft.com/office/powerpoint/2010/main" val="25091546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baseline="0" dirty="0" smtClean="0"/>
              <a:t>In Agree, each of these system and component properties are formalized as Assumptions and Guarantees.  Using AGREE, we can verify if the requirements allocated to each component is sufficient to guarantee the system level property.  Lets look at a short demo of AGREE Verification.</a:t>
            </a:r>
          </a:p>
          <a:p>
            <a:endParaRPr lang="en-US" i="0" baseline="0" dirty="0" smtClean="0"/>
          </a:p>
          <a:p>
            <a:r>
              <a:rPr lang="en-US" i="0" baseline="0" dirty="0" err="1" smtClean="0"/>
              <a:t>Osate</a:t>
            </a:r>
            <a:r>
              <a:rPr lang="en-US" i="0" baseline="0" dirty="0" smtClean="0"/>
              <a:t>, an eclipse plugin for AADL is used for AGREE verification. As you can see on screen, the volume requirement at the system level is the one that needs to be guaranteed. &lt;START DEMO NOW&gt;</a:t>
            </a:r>
          </a:p>
          <a:p>
            <a:endParaRPr lang="en-US" i="0" baseline="0" dirty="0" smtClean="0"/>
          </a:p>
          <a:p>
            <a:r>
              <a:rPr lang="en-US" i="0" baseline="0" dirty="0" smtClean="0"/>
              <a:t>the Component GURANTEES are also formalized properties. For example, the ALARM component guarantees that it will raise an alarm of </a:t>
            </a:r>
            <a:r>
              <a:rPr lang="en-US" i="0" baseline="0" dirty="0" err="1" smtClean="0"/>
              <a:t>atleast</a:t>
            </a:r>
            <a:r>
              <a:rPr lang="en-US" i="0" baseline="0" dirty="0" smtClean="0"/>
              <a:t> level 3 if the volume threshold is reached.</a:t>
            </a:r>
          </a:p>
          <a:p>
            <a:r>
              <a:rPr lang="en-US" i="0" baseline="0" dirty="0" smtClean="0"/>
              <a:t>Similarly, the infusion manager guarantees that it will not command a flow more than the KVO rate if it seems an level 3 alarm.</a:t>
            </a:r>
          </a:p>
          <a:p>
            <a:endParaRPr lang="en-US" i="0" baseline="0" dirty="0" smtClean="0"/>
          </a:p>
          <a:p>
            <a:r>
              <a:rPr lang="en-US" i="0" baseline="0" dirty="0" smtClean="0"/>
              <a:t>Now if we try to verify the system level guarantee using these component guarantees – we notice that the property verification failed. </a:t>
            </a:r>
          </a:p>
          <a:p>
            <a:r>
              <a:rPr lang="en-US" i="0" baseline="0" dirty="0" smtClean="0"/>
              <a:t>AGREE provides us a counter example that helps us debug the issue. In this case, the alarm component has raised a level 5 alarm which is not handled by the infusion manager. </a:t>
            </a:r>
          </a:p>
          <a:p>
            <a:endParaRPr lang="en-US" i="0" baseline="0" dirty="0" smtClean="0"/>
          </a:p>
          <a:p>
            <a:r>
              <a:rPr lang="en-US" i="0" baseline="0" dirty="0" smtClean="0"/>
              <a:t>This shows that we need to restrict the alarm levels in the ALARM component and have related properties in the infusion manager.</a:t>
            </a:r>
          </a:p>
          <a:p>
            <a:endParaRPr lang="en-US" i="0" baseline="0" dirty="0" smtClean="0"/>
          </a:p>
          <a:p>
            <a:r>
              <a:rPr lang="en-US" i="0" baseline="0" dirty="0" smtClean="0"/>
              <a:t>According to our design we have only four levels of alarms and each of these have a corresponding flow property in the infusion manager. </a:t>
            </a:r>
          </a:p>
          <a:p>
            <a:endParaRPr lang="en-US" i="0" baseline="0" dirty="0" smtClean="0"/>
          </a:p>
          <a:p>
            <a:r>
              <a:rPr lang="en-US" i="0" baseline="0" dirty="0" smtClean="0"/>
              <a:t>With this new guarantee in the ALARM, we could now prove the system level property.</a:t>
            </a:r>
          </a:p>
          <a:p>
            <a:endParaRPr lang="en-US" i="0" baseline="0" dirty="0" smtClean="0"/>
          </a:p>
          <a:p>
            <a:r>
              <a:rPr lang="en-US" i="0" baseline="0" dirty="0" smtClean="0"/>
              <a:t>Hence using AGREE We can identify missing component contracts, improve them, or modify the system guarantees appropriately. This is powerful and scalable approach. However, this in itself is </a:t>
            </a:r>
            <a:r>
              <a:rPr lang="en-US" i="1" baseline="0" dirty="0" smtClean="0"/>
              <a:t>not complete</a:t>
            </a:r>
            <a:r>
              <a:rPr lang="en-US" i="0" baseline="0" dirty="0" smtClean="0"/>
              <a:t>.  </a:t>
            </a:r>
          </a:p>
          <a:p>
            <a:endParaRPr lang="en-US" i="0" baseline="0" dirty="0" smtClean="0"/>
          </a:p>
          <a:p>
            <a:r>
              <a:rPr lang="en-US" i="0" baseline="0" dirty="0" smtClean="0"/>
              <a:t>AGREE assumes that the component’s guarantees hold. However, we have not yet verified that the detailed behavior of a component indeed satisfies the component contract. </a:t>
            </a:r>
          </a:p>
          <a:p>
            <a:endParaRPr lang="en-US" dirty="0"/>
          </a:p>
        </p:txBody>
      </p:sp>
      <p:sp>
        <p:nvSpPr>
          <p:cNvPr id="4" name="Slide Number Placeholder 3"/>
          <p:cNvSpPr>
            <a:spLocks noGrp="1"/>
          </p:cNvSpPr>
          <p:nvPr>
            <p:ph type="sldNum" sz="quarter" idx="10"/>
          </p:nvPr>
        </p:nvSpPr>
        <p:spPr/>
        <p:txBody>
          <a:bodyPr/>
          <a:lstStyle/>
          <a:p>
            <a:fld id="{45AC1205-13FD-46A5-9AF2-C876ED572FDA}" type="slidenum">
              <a:rPr lang="en-US" smtClean="0"/>
              <a:pPr/>
              <a:t>54</a:t>
            </a:fld>
            <a:endParaRPr lang="en-US"/>
          </a:p>
        </p:txBody>
      </p:sp>
    </p:spTree>
    <p:extLst>
      <p:ext uri="{BB962C8B-B14F-4D97-AF65-F5344CB8AC3E}">
        <p14:creationId xmlns:p14="http://schemas.microsoft.com/office/powerpoint/2010/main" val="3486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Hence to verify if the behavior of these components indeed satisfy their requirements – we developed detailed behavioral models of each of these components using the monolithic software model as reference.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r>
              <a:rPr lang="en-US" baseline="0" dirty="0" smtClean="0"/>
              <a:t>For example, the Alarm component's behavioral model is a hierarchical </a:t>
            </a:r>
            <a:r>
              <a:rPr lang="en-US" baseline="0" dirty="0" err="1" smtClean="0"/>
              <a:t>statemachine</a:t>
            </a:r>
            <a:r>
              <a:rPr lang="en-US" baseline="0" dirty="0" smtClean="0"/>
              <a:t>.</a:t>
            </a:r>
            <a:r>
              <a:rPr lang="en-US" b="1" baseline="0" dirty="0" smtClean="0"/>
              <a:t> &lt;Click&gt; &lt;Click&gt;</a:t>
            </a:r>
          </a:p>
          <a:p>
            <a:endParaRPr lang="en-US" baseline="0" dirty="0" smtClean="0"/>
          </a:p>
          <a:p>
            <a:r>
              <a:rPr lang="en-US" baseline="0" dirty="0" smtClean="0"/>
              <a:t>To verify that the behavior of these models satisfy their requirements – we used Design Verifier tool.  It allows us to verify that the contracts derived in the previous AGREEE verification indeed are met by the behavioral models. </a:t>
            </a:r>
          </a:p>
          <a:p>
            <a:endParaRPr lang="en-US" b="1"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Since the component model is much lesser in scope as compared to the monolithic software model, verifying them wasn't a problem.</a:t>
            </a:r>
          </a:p>
          <a:p>
            <a:endParaRPr lang="en-US" baseline="0" dirty="0" smtClean="0"/>
          </a:p>
        </p:txBody>
      </p:sp>
      <p:sp>
        <p:nvSpPr>
          <p:cNvPr id="4" name="Slide Number Placeholder 3"/>
          <p:cNvSpPr>
            <a:spLocks noGrp="1"/>
          </p:cNvSpPr>
          <p:nvPr>
            <p:ph type="sldNum" sz="quarter" idx="10"/>
          </p:nvPr>
        </p:nvSpPr>
        <p:spPr/>
        <p:txBody>
          <a:bodyPr/>
          <a:lstStyle/>
          <a:p>
            <a:fld id="{45AC1205-13FD-46A5-9AF2-C876ED572FDA}" type="slidenum">
              <a:rPr lang="en-US" smtClean="0"/>
              <a:pPr/>
              <a:t>55</a:t>
            </a:fld>
            <a:endParaRPr lang="en-US"/>
          </a:p>
        </p:txBody>
      </p:sp>
    </p:spTree>
    <p:extLst>
      <p:ext uri="{BB962C8B-B14F-4D97-AF65-F5344CB8AC3E}">
        <p14:creationId xmlns:p14="http://schemas.microsoft.com/office/powerpoint/2010/main" val="27338241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a:t>
            </a:r>
            <a:r>
              <a:rPr lang="en-US" baseline="0" dirty="0" smtClean="0"/>
              <a:t> Design Verifier requires that the properties to be verified are captured as synchronous observers observing the execution of the model. To provide a clean and comprehensible integration of the behavioral model and the observers, w</a:t>
            </a:r>
            <a:r>
              <a:rPr lang="en-US" dirty="0" smtClean="0"/>
              <a:t>e structured</a:t>
            </a:r>
            <a:r>
              <a:rPr lang="en-US" baseline="0" dirty="0" smtClean="0"/>
              <a:t> the models in such a way that the desired functionality of the system is captured in one “block” and the observer representing the </a:t>
            </a:r>
            <a:r>
              <a:rPr lang="en-US" dirty="0" smtClean="0"/>
              <a:t>requirements to be verified are specified</a:t>
            </a:r>
            <a:r>
              <a:rPr lang="en-US" baseline="0" dirty="0" smtClean="0"/>
              <a:t> in a property block. This structuring provides a clean separation between modeled behavior and the requirements, allowing the inevitable evolution of both.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r>
              <a:rPr lang="en-US" dirty="0" smtClean="0"/>
              <a:t>This is the verification structuring for the ALARM</a:t>
            </a:r>
            <a:r>
              <a:rPr lang="en-US" baseline="0" dirty="0" smtClean="0"/>
              <a:t> model is Simulink. The functional model on the left references the developmental model and </a:t>
            </a:r>
            <a:r>
              <a:rPr lang="en-US" b="1" baseline="0" dirty="0" smtClean="0"/>
              <a:t>&lt;click&gt; </a:t>
            </a:r>
            <a:r>
              <a:rPr lang="en-US" baseline="0" dirty="0" smtClean="0"/>
              <a:t>the properties model on the right has the properties that needs to be verified.</a:t>
            </a:r>
          </a:p>
          <a:p>
            <a:endParaRPr lang="en-US" baseline="0" dirty="0" smtClean="0"/>
          </a:p>
          <a:p>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45AC1205-13FD-46A5-9AF2-C876ED572FDA}" type="slidenum">
              <a:rPr lang="en-US" smtClean="0"/>
              <a:pPr/>
              <a:t>56</a:t>
            </a:fld>
            <a:endParaRPr lang="en-US"/>
          </a:p>
        </p:txBody>
      </p:sp>
    </p:spTree>
    <p:extLst>
      <p:ext uri="{BB962C8B-B14F-4D97-AF65-F5344CB8AC3E}">
        <p14:creationId xmlns:p14="http://schemas.microsoft.com/office/powerpoint/2010/main" val="14999545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 natural question to think about at this time is , how is the AGREE property correspond to the Behavioral model property???</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As we already mentioned, the component properties in AGREE are expressed using a subset of past-time linear temporal logic.</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However, The Simulink Design Verifier requires all properties to be specified as Boolean expressions in one of the available MATLAB notations.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In our work we have preferred using embedded MATLAB code since: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First of all , the property can be structured to closely resemble the natural language “shall” requirements in the</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requirement document as well as the PLTL properties used in AGREE. This closeness in structure reduces the </a:t>
            </a:r>
            <a:r>
              <a:rPr lang="en-US" baseline="0" dirty="0" err="1" smtClean="0"/>
              <a:t>oppor</a:t>
            </a:r>
            <a:r>
              <a:rPr lang="en-US" baseline="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err="1" smtClean="0"/>
              <a:t>tunities</a:t>
            </a:r>
            <a:r>
              <a:rPr lang="en-US" baseline="0" dirty="0" smtClean="0"/>
              <a:t> for transcription mistakes and makes the properties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easier to inspect. In the future, the translation between the</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AGREE properties and the Design Verifier properties will be</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automated.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Secondly in our experience the textual notations makes it easy to manage properties while verifications.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Let’s see a short demo of the volume property verification in the Design Verifier.</a:t>
            </a:r>
          </a:p>
          <a:p>
            <a:endParaRPr lang="en-US" dirty="0"/>
          </a:p>
        </p:txBody>
      </p:sp>
      <p:sp>
        <p:nvSpPr>
          <p:cNvPr id="4" name="Slide Number Placeholder 3"/>
          <p:cNvSpPr>
            <a:spLocks noGrp="1"/>
          </p:cNvSpPr>
          <p:nvPr>
            <p:ph type="sldNum" sz="quarter" idx="10"/>
          </p:nvPr>
        </p:nvSpPr>
        <p:spPr/>
        <p:txBody>
          <a:bodyPr/>
          <a:lstStyle/>
          <a:p>
            <a:fld id="{45AC1205-13FD-46A5-9AF2-C876ED572FDA}" type="slidenum">
              <a:rPr lang="en-US" smtClean="0"/>
              <a:pPr/>
              <a:t>57</a:t>
            </a:fld>
            <a:endParaRPr lang="en-US"/>
          </a:p>
        </p:txBody>
      </p:sp>
    </p:spTree>
    <p:extLst>
      <p:ext uri="{BB962C8B-B14F-4D97-AF65-F5344CB8AC3E}">
        <p14:creationId xmlns:p14="http://schemas.microsoft.com/office/powerpoint/2010/main" val="21064870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This is the verification model for the ALARM model that has the volume requirement formalized. </a:t>
            </a:r>
          </a:p>
          <a:p>
            <a:endParaRPr lang="en-US" baseline="0" dirty="0" smtClean="0"/>
          </a:p>
          <a:p>
            <a:r>
              <a:rPr lang="en-US" baseline="0" dirty="0" smtClean="0"/>
              <a:t>If we run analysis on the model to verify, as you can see –the alarm subsystem indeed satisfies its requirement.</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Similarly, we can verify other component's properties.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If any of the property verification fails, the Design Verifier gives us counter example that helps replicate the scenario of failure.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45AC1205-13FD-46A5-9AF2-C876ED572FDA}" type="slidenum">
              <a:rPr lang="en-US" smtClean="0"/>
              <a:pPr/>
              <a:t>58</a:t>
            </a:fld>
            <a:endParaRPr lang="en-US"/>
          </a:p>
        </p:txBody>
      </p:sp>
    </p:spTree>
    <p:extLst>
      <p:ext uri="{BB962C8B-B14F-4D97-AF65-F5344CB8AC3E}">
        <p14:creationId xmlns:p14="http://schemas.microsoft.com/office/powerpoint/2010/main" val="10175922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For the monolithic model, Simulink Design Verifier is unable to prove the current set of system-level properties within 60 minutes.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For the compositional approach, the total time required for analysis is slightly under 5 minutes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Notably, the time required for the compositional portion of the analysis was only 2 seconds.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45AC1205-13FD-46A5-9AF2-C876ED572FDA}" type="slidenum">
              <a:rPr lang="en-US" smtClean="0"/>
              <a:pPr/>
              <a:t>59</a:t>
            </a:fld>
            <a:endParaRPr lang="en-US" dirty="0"/>
          </a:p>
        </p:txBody>
      </p:sp>
    </p:spTree>
    <p:extLst>
      <p:ext uri="{BB962C8B-B14F-4D97-AF65-F5344CB8AC3E}">
        <p14:creationId xmlns:p14="http://schemas.microsoft.com/office/powerpoint/2010/main" val="10175922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To summarize,</a:t>
            </a:r>
            <a:r>
              <a:rPr lang="en-US" b="1" baseline="0" dirty="0" smtClean="0"/>
              <a:t> &lt;CLICK&gt; </a:t>
            </a:r>
            <a:r>
              <a:rPr lang="en-US" baseline="0" dirty="0" smtClean="0"/>
              <a:t>using the AGREE framework and Simulink/</a:t>
            </a:r>
            <a:r>
              <a:rPr lang="en-US" baseline="0" dirty="0" err="1" smtClean="0"/>
              <a:t>Stateflow</a:t>
            </a:r>
            <a:r>
              <a:rPr lang="en-US" baseline="0" dirty="0" smtClean="0"/>
              <a:t> with the design verifier, we were able to prove that the system level requirements are maintained   as the system is hierarchically decomposed into components, the requirements are flowed down as component contracts, and the details of the lowest level components are modeled in a formal notation.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i="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Instead of </a:t>
            </a:r>
            <a:r>
              <a:rPr lang="en-US" i="0" baseline="0" dirty="0" err="1" smtClean="0"/>
              <a:t>Stateflow</a:t>
            </a:r>
            <a:r>
              <a:rPr lang="en-US" i="0" baseline="0" dirty="0" smtClean="0"/>
              <a:t>, one may choose the most suitable technique for verifying if each component satisfies its guarantees, for example </a:t>
            </a:r>
            <a:r>
              <a:rPr lang="en-US" b="1" i="0" baseline="0" dirty="0" smtClean="0"/>
              <a:t>&lt;CLICK&gt; </a:t>
            </a:r>
            <a:r>
              <a:rPr lang="en-US" i="0" baseline="0" dirty="0" smtClean="0"/>
              <a:t>use the UPPAAL model-checker if the component is modeled as a timed-automata, or, a </a:t>
            </a:r>
            <a:r>
              <a:rPr lang="en-US" b="1" i="0" baseline="0" dirty="0" smtClean="0"/>
              <a:t>&lt;CLICK&gt;  </a:t>
            </a:r>
            <a:r>
              <a:rPr lang="en-US" i="0" baseline="0" dirty="0" smtClean="0"/>
              <a:t>any other suitable modeling and verification approach.. </a:t>
            </a:r>
          </a:p>
          <a:p>
            <a:endParaRPr lang="en-US" baseline="0" dirty="0" smtClean="0"/>
          </a:p>
          <a:p>
            <a:r>
              <a:rPr lang="en-US" dirty="0" smtClean="0"/>
              <a:t>We have described a scalable and practical approach to compositional verification using commonly used modeling notations and readily avail-</a:t>
            </a:r>
          </a:p>
          <a:p>
            <a:r>
              <a:rPr lang="en-US" dirty="0" smtClean="0"/>
              <a:t>able tools. </a:t>
            </a:r>
            <a:endParaRPr lang="en-US" baseline="0" dirty="0" smtClean="0"/>
          </a:p>
        </p:txBody>
      </p:sp>
      <p:sp>
        <p:nvSpPr>
          <p:cNvPr id="4" name="Slide Number Placeholder 3"/>
          <p:cNvSpPr>
            <a:spLocks noGrp="1"/>
          </p:cNvSpPr>
          <p:nvPr>
            <p:ph type="sldNum" sz="quarter" idx="10"/>
          </p:nvPr>
        </p:nvSpPr>
        <p:spPr/>
        <p:txBody>
          <a:bodyPr/>
          <a:lstStyle/>
          <a:p>
            <a:fld id="{45AC1205-13FD-46A5-9AF2-C876ED572FDA}" type="slidenum">
              <a:rPr lang="en-US" smtClean="0"/>
              <a:pPr/>
              <a:t>60</a:t>
            </a:fld>
            <a:endParaRPr lang="en-US" dirty="0"/>
          </a:p>
        </p:txBody>
      </p:sp>
    </p:spTree>
    <p:extLst>
      <p:ext uri="{BB962C8B-B14F-4D97-AF65-F5344CB8AC3E}">
        <p14:creationId xmlns:p14="http://schemas.microsoft.com/office/powerpoint/2010/main" val="10175922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Should this</a:t>
            </a:r>
            <a:r>
              <a:rPr lang="en-US" baseline="0" dirty="0" smtClean="0"/>
              <a:t> be a conclusion slide or is this good enough? You can even skip this…</a:t>
            </a:r>
            <a:endParaRPr lang="en-US" dirty="0"/>
          </a:p>
        </p:txBody>
      </p:sp>
      <p:sp>
        <p:nvSpPr>
          <p:cNvPr id="4" name="Slide Number Placeholder 3"/>
          <p:cNvSpPr>
            <a:spLocks noGrp="1"/>
          </p:cNvSpPr>
          <p:nvPr>
            <p:ph type="sldNum" sz="quarter" idx="10"/>
          </p:nvPr>
        </p:nvSpPr>
        <p:spPr/>
        <p:txBody>
          <a:bodyPr/>
          <a:lstStyle/>
          <a:p>
            <a:fld id="{45AC1205-13FD-46A5-9AF2-C876ED572FDA}" type="slidenum">
              <a:rPr lang="en-US" smtClean="0"/>
              <a:pPr/>
              <a:t>61</a:t>
            </a:fld>
            <a:endParaRPr lang="en-US"/>
          </a:p>
        </p:txBody>
      </p:sp>
    </p:spTree>
    <p:extLst>
      <p:ext uri="{BB962C8B-B14F-4D97-AF65-F5344CB8AC3E}">
        <p14:creationId xmlns:p14="http://schemas.microsoft.com/office/powerpoint/2010/main" val="1429857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Navigation and sensor processing: where did this</a:t>
            </a:r>
            <a:r>
              <a:rPr lang="en-US" baseline="0" dirty="0" smtClean="0"/>
              <a:t> model come from?  “Embedded System Architecture Analysis Using AADL”</a:t>
            </a:r>
          </a:p>
          <a:p>
            <a:r>
              <a:rPr lang="en-US" baseline="0" dirty="0" smtClean="0"/>
              <a:t>Why is scheduling difficult?  It needs to finish quickly (in a 20Hz slot) so that the system can re-run NSP and GP, which have to run every 20 Hz. </a:t>
            </a:r>
            <a:endParaRPr lang="en-US" dirty="0"/>
          </a:p>
        </p:txBody>
      </p:sp>
      <p:sp>
        <p:nvSpPr>
          <p:cNvPr id="4" name="Slide Number Placeholder 3"/>
          <p:cNvSpPr>
            <a:spLocks noGrp="1"/>
          </p:cNvSpPr>
          <p:nvPr>
            <p:ph type="sldNum" sz="quarter" idx="10"/>
          </p:nvPr>
        </p:nvSpPr>
        <p:spPr/>
        <p:txBody>
          <a:bodyPr/>
          <a:lstStyle/>
          <a:p>
            <a:fld id="{687E906C-05A4-4E50-8837-9429067B01FC}" type="slidenum">
              <a:rPr lang="en-US" smtClean="0"/>
              <a:pPr/>
              <a:t>7</a:t>
            </a:fld>
            <a:endParaRPr lang="en-US" dirty="0"/>
          </a:p>
        </p:txBody>
      </p:sp>
    </p:spTree>
    <p:extLst>
      <p:ext uri="{BB962C8B-B14F-4D97-AF65-F5344CB8AC3E}">
        <p14:creationId xmlns:p14="http://schemas.microsoft.com/office/powerpoint/2010/main" val="22935587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Flow communication</a:t>
            </a:r>
            <a:r>
              <a:rPr lang="en-US" baseline="0" dirty="0" smtClean="0"/>
              <a:t> model.  Step 1: break up the shared data area to properly understand information flow through the system.</a:t>
            </a:r>
            <a:endParaRPr lang="en-US" dirty="0"/>
          </a:p>
        </p:txBody>
      </p:sp>
      <p:sp>
        <p:nvSpPr>
          <p:cNvPr id="4" name="Slide Number Placeholder 3"/>
          <p:cNvSpPr>
            <a:spLocks noGrp="1"/>
          </p:cNvSpPr>
          <p:nvPr>
            <p:ph type="sldNum" sz="quarter" idx="10"/>
          </p:nvPr>
        </p:nvSpPr>
        <p:spPr/>
        <p:txBody>
          <a:bodyPr/>
          <a:lstStyle/>
          <a:p>
            <a:fld id="{687E906C-05A4-4E50-8837-9429067B01FC}" type="slidenum">
              <a:rPr lang="en-US" smtClean="0"/>
              <a:pPr/>
              <a:t>8</a:t>
            </a:fld>
            <a:endParaRPr lang="en-US" dirty="0"/>
          </a:p>
        </p:txBody>
      </p:sp>
    </p:spTree>
    <p:extLst>
      <p:ext uri="{BB962C8B-B14F-4D97-AF65-F5344CB8AC3E}">
        <p14:creationId xmlns:p14="http://schemas.microsoft.com/office/powerpoint/2010/main" val="23547984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Step 2: attempt RMA scheduling.</a:t>
            </a:r>
            <a:endParaRPr lang="en-US" dirty="0"/>
          </a:p>
        </p:txBody>
      </p:sp>
      <p:sp>
        <p:nvSpPr>
          <p:cNvPr id="4" name="Slide Number Placeholder 3"/>
          <p:cNvSpPr>
            <a:spLocks noGrp="1"/>
          </p:cNvSpPr>
          <p:nvPr>
            <p:ph type="sldNum" sz="quarter" idx="10"/>
          </p:nvPr>
        </p:nvSpPr>
        <p:spPr/>
        <p:txBody>
          <a:bodyPr/>
          <a:lstStyle/>
          <a:p>
            <a:fld id="{687E906C-05A4-4E50-8837-9429067B01FC}" type="slidenum">
              <a:rPr lang="en-US" smtClean="0"/>
              <a:pPr/>
              <a:t>9</a:t>
            </a:fld>
            <a:endParaRPr lang="en-US" dirty="0"/>
          </a:p>
        </p:txBody>
      </p:sp>
    </p:spTree>
    <p:extLst>
      <p:ext uri="{BB962C8B-B14F-4D97-AF65-F5344CB8AC3E}">
        <p14:creationId xmlns:p14="http://schemas.microsoft.com/office/powerpoint/2010/main" val="22003582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What</a:t>
            </a:r>
            <a:r>
              <a:rPr lang="en-US" baseline="0" dirty="0" smtClean="0"/>
              <a:t> is the point of my talk?</a:t>
            </a:r>
          </a:p>
          <a:p>
            <a:r>
              <a:rPr lang="en-US" baseline="0" dirty="0" smtClean="0"/>
              <a:t>   - Your how is my what.</a:t>
            </a:r>
            <a:endParaRPr lang="en-US" dirty="0"/>
          </a:p>
        </p:txBody>
      </p:sp>
      <p:sp>
        <p:nvSpPr>
          <p:cNvPr id="4" name="Header Placeholder 3"/>
          <p:cNvSpPr>
            <a:spLocks noGrp="1"/>
          </p:cNvSpPr>
          <p:nvPr>
            <p:ph type="hdr" sz="quarter" idx="10"/>
          </p:nvPr>
        </p:nvSpPr>
        <p:spPr/>
        <p:txBody>
          <a:bodyPr/>
          <a:lstStyle/>
          <a:p>
            <a:r>
              <a:rPr lang="en-US" smtClean="0"/>
              <a:t>The Future of Software Engineering</a:t>
            </a:r>
            <a:endParaRPr lang="en-US"/>
          </a:p>
        </p:txBody>
      </p:sp>
      <p:sp>
        <p:nvSpPr>
          <p:cNvPr id="5" name="Date Placeholder 4"/>
          <p:cNvSpPr>
            <a:spLocks noGrp="1"/>
          </p:cNvSpPr>
          <p:nvPr>
            <p:ph type="dt" idx="11"/>
          </p:nvPr>
        </p:nvSpPr>
        <p:spPr/>
        <p:txBody>
          <a:bodyPr/>
          <a:lstStyle/>
          <a:p>
            <a:r>
              <a:rPr lang="en-US" smtClean="0"/>
              <a:t>December 2010</a:t>
            </a:r>
            <a:endParaRPr lang="en-US"/>
          </a:p>
        </p:txBody>
      </p:sp>
      <p:sp>
        <p:nvSpPr>
          <p:cNvPr id="6" name="Footer Placeholder 5"/>
          <p:cNvSpPr>
            <a:spLocks noGrp="1"/>
          </p:cNvSpPr>
          <p:nvPr>
            <p:ph type="ftr" sz="quarter" idx="12"/>
          </p:nvPr>
        </p:nvSpPr>
        <p:spPr/>
        <p:txBody>
          <a:bodyPr/>
          <a:lstStyle/>
          <a:p>
            <a:r>
              <a:rPr lang="en-US" smtClean="0"/>
              <a:t>Twin-SPIN</a:t>
            </a:r>
            <a:endParaRPr lang="en-US"/>
          </a:p>
        </p:txBody>
      </p:sp>
      <p:sp>
        <p:nvSpPr>
          <p:cNvPr id="7" name="Slide Number Placeholder 6"/>
          <p:cNvSpPr>
            <a:spLocks noGrp="1"/>
          </p:cNvSpPr>
          <p:nvPr>
            <p:ph type="sldNum" sz="quarter" idx="13"/>
          </p:nvPr>
        </p:nvSpPr>
        <p:spPr/>
        <p:txBody>
          <a:bodyPr/>
          <a:lstStyle/>
          <a:p>
            <a:fld id="{D9CB0E98-E80B-4A42-BF02-E77AB449F810}" type="slidenum">
              <a:rPr lang="en-US" smtClean="0"/>
              <a:pPr/>
              <a:t>19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Note: not a one man</a:t>
            </a:r>
            <a:r>
              <a:rPr lang="en-US" baseline="0" dirty="0" smtClean="0"/>
              <a:t> show!  Collins continues to use this technology.</a:t>
            </a:r>
            <a:endParaRPr lang="en-US" dirty="0"/>
          </a:p>
        </p:txBody>
      </p:sp>
      <p:sp>
        <p:nvSpPr>
          <p:cNvPr id="4" name="Header Placeholder 3"/>
          <p:cNvSpPr>
            <a:spLocks noGrp="1"/>
          </p:cNvSpPr>
          <p:nvPr>
            <p:ph type="hdr" sz="quarter" idx="10"/>
          </p:nvPr>
        </p:nvSpPr>
        <p:spPr/>
        <p:txBody>
          <a:bodyPr/>
          <a:lstStyle/>
          <a:p>
            <a:r>
              <a:rPr lang="en-US" smtClean="0"/>
              <a:t>The Future of Software Engineering</a:t>
            </a:r>
            <a:endParaRPr lang="en-US"/>
          </a:p>
        </p:txBody>
      </p:sp>
      <p:sp>
        <p:nvSpPr>
          <p:cNvPr id="5" name="Date Placeholder 4"/>
          <p:cNvSpPr>
            <a:spLocks noGrp="1"/>
          </p:cNvSpPr>
          <p:nvPr>
            <p:ph type="dt" idx="11"/>
          </p:nvPr>
        </p:nvSpPr>
        <p:spPr/>
        <p:txBody>
          <a:bodyPr/>
          <a:lstStyle/>
          <a:p>
            <a:r>
              <a:rPr lang="en-US" smtClean="0"/>
              <a:t>December 2010</a:t>
            </a:r>
            <a:endParaRPr lang="en-US"/>
          </a:p>
        </p:txBody>
      </p:sp>
      <p:sp>
        <p:nvSpPr>
          <p:cNvPr id="6" name="Footer Placeholder 5"/>
          <p:cNvSpPr>
            <a:spLocks noGrp="1"/>
          </p:cNvSpPr>
          <p:nvPr>
            <p:ph type="ftr" sz="quarter" idx="12"/>
          </p:nvPr>
        </p:nvSpPr>
        <p:spPr/>
        <p:txBody>
          <a:bodyPr/>
          <a:lstStyle/>
          <a:p>
            <a:r>
              <a:rPr lang="en-US" smtClean="0"/>
              <a:t>Twin-SPIN</a:t>
            </a:r>
            <a:endParaRPr lang="en-US"/>
          </a:p>
        </p:txBody>
      </p:sp>
      <p:sp>
        <p:nvSpPr>
          <p:cNvPr id="7" name="Slide Number Placeholder 6"/>
          <p:cNvSpPr>
            <a:spLocks noGrp="1"/>
          </p:cNvSpPr>
          <p:nvPr>
            <p:ph type="sldNum" sz="quarter" idx="13"/>
          </p:nvPr>
        </p:nvSpPr>
        <p:spPr/>
        <p:txBody>
          <a:bodyPr/>
          <a:lstStyle/>
          <a:p>
            <a:fld id="{D9CB0E98-E80B-4A42-BF02-E77AB449F810}" type="slidenum">
              <a:rPr lang="en-US" smtClean="0"/>
              <a:pPr/>
              <a:t>20</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smtClean="0"/>
              <a:t>The Future of Software Engineering</a:t>
            </a:r>
            <a:endParaRPr lang="en-US"/>
          </a:p>
        </p:txBody>
      </p:sp>
      <p:sp>
        <p:nvSpPr>
          <p:cNvPr id="5" name="Date Placeholder 4"/>
          <p:cNvSpPr>
            <a:spLocks noGrp="1"/>
          </p:cNvSpPr>
          <p:nvPr>
            <p:ph type="dt" idx="11"/>
          </p:nvPr>
        </p:nvSpPr>
        <p:spPr/>
        <p:txBody>
          <a:bodyPr/>
          <a:lstStyle/>
          <a:p>
            <a:r>
              <a:rPr lang="en-US" smtClean="0"/>
              <a:t>December 2010</a:t>
            </a:r>
            <a:endParaRPr lang="en-US"/>
          </a:p>
        </p:txBody>
      </p:sp>
      <p:sp>
        <p:nvSpPr>
          <p:cNvPr id="6" name="Footer Placeholder 5"/>
          <p:cNvSpPr>
            <a:spLocks noGrp="1"/>
          </p:cNvSpPr>
          <p:nvPr>
            <p:ph type="ftr" sz="quarter" idx="12"/>
          </p:nvPr>
        </p:nvSpPr>
        <p:spPr/>
        <p:txBody>
          <a:bodyPr/>
          <a:lstStyle/>
          <a:p>
            <a:r>
              <a:rPr lang="en-US" smtClean="0"/>
              <a:t>Twin-SPIN</a:t>
            </a:r>
            <a:endParaRPr lang="en-US"/>
          </a:p>
        </p:txBody>
      </p:sp>
      <p:sp>
        <p:nvSpPr>
          <p:cNvPr id="7" name="Slide Number Placeholder 6"/>
          <p:cNvSpPr>
            <a:spLocks noGrp="1"/>
          </p:cNvSpPr>
          <p:nvPr>
            <p:ph type="sldNum" sz="quarter" idx="13"/>
          </p:nvPr>
        </p:nvSpPr>
        <p:spPr/>
        <p:txBody>
          <a:bodyPr/>
          <a:lstStyle/>
          <a:p>
            <a:fld id="{D9CB0E98-E80B-4A42-BF02-E77AB449F810}" type="slidenum">
              <a:rPr lang="en-US" smtClean="0"/>
              <a:pPr/>
              <a:t>23</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5A7BFC-E384-4BFB-8AAC-A47C416EA397}" type="slidenum">
              <a:rPr lang="en-US" smtClean="0"/>
              <a:t>25</a:t>
            </a:fld>
            <a:endParaRPr lang="en-US"/>
          </a:p>
        </p:txBody>
      </p:sp>
    </p:spTree>
    <p:extLst>
      <p:ext uri="{BB962C8B-B14F-4D97-AF65-F5344CB8AC3E}">
        <p14:creationId xmlns:p14="http://schemas.microsoft.com/office/powerpoint/2010/main" val="20714909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5388BFEE-6EB6-4F53-8E9E-D8446F05B49F}" type="datetime1">
              <a:rPr lang="en-US" smtClean="0"/>
              <a:t>3/17/2014</a:t>
            </a:fld>
            <a:endParaRPr lang="en-US" dirty="0"/>
          </a:p>
        </p:txBody>
      </p:sp>
      <p:sp>
        <p:nvSpPr>
          <p:cNvPr id="20" name="Footer Placeholder 19"/>
          <p:cNvSpPr>
            <a:spLocks noGrp="1"/>
          </p:cNvSpPr>
          <p:nvPr>
            <p:ph type="ftr" sz="quarter" idx="11"/>
          </p:nvPr>
        </p:nvSpPr>
        <p:spPr/>
        <p:txBody>
          <a:bodyPr/>
          <a:lstStyle>
            <a:extLst/>
          </a:lstStyle>
          <a:p>
            <a:r>
              <a:rPr lang="en-US" smtClean="0"/>
              <a:t>AADL and AGREE - Mike Whalen</a:t>
            </a:r>
            <a:endParaRPr lang="en-US" dirty="0"/>
          </a:p>
        </p:txBody>
      </p:sp>
      <p:sp>
        <p:nvSpPr>
          <p:cNvPr id="10" name="Slide Number Placeholder 9"/>
          <p:cNvSpPr>
            <a:spLocks noGrp="1"/>
          </p:cNvSpPr>
          <p:nvPr>
            <p:ph type="sldNum" sz="quarter" idx="12"/>
          </p:nvPr>
        </p:nvSpPr>
        <p:spPr/>
        <p:txBody>
          <a:bodyPr/>
          <a:lstStyle>
            <a:extLst/>
          </a:lstStyle>
          <a:p>
            <a:fld id="{4D024EAD-959E-4AE8-BC1E-4597B6F00E83}" type="slidenum">
              <a:rPr lang="en-US" smtClean="0"/>
              <a:pPr/>
              <a:t>‹#›</a:t>
            </a:fld>
            <a:endParaRPr lang="en-US" dirty="0"/>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dirty="0"/>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F203CBB6-C04D-4B58-ABBD-776341950ECF}" type="datetime1">
              <a:rPr lang="en-US" smtClean="0"/>
              <a:t>3/17/2014</a:t>
            </a:fld>
            <a:endParaRPr lang="en-US" dirty="0"/>
          </a:p>
        </p:txBody>
      </p:sp>
      <p:sp>
        <p:nvSpPr>
          <p:cNvPr id="6" name="Footer Placeholder 5"/>
          <p:cNvSpPr>
            <a:spLocks noGrp="1"/>
          </p:cNvSpPr>
          <p:nvPr>
            <p:ph type="ftr" sz="quarter" idx="11"/>
          </p:nvPr>
        </p:nvSpPr>
        <p:spPr/>
        <p:txBody>
          <a:bodyPr/>
          <a:lstStyle>
            <a:extLst/>
          </a:lstStyle>
          <a:p>
            <a:r>
              <a:rPr lang="en-US" smtClean="0"/>
              <a:t>AADL and AGREE - Mike Whalen</a:t>
            </a:r>
            <a:endParaRPr lang="en-US" dirty="0"/>
          </a:p>
        </p:txBody>
      </p:sp>
      <p:sp>
        <p:nvSpPr>
          <p:cNvPr id="7" name="Slide Number Placeholder 6"/>
          <p:cNvSpPr>
            <a:spLocks noGrp="1"/>
          </p:cNvSpPr>
          <p:nvPr>
            <p:ph type="sldNum" sz="quarter" idx="12"/>
          </p:nvPr>
        </p:nvSpPr>
        <p:spPr/>
        <p:txBody>
          <a:bodyPr/>
          <a:lstStyle>
            <a:extLst/>
          </a:lstStyle>
          <a:p>
            <a:fld id="{4D024EAD-959E-4AE8-BC1E-4597B6F00E83}" type="slidenum">
              <a:rPr lang="en-US" smtClean="0"/>
              <a:pPr/>
              <a:t>‹#›</a:t>
            </a:fld>
            <a:endParaRPr lang="en-US" dirty="0"/>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dirty="0">
              <a:solidFill>
                <a:schemeClr val="tx1"/>
              </a:solidFill>
              <a:latin typeface="+mn-lt"/>
              <a:ea typeface="+mn-ea"/>
              <a:cs typeface="+mn-cs"/>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dirty="0"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715DACD6-E31D-4345-8293-8446E3B4F020}" type="datetime1">
              <a:rPr lang="en-US" smtClean="0"/>
              <a:t>3/17/2014</a:t>
            </a:fld>
            <a:endParaRPr lang="en-US" dirty="0"/>
          </a:p>
        </p:txBody>
      </p:sp>
      <p:sp>
        <p:nvSpPr>
          <p:cNvPr id="5" name="Footer Placeholder 4"/>
          <p:cNvSpPr>
            <a:spLocks noGrp="1"/>
          </p:cNvSpPr>
          <p:nvPr>
            <p:ph type="ftr" sz="quarter" idx="11"/>
          </p:nvPr>
        </p:nvSpPr>
        <p:spPr/>
        <p:txBody>
          <a:bodyPr/>
          <a:lstStyle>
            <a:extLst/>
          </a:lstStyle>
          <a:p>
            <a:r>
              <a:rPr lang="en-US" smtClean="0"/>
              <a:t>AADL and AGREE - Mike Whalen</a:t>
            </a:r>
            <a:endParaRPr lang="en-US" dirty="0"/>
          </a:p>
        </p:txBody>
      </p:sp>
      <p:sp>
        <p:nvSpPr>
          <p:cNvPr id="6" name="Slide Number Placeholder 5"/>
          <p:cNvSpPr>
            <a:spLocks noGrp="1"/>
          </p:cNvSpPr>
          <p:nvPr>
            <p:ph type="sldNum" sz="quarter" idx="12"/>
          </p:nvPr>
        </p:nvSpPr>
        <p:spPr/>
        <p:txBody>
          <a:bodyPr/>
          <a:lstStyle>
            <a:extLst/>
          </a:lstStyle>
          <a:p>
            <a:fld id="{4D024EAD-959E-4AE8-BC1E-4597B6F00E83}"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E8EA4472-6C4F-4D65-B897-5C876EB61816}" type="datetime1">
              <a:rPr lang="en-US" smtClean="0"/>
              <a:t>3/17/2014</a:t>
            </a:fld>
            <a:endParaRPr lang="en-US" dirty="0"/>
          </a:p>
        </p:txBody>
      </p:sp>
      <p:sp>
        <p:nvSpPr>
          <p:cNvPr id="5" name="Footer Placeholder 4"/>
          <p:cNvSpPr>
            <a:spLocks noGrp="1"/>
          </p:cNvSpPr>
          <p:nvPr>
            <p:ph type="ftr" sz="quarter" idx="11"/>
          </p:nvPr>
        </p:nvSpPr>
        <p:spPr/>
        <p:txBody>
          <a:bodyPr/>
          <a:lstStyle>
            <a:extLst/>
          </a:lstStyle>
          <a:p>
            <a:r>
              <a:rPr lang="en-US" smtClean="0"/>
              <a:t>AADL and AGREE - Mike Whalen</a:t>
            </a:r>
            <a:endParaRPr lang="en-US" dirty="0"/>
          </a:p>
        </p:txBody>
      </p:sp>
      <p:sp>
        <p:nvSpPr>
          <p:cNvPr id="6" name="Slide Number Placeholder 5"/>
          <p:cNvSpPr>
            <a:spLocks noGrp="1"/>
          </p:cNvSpPr>
          <p:nvPr>
            <p:ph type="sldNum" sz="quarter" idx="12"/>
          </p:nvPr>
        </p:nvSpPr>
        <p:spPr/>
        <p:txBody>
          <a:bodyPr/>
          <a:lstStyle>
            <a:extLst/>
          </a:lstStyle>
          <a:p>
            <a:fld id="{4D024EAD-959E-4AE8-BC1E-4597B6F00E83}" type="slidenum">
              <a:rPr lang="en-US" smtClean="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95288" y="0"/>
            <a:ext cx="8291512" cy="55784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fld id="{864FB148-F756-4E58-9F46-F6EA1B7DA8BB}" type="datetime1">
              <a:rPr lang="en-US" smtClean="0"/>
              <a:t>3/17/2014</a:t>
            </a:fld>
            <a:endParaRPr lang="en-US"/>
          </a:p>
        </p:txBody>
      </p:sp>
      <p:sp>
        <p:nvSpPr>
          <p:cNvPr id="4" name="Footer Placeholder 3"/>
          <p:cNvSpPr>
            <a:spLocks noGrp="1"/>
          </p:cNvSpPr>
          <p:nvPr>
            <p:ph type="ftr" sz="quarter" idx="11"/>
          </p:nvPr>
        </p:nvSpPr>
        <p:spPr>
          <a:xfrm>
            <a:off x="1258888" y="6524625"/>
            <a:ext cx="6553200" cy="196850"/>
          </a:xfrm>
        </p:spPr>
        <p:txBody>
          <a:bodyPr/>
          <a:lstStyle>
            <a:lvl1pPr>
              <a:defRPr/>
            </a:lvl1pPr>
          </a:lstStyle>
          <a:p>
            <a:r>
              <a:rPr lang="en-US" smtClean="0"/>
              <a:t>AADL and AGREE - Mike Whalen</a:t>
            </a:r>
            <a:endParaRPr lang="en-US"/>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865C43D1-C909-4484-8D23-94462F1A96B8}"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968500" y="-63500"/>
            <a:ext cx="7772400" cy="503238"/>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762000" y="1016000"/>
            <a:ext cx="7924800" cy="5110163"/>
          </a:xfrm>
        </p:spPr>
        <p:txBody>
          <a:bodyPr/>
          <a:lstStyle/>
          <a:p>
            <a:pPr lvl="0"/>
            <a:endParaRPr lang="en-US" noProof="0" smtClean="0"/>
          </a:p>
        </p:txBody>
      </p:sp>
    </p:spTree>
  </p:cSld>
  <p:clrMapOvr>
    <a:masterClrMapping/>
  </p:clrMapOvr>
  <p:transitio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98EB1AE4-C3BE-446E-9C49-C89B7F480962}" type="datetime1">
              <a:rPr lang="en-US" smtClean="0"/>
              <a:t>3/17/2014</a:t>
            </a:fld>
            <a:endParaRPr lang="en-US" dirty="0"/>
          </a:p>
        </p:txBody>
      </p:sp>
      <p:sp>
        <p:nvSpPr>
          <p:cNvPr id="5" name="Footer Placeholder 4"/>
          <p:cNvSpPr>
            <a:spLocks noGrp="1"/>
          </p:cNvSpPr>
          <p:nvPr>
            <p:ph type="ftr" sz="quarter" idx="11"/>
          </p:nvPr>
        </p:nvSpPr>
        <p:spPr/>
        <p:txBody>
          <a:bodyPr/>
          <a:lstStyle>
            <a:extLst/>
          </a:lstStyle>
          <a:p>
            <a:r>
              <a:rPr lang="en-US" smtClean="0"/>
              <a:t>AADL and AGREE - Mike Whalen</a:t>
            </a:r>
            <a:endParaRPr lang="en-US" dirty="0"/>
          </a:p>
        </p:txBody>
      </p:sp>
      <p:sp>
        <p:nvSpPr>
          <p:cNvPr id="6" name="Slide Number Placeholder 5"/>
          <p:cNvSpPr>
            <a:spLocks noGrp="1"/>
          </p:cNvSpPr>
          <p:nvPr>
            <p:ph type="sldNum" sz="quarter" idx="12"/>
          </p:nvPr>
        </p:nvSpPr>
        <p:spPr/>
        <p:txBody>
          <a:bodyPr/>
          <a:lstStyle>
            <a:extLst/>
          </a:lstStyle>
          <a:p>
            <a:fld id="{4D024EAD-959E-4AE8-BC1E-4597B6F00E83}"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2">
                    <a:lumMod val="60000"/>
                    <a:lumOff val="40000"/>
                  </a:schemeClr>
                </a:solidFill>
              </a:defRPr>
            </a:lvl1pPr>
            <a:extLst/>
          </a:lstStyle>
          <a:p>
            <a:r>
              <a:rPr kumimoji="0" lang="en-US" dirty="0" smtClean="0"/>
              <a:t>Click to edit Master title style</a:t>
            </a:r>
            <a:endParaRPr kumimoji="0" lang="en-US" dirty="0"/>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4" name="Date Placeholder 3"/>
          <p:cNvSpPr>
            <a:spLocks noGrp="1"/>
          </p:cNvSpPr>
          <p:nvPr>
            <p:ph type="dt" sz="half" idx="10"/>
          </p:nvPr>
        </p:nvSpPr>
        <p:spPr/>
        <p:txBody>
          <a:bodyPr/>
          <a:lstStyle>
            <a:extLst/>
          </a:lstStyle>
          <a:p>
            <a:fld id="{9B721D8A-7534-4D68-A431-654ADE9ADB29}" type="datetime1">
              <a:rPr lang="en-US" smtClean="0"/>
              <a:t>3/17/2014</a:t>
            </a:fld>
            <a:endParaRPr lang="en-US" dirty="0"/>
          </a:p>
        </p:txBody>
      </p:sp>
      <p:sp>
        <p:nvSpPr>
          <p:cNvPr id="5" name="Footer Placeholder 4"/>
          <p:cNvSpPr>
            <a:spLocks noGrp="1"/>
          </p:cNvSpPr>
          <p:nvPr>
            <p:ph type="ftr" sz="quarter" idx="11"/>
          </p:nvPr>
        </p:nvSpPr>
        <p:spPr/>
        <p:txBody>
          <a:bodyPr/>
          <a:lstStyle>
            <a:extLst/>
          </a:lstStyle>
          <a:p>
            <a:r>
              <a:rPr lang="en-US" smtClean="0"/>
              <a:t>AADL and AGREE - Mike Whalen</a:t>
            </a:r>
            <a:endParaRPr lang="en-US" dirty="0"/>
          </a:p>
        </p:txBody>
      </p:sp>
      <p:sp>
        <p:nvSpPr>
          <p:cNvPr id="6" name="Slide Number Placeholder 5"/>
          <p:cNvSpPr>
            <a:spLocks noGrp="1"/>
          </p:cNvSpPr>
          <p:nvPr>
            <p:ph type="sldNum" sz="quarter" idx="12"/>
          </p:nvPr>
        </p:nvSpPr>
        <p:spPr/>
        <p:txBody>
          <a:bodyPr/>
          <a:lstStyle>
            <a:extLst/>
          </a:lstStyle>
          <a:p>
            <a:fld id="{4D024EAD-959E-4AE8-BC1E-4597B6F00E83}" type="slidenum">
              <a:rPr lang="en-US" smtClean="0"/>
              <a:pPr/>
              <a:t>‹#›</a:t>
            </a:fld>
            <a:endParaRPr lang="en-US" dirty="0"/>
          </a:p>
        </p:txBody>
      </p:sp>
      <p:sp>
        <p:nvSpPr>
          <p:cNvPr id="8" name="TextBox 7"/>
          <p:cNvSpPr txBox="1"/>
          <p:nvPr userDrawn="1"/>
        </p:nvSpPr>
        <p:spPr>
          <a:xfrm>
            <a:off x="1066800" y="6324600"/>
            <a:ext cx="3810000" cy="523220"/>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From “ooprimer.ppt” by </a:t>
            </a:r>
            <a:r>
              <a:rPr lang="en-US" sz="1400" dirty="0" err="1" smtClean="0"/>
              <a:t>Arnon</a:t>
            </a:r>
            <a:r>
              <a:rPr lang="en-US" sz="1400" dirty="0" smtClean="0"/>
              <a:t> </a:t>
            </a:r>
            <a:r>
              <a:rPr lang="en-US" sz="1400" dirty="0" err="1" smtClean="0"/>
              <a:t>Rotem</a:t>
            </a:r>
            <a:r>
              <a:rPr lang="en-US" sz="1400" dirty="0" smtClean="0"/>
              <a:t>-Gal-Oz: www.arnon.me </a:t>
            </a:r>
            <a:endParaRPr lang="en-US" sz="1400" dirty="0"/>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F6A16F46-D2EB-4CBF-B812-DF7A9888F917}" type="datetime1">
              <a:rPr lang="en-US" smtClean="0"/>
              <a:t>3/17/2014</a:t>
            </a:fld>
            <a:endParaRPr lang="en-US" dirty="0"/>
          </a:p>
        </p:txBody>
      </p:sp>
      <p:sp>
        <p:nvSpPr>
          <p:cNvPr id="5" name="Footer Placeholder 4"/>
          <p:cNvSpPr>
            <a:spLocks noGrp="1"/>
          </p:cNvSpPr>
          <p:nvPr>
            <p:ph type="ftr" sz="quarter" idx="11"/>
          </p:nvPr>
        </p:nvSpPr>
        <p:spPr/>
        <p:txBody>
          <a:bodyPr/>
          <a:lstStyle>
            <a:extLst/>
          </a:lstStyle>
          <a:p>
            <a:r>
              <a:rPr lang="en-US" smtClean="0"/>
              <a:t>AADL and AGREE - Mike Whalen</a:t>
            </a:r>
            <a:endParaRPr lang="en-US" dirty="0"/>
          </a:p>
        </p:txBody>
      </p:sp>
      <p:sp>
        <p:nvSpPr>
          <p:cNvPr id="6" name="Slide Number Placeholder 5"/>
          <p:cNvSpPr>
            <a:spLocks noGrp="1"/>
          </p:cNvSpPr>
          <p:nvPr>
            <p:ph type="sldNum" sz="quarter" idx="12"/>
          </p:nvPr>
        </p:nvSpPr>
        <p:spPr/>
        <p:txBody>
          <a:bodyPr/>
          <a:lstStyle>
            <a:extLst/>
          </a:lstStyle>
          <a:p>
            <a:fld id="{4D024EAD-959E-4AE8-BC1E-4597B6F00E83}" type="slidenum">
              <a:rPr lang="en-US" smtClean="0"/>
              <a:pPr/>
              <a:t>‹#›</a:t>
            </a:fld>
            <a:endParaRPr lang="en-US" dirty="0"/>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dirty="0"/>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92119A8C-2307-4037-939A-502E775C7CAA}" type="datetime1">
              <a:rPr lang="en-US" smtClean="0"/>
              <a:t>3/17/2014</a:t>
            </a:fld>
            <a:endParaRPr lang="en-US" dirty="0"/>
          </a:p>
        </p:txBody>
      </p:sp>
      <p:sp>
        <p:nvSpPr>
          <p:cNvPr id="6" name="Footer Placeholder 5"/>
          <p:cNvSpPr>
            <a:spLocks noGrp="1"/>
          </p:cNvSpPr>
          <p:nvPr>
            <p:ph type="ftr" sz="quarter" idx="11"/>
          </p:nvPr>
        </p:nvSpPr>
        <p:spPr/>
        <p:txBody>
          <a:bodyPr/>
          <a:lstStyle>
            <a:extLst/>
          </a:lstStyle>
          <a:p>
            <a:r>
              <a:rPr lang="en-US" smtClean="0"/>
              <a:t>AADL and AGREE - Mike Whalen</a:t>
            </a:r>
            <a:endParaRPr lang="en-US" dirty="0"/>
          </a:p>
        </p:txBody>
      </p:sp>
      <p:sp>
        <p:nvSpPr>
          <p:cNvPr id="7" name="Slide Number Placeholder 6"/>
          <p:cNvSpPr>
            <a:spLocks noGrp="1"/>
          </p:cNvSpPr>
          <p:nvPr>
            <p:ph type="sldNum" sz="quarter" idx="12"/>
          </p:nvPr>
        </p:nvSpPr>
        <p:spPr/>
        <p:txBody>
          <a:bodyPr/>
          <a:lstStyle>
            <a:extLst/>
          </a:lstStyle>
          <a:p>
            <a:fld id="{4D024EAD-959E-4AE8-BC1E-4597B6F00E83}"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2B903C70-0A23-409D-89F2-E1FD72DC6A8F}" type="datetime1">
              <a:rPr lang="en-US" smtClean="0"/>
              <a:t>3/17/2014</a:t>
            </a:fld>
            <a:endParaRPr lang="en-US" dirty="0"/>
          </a:p>
        </p:txBody>
      </p:sp>
      <p:sp>
        <p:nvSpPr>
          <p:cNvPr id="8" name="Footer Placeholder 7"/>
          <p:cNvSpPr>
            <a:spLocks noGrp="1"/>
          </p:cNvSpPr>
          <p:nvPr>
            <p:ph type="ftr" sz="quarter" idx="11"/>
          </p:nvPr>
        </p:nvSpPr>
        <p:spPr/>
        <p:txBody>
          <a:bodyPr/>
          <a:lstStyle>
            <a:extLst/>
          </a:lstStyle>
          <a:p>
            <a:r>
              <a:rPr lang="en-US" smtClean="0"/>
              <a:t>AADL and AGREE - Mike Whalen</a:t>
            </a:r>
            <a:endParaRPr lang="en-US" dirty="0"/>
          </a:p>
        </p:txBody>
      </p:sp>
      <p:sp>
        <p:nvSpPr>
          <p:cNvPr id="9" name="Slide Number Placeholder 8"/>
          <p:cNvSpPr>
            <a:spLocks noGrp="1"/>
          </p:cNvSpPr>
          <p:nvPr>
            <p:ph type="sldNum" sz="quarter" idx="12"/>
          </p:nvPr>
        </p:nvSpPr>
        <p:spPr/>
        <p:txBody>
          <a:bodyPr/>
          <a:lstStyle>
            <a:extLst/>
          </a:lstStyle>
          <a:p>
            <a:fld id="{4D024EAD-959E-4AE8-BC1E-4597B6F00E83}"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03E307BE-D610-45CC-8DCC-D8A776C8300E}" type="datetime1">
              <a:rPr lang="en-US" smtClean="0"/>
              <a:t>3/17/2014</a:t>
            </a:fld>
            <a:endParaRPr lang="en-US" dirty="0"/>
          </a:p>
        </p:txBody>
      </p:sp>
      <p:sp>
        <p:nvSpPr>
          <p:cNvPr id="4" name="Footer Placeholder 3"/>
          <p:cNvSpPr>
            <a:spLocks noGrp="1"/>
          </p:cNvSpPr>
          <p:nvPr>
            <p:ph type="ftr" sz="quarter" idx="11"/>
          </p:nvPr>
        </p:nvSpPr>
        <p:spPr/>
        <p:txBody>
          <a:bodyPr/>
          <a:lstStyle>
            <a:extLst/>
          </a:lstStyle>
          <a:p>
            <a:r>
              <a:rPr lang="en-US" smtClean="0"/>
              <a:t>AADL and AGREE - Mike Whalen</a:t>
            </a:r>
            <a:endParaRPr lang="en-US" dirty="0"/>
          </a:p>
        </p:txBody>
      </p:sp>
      <p:sp>
        <p:nvSpPr>
          <p:cNvPr id="5" name="Slide Number Placeholder 4"/>
          <p:cNvSpPr>
            <a:spLocks noGrp="1"/>
          </p:cNvSpPr>
          <p:nvPr>
            <p:ph type="sldNum" sz="quarter" idx="12"/>
          </p:nvPr>
        </p:nvSpPr>
        <p:spPr/>
        <p:txBody>
          <a:bodyPr/>
          <a:lstStyle>
            <a:extLst/>
          </a:lstStyle>
          <a:p>
            <a:fld id="{4D024EAD-959E-4AE8-BC1E-4597B6F00E83}"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 name="Date Placeholder 1"/>
          <p:cNvSpPr>
            <a:spLocks noGrp="1"/>
          </p:cNvSpPr>
          <p:nvPr>
            <p:ph type="dt" sz="half" idx="10"/>
          </p:nvPr>
        </p:nvSpPr>
        <p:spPr/>
        <p:txBody>
          <a:bodyPr/>
          <a:lstStyle>
            <a:extLst/>
          </a:lstStyle>
          <a:p>
            <a:fld id="{3F8045CC-CE2B-4EAF-A744-479D6B4DDEF4}" type="datetime1">
              <a:rPr lang="en-US" smtClean="0"/>
              <a:t>3/17/2014</a:t>
            </a:fld>
            <a:endParaRPr lang="en-US" dirty="0"/>
          </a:p>
        </p:txBody>
      </p:sp>
      <p:sp>
        <p:nvSpPr>
          <p:cNvPr id="3" name="Footer Placeholder 2"/>
          <p:cNvSpPr>
            <a:spLocks noGrp="1"/>
          </p:cNvSpPr>
          <p:nvPr>
            <p:ph type="ftr" sz="quarter" idx="11"/>
          </p:nvPr>
        </p:nvSpPr>
        <p:spPr/>
        <p:txBody>
          <a:bodyPr/>
          <a:lstStyle>
            <a:extLst/>
          </a:lstStyle>
          <a:p>
            <a:r>
              <a:rPr lang="en-US" smtClean="0"/>
              <a:t>AADL and AGREE - Mike Whalen</a:t>
            </a:r>
            <a:endParaRPr lang="en-US" dirty="0"/>
          </a:p>
        </p:txBody>
      </p:sp>
      <p:sp>
        <p:nvSpPr>
          <p:cNvPr id="4" name="Slide Number Placeholder 3"/>
          <p:cNvSpPr>
            <a:spLocks noGrp="1"/>
          </p:cNvSpPr>
          <p:nvPr>
            <p:ph type="sldNum" sz="quarter" idx="12"/>
          </p:nvPr>
        </p:nvSpPr>
        <p:spPr/>
        <p:txBody>
          <a:bodyPr/>
          <a:lstStyle>
            <a:extLst/>
          </a:lstStyle>
          <a:p>
            <a:fld id="{4D024EAD-959E-4AE8-BC1E-4597B6F00E83}" type="slidenum">
              <a:rPr lang="en-US" smtClean="0"/>
              <a:pPr/>
              <a:t>‹#›</a:t>
            </a:fld>
            <a:endParaRPr lang="en-US" dirty="0"/>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C1E1323F-901C-41BF-99BC-763E12A961F4}" type="datetime1">
              <a:rPr lang="en-US" smtClean="0"/>
              <a:t>3/17/2014</a:t>
            </a:fld>
            <a:endParaRPr lang="en-US" dirty="0"/>
          </a:p>
        </p:txBody>
      </p:sp>
      <p:sp>
        <p:nvSpPr>
          <p:cNvPr id="6" name="Footer Placeholder 5"/>
          <p:cNvSpPr>
            <a:spLocks noGrp="1"/>
          </p:cNvSpPr>
          <p:nvPr>
            <p:ph type="ftr" sz="quarter" idx="11"/>
          </p:nvPr>
        </p:nvSpPr>
        <p:spPr/>
        <p:txBody>
          <a:bodyPr/>
          <a:lstStyle>
            <a:extLst/>
          </a:lstStyle>
          <a:p>
            <a:r>
              <a:rPr lang="en-US" smtClean="0"/>
              <a:t>AADL and AGREE - Mike Whalen</a:t>
            </a:r>
            <a:endParaRPr lang="en-US" dirty="0"/>
          </a:p>
        </p:txBody>
      </p:sp>
      <p:sp>
        <p:nvSpPr>
          <p:cNvPr id="7" name="Slide Number Placeholder 6"/>
          <p:cNvSpPr>
            <a:spLocks noGrp="1"/>
          </p:cNvSpPr>
          <p:nvPr>
            <p:ph type="sldNum" sz="quarter" idx="12"/>
          </p:nvPr>
        </p:nvSpPr>
        <p:spPr/>
        <p:txBody>
          <a:bodyPr/>
          <a:lstStyle>
            <a:extLst/>
          </a:lstStyle>
          <a:p>
            <a:fld id="{4D024EAD-959E-4AE8-BC1E-4597B6F00E83}"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0FEEDEBE-EB83-4E48-9291-B54194D5293E}" type="datetime1">
              <a:rPr lang="en-US" smtClean="0"/>
              <a:t>3/17/2014</a:t>
            </a:fld>
            <a:endParaRPr lang="en-US" dirty="0"/>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r>
              <a:rPr lang="en-US" smtClean="0"/>
              <a:t>AADL and AGREE - Mike Whalen</a:t>
            </a:r>
            <a:endParaRPr lang="en-US" dirty="0"/>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4D024EAD-959E-4AE8-BC1E-4597B6F00E83}" type="slidenum">
              <a:rPr lang="en-US" smtClean="0"/>
              <a:pPr/>
              <a:t>‹#›</a:t>
            </a:fld>
            <a:endParaRPr lang="en-US" dirty="0"/>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7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3" r:id="rId13"/>
    <p:sldLayoutId id="2147483675" r:id="rId14"/>
  </p:sldLayoutIdLst>
  <p:hf hdr="0"/>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4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image" Target="../media/image36.png"/><Relationship Id="rId4" Type="http://schemas.openxmlformats.org/officeDocument/2006/relationships/image" Target="../media/image35.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audio1.bin"/><Relationship Id="rId1" Type="http://schemas.openxmlformats.org/officeDocument/2006/relationships/tags" Target="../tags/tag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notesSlide" Target="../notesSlides/notesSlide17.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38.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38.pn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39.png"/><Relationship Id="rId4" Type="http://schemas.openxmlformats.org/officeDocument/2006/relationships/notesSlide" Target="../notesSlides/notesSlide21.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42.png"/><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8.png"/></Relationships>
</file>

<file path=ppt/slides/_rels/slide5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5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47.png"/><Relationship Id="rId4" Type="http://schemas.openxmlformats.org/officeDocument/2006/relationships/notesSlide" Target="../notesSlides/notesSlide25.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tags" Target="../tags/tag7.xml"/><Relationship Id="rId4" Type="http://schemas.openxmlformats.org/officeDocument/2006/relationships/image" Target="../media/image4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notesSlide" Target="../notesSlides/notesSlide27.xml"/><Relationship Id="rId7" Type="http://schemas.openxmlformats.org/officeDocument/2006/relationships/image" Target="../media/image33.png"/><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38.png"/><Relationship Id="rId9" Type="http://schemas.openxmlformats.org/officeDocument/2006/relationships/image" Target="../media/image52.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AADL &amp; AGREE</a:t>
            </a:r>
            <a:endParaRPr lang="en-US" dirty="0"/>
          </a:p>
        </p:txBody>
      </p:sp>
      <p:sp>
        <p:nvSpPr>
          <p:cNvPr id="10" name="Text Placeholder 9"/>
          <p:cNvSpPr>
            <a:spLocks noGrp="1"/>
          </p:cNvSpPr>
          <p:nvPr>
            <p:ph type="body" idx="1"/>
          </p:nvPr>
        </p:nvSpPr>
        <p:spPr/>
        <p:txBody>
          <a:bodyPr/>
          <a:lstStyle/>
          <a:p>
            <a:endParaRPr lang="en-US"/>
          </a:p>
        </p:txBody>
      </p:sp>
      <p:sp>
        <p:nvSpPr>
          <p:cNvPr id="4" name="Date Placeholder 3"/>
          <p:cNvSpPr>
            <a:spLocks noGrp="1"/>
          </p:cNvSpPr>
          <p:nvPr>
            <p:ph type="dt" sz="half" idx="10"/>
          </p:nvPr>
        </p:nvSpPr>
        <p:spPr/>
        <p:txBody>
          <a:bodyPr/>
          <a:lstStyle/>
          <a:p>
            <a:fld id="{85A7CC64-754A-4036-BF50-2064403B064C}" type="datetime1">
              <a:rPr lang="en-US" smtClean="0"/>
              <a:t>3/17/2014</a:t>
            </a:fld>
            <a:endParaRPr lang="en-US" dirty="0"/>
          </a:p>
        </p:txBody>
      </p:sp>
      <p:sp>
        <p:nvSpPr>
          <p:cNvPr id="5" name="Footer Placeholder 4"/>
          <p:cNvSpPr>
            <a:spLocks noGrp="1"/>
          </p:cNvSpPr>
          <p:nvPr>
            <p:ph type="ftr" sz="quarter" idx="11"/>
          </p:nvPr>
        </p:nvSpPr>
        <p:spPr/>
        <p:txBody>
          <a:bodyPr/>
          <a:lstStyle/>
          <a:p>
            <a:r>
              <a:rPr lang="en-US" smtClean="0"/>
              <a:t>AADL and AGREE - Mike Whalen</a:t>
            </a:r>
            <a:endParaRPr lang="en-US" dirty="0"/>
          </a:p>
        </p:txBody>
      </p:sp>
      <p:sp>
        <p:nvSpPr>
          <p:cNvPr id="6" name="Slide Number Placeholder 5"/>
          <p:cNvSpPr>
            <a:spLocks noGrp="1"/>
          </p:cNvSpPr>
          <p:nvPr>
            <p:ph type="sldNum" sz="quarter" idx="12"/>
          </p:nvPr>
        </p:nvSpPr>
        <p:spPr/>
        <p:txBody>
          <a:bodyPr/>
          <a:lstStyle/>
          <a:p>
            <a:fld id="{4D024EAD-959E-4AE8-BC1E-4597B6F00E83}" type="slidenum">
              <a:rPr lang="en-US" smtClean="0"/>
              <a:pPr/>
              <a:t>1</a:t>
            </a:fld>
            <a:endParaRPr lang="en-US" dirty="0"/>
          </a:p>
        </p:txBody>
      </p:sp>
    </p:spTree>
    <p:extLst>
      <p:ext uri="{BB962C8B-B14F-4D97-AF65-F5344CB8AC3E}">
        <p14:creationId xmlns:p14="http://schemas.microsoft.com/office/powerpoint/2010/main" val="272896160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Dataflow-based scheduling</a:t>
            </a:r>
            <a:endParaRPr lang="en-US" dirty="0"/>
          </a:p>
        </p:txBody>
      </p:sp>
      <p:sp>
        <p:nvSpPr>
          <p:cNvPr id="3" name="Date Placeholder 2"/>
          <p:cNvSpPr>
            <a:spLocks noGrp="1"/>
          </p:cNvSpPr>
          <p:nvPr>
            <p:ph type="dt" sz="half" idx="10"/>
          </p:nvPr>
        </p:nvSpPr>
        <p:spPr/>
        <p:txBody>
          <a:bodyPr/>
          <a:lstStyle/>
          <a:p>
            <a:fld id="{27B75235-C96E-46FB-A2C6-252DEE7E23C3}" type="datetime1">
              <a:rPr lang="en-US" smtClean="0"/>
              <a:t>3/17/2014</a:t>
            </a:fld>
            <a:endParaRPr lang="en-US" dirty="0"/>
          </a:p>
        </p:txBody>
      </p:sp>
      <p:sp>
        <p:nvSpPr>
          <p:cNvPr id="4" name="Footer Placeholder 3"/>
          <p:cNvSpPr>
            <a:spLocks noGrp="1"/>
          </p:cNvSpPr>
          <p:nvPr>
            <p:ph type="ftr" sz="quarter" idx="11"/>
          </p:nvPr>
        </p:nvSpPr>
        <p:spPr/>
        <p:txBody>
          <a:bodyPr/>
          <a:lstStyle/>
          <a:p>
            <a:r>
              <a:rPr lang="en-US" smtClean="0"/>
              <a:t>AADL and AGREE - Mike Whalen</a:t>
            </a:r>
            <a:endParaRPr lang="en-US" dirty="0"/>
          </a:p>
        </p:txBody>
      </p:sp>
      <p:sp>
        <p:nvSpPr>
          <p:cNvPr id="5" name="Slide Number Placeholder 4"/>
          <p:cNvSpPr>
            <a:spLocks noGrp="1"/>
          </p:cNvSpPr>
          <p:nvPr>
            <p:ph type="sldNum" sz="quarter" idx="12"/>
          </p:nvPr>
        </p:nvSpPr>
        <p:spPr/>
        <p:txBody>
          <a:bodyPr/>
          <a:lstStyle/>
          <a:p>
            <a:fld id="{4D024EAD-959E-4AE8-BC1E-4597B6F00E83}" type="slidenum">
              <a:rPr lang="en-US" smtClean="0"/>
              <a:pPr/>
              <a:t>10</a:t>
            </a:fld>
            <a:endParaRPr lang="en-US" dirty="0"/>
          </a:p>
        </p:txBody>
      </p:sp>
      <p:pic>
        <p:nvPicPr>
          <p:cNvPr id="6146" name="Picture 2"/>
          <p:cNvPicPr>
            <a:picLocks noChangeAspect="1" noChangeArrowheads="1"/>
          </p:cNvPicPr>
          <p:nvPr/>
        </p:nvPicPr>
        <p:blipFill>
          <a:blip r:embed="rId2" cstate="print"/>
          <a:srcRect/>
          <a:stretch>
            <a:fillRect/>
          </a:stretch>
        </p:blipFill>
        <p:spPr bwMode="auto">
          <a:xfrm>
            <a:off x="1447800" y="1447800"/>
            <a:ext cx="7141429" cy="4267200"/>
          </a:xfrm>
          <a:prstGeom prst="rect">
            <a:avLst/>
          </a:prstGeom>
          <a:noFill/>
          <a:ln w="9525">
            <a:noFill/>
            <a:miter lim="800000"/>
            <a:headEnd/>
            <a:tailEnd/>
          </a:ln>
        </p:spPr>
      </p:pic>
      <p:sp>
        <p:nvSpPr>
          <p:cNvPr id="7" name="Rounded Rectangular Callout 6"/>
          <p:cNvSpPr/>
          <p:nvPr/>
        </p:nvSpPr>
        <p:spPr>
          <a:xfrm>
            <a:off x="0" y="3048000"/>
            <a:ext cx="3276600" cy="1752600"/>
          </a:xfrm>
          <a:prstGeom prst="wedgeRoundRectCallout">
            <a:avLst>
              <a:gd name="adj1" fmla="val 101531"/>
              <a:gd name="adj2" fmla="val -1641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Flow-based analysis allows mid-frame dependencies added to schedule constraints.  Represent problem </a:t>
            </a:r>
            <a:r>
              <a:rPr lang="en-US" i="1" dirty="0" smtClean="0"/>
              <a:t>directly </a:t>
            </a:r>
            <a:r>
              <a:rPr lang="en-US" dirty="0" smtClean="0"/>
              <a:t>and get better resource utilization.</a:t>
            </a:r>
            <a:endParaRPr lang="en-US" dirty="0"/>
          </a:p>
        </p:txBody>
      </p:sp>
      <p:sp>
        <p:nvSpPr>
          <p:cNvPr id="8" name="TextBox 7"/>
          <p:cNvSpPr txBox="1"/>
          <p:nvPr/>
        </p:nvSpPr>
        <p:spPr>
          <a:xfrm>
            <a:off x="1066800" y="6106180"/>
            <a:ext cx="4495800" cy="523220"/>
          </a:xfrm>
          <a:prstGeom prst="rect">
            <a:avLst/>
          </a:prstGeom>
          <a:noFill/>
        </p:spPr>
        <p:txBody>
          <a:bodyPr wrap="square" rtlCol="0">
            <a:spAutoFit/>
          </a:bodyPr>
          <a:lstStyle/>
          <a:p>
            <a:r>
              <a:rPr lang="en-US" sz="1400" i="1" dirty="0" smtClean="0"/>
              <a:t>Image from “Embedded </a:t>
            </a:r>
            <a:r>
              <a:rPr lang="en-US" sz="1400" i="1" dirty="0"/>
              <a:t>System Architecture Analysis Using SAE AADL” by </a:t>
            </a:r>
            <a:r>
              <a:rPr lang="en-US" sz="1400" i="1" dirty="0" err="1"/>
              <a:t>Feiler</a:t>
            </a:r>
            <a:r>
              <a:rPr lang="en-US" sz="1400" i="1" dirty="0"/>
              <a:t>, </a:t>
            </a:r>
            <a:r>
              <a:rPr lang="en-US" sz="1400" i="1" dirty="0" err="1"/>
              <a:t>Gluch</a:t>
            </a:r>
            <a:r>
              <a:rPr lang="en-US" sz="1400" i="1" dirty="0"/>
              <a:t>, </a:t>
            </a:r>
            <a:r>
              <a:rPr lang="en-US" sz="1400" i="1" dirty="0" err="1"/>
              <a:t>Hudak</a:t>
            </a:r>
            <a:r>
              <a:rPr lang="en-US" sz="1400" i="1" dirty="0"/>
              <a:t>, and Lewis</a:t>
            </a:r>
            <a:r>
              <a:rPr lang="en-US" sz="1400" i="1" dirty="0" smtClean="0"/>
              <a:t>.</a:t>
            </a:r>
            <a:endParaRPr lang="en-US" dirty="0"/>
          </a:p>
        </p:txBody>
      </p:sp>
    </p:spTree>
    <p:extLst>
      <p:ext uri="{BB962C8B-B14F-4D97-AF65-F5344CB8AC3E}">
        <p14:creationId xmlns:p14="http://schemas.microsoft.com/office/powerpoint/2010/main" val="2293685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Polling or Event-Based? </a:t>
            </a:r>
            <a:endParaRPr lang="en-US" dirty="0"/>
          </a:p>
        </p:txBody>
      </p:sp>
      <p:sp>
        <p:nvSpPr>
          <p:cNvPr id="6" name="Content Placeholder 5"/>
          <p:cNvSpPr>
            <a:spLocks noGrp="1"/>
          </p:cNvSpPr>
          <p:nvPr>
            <p:ph idx="1"/>
          </p:nvPr>
        </p:nvSpPr>
        <p:spPr>
          <a:xfrm>
            <a:off x="1435608" y="1447800"/>
            <a:ext cx="7498080" cy="5029200"/>
          </a:xfrm>
        </p:spPr>
        <p:txBody>
          <a:bodyPr>
            <a:normAutofit/>
          </a:bodyPr>
          <a:lstStyle/>
          <a:p>
            <a:r>
              <a:rPr lang="en-US" sz="2400" dirty="0" smtClean="0"/>
              <a:t>Current system uses polling for all tasks</a:t>
            </a:r>
          </a:p>
          <a:p>
            <a:pPr lvl="1"/>
            <a:r>
              <a:rPr lang="en-US" sz="2000" dirty="0" smtClean="0"/>
              <a:t>Polling processes allow simple scheduling algorithms</a:t>
            </a:r>
          </a:p>
          <a:p>
            <a:pPr lvl="1"/>
            <a:r>
              <a:rPr lang="en-US" sz="2000" dirty="0" smtClean="0"/>
              <a:t>Maintains periodicity of threads to be scheduled</a:t>
            </a:r>
          </a:p>
          <a:p>
            <a:r>
              <a:rPr lang="en-US" sz="2400" dirty="0" smtClean="0"/>
              <a:t>However, polling is very inefficient for certain tasks, like monitoring user interface elements</a:t>
            </a:r>
          </a:p>
          <a:p>
            <a:pPr lvl="1"/>
            <a:r>
              <a:rPr lang="en-US" sz="2000" dirty="0" smtClean="0"/>
              <a:t>Switches, keyboard</a:t>
            </a:r>
          </a:p>
          <a:p>
            <a:pPr lvl="1"/>
            <a:r>
              <a:rPr lang="en-US" sz="2000" dirty="0" smtClean="0"/>
              <a:t>Have to set polling rate high enough that no state change is missed.</a:t>
            </a:r>
          </a:p>
          <a:p>
            <a:pPr lvl="1"/>
            <a:r>
              <a:rPr lang="en-US" sz="2000" dirty="0" smtClean="0"/>
              <a:t>Also want high rate to reduce latency</a:t>
            </a:r>
          </a:p>
          <a:p>
            <a:pPr lvl="1"/>
            <a:r>
              <a:rPr lang="en-US" sz="2000" dirty="0" smtClean="0"/>
              <a:t>But most of the time, it does nothing.</a:t>
            </a:r>
          </a:p>
          <a:p>
            <a:r>
              <a:rPr lang="en-US" sz="2400" dirty="0" smtClean="0"/>
              <a:t>But…events can cause missed deadlines</a:t>
            </a:r>
            <a:endParaRPr lang="en-US" sz="2400" dirty="0"/>
          </a:p>
        </p:txBody>
      </p:sp>
      <p:sp>
        <p:nvSpPr>
          <p:cNvPr id="3" name="Date Placeholder 2"/>
          <p:cNvSpPr>
            <a:spLocks noGrp="1"/>
          </p:cNvSpPr>
          <p:nvPr>
            <p:ph type="dt" sz="half" idx="10"/>
          </p:nvPr>
        </p:nvSpPr>
        <p:spPr/>
        <p:txBody>
          <a:bodyPr/>
          <a:lstStyle/>
          <a:p>
            <a:fld id="{D46E9B8A-3EB5-45E3-B4C5-3753B9E5FA6A}" type="datetime1">
              <a:rPr lang="en-US" smtClean="0"/>
              <a:t>3/17/2014</a:t>
            </a:fld>
            <a:endParaRPr lang="en-US" dirty="0"/>
          </a:p>
        </p:txBody>
      </p:sp>
      <p:sp>
        <p:nvSpPr>
          <p:cNvPr id="4" name="Footer Placeholder 3"/>
          <p:cNvSpPr>
            <a:spLocks noGrp="1"/>
          </p:cNvSpPr>
          <p:nvPr>
            <p:ph type="ftr" sz="quarter" idx="11"/>
          </p:nvPr>
        </p:nvSpPr>
        <p:spPr/>
        <p:txBody>
          <a:bodyPr/>
          <a:lstStyle/>
          <a:p>
            <a:r>
              <a:rPr lang="en-US" smtClean="0"/>
              <a:t>AADL and AGREE - Mike Whalen</a:t>
            </a:r>
            <a:endParaRPr lang="en-US" dirty="0"/>
          </a:p>
        </p:txBody>
      </p:sp>
      <p:sp>
        <p:nvSpPr>
          <p:cNvPr id="5" name="Slide Number Placeholder 4"/>
          <p:cNvSpPr>
            <a:spLocks noGrp="1"/>
          </p:cNvSpPr>
          <p:nvPr>
            <p:ph type="sldNum" sz="quarter" idx="12"/>
          </p:nvPr>
        </p:nvSpPr>
        <p:spPr/>
        <p:txBody>
          <a:bodyPr/>
          <a:lstStyle/>
          <a:p>
            <a:fld id="{4D024EAD-959E-4AE8-BC1E-4597B6F00E83}" type="slidenum">
              <a:rPr lang="en-US" smtClean="0"/>
              <a:pPr/>
              <a:t>11</a:t>
            </a:fld>
            <a:endParaRPr lang="en-US" dirty="0"/>
          </a:p>
        </p:txBody>
      </p:sp>
    </p:spTree>
    <p:extLst>
      <p:ext uri="{BB962C8B-B14F-4D97-AF65-F5344CB8AC3E}">
        <p14:creationId xmlns:p14="http://schemas.microsoft.com/office/powerpoint/2010/main" val="407061320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Sporadic events </a:t>
            </a:r>
            <a:endParaRPr lang="en-US" dirty="0"/>
          </a:p>
        </p:txBody>
      </p:sp>
      <p:sp>
        <p:nvSpPr>
          <p:cNvPr id="3" name="Content Placeholder 2"/>
          <p:cNvSpPr>
            <a:spLocks noGrp="1"/>
          </p:cNvSpPr>
          <p:nvPr>
            <p:ph idx="1"/>
          </p:nvPr>
        </p:nvSpPr>
        <p:spPr>
          <a:xfrm>
            <a:off x="1435608" y="1447800"/>
            <a:ext cx="7498080" cy="5105400"/>
          </a:xfrm>
        </p:spPr>
        <p:txBody>
          <a:bodyPr>
            <a:normAutofit/>
          </a:bodyPr>
          <a:lstStyle/>
          <a:p>
            <a:r>
              <a:rPr lang="en-US" dirty="0" smtClean="0"/>
              <a:t>AADL allows scheduling of sporadic events </a:t>
            </a:r>
          </a:p>
          <a:p>
            <a:pPr lvl="1"/>
            <a:r>
              <a:rPr lang="en-US" dirty="0" smtClean="0"/>
              <a:t>Specified minimum time between events</a:t>
            </a:r>
          </a:p>
          <a:p>
            <a:r>
              <a:rPr lang="en-US" dirty="0" smtClean="0"/>
              <a:t>Efficiency gains:</a:t>
            </a:r>
          </a:p>
          <a:p>
            <a:pPr lvl="1"/>
            <a:r>
              <a:rPr lang="en-US" dirty="0" smtClean="0"/>
              <a:t>Reduce number of concurrent monitors of events (not all buttons can be pressed at once)</a:t>
            </a:r>
          </a:p>
          <a:p>
            <a:pPr lvl="1"/>
            <a:r>
              <a:rPr lang="en-US" dirty="0" smtClean="0"/>
              <a:t>If event processing is not a “hard” real time problem, possible to gain further utilization in scheduling</a:t>
            </a:r>
          </a:p>
          <a:p>
            <a:endParaRPr lang="en-US" dirty="0"/>
          </a:p>
        </p:txBody>
      </p:sp>
      <p:sp>
        <p:nvSpPr>
          <p:cNvPr id="4" name="Date Placeholder 3"/>
          <p:cNvSpPr>
            <a:spLocks noGrp="1"/>
          </p:cNvSpPr>
          <p:nvPr>
            <p:ph type="dt" sz="half" idx="10"/>
          </p:nvPr>
        </p:nvSpPr>
        <p:spPr/>
        <p:txBody>
          <a:bodyPr/>
          <a:lstStyle/>
          <a:p>
            <a:fld id="{B2C235B4-2916-4EAB-965C-F9358208D68C}" type="datetime1">
              <a:rPr lang="en-US" smtClean="0"/>
              <a:t>3/17/2014</a:t>
            </a:fld>
            <a:endParaRPr lang="en-US" dirty="0"/>
          </a:p>
        </p:txBody>
      </p:sp>
      <p:sp>
        <p:nvSpPr>
          <p:cNvPr id="5" name="Footer Placeholder 4"/>
          <p:cNvSpPr>
            <a:spLocks noGrp="1"/>
          </p:cNvSpPr>
          <p:nvPr>
            <p:ph type="ftr" sz="quarter" idx="11"/>
          </p:nvPr>
        </p:nvSpPr>
        <p:spPr/>
        <p:txBody>
          <a:bodyPr/>
          <a:lstStyle/>
          <a:p>
            <a:r>
              <a:rPr lang="en-US" smtClean="0"/>
              <a:t>AADL and AGREE - Mike Whalen</a:t>
            </a:r>
            <a:endParaRPr lang="en-US" dirty="0"/>
          </a:p>
        </p:txBody>
      </p:sp>
      <p:sp>
        <p:nvSpPr>
          <p:cNvPr id="6" name="Slide Number Placeholder 5"/>
          <p:cNvSpPr>
            <a:spLocks noGrp="1"/>
          </p:cNvSpPr>
          <p:nvPr>
            <p:ph type="sldNum" sz="quarter" idx="12"/>
          </p:nvPr>
        </p:nvSpPr>
        <p:spPr/>
        <p:txBody>
          <a:bodyPr/>
          <a:lstStyle/>
          <a:p>
            <a:fld id="{4D024EAD-959E-4AE8-BC1E-4597B6F00E83}" type="slidenum">
              <a:rPr lang="en-US" smtClean="0"/>
              <a:pPr/>
              <a:t>12</a:t>
            </a:fld>
            <a:endParaRPr lang="en-US" dirty="0"/>
          </a:p>
        </p:txBody>
      </p:sp>
    </p:spTree>
    <p:extLst>
      <p:ext uri="{BB962C8B-B14F-4D97-AF65-F5344CB8AC3E}">
        <p14:creationId xmlns:p14="http://schemas.microsoft.com/office/powerpoint/2010/main" val="318615002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Managing Latency</a:t>
            </a:r>
            <a:endParaRPr lang="en-US" dirty="0"/>
          </a:p>
        </p:txBody>
      </p:sp>
      <p:sp>
        <p:nvSpPr>
          <p:cNvPr id="4" name="Date Placeholder 3"/>
          <p:cNvSpPr>
            <a:spLocks noGrp="1"/>
          </p:cNvSpPr>
          <p:nvPr>
            <p:ph type="dt" sz="half" idx="10"/>
          </p:nvPr>
        </p:nvSpPr>
        <p:spPr/>
        <p:txBody>
          <a:bodyPr/>
          <a:lstStyle/>
          <a:p>
            <a:fld id="{EA22DDD3-FA87-4429-BB43-BFB3FEA0A323}" type="datetime1">
              <a:rPr lang="en-US" smtClean="0"/>
              <a:t>3/17/2014</a:t>
            </a:fld>
            <a:endParaRPr lang="en-US" dirty="0"/>
          </a:p>
        </p:txBody>
      </p:sp>
      <p:sp>
        <p:nvSpPr>
          <p:cNvPr id="5" name="Footer Placeholder 4"/>
          <p:cNvSpPr>
            <a:spLocks noGrp="1"/>
          </p:cNvSpPr>
          <p:nvPr>
            <p:ph type="ftr" sz="quarter" idx="11"/>
          </p:nvPr>
        </p:nvSpPr>
        <p:spPr/>
        <p:txBody>
          <a:bodyPr/>
          <a:lstStyle/>
          <a:p>
            <a:r>
              <a:rPr lang="en-US" smtClean="0"/>
              <a:t>AADL and AGREE - Mike Whalen</a:t>
            </a:r>
            <a:endParaRPr lang="en-US" dirty="0"/>
          </a:p>
        </p:txBody>
      </p:sp>
      <p:sp>
        <p:nvSpPr>
          <p:cNvPr id="6" name="Slide Number Placeholder 5"/>
          <p:cNvSpPr>
            <a:spLocks noGrp="1"/>
          </p:cNvSpPr>
          <p:nvPr>
            <p:ph type="sldNum" sz="quarter" idx="12"/>
          </p:nvPr>
        </p:nvSpPr>
        <p:spPr/>
        <p:txBody>
          <a:bodyPr/>
          <a:lstStyle/>
          <a:p>
            <a:fld id="{4D024EAD-959E-4AE8-BC1E-4597B6F00E83}" type="slidenum">
              <a:rPr lang="en-US" smtClean="0"/>
              <a:pPr/>
              <a:t>13</a:t>
            </a:fld>
            <a:endParaRPr lang="en-US" dirty="0"/>
          </a:p>
        </p:txBody>
      </p:sp>
      <p:pic>
        <p:nvPicPr>
          <p:cNvPr id="7170" name="Picture 2"/>
          <p:cNvPicPr>
            <a:picLocks noChangeAspect="1" noChangeArrowheads="1"/>
          </p:cNvPicPr>
          <p:nvPr/>
        </p:nvPicPr>
        <p:blipFill>
          <a:blip r:embed="rId2" cstate="print"/>
          <a:srcRect/>
          <a:stretch>
            <a:fillRect/>
          </a:stretch>
        </p:blipFill>
        <p:spPr bwMode="auto">
          <a:xfrm>
            <a:off x="5713" y="2362200"/>
            <a:ext cx="9138287" cy="1981200"/>
          </a:xfrm>
          <a:prstGeom prst="rect">
            <a:avLst/>
          </a:prstGeom>
          <a:noFill/>
          <a:ln w="9525">
            <a:noFill/>
            <a:miter lim="800000"/>
            <a:headEnd/>
            <a:tailEnd/>
          </a:ln>
        </p:spPr>
      </p:pic>
      <p:sp>
        <p:nvSpPr>
          <p:cNvPr id="8" name="Rounded Rectangular Callout 7"/>
          <p:cNvSpPr/>
          <p:nvPr/>
        </p:nvSpPr>
        <p:spPr>
          <a:xfrm>
            <a:off x="1828800" y="4419600"/>
            <a:ext cx="3276600" cy="1752600"/>
          </a:xfrm>
          <a:prstGeom prst="wedgeRoundRectCallout">
            <a:avLst>
              <a:gd name="adj1" fmla="val -30393"/>
              <a:gd name="adj2" fmla="val -11737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Flow-based analysis allows mid-frame dependencies added to schedule constraints to both threads </a:t>
            </a:r>
            <a:r>
              <a:rPr lang="en-US" i="1" dirty="0" smtClean="0"/>
              <a:t>and partitions. </a:t>
            </a:r>
            <a:endParaRPr lang="en-US" dirty="0"/>
          </a:p>
        </p:txBody>
      </p:sp>
      <p:sp>
        <p:nvSpPr>
          <p:cNvPr id="9" name="TextBox 8"/>
          <p:cNvSpPr txBox="1"/>
          <p:nvPr/>
        </p:nvSpPr>
        <p:spPr>
          <a:xfrm>
            <a:off x="1066800" y="6182380"/>
            <a:ext cx="4495800" cy="523220"/>
          </a:xfrm>
          <a:prstGeom prst="rect">
            <a:avLst/>
          </a:prstGeom>
          <a:noFill/>
        </p:spPr>
        <p:txBody>
          <a:bodyPr wrap="square" rtlCol="0">
            <a:spAutoFit/>
          </a:bodyPr>
          <a:lstStyle/>
          <a:p>
            <a:r>
              <a:rPr lang="en-US" sz="1400" i="1" dirty="0" smtClean="0"/>
              <a:t>Image from “Embedded </a:t>
            </a:r>
            <a:r>
              <a:rPr lang="en-US" sz="1400" i="1" dirty="0"/>
              <a:t>System Architecture Analysis Using SAE AADL” by </a:t>
            </a:r>
            <a:r>
              <a:rPr lang="en-US" sz="1400" i="1" dirty="0" err="1"/>
              <a:t>Feiler</a:t>
            </a:r>
            <a:r>
              <a:rPr lang="en-US" sz="1400" i="1" dirty="0"/>
              <a:t>, </a:t>
            </a:r>
            <a:r>
              <a:rPr lang="en-US" sz="1400" i="1" dirty="0" err="1"/>
              <a:t>Gluch</a:t>
            </a:r>
            <a:r>
              <a:rPr lang="en-US" sz="1400" i="1" dirty="0"/>
              <a:t>, </a:t>
            </a:r>
            <a:r>
              <a:rPr lang="en-US" sz="1400" i="1" dirty="0" err="1"/>
              <a:t>Hudak</a:t>
            </a:r>
            <a:r>
              <a:rPr lang="en-US" sz="1400" i="1" dirty="0"/>
              <a:t>, and Lewis</a:t>
            </a:r>
            <a:r>
              <a:rPr lang="en-US" sz="1400" i="1" dirty="0" smtClean="0"/>
              <a:t>.</a:t>
            </a:r>
            <a:endParaRPr lang="en-US" dirty="0"/>
          </a:p>
        </p:txBody>
      </p:sp>
    </p:spTree>
    <p:extLst>
      <p:ext uri="{BB962C8B-B14F-4D97-AF65-F5344CB8AC3E}">
        <p14:creationId xmlns:p14="http://schemas.microsoft.com/office/powerpoint/2010/main" val="2368162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Managing Latency</a:t>
            </a:r>
            <a:endParaRPr lang="en-US" dirty="0"/>
          </a:p>
        </p:txBody>
      </p:sp>
      <p:sp>
        <p:nvSpPr>
          <p:cNvPr id="4" name="Date Placeholder 3"/>
          <p:cNvSpPr>
            <a:spLocks noGrp="1"/>
          </p:cNvSpPr>
          <p:nvPr>
            <p:ph type="dt" sz="half" idx="10"/>
          </p:nvPr>
        </p:nvSpPr>
        <p:spPr/>
        <p:txBody>
          <a:bodyPr/>
          <a:lstStyle/>
          <a:p>
            <a:fld id="{1698ACDF-1B8E-4762-B08A-D977A3491F94}" type="datetime1">
              <a:rPr lang="en-US" smtClean="0"/>
              <a:t>3/17/2014</a:t>
            </a:fld>
            <a:endParaRPr lang="en-US" dirty="0"/>
          </a:p>
        </p:txBody>
      </p:sp>
      <p:sp>
        <p:nvSpPr>
          <p:cNvPr id="5" name="Footer Placeholder 4"/>
          <p:cNvSpPr>
            <a:spLocks noGrp="1"/>
          </p:cNvSpPr>
          <p:nvPr>
            <p:ph type="ftr" sz="quarter" idx="11"/>
          </p:nvPr>
        </p:nvSpPr>
        <p:spPr/>
        <p:txBody>
          <a:bodyPr/>
          <a:lstStyle/>
          <a:p>
            <a:r>
              <a:rPr lang="en-US" smtClean="0"/>
              <a:t>AADL and AGREE - Mike Whalen</a:t>
            </a:r>
            <a:endParaRPr lang="en-US" dirty="0"/>
          </a:p>
        </p:txBody>
      </p:sp>
      <p:sp>
        <p:nvSpPr>
          <p:cNvPr id="6" name="Slide Number Placeholder 5"/>
          <p:cNvSpPr>
            <a:spLocks noGrp="1"/>
          </p:cNvSpPr>
          <p:nvPr>
            <p:ph type="sldNum" sz="quarter" idx="12"/>
          </p:nvPr>
        </p:nvSpPr>
        <p:spPr/>
        <p:txBody>
          <a:bodyPr/>
          <a:lstStyle/>
          <a:p>
            <a:fld id="{4D024EAD-959E-4AE8-BC1E-4597B6F00E83}" type="slidenum">
              <a:rPr lang="en-US" smtClean="0"/>
              <a:pPr/>
              <a:t>14</a:t>
            </a:fld>
            <a:endParaRPr lang="en-US" dirty="0"/>
          </a:p>
        </p:txBody>
      </p:sp>
      <p:pic>
        <p:nvPicPr>
          <p:cNvPr id="1026" name="Picture 2"/>
          <p:cNvPicPr>
            <a:picLocks noChangeAspect="1" noChangeArrowheads="1"/>
          </p:cNvPicPr>
          <p:nvPr/>
        </p:nvPicPr>
        <p:blipFill rotWithShape="1">
          <a:blip r:embed="rId2" cstate="print"/>
          <a:srcRect b="25601"/>
          <a:stretch/>
        </p:blipFill>
        <p:spPr bwMode="auto">
          <a:xfrm>
            <a:off x="38613" y="3200400"/>
            <a:ext cx="9029187" cy="3200400"/>
          </a:xfrm>
          <a:prstGeom prst="rect">
            <a:avLst/>
          </a:prstGeom>
          <a:noFill/>
          <a:ln w="9525">
            <a:noFill/>
            <a:miter lim="800000"/>
            <a:headEnd/>
            <a:tailEnd/>
          </a:ln>
        </p:spPr>
      </p:pic>
      <p:sp>
        <p:nvSpPr>
          <p:cNvPr id="7" name="Rounded Rectangular Callout 6"/>
          <p:cNvSpPr/>
          <p:nvPr/>
        </p:nvSpPr>
        <p:spPr>
          <a:xfrm>
            <a:off x="990600" y="1981200"/>
            <a:ext cx="3276600" cy="990600"/>
          </a:xfrm>
          <a:prstGeom prst="wedgeRoundRectCallout">
            <a:avLst>
              <a:gd name="adj1" fmla="val -28106"/>
              <a:gd name="adj2" fmla="val 8832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Immediate connections allow lower-latency connections between threads</a:t>
            </a:r>
            <a:endParaRPr lang="en-US" dirty="0"/>
          </a:p>
        </p:txBody>
      </p:sp>
      <p:sp>
        <p:nvSpPr>
          <p:cNvPr id="8" name="Rounded Rectangular Callout 7"/>
          <p:cNvSpPr/>
          <p:nvPr/>
        </p:nvSpPr>
        <p:spPr>
          <a:xfrm>
            <a:off x="5486400" y="1905000"/>
            <a:ext cx="3276600" cy="990600"/>
          </a:xfrm>
          <a:prstGeom prst="wedgeRoundRectCallout">
            <a:avLst>
              <a:gd name="adj1" fmla="val -28106"/>
              <a:gd name="adj2" fmla="val 8832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If threads communicate bi-directionally, one connection must be delayed.</a:t>
            </a:r>
            <a:endParaRPr lang="en-US" dirty="0"/>
          </a:p>
        </p:txBody>
      </p:sp>
      <p:sp>
        <p:nvSpPr>
          <p:cNvPr id="9" name="TextBox 8"/>
          <p:cNvSpPr txBox="1"/>
          <p:nvPr/>
        </p:nvSpPr>
        <p:spPr>
          <a:xfrm>
            <a:off x="1066800" y="6258580"/>
            <a:ext cx="4495800" cy="523220"/>
          </a:xfrm>
          <a:prstGeom prst="rect">
            <a:avLst/>
          </a:prstGeom>
          <a:noFill/>
        </p:spPr>
        <p:txBody>
          <a:bodyPr wrap="square" rtlCol="0">
            <a:spAutoFit/>
          </a:bodyPr>
          <a:lstStyle/>
          <a:p>
            <a:r>
              <a:rPr lang="en-US" sz="1400" i="1" dirty="0" smtClean="0"/>
              <a:t>Image from “Embedded </a:t>
            </a:r>
            <a:r>
              <a:rPr lang="en-US" sz="1400" i="1" dirty="0"/>
              <a:t>System Architecture Analysis Using SAE AADL” by </a:t>
            </a:r>
            <a:r>
              <a:rPr lang="en-US" sz="1400" i="1" dirty="0" err="1"/>
              <a:t>Feiler</a:t>
            </a:r>
            <a:r>
              <a:rPr lang="en-US" sz="1400" i="1" dirty="0"/>
              <a:t>, </a:t>
            </a:r>
            <a:r>
              <a:rPr lang="en-US" sz="1400" i="1" dirty="0" err="1"/>
              <a:t>Gluch</a:t>
            </a:r>
            <a:r>
              <a:rPr lang="en-US" sz="1400" i="1" dirty="0"/>
              <a:t>, </a:t>
            </a:r>
            <a:r>
              <a:rPr lang="en-US" sz="1400" i="1" dirty="0" err="1"/>
              <a:t>Hudak</a:t>
            </a:r>
            <a:r>
              <a:rPr lang="en-US" sz="1400" i="1" dirty="0"/>
              <a:t>, and Lewis</a:t>
            </a:r>
            <a:r>
              <a:rPr lang="en-US" sz="1400" i="1" dirty="0" smtClean="0"/>
              <a:t>.</a:t>
            </a:r>
            <a:endParaRPr lang="en-US" dirty="0"/>
          </a:p>
        </p:txBody>
      </p:sp>
    </p:spTree>
    <p:extLst>
      <p:ext uri="{BB962C8B-B14F-4D97-AF65-F5344CB8AC3E}">
        <p14:creationId xmlns:p14="http://schemas.microsoft.com/office/powerpoint/2010/main" val="1957878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Communicating Redundancy</a:t>
            </a:r>
            <a:endParaRPr lang="en-US" dirty="0"/>
          </a:p>
        </p:txBody>
      </p:sp>
      <p:sp>
        <p:nvSpPr>
          <p:cNvPr id="3" name="Date Placeholder 2"/>
          <p:cNvSpPr>
            <a:spLocks noGrp="1"/>
          </p:cNvSpPr>
          <p:nvPr>
            <p:ph type="dt" sz="half" idx="10"/>
          </p:nvPr>
        </p:nvSpPr>
        <p:spPr/>
        <p:txBody>
          <a:bodyPr/>
          <a:lstStyle/>
          <a:p>
            <a:fld id="{3BA0B7EA-FDD4-4ECB-9FDA-DC8D2603F299}" type="datetime1">
              <a:rPr lang="en-US" smtClean="0"/>
              <a:t>3/17/2014</a:t>
            </a:fld>
            <a:endParaRPr lang="en-US" dirty="0"/>
          </a:p>
        </p:txBody>
      </p:sp>
      <p:sp>
        <p:nvSpPr>
          <p:cNvPr id="4" name="Footer Placeholder 3"/>
          <p:cNvSpPr>
            <a:spLocks noGrp="1"/>
          </p:cNvSpPr>
          <p:nvPr>
            <p:ph type="ftr" sz="quarter" idx="11"/>
          </p:nvPr>
        </p:nvSpPr>
        <p:spPr/>
        <p:txBody>
          <a:bodyPr/>
          <a:lstStyle/>
          <a:p>
            <a:r>
              <a:rPr lang="en-US" smtClean="0"/>
              <a:t>AADL and AGREE - Mike Whalen</a:t>
            </a:r>
            <a:endParaRPr lang="en-US" dirty="0"/>
          </a:p>
        </p:txBody>
      </p:sp>
      <p:sp>
        <p:nvSpPr>
          <p:cNvPr id="5" name="Slide Number Placeholder 4"/>
          <p:cNvSpPr>
            <a:spLocks noGrp="1"/>
          </p:cNvSpPr>
          <p:nvPr>
            <p:ph type="sldNum" sz="quarter" idx="12"/>
          </p:nvPr>
        </p:nvSpPr>
        <p:spPr/>
        <p:txBody>
          <a:bodyPr/>
          <a:lstStyle/>
          <a:p>
            <a:fld id="{4D024EAD-959E-4AE8-BC1E-4597B6F00E83}" type="slidenum">
              <a:rPr lang="en-US" smtClean="0"/>
              <a:pPr/>
              <a:t>15</a:t>
            </a:fld>
            <a:endParaRPr lang="en-US" dirty="0"/>
          </a:p>
        </p:txBody>
      </p:sp>
      <p:pic>
        <p:nvPicPr>
          <p:cNvPr id="8194" name="Picture 2"/>
          <p:cNvPicPr>
            <a:picLocks noChangeAspect="1" noChangeArrowheads="1"/>
          </p:cNvPicPr>
          <p:nvPr/>
        </p:nvPicPr>
        <p:blipFill>
          <a:blip r:embed="rId2" cstate="print"/>
          <a:srcRect/>
          <a:stretch>
            <a:fillRect/>
          </a:stretch>
        </p:blipFill>
        <p:spPr bwMode="auto">
          <a:xfrm>
            <a:off x="1905000" y="1676400"/>
            <a:ext cx="6337300" cy="4184650"/>
          </a:xfrm>
          <a:prstGeom prst="rect">
            <a:avLst/>
          </a:prstGeom>
          <a:noFill/>
          <a:ln w="9525">
            <a:noFill/>
            <a:miter lim="800000"/>
            <a:headEnd/>
            <a:tailEnd/>
          </a:ln>
        </p:spPr>
      </p:pic>
      <p:sp>
        <p:nvSpPr>
          <p:cNvPr id="7" name="TextBox 6"/>
          <p:cNvSpPr txBox="1"/>
          <p:nvPr/>
        </p:nvSpPr>
        <p:spPr>
          <a:xfrm>
            <a:off x="1066800" y="6106180"/>
            <a:ext cx="4495800" cy="523220"/>
          </a:xfrm>
          <a:prstGeom prst="rect">
            <a:avLst/>
          </a:prstGeom>
          <a:noFill/>
        </p:spPr>
        <p:txBody>
          <a:bodyPr wrap="square" rtlCol="0">
            <a:spAutoFit/>
          </a:bodyPr>
          <a:lstStyle/>
          <a:p>
            <a:r>
              <a:rPr lang="en-US" sz="1400" i="1" dirty="0" smtClean="0"/>
              <a:t>Image from “Embedded </a:t>
            </a:r>
            <a:r>
              <a:rPr lang="en-US" sz="1400" i="1" dirty="0"/>
              <a:t>System Architecture Analysis Using SAE AADL” by </a:t>
            </a:r>
            <a:r>
              <a:rPr lang="en-US" sz="1400" i="1" dirty="0" err="1"/>
              <a:t>Feiler</a:t>
            </a:r>
            <a:r>
              <a:rPr lang="en-US" sz="1400" i="1" dirty="0"/>
              <a:t>, </a:t>
            </a:r>
            <a:r>
              <a:rPr lang="en-US" sz="1400" i="1" dirty="0" err="1"/>
              <a:t>Gluch</a:t>
            </a:r>
            <a:r>
              <a:rPr lang="en-US" sz="1400" i="1" dirty="0"/>
              <a:t>, </a:t>
            </a:r>
            <a:r>
              <a:rPr lang="en-US" sz="1400" i="1" dirty="0" err="1"/>
              <a:t>Hudak</a:t>
            </a:r>
            <a:r>
              <a:rPr lang="en-US" sz="1400" i="1" dirty="0"/>
              <a:t>, and Lewis</a:t>
            </a:r>
            <a:r>
              <a:rPr lang="en-US" sz="1400" i="1" dirty="0" smtClean="0"/>
              <a:t>.</a:t>
            </a:r>
            <a:endParaRPr lang="en-US" dirty="0"/>
          </a:p>
        </p:txBody>
      </p:sp>
    </p:spTree>
    <p:extLst>
      <p:ext uri="{BB962C8B-B14F-4D97-AF65-F5344CB8AC3E}">
        <p14:creationId xmlns:p14="http://schemas.microsoft.com/office/powerpoint/2010/main" val="715046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152400"/>
            <a:ext cx="7498080" cy="1143000"/>
          </a:xfrm>
        </p:spPr>
        <p:txBody>
          <a:bodyPr/>
          <a:lstStyle/>
          <a:p>
            <a:r>
              <a:rPr lang="en-US" dirty="0" smtClean="0"/>
              <a:t>Communicating Redundancy</a:t>
            </a:r>
            <a:endParaRPr lang="en-US" dirty="0"/>
          </a:p>
        </p:txBody>
      </p:sp>
      <p:sp>
        <p:nvSpPr>
          <p:cNvPr id="3" name="Date Placeholder 2"/>
          <p:cNvSpPr>
            <a:spLocks noGrp="1"/>
          </p:cNvSpPr>
          <p:nvPr>
            <p:ph type="dt" sz="half" idx="10"/>
          </p:nvPr>
        </p:nvSpPr>
        <p:spPr/>
        <p:txBody>
          <a:bodyPr/>
          <a:lstStyle/>
          <a:p>
            <a:fld id="{5C4FEF25-D4D9-46EC-9C2C-77935F3EE93B}" type="datetime1">
              <a:rPr lang="en-US" smtClean="0"/>
              <a:t>3/17/2014</a:t>
            </a:fld>
            <a:endParaRPr lang="en-US" dirty="0"/>
          </a:p>
        </p:txBody>
      </p:sp>
      <p:sp>
        <p:nvSpPr>
          <p:cNvPr id="4" name="Footer Placeholder 3"/>
          <p:cNvSpPr>
            <a:spLocks noGrp="1"/>
          </p:cNvSpPr>
          <p:nvPr>
            <p:ph type="ftr" sz="quarter" idx="11"/>
          </p:nvPr>
        </p:nvSpPr>
        <p:spPr/>
        <p:txBody>
          <a:bodyPr/>
          <a:lstStyle/>
          <a:p>
            <a:r>
              <a:rPr lang="en-US" smtClean="0"/>
              <a:t>AADL and AGREE - Mike Whalen</a:t>
            </a:r>
            <a:endParaRPr lang="en-US" dirty="0"/>
          </a:p>
        </p:txBody>
      </p:sp>
      <p:sp>
        <p:nvSpPr>
          <p:cNvPr id="5" name="Slide Number Placeholder 4"/>
          <p:cNvSpPr>
            <a:spLocks noGrp="1"/>
          </p:cNvSpPr>
          <p:nvPr>
            <p:ph type="sldNum" sz="quarter" idx="12"/>
          </p:nvPr>
        </p:nvSpPr>
        <p:spPr/>
        <p:txBody>
          <a:bodyPr/>
          <a:lstStyle/>
          <a:p>
            <a:fld id="{4D024EAD-959E-4AE8-BC1E-4597B6F00E83}" type="slidenum">
              <a:rPr lang="en-US" smtClean="0"/>
              <a:pPr/>
              <a:t>16</a:t>
            </a:fld>
            <a:endParaRPr lang="en-US" dirty="0"/>
          </a:p>
        </p:txBody>
      </p:sp>
      <p:pic>
        <p:nvPicPr>
          <p:cNvPr id="9218" name="Picture 2"/>
          <p:cNvPicPr>
            <a:picLocks noChangeAspect="1" noChangeArrowheads="1"/>
          </p:cNvPicPr>
          <p:nvPr/>
        </p:nvPicPr>
        <p:blipFill>
          <a:blip r:embed="rId2" cstate="print"/>
          <a:srcRect/>
          <a:stretch>
            <a:fillRect/>
          </a:stretch>
        </p:blipFill>
        <p:spPr bwMode="auto">
          <a:xfrm>
            <a:off x="1143000" y="876815"/>
            <a:ext cx="7000875" cy="5676385"/>
          </a:xfrm>
          <a:prstGeom prst="rect">
            <a:avLst/>
          </a:prstGeom>
          <a:noFill/>
          <a:ln w="9525">
            <a:noFill/>
            <a:miter lim="800000"/>
            <a:headEnd/>
            <a:tailEnd/>
          </a:ln>
        </p:spPr>
      </p:pic>
    </p:spTree>
    <p:extLst>
      <p:ext uri="{BB962C8B-B14F-4D97-AF65-F5344CB8AC3E}">
        <p14:creationId xmlns:p14="http://schemas.microsoft.com/office/powerpoint/2010/main" val="32052233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Describing Fault Tolerance</a:t>
            </a:r>
            <a:endParaRPr lang="en-US" dirty="0"/>
          </a:p>
        </p:txBody>
      </p:sp>
      <p:sp>
        <p:nvSpPr>
          <p:cNvPr id="3" name="Date Placeholder 2"/>
          <p:cNvSpPr>
            <a:spLocks noGrp="1"/>
          </p:cNvSpPr>
          <p:nvPr>
            <p:ph type="dt" sz="half" idx="10"/>
          </p:nvPr>
        </p:nvSpPr>
        <p:spPr/>
        <p:txBody>
          <a:bodyPr/>
          <a:lstStyle/>
          <a:p>
            <a:fld id="{F698A70D-549F-4119-9267-81D3B2429B51}" type="datetime1">
              <a:rPr lang="en-US" smtClean="0"/>
              <a:t>3/17/2014</a:t>
            </a:fld>
            <a:endParaRPr lang="en-US" dirty="0"/>
          </a:p>
        </p:txBody>
      </p:sp>
      <p:sp>
        <p:nvSpPr>
          <p:cNvPr id="4" name="Footer Placeholder 3"/>
          <p:cNvSpPr>
            <a:spLocks noGrp="1"/>
          </p:cNvSpPr>
          <p:nvPr>
            <p:ph type="ftr" sz="quarter" idx="11"/>
          </p:nvPr>
        </p:nvSpPr>
        <p:spPr/>
        <p:txBody>
          <a:bodyPr/>
          <a:lstStyle/>
          <a:p>
            <a:r>
              <a:rPr lang="en-US" smtClean="0"/>
              <a:t>AADL and AGREE - Mike Whalen</a:t>
            </a:r>
            <a:endParaRPr lang="en-US" dirty="0"/>
          </a:p>
        </p:txBody>
      </p:sp>
      <p:sp>
        <p:nvSpPr>
          <p:cNvPr id="5" name="Slide Number Placeholder 4"/>
          <p:cNvSpPr>
            <a:spLocks noGrp="1"/>
          </p:cNvSpPr>
          <p:nvPr>
            <p:ph type="sldNum" sz="quarter" idx="12"/>
          </p:nvPr>
        </p:nvSpPr>
        <p:spPr/>
        <p:txBody>
          <a:bodyPr/>
          <a:lstStyle/>
          <a:p>
            <a:fld id="{4D024EAD-959E-4AE8-BC1E-4597B6F00E83}" type="slidenum">
              <a:rPr lang="en-US" smtClean="0"/>
              <a:pPr/>
              <a:t>17</a:t>
            </a:fld>
            <a:endParaRPr lang="en-US" dirty="0"/>
          </a:p>
        </p:txBody>
      </p:sp>
      <p:pic>
        <p:nvPicPr>
          <p:cNvPr id="10243" name="Picture 3"/>
          <p:cNvPicPr>
            <a:picLocks noChangeAspect="1" noChangeArrowheads="1"/>
          </p:cNvPicPr>
          <p:nvPr/>
        </p:nvPicPr>
        <p:blipFill>
          <a:blip r:embed="rId2" cstate="print"/>
          <a:srcRect/>
          <a:stretch>
            <a:fillRect/>
          </a:stretch>
        </p:blipFill>
        <p:spPr bwMode="auto">
          <a:xfrm>
            <a:off x="1143000" y="1295400"/>
            <a:ext cx="7648575" cy="4972050"/>
          </a:xfrm>
          <a:prstGeom prst="rect">
            <a:avLst/>
          </a:prstGeom>
          <a:noFill/>
          <a:ln w="9525">
            <a:noFill/>
            <a:miter lim="800000"/>
            <a:headEnd/>
            <a:tailEnd/>
          </a:ln>
        </p:spPr>
      </p:pic>
      <p:sp>
        <p:nvSpPr>
          <p:cNvPr id="7" name="TextBox 6"/>
          <p:cNvSpPr txBox="1"/>
          <p:nvPr/>
        </p:nvSpPr>
        <p:spPr>
          <a:xfrm>
            <a:off x="1066800" y="6106180"/>
            <a:ext cx="4495800" cy="523220"/>
          </a:xfrm>
          <a:prstGeom prst="rect">
            <a:avLst/>
          </a:prstGeom>
          <a:noFill/>
        </p:spPr>
        <p:txBody>
          <a:bodyPr wrap="square" rtlCol="0">
            <a:spAutoFit/>
          </a:bodyPr>
          <a:lstStyle/>
          <a:p>
            <a:r>
              <a:rPr lang="en-US" sz="1400" i="1" dirty="0" smtClean="0"/>
              <a:t>Image from “Embedded </a:t>
            </a:r>
            <a:r>
              <a:rPr lang="en-US" sz="1400" i="1" dirty="0"/>
              <a:t>System Architecture Analysis Using SAE AADL” by </a:t>
            </a:r>
            <a:r>
              <a:rPr lang="en-US" sz="1400" i="1" dirty="0" err="1"/>
              <a:t>Feiler</a:t>
            </a:r>
            <a:r>
              <a:rPr lang="en-US" sz="1400" i="1" dirty="0"/>
              <a:t>, </a:t>
            </a:r>
            <a:r>
              <a:rPr lang="en-US" sz="1400" i="1" dirty="0" err="1"/>
              <a:t>Gluch</a:t>
            </a:r>
            <a:r>
              <a:rPr lang="en-US" sz="1400" i="1" dirty="0"/>
              <a:t>, </a:t>
            </a:r>
            <a:r>
              <a:rPr lang="en-US" sz="1400" i="1" dirty="0" err="1"/>
              <a:t>Hudak</a:t>
            </a:r>
            <a:r>
              <a:rPr lang="en-US" sz="1400" i="1" dirty="0"/>
              <a:t>, and Lewis</a:t>
            </a:r>
            <a:r>
              <a:rPr lang="en-US" sz="1400" i="1" dirty="0" smtClean="0"/>
              <a:t>.</a:t>
            </a:r>
            <a:endParaRPr lang="en-US" dirty="0"/>
          </a:p>
        </p:txBody>
      </p:sp>
    </p:spTree>
    <p:extLst>
      <p:ext uri="{BB962C8B-B14F-4D97-AF65-F5344CB8AC3E}">
        <p14:creationId xmlns:p14="http://schemas.microsoft.com/office/powerpoint/2010/main" val="174314845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Compositional verification</a:t>
            </a:r>
            <a:endParaRPr lang="en-US" dirty="0"/>
          </a:p>
        </p:txBody>
      </p:sp>
      <p:sp>
        <p:nvSpPr>
          <p:cNvPr id="3" name="Text Placeholder 2"/>
          <p:cNvSpPr>
            <a:spLocks noGrp="1"/>
          </p:cNvSpPr>
          <p:nvPr>
            <p:ph type="body" idx="1"/>
          </p:nvPr>
        </p:nvSpPr>
        <p:spPr/>
        <p:txBody>
          <a:bodyPr/>
          <a:lstStyle/>
          <a:p>
            <a:endParaRPr lang="en-US"/>
          </a:p>
        </p:txBody>
      </p:sp>
      <p:sp>
        <p:nvSpPr>
          <p:cNvPr id="4" name="Date Placeholder 3"/>
          <p:cNvSpPr>
            <a:spLocks noGrp="1"/>
          </p:cNvSpPr>
          <p:nvPr>
            <p:ph type="dt" sz="half" idx="10"/>
          </p:nvPr>
        </p:nvSpPr>
        <p:spPr/>
        <p:txBody>
          <a:bodyPr/>
          <a:lstStyle/>
          <a:p>
            <a:fld id="{B9A4D355-31D6-44ED-AD28-868C25B69EF3}" type="datetime1">
              <a:rPr lang="en-US" smtClean="0"/>
              <a:t>3/17/2014</a:t>
            </a:fld>
            <a:endParaRPr lang="en-US" dirty="0"/>
          </a:p>
        </p:txBody>
      </p:sp>
      <p:sp>
        <p:nvSpPr>
          <p:cNvPr id="5" name="Footer Placeholder 4"/>
          <p:cNvSpPr>
            <a:spLocks noGrp="1"/>
          </p:cNvSpPr>
          <p:nvPr>
            <p:ph type="ftr" sz="quarter" idx="11"/>
          </p:nvPr>
        </p:nvSpPr>
        <p:spPr/>
        <p:txBody>
          <a:bodyPr/>
          <a:lstStyle/>
          <a:p>
            <a:r>
              <a:rPr lang="en-US" smtClean="0"/>
              <a:t>AADL and AGREE - Mike Whalen</a:t>
            </a:r>
            <a:endParaRPr lang="en-US" dirty="0"/>
          </a:p>
        </p:txBody>
      </p:sp>
      <p:sp>
        <p:nvSpPr>
          <p:cNvPr id="6" name="Slide Number Placeholder 5"/>
          <p:cNvSpPr>
            <a:spLocks noGrp="1"/>
          </p:cNvSpPr>
          <p:nvPr>
            <p:ph type="sldNum" sz="quarter" idx="12"/>
          </p:nvPr>
        </p:nvSpPr>
        <p:spPr/>
        <p:txBody>
          <a:bodyPr/>
          <a:lstStyle/>
          <a:p>
            <a:fld id="{4D024EAD-959E-4AE8-BC1E-4597B6F00E83}" type="slidenum">
              <a:rPr lang="en-US" smtClean="0"/>
              <a:pPr/>
              <a:t>18</a:t>
            </a:fld>
            <a:endParaRPr lang="en-US" dirty="0"/>
          </a:p>
        </p:txBody>
      </p:sp>
    </p:spTree>
    <p:extLst>
      <p:ext uri="{BB962C8B-B14F-4D97-AF65-F5344CB8AC3E}">
        <p14:creationId xmlns:p14="http://schemas.microsoft.com/office/powerpoint/2010/main" val="6114169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Main Messages</a:t>
            </a:r>
            <a:endParaRPr lang="en-US" dirty="0"/>
          </a:p>
        </p:txBody>
      </p:sp>
      <p:sp>
        <p:nvSpPr>
          <p:cNvPr id="4" name="Date Placeholder 3"/>
          <p:cNvSpPr>
            <a:spLocks noGrp="1"/>
          </p:cNvSpPr>
          <p:nvPr>
            <p:ph type="dt" sz="half" idx="10"/>
          </p:nvPr>
        </p:nvSpPr>
        <p:spPr/>
        <p:txBody>
          <a:bodyPr/>
          <a:lstStyle/>
          <a:p>
            <a:fld id="{E66AC69E-63AE-4E1E-B334-F873AF947DAD}" type="datetime1">
              <a:rPr lang="en-US" smtClean="0"/>
              <a:t>3/17/2014</a:t>
            </a:fld>
            <a:endParaRPr lang="en-US" dirty="0"/>
          </a:p>
        </p:txBody>
      </p:sp>
      <p:sp>
        <p:nvSpPr>
          <p:cNvPr id="5" name="Footer Placeholder 4"/>
          <p:cNvSpPr>
            <a:spLocks noGrp="1"/>
          </p:cNvSpPr>
          <p:nvPr>
            <p:ph type="ftr" sz="quarter" idx="11"/>
          </p:nvPr>
        </p:nvSpPr>
        <p:spPr/>
        <p:txBody>
          <a:bodyPr/>
          <a:lstStyle/>
          <a:p>
            <a:r>
              <a:rPr lang="en-US" smtClean="0"/>
              <a:t>AADL and AGREE - Mike Whalen</a:t>
            </a:r>
            <a:endParaRPr lang="en-US" dirty="0"/>
          </a:p>
        </p:txBody>
      </p:sp>
      <p:sp>
        <p:nvSpPr>
          <p:cNvPr id="6" name="Slide Number Placeholder 5"/>
          <p:cNvSpPr>
            <a:spLocks noGrp="1"/>
          </p:cNvSpPr>
          <p:nvPr>
            <p:ph type="sldNum" sz="quarter" idx="12"/>
          </p:nvPr>
        </p:nvSpPr>
        <p:spPr/>
        <p:txBody>
          <a:bodyPr/>
          <a:lstStyle/>
          <a:p>
            <a:fld id="{A5FA6E97-0784-490A-A9E7-F8345BF34469}" type="slidenum">
              <a:rPr lang="en-US" smtClean="0"/>
              <a:pPr/>
              <a:t>19</a:t>
            </a:fld>
            <a:endParaRPr lang="en-US"/>
          </a:p>
        </p:txBody>
      </p:sp>
      <p:sp>
        <p:nvSpPr>
          <p:cNvPr id="7" name="TextBox 6"/>
          <p:cNvSpPr txBox="1"/>
          <p:nvPr/>
        </p:nvSpPr>
        <p:spPr>
          <a:xfrm>
            <a:off x="1219200" y="1416308"/>
            <a:ext cx="7620000" cy="4524315"/>
          </a:xfrm>
          <a:prstGeom prst="rect">
            <a:avLst/>
          </a:prstGeom>
          <a:solidFill>
            <a:schemeClr val="accent2">
              <a:lumMod val="40000"/>
              <a:lumOff val="60000"/>
            </a:schemeClr>
          </a:solidFill>
          <a:ln>
            <a:solidFill>
              <a:schemeClr val="tx1"/>
            </a:solidFill>
          </a:ln>
        </p:spPr>
        <p:txBody>
          <a:bodyPr wrap="square" rtlCol="0">
            <a:spAutoFit/>
          </a:bodyPr>
          <a:lstStyle/>
          <a:p>
            <a:pPr algn="ctr"/>
            <a:r>
              <a:rPr lang="en-US" sz="3200" i="1" dirty="0" smtClean="0"/>
              <a:t>Scaling formal verification up to system architectures requires compositional approaches.</a:t>
            </a:r>
            <a:endParaRPr lang="en-US" sz="3200" i="1" dirty="0"/>
          </a:p>
          <a:p>
            <a:pPr algn="ctr"/>
            <a:endParaRPr lang="en-US" sz="3200" b="1" i="1" dirty="0" smtClean="0"/>
          </a:p>
          <a:p>
            <a:pPr algn="ctr"/>
            <a:r>
              <a:rPr lang="en-US" sz="3200" i="1" dirty="0" smtClean="0"/>
              <a:t>Compositional approaches require both logical foundations and engineering support.  </a:t>
            </a:r>
          </a:p>
          <a:p>
            <a:pPr algn="ctr"/>
            <a:endParaRPr lang="en-US" sz="3200" b="1" i="1" dirty="0" smtClean="0"/>
          </a:p>
          <a:p>
            <a:pPr algn="ctr"/>
            <a:r>
              <a:rPr lang="en-US" sz="3200" b="1" i="1" dirty="0" smtClean="0"/>
              <a:t>Your How is My What:</a:t>
            </a:r>
            <a:r>
              <a:rPr lang="en-US" sz="3200" i="1" dirty="0" smtClean="0"/>
              <a:t> in large-scale systems, requirements vs. design is a often matter of perspective</a:t>
            </a:r>
          </a:p>
        </p:txBody>
      </p:sp>
    </p:spTree>
    <p:extLst>
      <p:ext uri="{BB962C8B-B14F-4D97-AF65-F5344CB8AC3E}">
        <p14:creationId xmlns:p14="http://schemas.microsoft.com/office/powerpoint/2010/main" val="18508880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AADL Overview</a:t>
            </a:r>
            <a:endParaRPr lang="en-US" dirty="0"/>
          </a:p>
        </p:txBody>
      </p:sp>
      <p:sp>
        <p:nvSpPr>
          <p:cNvPr id="3" name="Content Placeholder 2"/>
          <p:cNvSpPr>
            <a:spLocks noGrp="1"/>
          </p:cNvSpPr>
          <p:nvPr>
            <p:ph idx="1"/>
          </p:nvPr>
        </p:nvSpPr>
        <p:spPr/>
        <p:txBody>
          <a:bodyPr>
            <a:normAutofit/>
          </a:bodyPr>
          <a:lstStyle/>
          <a:p>
            <a:r>
              <a:rPr lang="en-US" sz="2800" dirty="0" smtClean="0"/>
              <a:t>See “AADL V2 Overview Feb 2010” </a:t>
            </a:r>
            <a:r>
              <a:rPr lang="en-US" sz="2800" dirty="0"/>
              <a:t>available at: </a:t>
            </a:r>
            <a:br>
              <a:rPr lang="en-US" sz="2800" dirty="0"/>
            </a:br>
            <a:r>
              <a:rPr lang="en-US" sz="2800" dirty="0"/>
              <a:t>https://wiki.sei.cmu.edu/aadl/images/7/73/AADLV2Overview-AADLUserDay-Feb_2010.pdf </a:t>
            </a:r>
          </a:p>
        </p:txBody>
      </p:sp>
      <p:sp>
        <p:nvSpPr>
          <p:cNvPr id="4" name="Date Placeholder 3"/>
          <p:cNvSpPr>
            <a:spLocks noGrp="1"/>
          </p:cNvSpPr>
          <p:nvPr>
            <p:ph type="dt" sz="half" idx="10"/>
          </p:nvPr>
        </p:nvSpPr>
        <p:spPr/>
        <p:txBody>
          <a:bodyPr/>
          <a:lstStyle/>
          <a:p>
            <a:fld id="{860C5462-F1EC-4153-8D54-720A0ABE4476}" type="datetime1">
              <a:rPr lang="en-US" smtClean="0"/>
              <a:t>3/17/2014</a:t>
            </a:fld>
            <a:endParaRPr lang="en-US" dirty="0"/>
          </a:p>
        </p:txBody>
      </p:sp>
      <p:sp>
        <p:nvSpPr>
          <p:cNvPr id="5" name="Footer Placeholder 4"/>
          <p:cNvSpPr>
            <a:spLocks noGrp="1"/>
          </p:cNvSpPr>
          <p:nvPr>
            <p:ph type="ftr" sz="quarter" idx="11"/>
          </p:nvPr>
        </p:nvSpPr>
        <p:spPr/>
        <p:txBody>
          <a:bodyPr/>
          <a:lstStyle/>
          <a:p>
            <a:r>
              <a:rPr lang="en-US" smtClean="0"/>
              <a:t>AADL and AGREE - Mike Whalen</a:t>
            </a:r>
            <a:endParaRPr lang="en-US" dirty="0"/>
          </a:p>
        </p:txBody>
      </p:sp>
      <p:sp>
        <p:nvSpPr>
          <p:cNvPr id="6" name="Slide Number Placeholder 5"/>
          <p:cNvSpPr>
            <a:spLocks noGrp="1"/>
          </p:cNvSpPr>
          <p:nvPr>
            <p:ph type="sldNum" sz="quarter" idx="12"/>
          </p:nvPr>
        </p:nvSpPr>
        <p:spPr/>
        <p:txBody>
          <a:bodyPr/>
          <a:lstStyle/>
          <a:p>
            <a:fld id="{4D024EAD-959E-4AE8-BC1E-4597B6F00E83}" type="slidenum">
              <a:rPr lang="en-US" smtClean="0"/>
              <a:pPr/>
              <a:t>2</a:t>
            </a:fld>
            <a:endParaRPr lang="en-US" dirty="0"/>
          </a:p>
        </p:txBody>
      </p:sp>
      <p:sp>
        <p:nvSpPr>
          <p:cNvPr id="7" name="Right Arrow 6"/>
          <p:cNvSpPr/>
          <p:nvPr/>
        </p:nvSpPr>
        <p:spPr>
          <a:xfrm>
            <a:off x="1981200" y="3352800"/>
            <a:ext cx="6858000" cy="2819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2462608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76200"/>
            <a:ext cx="8077200" cy="1143000"/>
          </a:xfrm>
        </p:spPr>
        <p:txBody>
          <a:bodyPr>
            <a:normAutofit/>
          </a:bodyPr>
          <a:lstStyle/>
          <a:p>
            <a:r>
              <a:rPr lang="en-US" sz="3600" dirty="0" smtClean="0"/>
              <a:t>Component Level Formal Analysis Efforts</a:t>
            </a:r>
            <a:endParaRPr lang="en-US" sz="3600" dirty="0"/>
          </a:p>
        </p:txBody>
      </p:sp>
      <p:sp>
        <p:nvSpPr>
          <p:cNvPr id="4" name="Date Placeholder 3"/>
          <p:cNvSpPr>
            <a:spLocks noGrp="1"/>
          </p:cNvSpPr>
          <p:nvPr>
            <p:ph type="dt" sz="half" idx="10"/>
          </p:nvPr>
        </p:nvSpPr>
        <p:spPr/>
        <p:txBody>
          <a:bodyPr/>
          <a:lstStyle/>
          <a:p>
            <a:fld id="{DFFFB296-3BF9-4DB0-BA9A-D79B7E82D605}" type="datetime1">
              <a:rPr lang="en-US" smtClean="0"/>
              <a:t>3/17/2014</a:t>
            </a:fld>
            <a:endParaRPr lang="en-US"/>
          </a:p>
        </p:txBody>
      </p:sp>
      <p:sp>
        <p:nvSpPr>
          <p:cNvPr id="5" name="Footer Placeholder 4"/>
          <p:cNvSpPr>
            <a:spLocks noGrp="1"/>
          </p:cNvSpPr>
          <p:nvPr>
            <p:ph type="ftr" sz="quarter" idx="11"/>
          </p:nvPr>
        </p:nvSpPr>
        <p:spPr/>
        <p:txBody>
          <a:bodyPr/>
          <a:lstStyle/>
          <a:p>
            <a:r>
              <a:rPr lang="en-US" smtClean="0"/>
              <a:t>AADL and AGREE - Mike Whalen</a:t>
            </a:r>
            <a:endParaRPr lang="en-US" dirty="0"/>
          </a:p>
        </p:txBody>
      </p:sp>
      <p:sp>
        <p:nvSpPr>
          <p:cNvPr id="6" name="Slide Number Placeholder 5"/>
          <p:cNvSpPr>
            <a:spLocks noGrp="1"/>
          </p:cNvSpPr>
          <p:nvPr>
            <p:ph type="sldNum" sz="quarter" idx="12"/>
          </p:nvPr>
        </p:nvSpPr>
        <p:spPr/>
        <p:txBody>
          <a:bodyPr/>
          <a:lstStyle/>
          <a:p>
            <a:fld id="{A5FA6E97-0784-490A-A9E7-F8345BF34469}" type="slidenum">
              <a:rPr lang="en-US" smtClean="0"/>
              <a:pPr/>
              <a:t>20</a:t>
            </a:fld>
            <a:endParaRPr lang="en-US"/>
          </a:p>
        </p:txBody>
      </p:sp>
      <p:pic>
        <p:nvPicPr>
          <p:cNvPr id="377857" name="Picture 1"/>
          <p:cNvPicPr>
            <a:picLocks noChangeAspect="1" noChangeArrowheads="1"/>
          </p:cNvPicPr>
          <p:nvPr/>
        </p:nvPicPr>
        <p:blipFill>
          <a:blip r:embed="rId3" cstate="print"/>
          <a:srcRect/>
          <a:stretch>
            <a:fillRect/>
          </a:stretch>
        </p:blipFill>
        <p:spPr bwMode="auto">
          <a:xfrm>
            <a:off x="0" y="1219200"/>
            <a:ext cx="4572000" cy="3429000"/>
          </a:xfrm>
          <a:prstGeom prst="rect">
            <a:avLst/>
          </a:prstGeom>
          <a:noFill/>
          <a:ln w="9525">
            <a:noFill/>
            <a:miter lim="800000"/>
            <a:headEnd/>
            <a:tailEnd/>
          </a:ln>
        </p:spPr>
      </p:pic>
      <p:pic>
        <p:nvPicPr>
          <p:cNvPr id="377858" name="Picture 2"/>
          <p:cNvPicPr>
            <a:picLocks noChangeAspect="1" noChangeArrowheads="1"/>
          </p:cNvPicPr>
          <p:nvPr/>
        </p:nvPicPr>
        <p:blipFill>
          <a:blip r:embed="rId4" cstate="print"/>
          <a:srcRect/>
          <a:stretch>
            <a:fillRect/>
          </a:stretch>
        </p:blipFill>
        <p:spPr bwMode="auto">
          <a:xfrm>
            <a:off x="4267200" y="1447800"/>
            <a:ext cx="4572000" cy="3429000"/>
          </a:xfrm>
          <a:prstGeom prst="rect">
            <a:avLst/>
          </a:prstGeom>
          <a:noFill/>
          <a:ln w="9525">
            <a:noFill/>
            <a:miter lim="800000"/>
            <a:headEnd/>
            <a:tailEnd/>
          </a:ln>
        </p:spPr>
      </p:pic>
      <p:pic>
        <p:nvPicPr>
          <p:cNvPr id="8" name="Picture 2"/>
          <p:cNvPicPr>
            <a:picLocks noChangeAspect="1" noChangeArrowheads="1"/>
          </p:cNvPicPr>
          <p:nvPr/>
        </p:nvPicPr>
        <p:blipFill>
          <a:blip r:embed="rId5" cstate="print"/>
          <a:srcRect l="8125" r="8125"/>
          <a:stretch>
            <a:fillRect/>
          </a:stretch>
        </p:blipFill>
        <p:spPr bwMode="auto">
          <a:xfrm>
            <a:off x="152400" y="1828800"/>
            <a:ext cx="4876800" cy="3639403"/>
          </a:xfrm>
          <a:prstGeom prst="rect">
            <a:avLst/>
          </a:prstGeom>
          <a:noFill/>
          <a:ln w="9525">
            <a:noFill/>
            <a:miter lim="800000"/>
            <a:headEnd/>
            <a:tailEnd/>
          </a:ln>
        </p:spPr>
      </p:pic>
      <p:pic>
        <p:nvPicPr>
          <p:cNvPr id="371713" name="Picture 1"/>
          <p:cNvPicPr>
            <a:picLocks noChangeAspect="1" noChangeArrowheads="1"/>
          </p:cNvPicPr>
          <p:nvPr/>
        </p:nvPicPr>
        <p:blipFill>
          <a:blip r:embed="rId6" cstate="print"/>
          <a:srcRect/>
          <a:stretch>
            <a:fillRect/>
          </a:stretch>
        </p:blipFill>
        <p:spPr bwMode="auto">
          <a:xfrm>
            <a:off x="4343400" y="2362200"/>
            <a:ext cx="4724400" cy="3544790"/>
          </a:xfrm>
          <a:prstGeom prst="rect">
            <a:avLst/>
          </a:prstGeom>
          <a:noFill/>
          <a:ln w="9525">
            <a:noFill/>
            <a:miter lim="800000"/>
            <a:headEnd/>
            <a:tailEnd/>
          </a:ln>
        </p:spPr>
      </p:pic>
      <p:pic>
        <p:nvPicPr>
          <p:cNvPr id="371715" name="Picture 3"/>
          <p:cNvPicPr>
            <a:picLocks noChangeAspect="1" noChangeArrowheads="1"/>
          </p:cNvPicPr>
          <p:nvPr/>
        </p:nvPicPr>
        <p:blipFill>
          <a:blip r:embed="rId7" cstate="print"/>
          <a:srcRect/>
          <a:stretch>
            <a:fillRect/>
          </a:stretch>
        </p:blipFill>
        <p:spPr bwMode="auto">
          <a:xfrm>
            <a:off x="381000" y="2819400"/>
            <a:ext cx="4874751" cy="3657600"/>
          </a:xfrm>
          <a:prstGeom prst="rect">
            <a:avLst/>
          </a:prstGeom>
          <a:noFill/>
          <a:ln w="9525">
            <a:noFill/>
            <a:miter lim="800000"/>
            <a:headEnd/>
            <a:tailEnd/>
          </a:ln>
        </p:spPr>
      </p:pic>
      <p:pic>
        <p:nvPicPr>
          <p:cNvPr id="738305" name="Picture 1"/>
          <p:cNvPicPr>
            <a:picLocks noChangeAspect="1" noChangeArrowheads="1"/>
          </p:cNvPicPr>
          <p:nvPr/>
        </p:nvPicPr>
        <p:blipFill>
          <a:blip r:embed="rId8" cstate="print"/>
          <a:srcRect/>
          <a:stretch>
            <a:fillRect/>
          </a:stretch>
        </p:blipFill>
        <p:spPr bwMode="auto">
          <a:xfrm>
            <a:off x="4216463" y="3161208"/>
            <a:ext cx="4927537" cy="3696792"/>
          </a:xfrm>
          <a:prstGeom prst="rect">
            <a:avLst/>
          </a:prstGeom>
          <a:noFill/>
          <a:ln w="9525">
            <a:noFill/>
            <a:miter lim="800000"/>
            <a:headEnd/>
            <a:tailEnd/>
          </a:ln>
        </p:spPr>
      </p:pic>
      <p:pic>
        <p:nvPicPr>
          <p:cNvPr id="737282" name="Picture 2"/>
          <p:cNvPicPr>
            <a:picLocks noChangeAspect="1" noChangeArrowheads="1"/>
          </p:cNvPicPr>
          <p:nvPr/>
        </p:nvPicPr>
        <p:blipFill>
          <a:blip r:embed="rId9" cstate="print"/>
          <a:srcRect/>
          <a:stretch>
            <a:fillRect/>
          </a:stretch>
        </p:blipFill>
        <p:spPr bwMode="auto">
          <a:xfrm>
            <a:off x="2133600" y="2057400"/>
            <a:ext cx="5181600" cy="3886200"/>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33593466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78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17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717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3830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5" presetClass="entr" presetSubtype="0" fill="hold" nodeType="clickEffect">
                                  <p:stCondLst>
                                    <p:cond delay="0"/>
                                  </p:stCondLst>
                                  <p:childTnLst>
                                    <p:set>
                                      <p:cBhvr>
                                        <p:cTn id="26" dur="1" fill="hold">
                                          <p:stCondLst>
                                            <p:cond delay="0"/>
                                          </p:stCondLst>
                                        </p:cTn>
                                        <p:tgtEl>
                                          <p:spTgt spid="737282"/>
                                        </p:tgtEl>
                                        <p:attrNameLst>
                                          <p:attrName>style.visibility</p:attrName>
                                        </p:attrNameLst>
                                      </p:cBhvr>
                                      <p:to>
                                        <p:strVal val="visible"/>
                                      </p:to>
                                    </p:set>
                                    <p:anim calcmode="lin" valueType="num">
                                      <p:cBhvr>
                                        <p:cTn id="27" dur="1000" fill="hold"/>
                                        <p:tgtEl>
                                          <p:spTgt spid="737282"/>
                                        </p:tgtEl>
                                        <p:attrNameLst>
                                          <p:attrName>ppt_w</p:attrName>
                                        </p:attrNameLst>
                                      </p:cBhvr>
                                      <p:tavLst>
                                        <p:tav tm="0">
                                          <p:val>
                                            <p:fltVal val="0"/>
                                          </p:val>
                                        </p:tav>
                                        <p:tav tm="100000">
                                          <p:val>
                                            <p:strVal val="#ppt_w"/>
                                          </p:val>
                                        </p:tav>
                                      </p:tavLst>
                                    </p:anim>
                                    <p:anim calcmode="lin" valueType="num">
                                      <p:cBhvr>
                                        <p:cTn id="28" dur="1000" fill="hold"/>
                                        <p:tgtEl>
                                          <p:spTgt spid="737282"/>
                                        </p:tgtEl>
                                        <p:attrNameLst>
                                          <p:attrName>ppt_h</p:attrName>
                                        </p:attrNameLst>
                                      </p:cBhvr>
                                      <p:tavLst>
                                        <p:tav tm="0">
                                          <p:val>
                                            <p:fltVal val="0"/>
                                          </p:val>
                                        </p:tav>
                                        <p:tav tm="100000">
                                          <p:val>
                                            <p:strVal val="#ppt_h"/>
                                          </p:val>
                                        </p:tav>
                                      </p:tavLst>
                                    </p:anim>
                                    <p:anim calcmode="lin" valueType="num">
                                      <p:cBhvr>
                                        <p:cTn id="29" dur="1000" fill="hold"/>
                                        <p:tgtEl>
                                          <p:spTgt spid="737282"/>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73728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whalen_2\AppData\Local\Microsoft\Windows\Temporary Internet Files\Content.IE5\CSXIQR61\MP900431739[1].jpg"/>
          <p:cNvPicPr>
            <a:picLocks noChangeAspect="1" noChangeArrowheads="1"/>
          </p:cNvPicPr>
          <p:nvPr/>
        </p:nvPicPr>
        <p:blipFill>
          <a:blip r:embed="rId2" cstate="print"/>
          <a:srcRect/>
          <a:stretch>
            <a:fillRect/>
          </a:stretch>
        </p:blipFill>
        <p:spPr bwMode="auto">
          <a:xfrm>
            <a:off x="1447800" y="304800"/>
            <a:ext cx="6096000" cy="6096000"/>
          </a:xfrm>
          <a:prstGeom prst="rect">
            <a:avLst/>
          </a:prstGeom>
          <a:noFill/>
        </p:spPr>
      </p:pic>
      <p:pic>
        <p:nvPicPr>
          <p:cNvPr id="456706" name="Picture 2" descr="C:\Users\whalen_2\AppData\Local\Microsoft\Windows\Temporary Internet Files\Content.IE5\1LTKJNEU\MP900442412[1].jpg"/>
          <p:cNvPicPr>
            <a:picLocks noChangeAspect="1" noChangeArrowheads="1"/>
          </p:cNvPicPr>
          <p:nvPr/>
        </p:nvPicPr>
        <p:blipFill>
          <a:blip r:embed="rId3" cstate="print"/>
          <a:srcRect/>
          <a:stretch>
            <a:fillRect/>
          </a:stretch>
        </p:blipFill>
        <p:spPr bwMode="auto">
          <a:xfrm>
            <a:off x="45492" y="0"/>
            <a:ext cx="9053015" cy="6858000"/>
          </a:xfrm>
          <a:prstGeom prst="rect">
            <a:avLst/>
          </a:prstGeom>
          <a:noFill/>
        </p:spPr>
      </p:pic>
      <p:sp>
        <p:nvSpPr>
          <p:cNvPr id="4" name="Date Placeholder 3"/>
          <p:cNvSpPr>
            <a:spLocks noGrp="1"/>
          </p:cNvSpPr>
          <p:nvPr>
            <p:ph type="dt" sz="half" idx="10"/>
          </p:nvPr>
        </p:nvSpPr>
        <p:spPr/>
        <p:txBody>
          <a:bodyPr/>
          <a:lstStyle/>
          <a:p>
            <a:fld id="{44C18E4E-8055-4F0E-8349-CC8364565313}" type="datetime1">
              <a:rPr lang="en-US" smtClean="0"/>
              <a:t>3/17/2014</a:t>
            </a:fld>
            <a:endParaRPr lang="en-US"/>
          </a:p>
        </p:txBody>
      </p:sp>
      <p:sp>
        <p:nvSpPr>
          <p:cNvPr id="5" name="Footer Placeholder 4"/>
          <p:cNvSpPr>
            <a:spLocks noGrp="1"/>
          </p:cNvSpPr>
          <p:nvPr>
            <p:ph type="ftr" sz="quarter" idx="11"/>
          </p:nvPr>
        </p:nvSpPr>
        <p:spPr/>
        <p:txBody>
          <a:bodyPr/>
          <a:lstStyle/>
          <a:p>
            <a:r>
              <a:rPr lang="en-US" smtClean="0"/>
              <a:t>AADL and AGREE - Mike Whalen</a:t>
            </a:r>
            <a:endParaRPr lang="en-US" dirty="0"/>
          </a:p>
        </p:txBody>
      </p:sp>
      <p:sp>
        <p:nvSpPr>
          <p:cNvPr id="6" name="Slide Number Placeholder 5"/>
          <p:cNvSpPr>
            <a:spLocks noGrp="1"/>
          </p:cNvSpPr>
          <p:nvPr>
            <p:ph type="sldNum" sz="quarter" idx="12"/>
          </p:nvPr>
        </p:nvSpPr>
        <p:spPr/>
        <p:txBody>
          <a:bodyPr/>
          <a:lstStyle/>
          <a:p>
            <a:fld id="{A5FA6E97-0784-490A-A9E7-F8345BF34469}" type="slidenum">
              <a:rPr lang="en-US" smtClean="0"/>
              <a:pPr/>
              <a:t>21</a:t>
            </a:fld>
            <a:endParaRPr lang="en-US"/>
          </a:p>
        </p:txBody>
      </p:sp>
    </p:spTree>
    <p:extLst>
      <p:ext uri="{BB962C8B-B14F-4D97-AF65-F5344CB8AC3E}">
        <p14:creationId xmlns:p14="http://schemas.microsoft.com/office/powerpoint/2010/main" val="42934018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nodeType="clickEffect">
                                  <p:stCondLst>
                                    <p:cond delay="0"/>
                                  </p:stCondLst>
                                  <p:childTnLst>
                                    <p:set>
                                      <p:cBhvr>
                                        <p:cTn id="6" dur="1" fill="hold">
                                          <p:stCondLst>
                                            <p:cond delay="0"/>
                                          </p:stCondLst>
                                        </p:cTn>
                                        <p:tgtEl>
                                          <p:spTgt spid="456706"/>
                                        </p:tgtEl>
                                        <p:attrNameLst>
                                          <p:attrName>style.visibility</p:attrName>
                                        </p:attrNameLst>
                                      </p:cBhvr>
                                      <p:to>
                                        <p:strVal val="visible"/>
                                      </p:to>
                                    </p:set>
                                    <p:animEffect transition="in" filter="fade">
                                      <p:cBhvr>
                                        <p:cTn id="7" dur="770" decel="100000"/>
                                        <p:tgtEl>
                                          <p:spTgt spid="456706"/>
                                        </p:tgtEl>
                                      </p:cBhvr>
                                    </p:animEffect>
                                    <p:animScale>
                                      <p:cBhvr>
                                        <p:cTn id="8" dur="770" decel="100000"/>
                                        <p:tgtEl>
                                          <p:spTgt spid="456706"/>
                                        </p:tgtEl>
                                      </p:cBhvr>
                                      <p:from x="10000" y="10000"/>
                                      <p:to x="200000" y="450000"/>
                                    </p:animScale>
                                    <p:animScale>
                                      <p:cBhvr>
                                        <p:cTn id="9" dur="1230" accel="100000" fill="hold">
                                          <p:stCondLst>
                                            <p:cond delay="770"/>
                                          </p:stCondLst>
                                        </p:cTn>
                                        <p:tgtEl>
                                          <p:spTgt spid="456706"/>
                                        </p:tgtEl>
                                      </p:cBhvr>
                                      <p:from x="200000" y="450000"/>
                                      <p:to x="100000" y="100000"/>
                                    </p:animScale>
                                    <p:set>
                                      <p:cBhvr>
                                        <p:cTn id="10" dur="770" fill="hold"/>
                                        <p:tgtEl>
                                          <p:spTgt spid="456706"/>
                                        </p:tgtEl>
                                        <p:attrNameLst>
                                          <p:attrName>ppt_x</p:attrName>
                                        </p:attrNameLst>
                                      </p:cBhvr>
                                      <p:to>
                                        <p:strVal val="(0.5)"/>
                                      </p:to>
                                    </p:set>
                                    <p:anim from="(0.5)" to="(#ppt_x)" calcmode="lin" valueType="num">
                                      <p:cBhvr>
                                        <p:cTn id="11" dur="1230" accel="100000" fill="hold">
                                          <p:stCondLst>
                                            <p:cond delay="770"/>
                                          </p:stCondLst>
                                        </p:cTn>
                                        <p:tgtEl>
                                          <p:spTgt spid="456706"/>
                                        </p:tgtEl>
                                        <p:attrNameLst>
                                          <p:attrName>ppt_x</p:attrName>
                                        </p:attrNameLst>
                                      </p:cBhvr>
                                    </p:anim>
                                    <p:set>
                                      <p:cBhvr>
                                        <p:cTn id="12" dur="770" fill="hold"/>
                                        <p:tgtEl>
                                          <p:spTgt spid="456706"/>
                                        </p:tgtEl>
                                        <p:attrNameLst>
                                          <p:attrName>ppt_y</p:attrName>
                                        </p:attrNameLst>
                                      </p:cBhvr>
                                      <p:to>
                                        <p:strVal val="(#ppt_y+0.4)"/>
                                      </p:to>
                                    </p:set>
                                    <p:anim from="(#ppt_y+0.4)" to="(#ppt_y)" calcmode="lin" valueType="num">
                                      <p:cBhvr>
                                        <p:cTn id="13" dur="1230" accel="100000" fill="hold">
                                          <p:stCondLst>
                                            <p:cond delay="770"/>
                                          </p:stCondLst>
                                        </p:cTn>
                                        <p:tgtEl>
                                          <p:spTgt spid="456706"/>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Title 3"/>
          <p:cNvSpPr>
            <a:spLocks noGrp="1"/>
          </p:cNvSpPr>
          <p:nvPr>
            <p:ph type="title"/>
          </p:nvPr>
        </p:nvSpPr>
        <p:spPr/>
        <p:txBody>
          <a:bodyPr>
            <a:noAutofit/>
          </a:bodyPr>
          <a:lstStyle/>
          <a:p>
            <a:r>
              <a:rPr lang="en-US" sz="4400" dirty="0" smtClean="0"/>
              <a:t>System verification </a:t>
            </a:r>
            <a:endParaRPr lang="en-US" sz="4400" dirty="0"/>
          </a:p>
        </p:txBody>
      </p:sp>
      <p:sp>
        <p:nvSpPr>
          <p:cNvPr id="41" name="Date Placeholder 40"/>
          <p:cNvSpPr>
            <a:spLocks noGrp="1"/>
          </p:cNvSpPr>
          <p:nvPr>
            <p:ph type="dt" sz="half" idx="10"/>
          </p:nvPr>
        </p:nvSpPr>
        <p:spPr/>
        <p:txBody>
          <a:bodyPr/>
          <a:lstStyle/>
          <a:p>
            <a:fld id="{40A39940-C9B1-4225-A9B8-58C19D80922C}" type="datetime1">
              <a:rPr lang="en-US" smtClean="0"/>
              <a:t>3/17/2014</a:t>
            </a:fld>
            <a:endParaRPr lang="en-US"/>
          </a:p>
        </p:txBody>
      </p:sp>
      <p:sp>
        <p:nvSpPr>
          <p:cNvPr id="44" name="Footer Placeholder 43"/>
          <p:cNvSpPr>
            <a:spLocks noGrp="1"/>
          </p:cNvSpPr>
          <p:nvPr>
            <p:ph type="ftr" sz="quarter" idx="11"/>
          </p:nvPr>
        </p:nvSpPr>
        <p:spPr/>
        <p:txBody>
          <a:bodyPr/>
          <a:lstStyle/>
          <a:p>
            <a:r>
              <a:rPr lang="en-US" smtClean="0"/>
              <a:t>AADL and AGREE - Mike Whalen</a:t>
            </a:r>
            <a:endParaRPr lang="en-US" dirty="0"/>
          </a:p>
        </p:txBody>
      </p:sp>
      <p:sp>
        <p:nvSpPr>
          <p:cNvPr id="39" name="Slide Number Placeholder 1"/>
          <p:cNvSpPr>
            <a:spLocks noGrp="1"/>
          </p:cNvSpPr>
          <p:nvPr>
            <p:ph type="sldNum" sz="quarter" idx="12"/>
          </p:nvPr>
        </p:nvSpPr>
        <p:spPr/>
        <p:txBody>
          <a:bodyPr/>
          <a:lstStyle/>
          <a:p>
            <a:fld id="{2581DD97-A415-431A-95AD-DA5E445264B8}" type="slidenum">
              <a:rPr lang="en-US"/>
              <a:pPr/>
              <a:t>22</a:t>
            </a:fld>
            <a:endParaRPr lang="en-US"/>
          </a:p>
        </p:txBody>
      </p:sp>
      <p:grpSp>
        <p:nvGrpSpPr>
          <p:cNvPr id="2" name="Group 3"/>
          <p:cNvGrpSpPr>
            <a:grpSpLocks/>
          </p:cNvGrpSpPr>
          <p:nvPr/>
        </p:nvGrpSpPr>
        <p:grpSpPr bwMode="auto">
          <a:xfrm>
            <a:off x="476250" y="1447800"/>
            <a:ext cx="8286750" cy="3962400"/>
            <a:chOff x="468" y="1307"/>
            <a:chExt cx="5136" cy="2389"/>
          </a:xfrm>
        </p:grpSpPr>
        <p:sp>
          <p:nvSpPr>
            <p:cNvPr id="5" name="AutoShape 14"/>
            <p:cNvSpPr>
              <a:spLocks noChangeArrowheads="1"/>
            </p:cNvSpPr>
            <p:nvPr/>
          </p:nvSpPr>
          <p:spPr bwMode="auto">
            <a:xfrm>
              <a:off x="2328" y="1737"/>
              <a:ext cx="1344" cy="1410"/>
            </a:xfrm>
            <a:custGeom>
              <a:avLst/>
              <a:gdLst>
                <a:gd name="G0" fmla="+- -5887686 0 0"/>
                <a:gd name="G1" fmla="+- -10019528 0 0"/>
                <a:gd name="G2" fmla="+- -5887686 0 -10019528"/>
                <a:gd name="G3" fmla="+- 10800 0 0"/>
                <a:gd name="G4" fmla="+- 0 0 -5887686"/>
                <a:gd name="T0" fmla="*/ 360 256 1"/>
                <a:gd name="T1" fmla="*/ 0 256 1"/>
                <a:gd name="G5" fmla="+- G2 T0 T1"/>
                <a:gd name="G6" fmla="?: G2 G2 G5"/>
                <a:gd name="G7" fmla="+- 0 0 G6"/>
                <a:gd name="G8" fmla="+- 8538 0 0"/>
                <a:gd name="G9" fmla="+- 0 0 -10019528"/>
                <a:gd name="G10" fmla="+- 8538 0 2700"/>
                <a:gd name="G11" fmla="cos G10 -5887686"/>
                <a:gd name="G12" fmla="sin G10 -5887686"/>
                <a:gd name="G13" fmla="cos 13500 -5887686"/>
                <a:gd name="G14" fmla="sin 13500 -5887686"/>
                <a:gd name="G15" fmla="+- G11 10800 0"/>
                <a:gd name="G16" fmla="+- G12 10800 0"/>
                <a:gd name="G17" fmla="+- G13 10800 0"/>
                <a:gd name="G18" fmla="+- G14 10800 0"/>
                <a:gd name="G19" fmla="*/ 8538 1 2"/>
                <a:gd name="G20" fmla="+- G19 5400 0"/>
                <a:gd name="G21" fmla="cos G20 -5887686"/>
                <a:gd name="G22" fmla="sin G20 -5887686"/>
                <a:gd name="G23" fmla="+- G21 10800 0"/>
                <a:gd name="G24" fmla="+- G12 G23 G22"/>
                <a:gd name="G25" fmla="+- G22 G23 G11"/>
                <a:gd name="G26" fmla="cos 10800 -5887686"/>
                <a:gd name="G27" fmla="sin 10800 -5887686"/>
                <a:gd name="G28" fmla="cos 8538 -5887686"/>
                <a:gd name="G29" fmla="sin 8538 -5887686"/>
                <a:gd name="G30" fmla="+- G26 10800 0"/>
                <a:gd name="G31" fmla="+- G27 10800 0"/>
                <a:gd name="G32" fmla="+- G28 10800 0"/>
                <a:gd name="G33" fmla="+- G29 10800 0"/>
                <a:gd name="G34" fmla="+- G19 5400 0"/>
                <a:gd name="G35" fmla="cos G34 -10019528"/>
                <a:gd name="G36" fmla="sin G34 -10019528"/>
                <a:gd name="G37" fmla="+/ -10019528 -5887686 2"/>
                <a:gd name="T2" fmla="*/ 180 256 1"/>
                <a:gd name="T3" fmla="*/ 0 256 1"/>
                <a:gd name="G38" fmla="+- G37 T2 T3"/>
                <a:gd name="G39" fmla="?: G2 G37 G38"/>
                <a:gd name="G40" fmla="cos 10800 G39"/>
                <a:gd name="G41" fmla="sin 10800 G39"/>
                <a:gd name="G42" fmla="cos 8538 G39"/>
                <a:gd name="G43" fmla="sin 8538 G39"/>
                <a:gd name="G44" fmla="+- G40 10800 0"/>
                <a:gd name="G45" fmla="+- G41 10800 0"/>
                <a:gd name="G46" fmla="+- G42 10800 0"/>
                <a:gd name="G47" fmla="+- G43 10800 0"/>
                <a:gd name="G48" fmla="+- G35 10800 0"/>
                <a:gd name="G49" fmla="+- G36 10800 0"/>
                <a:gd name="T4" fmla="*/ 5179 w 21600"/>
                <a:gd name="T5" fmla="*/ 1577 h 21600"/>
                <a:gd name="T6" fmla="*/ 2193 w 21600"/>
                <a:gd name="T7" fmla="*/ 6393 h 21600"/>
                <a:gd name="T8" fmla="*/ 6356 w 21600"/>
                <a:gd name="T9" fmla="*/ 3509 h 21600"/>
                <a:gd name="T10" fmla="*/ 10837 w 21600"/>
                <a:gd name="T11" fmla="*/ -2700 h 21600"/>
                <a:gd name="T12" fmla="*/ 14658 w 21600"/>
                <a:gd name="T13" fmla="*/ 1142 h 21600"/>
                <a:gd name="T14" fmla="*/ 10816 w 21600"/>
                <a:gd name="T15" fmla="*/ 4962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0823" y="2262"/>
                  </a:moveTo>
                  <a:cubicBezTo>
                    <a:pt x="10815" y="2262"/>
                    <a:pt x="10807" y="2262"/>
                    <a:pt x="10800" y="2262"/>
                  </a:cubicBezTo>
                  <a:cubicBezTo>
                    <a:pt x="7595" y="2261"/>
                    <a:pt x="4660" y="4056"/>
                    <a:pt x="3200" y="6908"/>
                  </a:cubicBezTo>
                  <a:lnTo>
                    <a:pt x="1186" y="5877"/>
                  </a:lnTo>
                  <a:cubicBezTo>
                    <a:pt x="3034" y="2269"/>
                    <a:pt x="6746" y="-1"/>
                    <a:pt x="10800" y="0"/>
                  </a:cubicBezTo>
                  <a:cubicBezTo>
                    <a:pt x="10810" y="0"/>
                    <a:pt x="10820" y="0"/>
                    <a:pt x="10830" y="0"/>
                  </a:cubicBezTo>
                  <a:lnTo>
                    <a:pt x="10837" y="-2700"/>
                  </a:lnTo>
                  <a:lnTo>
                    <a:pt x="14658" y="1142"/>
                  </a:lnTo>
                  <a:lnTo>
                    <a:pt x="10816" y="4962"/>
                  </a:lnTo>
                  <a:lnTo>
                    <a:pt x="10823" y="2262"/>
                  </a:lnTo>
                  <a:close/>
                </a:path>
              </a:pathLst>
            </a:custGeom>
            <a:noFill/>
            <a:ln w="9525">
              <a:solidFill>
                <a:schemeClr val="bg1">
                  <a:lumMod val="50000"/>
                </a:schemeClr>
              </a:solidFill>
              <a:miter lim="800000"/>
              <a:headEnd/>
              <a:tailEnd/>
            </a:ln>
            <a:effectLst/>
          </p:spPr>
          <p:txBody>
            <a:bodyPr wrap="none" anchor="ctr"/>
            <a:lstStyle/>
            <a:p>
              <a:pPr fontAlgn="auto">
                <a:spcBef>
                  <a:spcPts val="0"/>
                </a:spcBef>
                <a:spcAft>
                  <a:spcPts val="0"/>
                </a:spcAft>
                <a:defRPr/>
              </a:pPr>
              <a:endParaRPr lang="en-US">
                <a:latin typeface="+mn-lt"/>
                <a:cs typeface="+mn-cs"/>
              </a:endParaRPr>
            </a:p>
          </p:txBody>
        </p:sp>
        <p:sp>
          <p:nvSpPr>
            <p:cNvPr id="6" name="AutoShape 16"/>
            <p:cNvSpPr>
              <a:spLocks noChangeArrowheads="1"/>
            </p:cNvSpPr>
            <p:nvPr/>
          </p:nvSpPr>
          <p:spPr bwMode="auto">
            <a:xfrm>
              <a:off x="2328" y="1833"/>
              <a:ext cx="1344" cy="1410"/>
            </a:xfrm>
            <a:custGeom>
              <a:avLst/>
              <a:gdLst>
                <a:gd name="G0" fmla="+- 9400203 0 0"/>
                <a:gd name="G1" fmla="+- 4750589 0 0"/>
                <a:gd name="G2" fmla="+- 9400203 0 4750589"/>
                <a:gd name="G3" fmla="+- 10800 0 0"/>
                <a:gd name="G4" fmla="+- 0 0 9400203"/>
                <a:gd name="T0" fmla="*/ 360 256 1"/>
                <a:gd name="T1" fmla="*/ 0 256 1"/>
                <a:gd name="G5" fmla="+- G2 T0 T1"/>
                <a:gd name="G6" fmla="?: G2 G2 G5"/>
                <a:gd name="G7" fmla="+- 0 0 G6"/>
                <a:gd name="G8" fmla="+- 8473 0 0"/>
                <a:gd name="G9" fmla="+- 0 0 4750589"/>
                <a:gd name="G10" fmla="+- 8473 0 2700"/>
                <a:gd name="G11" fmla="cos G10 9400203"/>
                <a:gd name="G12" fmla="sin G10 9400203"/>
                <a:gd name="G13" fmla="cos 13500 9400203"/>
                <a:gd name="G14" fmla="sin 13500 9400203"/>
                <a:gd name="G15" fmla="+- G11 10800 0"/>
                <a:gd name="G16" fmla="+- G12 10800 0"/>
                <a:gd name="G17" fmla="+- G13 10800 0"/>
                <a:gd name="G18" fmla="+- G14 10800 0"/>
                <a:gd name="G19" fmla="*/ 8473 1 2"/>
                <a:gd name="G20" fmla="+- G19 5400 0"/>
                <a:gd name="G21" fmla="cos G20 9400203"/>
                <a:gd name="G22" fmla="sin G20 9400203"/>
                <a:gd name="G23" fmla="+- G21 10800 0"/>
                <a:gd name="G24" fmla="+- G12 G23 G22"/>
                <a:gd name="G25" fmla="+- G22 G23 G11"/>
                <a:gd name="G26" fmla="cos 10800 9400203"/>
                <a:gd name="G27" fmla="sin 10800 9400203"/>
                <a:gd name="G28" fmla="cos 8473 9400203"/>
                <a:gd name="G29" fmla="sin 8473 9400203"/>
                <a:gd name="G30" fmla="+- G26 10800 0"/>
                <a:gd name="G31" fmla="+- G27 10800 0"/>
                <a:gd name="G32" fmla="+- G28 10800 0"/>
                <a:gd name="G33" fmla="+- G29 10800 0"/>
                <a:gd name="G34" fmla="+- G19 5400 0"/>
                <a:gd name="G35" fmla="cos G34 4750589"/>
                <a:gd name="G36" fmla="sin G34 4750589"/>
                <a:gd name="G37" fmla="+/ 4750589 9400203 2"/>
                <a:gd name="T2" fmla="*/ 180 256 1"/>
                <a:gd name="T3" fmla="*/ 0 256 1"/>
                <a:gd name="G38" fmla="+- G37 T2 T3"/>
                <a:gd name="G39" fmla="?: G2 G37 G38"/>
                <a:gd name="G40" fmla="cos 10800 G39"/>
                <a:gd name="G41" fmla="sin 10800 G39"/>
                <a:gd name="G42" fmla="cos 8473 G39"/>
                <a:gd name="G43" fmla="sin 8473 G39"/>
                <a:gd name="G44" fmla="+- G40 10800 0"/>
                <a:gd name="G45" fmla="+- G41 10800 0"/>
                <a:gd name="G46" fmla="+- G42 10800 0"/>
                <a:gd name="G47" fmla="+- G43 10800 0"/>
                <a:gd name="G48" fmla="+- G35 10800 0"/>
                <a:gd name="G49" fmla="+- G36 10800 0"/>
                <a:gd name="T4" fmla="*/ 7469 w 21600"/>
                <a:gd name="T5" fmla="*/ 21073 h 21600"/>
                <a:gd name="T6" fmla="*/ 13699 w 21600"/>
                <a:gd name="T7" fmla="*/ 19990 h 21600"/>
                <a:gd name="T8" fmla="*/ 8187 w 21600"/>
                <a:gd name="T9" fmla="*/ 18860 h 21600"/>
                <a:gd name="T10" fmla="*/ -44 w 21600"/>
                <a:gd name="T11" fmla="*/ 18842 h 21600"/>
                <a:gd name="T12" fmla="*/ 758 w 21600"/>
                <a:gd name="T13" fmla="*/ 13436 h 21600"/>
                <a:gd name="T14" fmla="*/ 6163 w 21600"/>
                <a:gd name="T15" fmla="*/ 14239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3994" y="15847"/>
                  </a:moveTo>
                  <a:cubicBezTo>
                    <a:pt x="5592" y="18002"/>
                    <a:pt x="8117" y="19273"/>
                    <a:pt x="10800" y="19273"/>
                  </a:cubicBezTo>
                  <a:cubicBezTo>
                    <a:pt x="11664" y="19272"/>
                    <a:pt x="12524" y="19140"/>
                    <a:pt x="13349" y="18880"/>
                  </a:cubicBezTo>
                  <a:lnTo>
                    <a:pt x="14049" y="21099"/>
                  </a:lnTo>
                  <a:cubicBezTo>
                    <a:pt x="12998" y="21431"/>
                    <a:pt x="11902" y="21599"/>
                    <a:pt x="10800" y="21600"/>
                  </a:cubicBezTo>
                  <a:cubicBezTo>
                    <a:pt x="7380" y="21600"/>
                    <a:pt x="4162" y="19980"/>
                    <a:pt x="2125" y="17233"/>
                  </a:cubicBezTo>
                  <a:lnTo>
                    <a:pt x="-44" y="18842"/>
                  </a:lnTo>
                  <a:lnTo>
                    <a:pt x="758" y="13436"/>
                  </a:lnTo>
                  <a:lnTo>
                    <a:pt x="6163" y="14239"/>
                  </a:lnTo>
                  <a:lnTo>
                    <a:pt x="3994" y="15847"/>
                  </a:lnTo>
                  <a:close/>
                </a:path>
              </a:pathLst>
            </a:custGeom>
            <a:noFill/>
            <a:ln w="9525">
              <a:solidFill>
                <a:schemeClr val="bg1">
                  <a:lumMod val="50000"/>
                </a:schemeClr>
              </a:solidFill>
              <a:miter lim="800000"/>
              <a:headEnd/>
              <a:tailEnd/>
            </a:ln>
            <a:effectLst/>
          </p:spPr>
          <p:txBody>
            <a:bodyPr wrap="none" anchor="ctr"/>
            <a:lstStyle/>
            <a:p>
              <a:pPr fontAlgn="auto">
                <a:spcBef>
                  <a:spcPts val="0"/>
                </a:spcBef>
                <a:spcAft>
                  <a:spcPts val="0"/>
                </a:spcAft>
                <a:defRPr/>
              </a:pPr>
              <a:endParaRPr lang="en-US">
                <a:latin typeface="+mn-lt"/>
                <a:cs typeface="+mn-cs"/>
              </a:endParaRPr>
            </a:p>
          </p:txBody>
        </p:sp>
        <p:sp>
          <p:nvSpPr>
            <p:cNvPr id="7" name="AutoShape 17"/>
            <p:cNvSpPr>
              <a:spLocks noChangeArrowheads="1"/>
            </p:cNvSpPr>
            <p:nvPr/>
          </p:nvSpPr>
          <p:spPr bwMode="auto">
            <a:xfrm>
              <a:off x="2376" y="1785"/>
              <a:ext cx="1344" cy="1411"/>
            </a:xfrm>
            <a:custGeom>
              <a:avLst/>
              <a:gdLst>
                <a:gd name="G0" fmla="+- 828442 0 0"/>
                <a:gd name="G1" fmla="+- -2156272 0 0"/>
                <a:gd name="G2" fmla="+- 828442 0 -2156272"/>
                <a:gd name="G3" fmla="+- 10800 0 0"/>
                <a:gd name="G4" fmla="+- 0 0 828442"/>
                <a:gd name="T0" fmla="*/ 360 256 1"/>
                <a:gd name="T1" fmla="*/ 0 256 1"/>
                <a:gd name="G5" fmla="+- G2 T0 T1"/>
                <a:gd name="G6" fmla="?: G2 G2 G5"/>
                <a:gd name="G7" fmla="+- 0 0 G6"/>
                <a:gd name="G8" fmla="+- 8417 0 0"/>
                <a:gd name="G9" fmla="+- 0 0 -2156272"/>
                <a:gd name="G10" fmla="+- 8417 0 2700"/>
                <a:gd name="G11" fmla="cos G10 828442"/>
                <a:gd name="G12" fmla="sin G10 828442"/>
                <a:gd name="G13" fmla="cos 13500 828442"/>
                <a:gd name="G14" fmla="sin 13500 828442"/>
                <a:gd name="G15" fmla="+- G11 10800 0"/>
                <a:gd name="G16" fmla="+- G12 10800 0"/>
                <a:gd name="G17" fmla="+- G13 10800 0"/>
                <a:gd name="G18" fmla="+- G14 10800 0"/>
                <a:gd name="G19" fmla="*/ 8417 1 2"/>
                <a:gd name="G20" fmla="+- G19 5400 0"/>
                <a:gd name="G21" fmla="cos G20 828442"/>
                <a:gd name="G22" fmla="sin G20 828442"/>
                <a:gd name="G23" fmla="+- G21 10800 0"/>
                <a:gd name="G24" fmla="+- G12 G23 G22"/>
                <a:gd name="G25" fmla="+- G22 G23 G11"/>
                <a:gd name="G26" fmla="cos 10800 828442"/>
                <a:gd name="G27" fmla="sin 10800 828442"/>
                <a:gd name="G28" fmla="cos 8417 828442"/>
                <a:gd name="G29" fmla="sin 8417 828442"/>
                <a:gd name="G30" fmla="+- G26 10800 0"/>
                <a:gd name="G31" fmla="+- G27 10800 0"/>
                <a:gd name="G32" fmla="+- G28 10800 0"/>
                <a:gd name="G33" fmla="+- G29 10800 0"/>
                <a:gd name="G34" fmla="+- G19 5400 0"/>
                <a:gd name="G35" fmla="cos G34 -2156272"/>
                <a:gd name="G36" fmla="sin G34 -2156272"/>
                <a:gd name="G37" fmla="+/ -2156272 828442 2"/>
                <a:gd name="T2" fmla="*/ 180 256 1"/>
                <a:gd name="T3" fmla="*/ 0 256 1"/>
                <a:gd name="G38" fmla="+- G37 T2 T3"/>
                <a:gd name="G39" fmla="?: G2 G37 G38"/>
                <a:gd name="G40" fmla="cos 10800 G39"/>
                <a:gd name="G41" fmla="sin 10800 G39"/>
                <a:gd name="G42" fmla="cos 8417 G39"/>
                <a:gd name="G43" fmla="sin 8417 G39"/>
                <a:gd name="G44" fmla="+- G40 10800 0"/>
                <a:gd name="G45" fmla="+- G41 10800 0"/>
                <a:gd name="G46" fmla="+- G42 10800 0"/>
                <a:gd name="G47" fmla="+- G43 10800 0"/>
                <a:gd name="G48" fmla="+- G35 10800 0"/>
                <a:gd name="G49" fmla="+- G36 10800 0"/>
                <a:gd name="T4" fmla="*/ 21431 w 21600"/>
                <a:gd name="T5" fmla="*/ 8900 h 21600"/>
                <a:gd name="T6" fmla="*/ 18867 w 21600"/>
                <a:gd name="T7" fmla="*/ 5580 h 21600"/>
                <a:gd name="T8" fmla="*/ 19085 w 21600"/>
                <a:gd name="T9" fmla="*/ 9319 h 21600"/>
                <a:gd name="T10" fmla="*/ 23972 w 21600"/>
                <a:gd name="T11" fmla="*/ 13754 h 21600"/>
                <a:gd name="T12" fmla="*/ 19325 w 21600"/>
                <a:gd name="T13" fmla="*/ 16700 h 21600"/>
                <a:gd name="T14" fmla="*/ 16378 w 21600"/>
                <a:gd name="T15" fmla="*/ 12051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9012" y="12641"/>
                  </a:moveTo>
                  <a:cubicBezTo>
                    <a:pt x="19148" y="12037"/>
                    <a:pt x="19217" y="11419"/>
                    <a:pt x="19217" y="10800"/>
                  </a:cubicBezTo>
                  <a:cubicBezTo>
                    <a:pt x="19217" y="9177"/>
                    <a:pt x="18748" y="7589"/>
                    <a:pt x="17866" y="6227"/>
                  </a:cubicBezTo>
                  <a:lnTo>
                    <a:pt x="19867" y="4933"/>
                  </a:lnTo>
                  <a:cubicBezTo>
                    <a:pt x="20998" y="6681"/>
                    <a:pt x="21600" y="8718"/>
                    <a:pt x="21600" y="10800"/>
                  </a:cubicBezTo>
                  <a:cubicBezTo>
                    <a:pt x="21600" y="11595"/>
                    <a:pt x="21512" y="12387"/>
                    <a:pt x="21338" y="13163"/>
                  </a:cubicBezTo>
                  <a:lnTo>
                    <a:pt x="23972" y="13754"/>
                  </a:lnTo>
                  <a:lnTo>
                    <a:pt x="19325" y="16700"/>
                  </a:lnTo>
                  <a:lnTo>
                    <a:pt x="16378" y="12051"/>
                  </a:lnTo>
                  <a:lnTo>
                    <a:pt x="19012" y="12641"/>
                  </a:lnTo>
                  <a:close/>
                </a:path>
              </a:pathLst>
            </a:custGeom>
            <a:noFill/>
            <a:ln w="9525">
              <a:solidFill>
                <a:schemeClr val="bg1">
                  <a:lumMod val="50000"/>
                </a:schemeClr>
              </a:solidFill>
              <a:miter lim="800000"/>
              <a:headEnd/>
              <a:tailEnd/>
            </a:ln>
            <a:effectLst/>
          </p:spPr>
          <p:txBody>
            <a:bodyPr wrap="none" anchor="ctr"/>
            <a:lstStyle/>
            <a:p>
              <a:pPr fontAlgn="auto">
                <a:spcBef>
                  <a:spcPts val="0"/>
                </a:spcBef>
                <a:spcAft>
                  <a:spcPts val="0"/>
                </a:spcAft>
                <a:defRPr/>
              </a:pPr>
              <a:endParaRPr lang="en-US">
                <a:latin typeface="+mn-lt"/>
                <a:cs typeface="+mn-cs"/>
              </a:endParaRPr>
            </a:p>
          </p:txBody>
        </p:sp>
        <p:sp>
          <p:nvSpPr>
            <p:cNvPr id="268295" name="AutoShape 4"/>
            <p:cNvSpPr>
              <a:spLocks noChangeArrowheads="1"/>
            </p:cNvSpPr>
            <p:nvPr/>
          </p:nvSpPr>
          <p:spPr bwMode="auto">
            <a:xfrm>
              <a:off x="1236" y="2265"/>
              <a:ext cx="420" cy="441"/>
            </a:xfrm>
            <a:prstGeom prst="can">
              <a:avLst>
                <a:gd name="adj" fmla="val 2503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lstStyle/>
            <a:p>
              <a:pPr algn="ctr"/>
              <a:r>
                <a:rPr lang="en-US" sz="800">
                  <a:latin typeface="Verdana" pitchFamily="34" charset="0"/>
                </a:rPr>
                <a:t>PATTERN &amp; COMP SPEC</a:t>
              </a:r>
            </a:p>
            <a:p>
              <a:pPr algn="ctr"/>
              <a:r>
                <a:rPr lang="en-US" sz="800">
                  <a:latin typeface="Verdana" pitchFamily="34" charset="0"/>
                </a:rPr>
                <a:t>LIBRARY</a:t>
              </a:r>
            </a:p>
          </p:txBody>
        </p:sp>
        <p:sp>
          <p:nvSpPr>
            <p:cNvPr id="268296" name="Rectangle 6"/>
            <p:cNvSpPr>
              <a:spLocks noChangeArrowheads="1"/>
            </p:cNvSpPr>
            <p:nvPr/>
          </p:nvSpPr>
          <p:spPr bwMode="auto">
            <a:xfrm>
              <a:off x="1992" y="2265"/>
              <a:ext cx="588" cy="441"/>
            </a:xfrm>
            <a:prstGeom prst="rect">
              <a:avLst/>
            </a:prstGeom>
            <a:solidFill>
              <a:srgbClr val="DDDDDD"/>
            </a:solidFill>
            <a:ln w="9525">
              <a:solidFill>
                <a:schemeClr val="tx1"/>
              </a:solidFill>
              <a:miter lim="800000"/>
              <a:headEnd/>
              <a:tailEnd/>
            </a:ln>
          </p:spPr>
          <p:txBody>
            <a:bodyPr lIns="0" tIns="0" rIns="0" bIns="0" anchor="ctr"/>
            <a:lstStyle/>
            <a:p>
              <a:pPr algn="ctr"/>
              <a:r>
                <a:rPr lang="en-US" sz="800" dirty="0">
                  <a:latin typeface="Verdana" pitchFamily="34" charset="0"/>
                </a:rPr>
                <a:t>SYSTEM MODELING ENVIRONMENT</a:t>
              </a:r>
            </a:p>
          </p:txBody>
        </p:sp>
        <p:sp>
          <p:nvSpPr>
            <p:cNvPr id="268297" name="Rectangle 7"/>
            <p:cNvSpPr>
              <a:spLocks noChangeArrowheads="1"/>
            </p:cNvSpPr>
            <p:nvPr/>
          </p:nvSpPr>
          <p:spPr bwMode="auto">
            <a:xfrm>
              <a:off x="3432" y="1593"/>
              <a:ext cx="588" cy="441"/>
            </a:xfrm>
            <a:prstGeom prst="rect">
              <a:avLst/>
            </a:prstGeom>
            <a:solidFill>
              <a:srgbClr val="DDDDDD"/>
            </a:solidFill>
            <a:ln w="9525">
              <a:solidFill>
                <a:schemeClr val="tx1"/>
              </a:solidFill>
              <a:miter lim="800000"/>
              <a:headEnd/>
              <a:tailEnd/>
            </a:ln>
          </p:spPr>
          <p:txBody>
            <a:bodyPr lIns="0" tIns="0" rIns="0" bIns="0" anchor="ctr"/>
            <a:lstStyle/>
            <a:p>
              <a:pPr algn="ctr"/>
              <a:r>
                <a:rPr lang="en-US" sz="800" dirty="0">
                  <a:latin typeface="Verdana" pitchFamily="34" charset="0"/>
                </a:rPr>
                <a:t>INSTANTIATE </a:t>
              </a:r>
              <a:r>
                <a:rPr lang="en-US" sz="800" dirty="0" smtClean="0">
                  <a:latin typeface="Verdana" pitchFamily="34" charset="0"/>
                </a:rPr>
                <a:t>ARCHITECTURAL </a:t>
              </a:r>
              <a:r>
                <a:rPr lang="en-US" sz="800" dirty="0">
                  <a:latin typeface="Verdana" pitchFamily="34" charset="0"/>
                </a:rPr>
                <a:t>PATTERNS </a:t>
              </a:r>
            </a:p>
          </p:txBody>
        </p:sp>
        <p:sp>
          <p:nvSpPr>
            <p:cNvPr id="268299" name="AutoShape 9"/>
            <p:cNvSpPr>
              <a:spLocks noChangeArrowheads="1"/>
            </p:cNvSpPr>
            <p:nvPr/>
          </p:nvSpPr>
          <p:spPr bwMode="auto">
            <a:xfrm>
              <a:off x="2952" y="2217"/>
              <a:ext cx="420" cy="529"/>
            </a:xfrm>
            <a:prstGeom prst="foldedCorner">
              <a:avLst>
                <a:gd name="adj" fmla="val 125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lstStyle/>
            <a:p>
              <a:pPr algn="ctr"/>
              <a:r>
                <a:rPr lang="en-US" sz="800">
                  <a:latin typeface="Verdana" pitchFamily="34" charset="0"/>
                </a:rPr>
                <a:t>SYSTEM MODEL</a:t>
              </a:r>
            </a:p>
          </p:txBody>
        </p:sp>
        <p:sp>
          <p:nvSpPr>
            <p:cNvPr id="268300" name="Rectangle 10"/>
            <p:cNvSpPr>
              <a:spLocks noChangeArrowheads="1"/>
            </p:cNvSpPr>
            <p:nvPr/>
          </p:nvSpPr>
          <p:spPr bwMode="auto">
            <a:xfrm>
              <a:off x="4356" y="2265"/>
              <a:ext cx="420" cy="441"/>
            </a:xfrm>
            <a:prstGeom prst="rect">
              <a:avLst/>
            </a:prstGeom>
            <a:solidFill>
              <a:srgbClr val="DDDDDD"/>
            </a:solidFill>
            <a:ln w="9525">
              <a:solidFill>
                <a:schemeClr val="tx1"/>
              </a:solidFill>
              <a:miter lim="800000"/>
              <a:headEnd/>
              <a:tailEnd/>
            </a:ln>
          </p:spPr>
          <p:txBody>
            <a:bodyPr lIns="0" tIns="0" rIns="0" bIns="0" anchor="ctr"/>
            <a:lstStyle/>
            <a:p>
              <a:pPr algn="ctr"/>
              <a:r>
                <a:rPr lang="en-US" sz="800">
                  <a:latin typeface="Verdana" pitchFamily="34" charset="0"/>
                </a:rPr>
                <a:t>AUTO</a:t>
              </a:r>
            </a:p>
            <a:p>
              <a:pPr algn="ctr"/>
              <a:r>
                <a:rPr lang="en-US" sz="800">
                  <a:latin typeface="Verdana" pitchFamily="34" charset="0"/>
                </a:rPr>
                <a:t>GENERATE</a:t>
              </a:r>
            </a:p>
          </p:txBody>
        </p:sp>
        <p:sp>
          <p:nvSpPr>
            <p:cNvPr id="268301" name="AutoShape 11"/>
            <p:cNvSpPr>
              <a:spLocks noChangeArrowheads="1"/>
            </p:cNvSpPr>
            <p:nvPr/>
          </p:nvSpPr>
          <p:spPr bwMode="auto">
            <a:xfrm>
              <a:off x="4944" y="2265"/>
              <a:ext cx="588" cy="441"/>
            </a:xfrm>
            <a:prstGeom prst="foldedCorner">
              <a:avLst>
                <a:gd name="adj" fmla="val 125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lstStyle/>
            <a:p>
              <a:pPr algn="ctr"/>
              <a:r>
                <a:rPr lang="en-US" sz="800">
                  <a:latin typeface="Verdana" pitchFamily="34" charset="0"/>
                </a:rPr>
                <a:t>SYSTEM IMPLEMENTATION</a:t>
              </a:r>
            </a:p>
          </p:txBody>
        </p:sp>
        <p:cxnSp>
          <p:nvCxnSpPr>
            <p:cNvPr id="268302" name="AutoShape 12"/>
            <p:cNvCxnSpPr>
              <a:cxnSpLocks noChangeShapeType="1"/>
              <a:stCxn id="268300" idx="3"/>
              <a:endCxn id="268301" idx="1"/>
            </p:cNvCxnSpPr>
            <p:nvPr/>
          </p:nvCxnSpPr>
          <p:spPr bwMode="auto">
            <a:xfrm>
              <a:off x="4776" y="2485"/>
              <a:ext cx="168" cy="1"/>
            </a:xfrm>
            <a:prstGeom prst="straightConnector1">
              <a:avLst/>
            </a:prstGeom>
            <a:noFill/>
            <a:ln w="9525">
              <a:solidFill>
                <a:schemeClr val="tx1"/>
              </a:solidFill>
              <a:round/>
              <a:headEnd/>
              <a:tailEnd type="arrow" w="lg" len="lg"/>
            </a:ln>
            <a:extLst>
              <a:ext uri="{909E8E84-426E-40DD-AFC4-6F175D3DCCD1}">
                <a14:hiddenFill xmlns:a14="http://schemas.microsoft.com/office/drawing/2010/main">
                  <a:noFill/>
                </a14:hiddenFill>
              </a:ext>
            </a:extLst>
          </p:spPr>
        </p:cxnSp>
        <p:cxnSp>
          <p:nvCxnSpPr>
            <p:cNvPr id="268303" name="AutoShape 18"/>
            <p:cNvCxnSpPr>
              <a:cxnSpLocks noChangeShapeType="1"/>
              <a:stCxn id="268295" idx="4"/>
              <a:endCxn id="268296" idx="1"/>
            </p:cNvCxnSpPr>
            <p:nvPr/>
          </p:nvCxnSpPr>
          <p:spPr bwMode="auto">
            <a:xfrm>
              <a:off x="1656" y="2485"/>
              <a:ext cx="336" cy="1"/>
            </a:xfrm>
            <a:prstGeom prst="straightConnector1">
              <a:avLst/>
            </a:prstGeom>
            <a:noFill/>
            <a:ln w="9525">
              <a:solidFill>
                <a:schemeClr val="tx1"/>
              </a:solidFill>
              <a:round/>
              <a:headEnd/>
              <a:tailEnd type="arrow" w="lg" len="lg"/>
            </a:ln>
            <a:extLst>
              <a:ext uri="{909E8E84-426E-40DD-AFC4-6F175D3DCCD1}">
                <a14:hiddenFill xmlns:a14="http://schemas.microsoft.com/office/drawing/2010/main">
                  <a:noFill/>
                </a14:hiddenFill>
              </a:ext>
            </a:extLst>
          </p:spPr>
        </p:cxnSp>
        <p:cxnSp>
          <p:nvCxnSpPr>
            <p:cNvPr id="268304" name="AutoShape 19"/>
            <p:cNvCxnSpPr>
              <a:cxnSpLocks noChangeShapeType="1"/>
              <a:stCxn id="268296" idx="3"/>
              <a:endCxn id="268299" idx="1"/>
            </p:cNvCxnSpPr>
            <p:nvPr/>
          </p:nvCxnSpPr>
          <p:spPr bwMode="auto">
            <a:xfrm flipV="1">
              <a:off x="2580" y="2481"/>
              <a:ext cx="372" cy="4"/>
            </a:xfrm>
            <a:prstGeom prst="straightConnector1">
              <a:avLst/>
            </a:prstGeom>
            <a:noFill/>
            <a:ln w="9525">
              <a:solidFill>
                <a:schemeClr val="tx1"/>
              </a:solidFill>
              <a:round/>
              <a:headEnd/>
              <a:tailEnd type="arrow" w="lg" len="lg"/>
            </a:ln>
            <a:extLst>
              <a:ext uri="{909E8E84-426E-40DD-AFC4-6F175D3DCCD1}">
                <a14:hiddenFill xmlns:a14="http://schemas.microsoft.com/office/drawing/2010/main">
                  <a:noFill/>
                </a14:hiddenFill>
              </a:ext>
            </a:extLst>
          </p:spPr>
        </p:cxnSp>
        <p:cxnSp>
          <p:nvCxnSpPr>
            <p:cNvPr id="268305" name="AutoShape 20"/>
            <p:cNvCxnSpPr>
              <a:cxnSpLocks noChangeShapeType="1"/>
              <a:stCxn id="268299" idx="3"/>
              <a:endCxn id="268300" idx="1"/>
            </p:cNvCxnSpPr>
            <p:nvPr/>
          </p:nvCxnSpPr>
          <p:spPr bwMode="auto">
            <a:xfrm>
              <a:off x="3372" y="2481"/>
              <a:ext cx="984" cy="4"/>
            </a:xfrm>
            <a:prstGeom prst="straightConnector1">
              <a:avLst/>
            </a:prstGeom>
            <a:noFill/>
            <a:ln w="9525">
              <a:solidFill>
                <a:schemeClr val="tx1"/>
              </a:solidFill>
              <a:round/>
              <a:headEnd/>
              <a:tailEnd type="arrow" w="lg" len="lg"/>
            </a:ln>
            <a:extLst>
              <a:ext uri="{909E8E84-426E-40DD-AFC4-6F175D3DCCD1}">
                <a14:hiddenFill xmlns:a14="http://schemas.microsoft.com/office/drawing/2010/main">
                  <a:noFill/>
                </a14:hiddenFill>
              </a:ext>
            </a:extLst>
          </p:spPr>
        </p:cxnSp>
        <p:cxnSp>
          <p:nvCxnSpPr>
            <p:cNvPr id="268306" name="AutoShape 21"/>
            <p:cNvCxnSpPr>
              <a:cxnSpLocks noChangeShapeType="1"/>
              <a:stCxn id="268297" idx="1"/>
              <a:endCxn id="268299" idx="0"/>
            </p:cNvCxnSpPr>
            <p:nvPr/>
          </p:nvCxnSpPr>
          <p:spPr bwMode="auto">
            <a:xfrm rot="10800000" flipV="1">
              <a:off x="3162" y="1813"/>
              <a:ext cx="270" cy="404"/>
            </a:xfrm>
            <a:prstGeom prst="straightConnector1">
              <a:avLst/>
            </a:prstGeom>
            <a:noFill/>
            <a:ln w="9525">
              <a:solidFill>
                <a:schemeClr val="tx1"/>
              </a:solidFill>
              <a:round/>
              <a:headEnd/>
              <a:tailEnd type="arrow" w="lg" len="lg"/>
            </a:ln>
            <a:extLst>
              <a:ext uri="{909E8E84-426E-40DD-AFC4-6F175D3DCCD1}">
                <a14:hiddenFill xmlns:a14="http://schemas.microsoft.com/office/drawing/2010/main">
                  <a:noFill/>
                </a14:hiddenFill>
              </a:ext>
            </a:extLst>
          </p:spPr>
        </p:cxnSp>
        <p:cxnSp>
          <p:nvCxnSpPr>
            <p:cNvPr id="268307" name="AutoShape 22"/>
            <p:cNvCxnSpPr>
              <a:cxnSpLocks noChangeShapeType="1"/>
              <a:stCxn id="268298" idx="1"/>
              <a:endCxn id="268299" idx="2"/>
            </p:cNvCxnSpPr>
            <p:nvPr/>
          </p:nvCxnSpPr>
          <p:spPr bwMode="auto">
            <a:xfrm rot="10800000">
              <a:off x="3162" y="2746"/>
              <a:ext cx="270" cy="489"/>
            </a:xfrm>
            <a:prstGeom prst="straightConnector1">
              <a:avLst/>
            </a:prstGeom>
            <a:noFill/>
            <a:ln w="9525">
              <a:solidFill>
                <a:schemeClr val="tx1"/>
              </a:solidFill>
              <a:round/>
              <a:headEnd/>
              <a:tailEnd type="arrow" w="lg" len="lg"/>
            </a:ln>
            <a:extLst>
              <a:ext uri="{909E8E84-426E-40DD-AFC4-6F175D3DCCD1}">
                <a14:hiddenFill xmlns:a14="http://schemas.microsoft.com/office/drawing/2010/main">
                  <a:noFill/>
                </a14:hiddenFill>
              </a:ext>
            </a:extLst>
          </p:spPr>
        </p:cxnSp>
        <p:sp>
          <p:nvSpPr>
            <p:cNvPr id="268308" name="Freeform 23"/>
            <p:cNvSpPr>
              <a:spLocks/>
            </p:cNvSpPr>
            <p:nvPr/>
          </p:nvSpPr>
          <p:spPr bwMode="auto">
            <a:xfrm>
              <a:off x="1476" y="2716"/>
              <a:ext cx="3094" cy="884"/>
            </a:xfrm>
            <a:custGeom>
              <a:avLst/>
              <a:gdLst>
                <a:gd name="T0" fmla="*/ 8 w 2900"/>
                <a:gd name="T1" fmla="*/ 624 h 912"/>
                <a:gd name="T2" fmla="*/ 14 w 2900"/>
                <a:gd name="T3" fmla="*/ 864 h 912"/>
                <a:gd name="T4" fmla="*/ 92 w 2900"/>
                <a:gd name="T5" fmla="*/ 912 h 912"/>
                <a:gd name="T6" fmla="*/ 2837 w 2900"/>
                <a:gd name="T7" fmla="*/ 912 h 912"/>
                <a:gd name="T8" fmla="*/ 2894 w 2900"/>
                <a:gd name="T9" fmla="*/ 864 h 912"/>
                <a:gd name="T10" fmla="*/ 2894 w 2900"/>
                <a:gd name="T11" fmla="*/ 0 h 912"/>
                <a:gd name="T12" fmla="*/ 0 60000 65536"/>
                <a:gd name="T13" fmla="*/ 0 60000 65536"/>
                <a:gd name="T14" fmla="*/ 0 60000 65536"/>
                <a:gd name="T15" fmla="*/ 0 60000 65536"/>
                <a:gd name="T16" fmla="*/ 0 60000 65536"/>
                <a:gd name="T17" fmla="*/ 0 60000 65536"/>
                <a:gd name="T18" fmla="*/ 0 w 2900"/>
                <a:gd name="T19" fmla="*/ 0 h 912"/>
                <a:gd name="T20" fmla="*/ 2900 w 2900"/>
                <a:gd name="T21" fmla="*/ 912 h 912"/>
              </a:gdLst>
              <a:ahLst/>
              <a:cxnLst>
                <a:cxn ang="T12">
                  <a:pos x="T0" y="T1"/>
                </a:cxn>
                <a:cxn ang="T13">
                  <a:pos x="T2" y="T3"/>
                </a:cxn>
                <a:cxn ang="T14">
                  <a:pos x="T4" y="T5"/>
                </a:cxn>
                <a:cxn ang="T15">
                  <a:pos x="T6" y="T7"/>
                </a:cxn>
                <a:cxn ang="T16">
                  <a:pos x="T8" y="T9"/>
                </a:cxn>
                <a:cxn ang="T17">
                  <a:pos x="T10" y="T11"/>
                </a:cxn>
              </a:cxnLst>
              <a:rect l="T18" t="T19" r="T20" b="T21"/>
              <a:pathLst>
                <a:path w="2900" h="912">
                  <a:moveTo>
                    <a:pt x="8" y="624"/>
                  </a:moveTo>
                  <a:cubicBezTo>
                    <a:pt x="7" y="664"/>
                    <a:pt x="0" y="816"/>
                    <a:pt x="14" y="864"/>
                  </a:cubicBezTo>
                  <a:cubicBezTo>
                    <a:pt x="14" y="864"/>
                    <a:pt x="32" y="912"/>
                    <a:pt x="92" y="912"/>
                  </a:cubicBezTo>
                  <a:cubicBezTo>
                    <a:pt x="1464" y="912"/>
                    <a:pt x="2837" y="912"/>
                    <a:pt x="2837" y="912"/>
                  </a:cubicBezTo>
                  <a:cubicBezTo>
                    <a:pt x="2900" y="909"/>
                    <a:pt x="2894" y="864"/>
                    <a:pt x="2894" y="864"/>
                  </a:cubicBezTo>
                  <a:lnTo>
                    <a:pt x="2894" y="0"/>
                  </a:lnTo>
                </a:path>
              </a:pathLst>
            </a:custGeom>
            <a:noFill/>
            <a:ln w="9525">
              <a:solidFill>
                <a:schemeClr val="tx1"/>
              </a:solidFill>
              <a:round/>
              <a:headEnd/>
              <a:tailEnd type="arrow" w="lg" len="lg"/>
            </a:ln>
            <a:extLst>
              <a:ext uri="{909E8E84-426E-40DD-AFC4-6F175D3DCCD1}">
                <a14:hiddenFill xmlns:a14="http://schemas.microsoft.com/office/drawing/2010/main">
                  <a:solidFill>
                    <a:srgbClr val="FFFFFF"/>
                  </a:solidFill>
                </a14:hiddenFill>
              </a:ext>
            </a:extLst>
          </p:spPr>
          <p:txBody>
            <a:bodyPr/>
            <a:lstStyle/>
            <a:p>
              <a:endParaRPr lang="en-US">
                <a:latin typeface="Verdana" pitchFamily="34" charset="0"/>
              </a:endParaRPr>
            </a:p>
          </p:txBody>
        </p:sp>
        <p:sp>
          <p:nvSpPr>
            <p:cNvPr id="268309" name="AutoShape 24"/>
            <p:cNvSpPr>
              <a:spLocks noChangeArrowheads="1"/>
            </p:cNvSpPr>
            <p:nvPr/>
          </p:nvSpPr>
          <p:spPr bwMode="auto">
            <a:xfrm>
              <a:off x="564" y="1689"/>
              <a:ext cx="420" cy="352"/>
            </a:xfrm>
            <a:prstGeom prst="foldedCorner">
              <a:avLst>
                <a:gd name="adj" fmla="val 125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lstStyle/>
            <a:p>
              <a:pPr algn="ctr"/>
              <a:r>
                <a:rPr lang="en-US" sz="800">
                  <a:latin typeface="Verdana" pitchFamily="34" charset="0"/>
                </a:rPr>
                <a:t>ARCH PATTERN MODELS</a:t>
              </a:r>
            </a:p>
          </p:txBody>
        </p:sp>
        <p:sp>
          <p:nvSpPr>
            <p:cNvPr id="268310" name="AutoShape 25"/>
            <p:cNvSpPr>
              <a:spLocks noChangeArrowheads="1"/>
            </p:cNvSpPr>
            <p:nvPr/>
          </p:nvSpPr>
          <p:spPr bwMode="auto">
            <a:xfrm>
              <a:off x="564" y="2937"/>
              <a:ext cx="420" cy="352"/>
            </a:xfrm>
            <a:prstGeom prst="foldedCorner">
              <a:avLst>
                <a:gd name="adj" fmla="val 125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lstStyle/>
            <a:p>
              <a:pPr algn="ctr"/>
              <a:r>
                <a:rPr lang="en-US" sz="800">
                  <a:latin typeface="Verdana" pitchFamily="34" charset="0"/>
                </a:rPr>
                <a:t>COMPONENT MODELS</a:t>
              </a:r>
            </a:p>
          </p:txBody>
        </p:sp>
        <p:sp>
          <p:nvSpPr>
            <p:cNvPr id="268311" name="Rectangle 26"/>
            <p:cNvSpPr>
              <a:spLocks noChangeArrowheads="1"/>
            </p:cNvSpPr>
            <p:nvPr/>
          </p:nvSpPr>
          <p:spPr bwMode="auto">
            <a:xfrm>
              <a:off x="564" y="2265"/>
              <a:ext cx="420" cy="441"/>
            </a:xfrm>
            <a:prstGeom prst="rect">
              <a:avLst/>
            </a:prstGeom>
            <a:solidFill>
              <a:srgbClr val="DDDDDD"/>
            </a:solidFill>
            <a:ln w="9525">
              <a:solidFill>
                <a:schemeClr val="tx1"/>
              </a:solidFill>
              <a:miter lim="800000"/>
              <a:headEnd/>
              <a:tailEnd/>
            </a:ln>
          </p:spPr>
          <p:txBody>
            <a:bodyPr lIns="0" tIns="0" rIns="0" bIns="0" anchor="ctr"/>
            <a:lstStyle/>
            <a:p>
              <a:pPr algn="ctr"/>
              <a:r>
                <a:rPr lang="en-US" sz="800">
                  <a:latin typeface="Verdana" pitchFamily="34" charset="0"/>
                </a:rPr>
                <a:t>ANNOTATE </a:t>
              </a:r>
            </a:p>
            <a:p>
              <a:pPr algn="ctr"/>
              <a:r>
                <a:rPr lang="en-US" sz="800">
                  <a:latin typeface="Verdana" pitchFamily="34" charset="0"/>
                </a:rPr>
                <a:t>&amp; VERIFY MODELS</a:t>
              </a:r>
            </a:p>
          </p:txBody>
        </p:sp>
        <p:cxnSp>
          <p:nvCxnSpPr>
            <p:cNvPr id="268312" name="AutoShape 27"/>
            <p:cNvCxnSpPr>
              <a:cxnSpLocks noChangeShapeType="1"/>
              <a:stCxn id="268311" idx="3"/>
              <a:endCxn id="268295" idx="2"/>
            </p:cNvCxnSpPr>
            <p:nvPr/>
          </p:nvCxnSpPr>
          <p:spPr bwMode="auto">
            <a:xfrm>
              <a:off x="984" y="2485"/>
              <a:ext cx="252" cy="1"/>
            </a:xfrm>
            <a:prstGeom prst="straightConnector1">
              <a:avLst/>
            </a:prstGeom>
            <a:noFill/>
            <a:ln w="9525">
              <a:solidFill>
                <a:schemeClr val="tx1"/>
              </a:solidFill>
              <a:round/>
              <a:headEnd/>
              <a:tailEnd type="arrow" w="lg" len="lg"/>
            </a:ln>
            <a:extLst>
              <a:ext uri="{909E8E84-426E-40DD-AFC4-6F175D3DCCD1}">
                <a14:hiddenFill xmlns:a14="http://schemas.microsoft.com/office/drawing/2010/main">
                  <a:noFill/>
                </a14:hiddenFill>
              </a:ext>
            </a:extLst>
          </p:spPr>
        </p:cxnSp>
        <p:cxnSp>
          <p:nvCxnSpPr>
            <p:cNvPr id="268313" name="AutoShape 29"/>
            <p:cNvCxnSpPr>
              <a:cxnSpLocks noChangeShapeType="1"/>
              <a:stCxn id="268309" idx="2"/>
              <a:endCxn id="268311" idx="0"/>
            </p:cNvCxnSpPr>
            <p:nvPr/>
          </p:nvCxnSpPr>
          <p:spPr bwMode="auto">
            <a:xfrm rot="5400000">
              <a:off x="662" y="2153"/>
              <a:ext cx="223" cy="1"/>
            </a:xfrm>
            <a:prstGeom prst="straightConnector1">
              <a:avLst/>
            </a:prstGeom>
            <a:noFill/>
            <a:ln w="9525">
              <a:solidFill>
                <a:schemeClr val="tx1"/>
              </a:solidFill>
              <a:round/>
              <a:headEnd/>
              <a:tailEnd type="arrow" w="lg" len="lg"/>
            </a:ln>
            <a:extLst>
              <a:ext uri="{909E8E84-426E-40DD-AFC4-6F175D3DCCD1}">
                <a14:hiddenFill xmlns:a14="http://schemas.microsoft.com/office/drawing/2010/main">
                  <a:noFill/>
                </a14:hiddenFill>
              </a:ext>
            </a:extLst>
          </p:spPr>
        </p:cxnSp>
        <p:cxnSp>
          <p:nvCxnSpPr>
            <p:cNvPr id="268314" name="AutoShape 30"/>
            <p:cNvCxnSpPr>
              <a:cxnSpLocks noChangeShapeType="1"/>
              <a:stCxn id="268310" idx="0"/>
              <a:endCxn id="268311" idx="2"/>
            </p:cNvCxnSpPr>
            <p:nvPr/>
          </p:nvCxnSpPr>
          <p:spPr bwMode="auto">
            <a:xfrm rot="5400000" flipH="1" flipV="1">
              <a:off x="658" y="2821"/>
              <a:ext cx="231" cy="1"/>
            </a:xfrm>
            <a:prstGeom prst="straightConnector1">
              <a:avLst/>
            </a:prstGeom>
            <a:noFill/>
            <a:ln w="9525">
              <a:solidFill>
                <a:schemeClr val="tx1"/>
              </a:solidFill>
              <a:round/>
              <a:headEnd/>
              <a:tailEnd type="arrow" w="lg" len="lg"/>
            </a:ln>
            <a:extLst>
              <a:ext uri="{909E8E84-426E-40DD-AFC4-6F175D3DCCD1}">
                <a14:hiddenFill xmlns:a14="http://schemas.microsoft.com/office/drawing/2010/main">
                  <a:noFill/>
                </a14:hiddenFill>
              </a:ext>
            </a:extLst>
          </p:spPr>
        </p:cxnSp>
        <p:sp>
          <p:nvSpPr>
            <p:cNvPr id="268315" name="AutoShape 31"/>
            <p:cNvSpPr>
              <a:spLocks noChangeArrowheads="1"/>
            </p:cNvSpPr>
            <p:nvPr/>
          </p:nvSpPr>
          <p:spPr bwMode="auto">
            <a:xfrm>
              <a:off x="1236" y="2889"/>
              <a:ext cx="420" cy="441"/>
            </a:xfrm>
            <a:prstGeom prst="can">
              <a:avLst>
                <a:gd name="adj" fmla="val 2503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lstStyle/>
            <a:p>
              <a:pPr algn="ctr"/>
              <a:r>
                <a:rPr lang="en-US" sz="800">
                  <a:latin typeface="Verdana" pitchFamily="34" charset="0"/>
                </a:rPr>
                <a:t>COMPONENT</a:t>
              </a:r>
            </a:p>
            <a:p>
              <a:pPr algn="ctr"/>
              <a:r>
                <a:rPr lang="en-US" sz="800">
                  <a:latin typeface="Verdana" pitchFamily="34" charset="0"/>
                </a:rPr>
                <a:t>LIBRARY</a:t>
              </a:r>
            </a:p>
          </p:txBody>
        </p:sp>
        <p:cxnSp>
          <p:nvCxnSpPr>
            <p:cNvPr id="268316" name="AutoShape 32"/>
            <p:cNvCxnSpPr>
              <a:cxnSpLocks noChangeShapeType="1"/>
              <a:stCxn id="268310" idx="3"/>
              <a:endCxn id="268315" idx="2"/>
            </p:cNvCxnSpPr>
            <p:nvPr/>
          </p:nvCxnSpPr>
          <p:spPr bwMode="auto">
            <a:xfrm flipV="1">
              <a:off x="984" y="3109"/>
              <a:ext cx="252" cy="4"/>
            </a:xfrm>
            <a:prstGeom prst="straightConnector1">
              <a:avLst/>
            </a:prstGeom>
            <a:noFill/>
            <a:ln w="9525">
              <a:solidFill>
                <a:schemeClr val="tx1"/>
              </a:solidFill>
              <a:round/>
              <a:headEnd/>
              <a:tailEnd type="arrow" w="lg" len="lg"/>
            </a:ln>
            <a:extLst>
              <a:ext uri="{909E8E84-426E-40DD-AFC4-6F175D3DCCD1}">
                <a14:hiddenFill xmlns:a14="http://schemas.microsoft.com/office/drawing/2010/main">
                  <a:noFill/>
                </a14:hiddenFill>
              </a:ext>
            </a:extLst>
          </p:spPr>
        </p:cxnSp>
        <p:sp>
          <p:nvSpPr>
            <p:cNvPr id="30" name="Rectangle 33"/>
            <p:cNvSpPr>
              <a:spLocks noChangeArrowheads="1"/>
            </p:cNvSpPr>
            <p:nvPr/>
          </p:nvSpPr>
          <p:spPr bwMode="auto">
            <a:xfrm>
              <a:off x="1908" y="1449"/>
              <a:ext cx="2220" cy="2247"/>
            </a:xfrm>
            <a:prstGeom prst="rect">
              <a:avLst/>
            </a:prstGeom>
            <a:noFill/>
            <a:ln w="9525">
              <a:solidFill>
                <a:schemeClr val="tx1">
                  <a:lumMod val="85000"/>
                  <a:lumOff val="15000"/>
                </a:schemeClr>
              </a:solidFill>
              <a:prstDash val="dash"/>
              <a:miter lim="800000"/>
              <a:headEnd/>
              <a:tailEnd/>
            </a:ln>
            <a:effectLst/>
          </p:spPr>
          <p:txBody>
            <a:bodyPr wrap="none" anchor="ctr"/>
            <a:lstStyle/>
            <a:p>
              <a:pPr fontAlgn="auto">
                <a:spcBef>
                  <a:spcPts val="0"/>
                </a:spcBef>
                <a:spcAft>
                  <a:spcPts val="0"/>
                </a:spcAft>
                <a:defRPr/>
              </a:pPr>
              <a:endParaRPr lang="en-US">
                <a:latin typeface="+mn-lt"/>
                <a:cs typeface="+mn-cs"/>
              </a:endParaRPr>
            </a:p>
          </p:txBody>
        </p:sp>
        <p:sp>
          <p:nvSpPr>
            <p:cNvPr id="31" name="Rectangle 34"/>
            <p:cNvSpPr>
              <a:spLocks noChangeArrowheads="1"/>
            </p:cNvSpPr>
            <p:nvPr/>
          </p:nvSpPr>
          <p:spPr bwMode="auto">
            <a:xfrm>
              <a:off x="4260" y="1449"/>
              <a:ext cx="1344" cy="2247"/>
            </a:xfrm>
            <a:prstGeom prst="rect">
              <a:avLst/>
            </a:prstGeom>
            <a:noFill/>
            <a:ln w="9525">
              <a:solidFill>
                <a:schemeClr val="tx1">
                  <a:lumMod val="85000"/>
                  <a:lumOff val="15000"/>
                </a:schemeClr>
              </a:solidFill>
              <a:prstDash val="dash"/>
              <a:miter lim="800000"/>
              <a:headEnd/>
              <a:tailEnd/>
            </a:ln>
            <a:effectLst/>
          </p:spPr>
          <p:txBody>
            <a:bodyPr wrap="none" anchor="ctr"/>
            <a:lstStyle/>
            <a:p>
              <a:pPr fontAlgn="auto">
                <a:spcBef>
                  <a:spcPts val="0"/>
                </a:spcBef>
                <a:spcAft>
                  <a:spcPts val="0"/>
                </a:spcAft>
                <a:defRPr/>
              </a:pPr>
              <a:endParaRPr lang="en-US">
                <a:latin typeface="+mn-lt"/>
                <a:cs typeface="+mn-cs"/>
              </a:endParaRPr>
            </a:p>
          </p:txBody>
        </p:sp>
        <p:sp>
          <p:nvSpPr>
            <p:cNvPr id="32" name="Rectangle 35"/>
            <p:cNvSpPr>
              <a:spLocks noChangeArrowheads="1"/>
            </p:cNvSpPr>
            <p:nvPr/>
          </p:nvSpPr>
          <p:spPr bwMode="auto">
            <a:xfrm>
              <a:off x="468" y="1449"/>
              <a:ext cx="1260" cy="2247"/>
            </a:xfrm>
            <a:prstGeom prst="rect">
              <a:avLst/>
            </a:prstGeom>
            <a:noFill/>
            <a:ln w="9525">
              <a:solidFill>
                <a:schemeClr val="tx1">
                  <a:lumMod val="75000"/>
                  <a:lumOff val="25000"/>
                </a:schemeClr>
              </a:solidFill>
              <a:prstDash val="dash"/>
              <a:miter lim="800000"/>
              <a:headEnd/>
              <a:tailEnd/>
            </a:ln>
            <a:effectLst/>
          </p:spPr>
          <p:txBody>
            <a:bodyPr wrap="none" anchor="ctr"/>
            <a:lstStyle/>
            <a:p>
              <a:pPr fontAlgn="auto">
                <a:spcBef>
                  <a:spcPts val="0"/>
                </a:spcBef>
                <a:spcAft>
                  <a:spcPts val="0"/>
                </a:spcAft>
                <a:defRPr/>
              </a:pPr>
              <a:endParaRPr lang="en-US">
                <a:latin typeface="+mn-lt"/>
                <a:cs typeface="+mn-cs"/>
              </a:endParaRPr>
            </a:p>
          </p:txBody>
        </p:sp>
        <p:sp>
          <p:nvSpPr>
            <p:cNvPr id="268320" name="Text Box 36"/>
            <p:cNvSpPr txBox="1">
              <a:spLocks noChangeArrowheads="1"/>
            </p:cNvSpPr>
            <p:nvPr/>
          </p:nvSpPr>
          <p:spPr bwMode="auto">
            <a:xfrm>
              <a:off x="684" y="1307"/>
              <a:ext cx="781"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ctr"/>
              <a:r>
                <a:rPr lang="en-US" sz="900">
                  <a:latin typeface="Verdana" pitchFamily="34" charset="0"/>
                </a:rPr>
                <a:t>SPECIFICATION</a:t>
              </a:r>
            </a:p>
          </p:txBody>
        </p:sp>
        <p:sp>
          <p:nvSpPr>
            <p:cNvPr id="268321" name="Text Box 37"/>
            <p:cNvSpPr txBox="1">
              <a:spLocks noChangeArrowheads="1"/>
            </p:cNvSpPr>
            <p:nvPr/>
          </p:nvSpPr>
          <p:spPr bwMode="auto">
            <a:xfrm>
              <a:off x="1986" y="1307"/>
              <a:ext cx="1847"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ctr"/>
              <a:r>
                <a:rPr lang="en-US" sz="900">
                  <a:latin typeface="Verdana" pitchFamily="34" charset="0"/>
                </a:rPr>
                <a:t>SYSTEM DEVELOPMENT</a:t>
              </a:r>
            </a:p>
          </p:txBody>
        </p:sp>
        <p:sp>
          <p:nvSpPr>
            <p:cNvPr id="268322" name="Text Box 38"/>
            <p:cNvSpPr txBox="1">
              <a:spLocks noChangeArrowheads="1"/>
            </p:cNvSpPr>
            <p:nvPr/>
          </p:nvSpPr>
          <p:spPr bwMode="auto">
            <a:xfrm>
              <a:off x="4629" y="1311"/>
              <a:ext cx="728"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ctr"/>
              <a:r>
                <a:rPr lang="en-US" sz="900">
                  <a:latin typeface="Verdana" pitchFamily="34" charset="0"/>
                </a:rPr>
                <a:t>FOUNDRY</a:t>
              </a:r>
            </a:p>
          </p:txBody>
        </p:sp>
        <p:sp>
          <p:nvSpPr>
            <p:cNvPr id="268298" name="Rectangle 8"/>
            <p:cNvSpPr>
              <a:spLocks noChangeArrowheads="1"/>
            </p:cNvSpPr>
            <p:nvPr/>
          </p:nvSpPr>
          <p:spPr bwMode="auto">
            <a:xfrm>
              <a:off x="3432" y="3015"/>
              <a:ext cx="588" cy="441"/>
            </a:xfrm>
            <a:prstGeom prst="rect">
              <a:avLst/>
            </a:prstGeom>
            <a:solidFill>
              <a:srgbClr val="DDDDDD"/>
            </a:solidFill>
            <a:ln w="9525">
              <a:solidFill>
                <a:schemeClr val="tx1"/>
              </a:solidFill>
              <a:miter lim="800000"/>
              <a:headEnd/>
              <a:tailEnd/>
            </a:ln>
          </p:spPr>
          <p:txBody>
            <a:bodyPr lIns="0" tIns="0" rIns="0" bIns="0" anchor="ctr"/>
            <a:lstStyle/>
            <a:p>
              <a:pPr algn="ctr"/>
              <a:r>
                <a:rPr lang="en-US" sz="800">
                  <a:latin typeface="Verdana" pitchFamily="34" charset="0"/>
                </a:rPr>
                <a:t>COMPOSITIONAL REASONING &amp; ANALYSIS</a:t>
              </a:r>
            </a:p>
          </p:txBody>
        </p:sp>
      </p:grpSp>
      <p:sp>
        <p:nvSpPr>
          <p:cNvPr id="38" name="Rounded Rectangular Callout 37"/>
          <p:cNvSpPr>
            <a:spLocks noChangeArrowheads="1"/>
          </p:cNvSpPr>
          <p:nvPr/>
        </p:nvSpPr>
        <p:spPr bwMode="auto">
          <a:xfrm>
            <a:off x="3352800" y="5105400"/>
            <a:ext cx="2743200" cy="1143000"/>
          </a:xfrm>
          <a:prstGeom prst="wedgeRoundRectCallout">
            <a:avLst>
              <a:gd name="adj1" fmla="val -38974"/>
              <a:gd name="adj2" fmla="val -188547"/>
              <a:gd name="adj3" fmla="val 16667"/>
            </a:avLst>
          </a:prstGeom>
          <a:ln/>
          <a:extLst/>
        </p:spPr>
        <p:style>
          <a:lnRef idx="1">
            <a:schemeClr val="accent1"/>
          </a:lnRef>
          <a:fillRef idx="3">
            <a:schemeClr val="accent1"/>
          </a:fillRef>
          <a:effectRef idx="2">
            <a:schemeClr val="accent1"/>
          </a:effectRef>
          <a:fontRef idx="minor">
            <a:schemeClr val="lt1"/>
          </a:fontRef>
        </p:style>
        <p:txBody>
          <a:bodyPr anchor="ctr"/>
          <a:lstStyle/>
          <a:p>
            <a:r>
              <a:rPr lang="en-US" sz="1300" b="1" dirty="0" smtClean="0">
                <a:solidFill>
                  <a:srgbClr val="FFFFFF"/>
                </a:solidFill>
                <a:latin typeface="Verdana" pitchFamily="34" charset="0"/>
              </a:rPr>
              <a:t>Instantiation</a:t>
            </a:r>
            <a:r>
              <a:rPr lang="en-US" sz="1300" b="1" dirty="0">
                <a:solidFill>
                  <a:srgbClr val="FFFFFF"/>
                </a:solidFill>
                <a:latin typeface="Verdana" pitchFamily="34" charset="0"/>
              </a:rPr>
              <a:t>:</a:t>
            </a:r>
          </a:p>
          <a:p>
            <a:r>
              <a:rPr lang="en-US" sz="1300" dirty="0">
                <a:solidFill>
                  <a:srgbClr val="FFFFFF"/>
                </a:solidFill>
                <a:latin typeface="Verdana" pitchFamily="34" charset="0"/>
              </a:rPr>
              <a:t>Check structural </a:t>
            </a:r>
            <a:r>
              <a:rPr lang="en-US" sz="1300" dirty="0" smtClean="0">
                <a:solidFill>
                  <a:srgbClr val="FFFFFF"/>
                </a:solidFill>
                <a:latin typeface="Verdana" pitchFamily="34" charset="0"/>
              </a:rPr>
              <a:t>constraints, Embed assumptions &amp; guarantees in system model</a:t>
            </a:r>
            <a:endParaRPr lang="en-US" sz="1300" dirty="0">
              <a:solidFill>
                <a:srgbClr val="FFFFFF"/>
              </a:solidFill>
              <a:latin typeface="Verdana" pitchFamily="34" charset="0"/>
            </a:endParaRPr>
          </a:p>
        </p:txBody>
      </p:sp>
      <p:sp>
        <p:nvSpPr>
          <p:cNvPr id="40" name="Rounded Rectangular Callout 39"/>
          <p:cNvSpPr>
            <a:spLocks noChangeArrowheads="1"/>
          </p:cNvSpPr>
          <p:nvPr/>
        </p:nvSpPr>
        <p:spPr bwMode="auto">
          <a:xfrm>
            <a:off x="6207274" y="5105400"/>
            <a:ext cx="2860525" cy="1143000"/>
          </a:xfrm>
          <a:prstGeom prst="wedgeRoundRectCallout">
            <a:avLst>
              <a:gd name="adj1" fmla="val -51653"/>
              <a:gd name="adj2" fmla="val -95694"/>
              <a:gd name="adj3" fmla="val 16667"/>
            </a:avLst>
          </a:prstGeom>
          <a:ln/>
          <a:extLst/>
        </p:spPr>
        <p:style>
          <a:lnRef idx="1">
            <a:schemeClr val="accent1"/>
          </a:lnRef>
          <a:fillRef idx="3">
            <a:schemeClr val="accent1"/>
          </a:fillRef>
          <a:effectRef idx="2">
            <a:schemeClr val="accent1"/>
          </a:effectRef>
          <a:fontRef idx="minor">
            <a:schemeClr val="lt1"/>
          </a:fontRef>
        </p:style>
        <p:txBody>
          <a:bodyPr anchor="ctr"/>
          <a:lstStyle/>
          <a:p>
            <a:r>
              <a:rPr lang="en-US" sz="1300" b="1" dirty="0" smtClean="0">
                <a:solidFill>
                  <a:srgbClr val="FFFFFF"/>
                </a:solidFill>
                <a:latin typeface="Verdana" pitchFamily="34" charset="0"/>
              </a:rPr>
              <a:t>Compositional Verification</a:t>
            </a:r>
            <a:r>
              <a:rPr lang="en-US" sz="1300" b="1" dirty="0">
                <a:solidFill>
                  <a:srgbClr val="FFFFFF"/>
                </a:solidFill>
                <a:latin typeface="Verdana" pitchFamily="34" charset="0"/>
              </a:rPr>
              <a:t>:  </a:t>
            </a:r>
            <a:endParaRPr lang="en-US" sz="1300" b="1" dirty="0" smtClean="0">
              <a:solidFill>
                <a:srgbClr val="FFFFFF"/>
              </a:solidFill>
              <a:latin typeface="Verdana" pitchFamily="34" charset="0"/>
            </a:endParaRPr>
          </a:p>
          <a:p>
            <a:r>
              <a:rPr lang="en-US" sz="1300" dirty="0" smtClean="0">
                <a:solidFill>
                  <a:srgbClr val="FFFFFF"/>
                </a:solidFill>
                <a:latin typeface="Verdana" pitchFamily="34" charset="0"/>
              </a:rPr>
              <a:t>System properties are verified by model checking using component &amp; pattern contracts</a:t>
            </a:r>
            <a:endParaRPr lang="en-US" sz="1300" dirty="0">
              <a:solidFill>
                <a:srgbClr val="FFFFFF"/>
              </a:solidFill>
              <a:latin typeface="Verdana" pitchFamily="34" charset="0"/>
            </a:endParaRPr>
          </a:p>
        </p:txBody>
      </p:sp>
      <p:sp>
        <p:nvSpPr>
          <p:cNvPr id="37" name="Rounded Rectangular Callout 36"/>
          <p:cNvSpPr>
            <a:spLocks noChangeArrowheads="1"/>
          </p:cNvSpPr>
          <p:nvPr/>
        </p:nvSpPr>
        <p:spPr bwMode="auto">
          <a:xfrm>
            <a:off x="203396" y="5105400"/>
            <a:ext cx="3028527" cy="1143000"/>
          </a:xfrm>
          <a:prstGeom prst="wedgeRoundRectCallout">
            <a:avLst>
              <a:gd name="adj1" fmla="val -18847"/>
              <a:gd name="adj2" fmla="val -177720"/>
              <a:gd name="adj3" fmla="val 16667"/>
            </a:avLst>
          </a:prstGeom>
          <a:ln/>
          <a:extLst/>
        </p:spPr>
        <p:style>
          <a:lnRef idx="1">
            <a:schemeClr val="accent1"/>
          </a:lnRef>
          <a:fillRef idx="3">
            <a:schemeClr val="accent1"/>
          </a:fillRef>
          <a:effectRef idx="2">
            <a:schemeClr val="accent1"/>
          </a:effectRef>
          <a:fontRef idx="minor">
            <a:schemeClr val="lt1"/>
          </a:fontRef>
        </p:style>
        <p:txBody>
          <a:bodyPr anchor="ctr"/>
          <a:lstStyle/>
          <a:p>
            <a:r>
              <a:rPr lang="en-US" sz="1300" b="1" dirty="0" smtClean="0">
                <a:solidFill>
                  <a:srgbClr val="FFFFFF"/>
                </a:solidFill>
                <a:latin typeface="Verdana" pitchFamily="34" charset="0"/>
              </a:rPr>
              <a:t>Reusable Verification</a:t>
            </a:r>
            <a:r>
              <a:rPr lang="en-US" sz="1300" b="1" dirty="0">
                <a:solidFill>
                  <a:srgbClr val="FFFFFF"/>
                </a:solidFill>
                <a:latin typeface="Verdana" pitchFamily="34" charset="0"/>
              </a:rPr>
              <a:t>:</a:t>
            </a:r>
          </a:p>
          <a:p>
            <a:r>
              <a:rPr lang="en-US" sz="1300" dirty="0" smtClean="0">
                <a:solidFill>
                  <a:srgbClr val="FFFFFF"/>
                </a:solidFill>
                <a:latin typeface="Verdana" pitchFamily="34" charset="0"/>
              </a:rPr>
              <a:t>Proof of component and pattern requirements (guarantees) and specification of context (assumptions)</a:t>
            </a:r>
            <a:endParaRPr lang="en-US" sz="1300" dirty="0">
              <a:solidFill>
                <a:srgbClr val="FFFFFF"/>
              </a:solidFill>
              <a:latin typeface="Verdana" pitchFamily="34" charset="0"/>
            </a:endParaRPr>
          </a:p>
        </p:txBody>
      </p:sp>
      <p:sp>
        <p:nvSpPr>
          <p:cNvPr id="42" name="Freeform 45"/>
          <p:cNvSpPr>
            <a:spLocks/>
          </p:cNvSpPr>
          <p:nvPr/>
        </p:nvSpPr>
        <p:spPr bwMode="auto">
          <a:xfrm>
            <a:off x="2054217" y="2133600"/>
            <a:ext cx="3204339" cy="903141"/>
          </a:xfrm>
          <a:custGeom>
            <a:avLst/>
            <a:gdLst>
              <a:gd name="T0" fmla="*/ 4177 w 3097975"/>
              <a:gd name="T1" fmla="*/ 928643 h 928643"/>
              <a:gd name="T2" fmla="*/ 0 w 3097975"/>
              <a:gd name="T3" fmla="*/ 238124 h 928643"/>
              <a:gd name="T4" fmla="*/ 234290 w 3097975"/>
              <a:gd name="T5" fmla="*/ 7051 h 928643"/>
              <a:gd name="T6" fmla="*/ 3097975 w 3097975"/>
              <a:gd name="T7" fmla="*/ 0 h 9286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097975" h="928643">
                <a:moveTo>
                  <a:pt x="4177" y="928643"/>
                </a:moveTo>
                <a:cubicBezTo>
                  <a:pt x="790" y="572878"/>
                  <a:pt x="7525" y="687346"/>
                  <a:pt x="0" y="238124"/>
                </a:cubicBezTo>
                <a:cubicBezTo>
                  <a:pt x="5999" y="51336"/>
                  <a:pt x="111827" y="11112"/>
                  <a:pt x="234290" y="7051"/>
                </a:cubicBezTo>
                <a:lnTo>
                  <a:pt x="3097975" y="0"/>
                </a:lnTo>
              </a:path>
            </a:pathLst>
          </a:custGeom>
          <a:noFill/>
          <a:ln w="9525" cap="flat" cmpd="sng" algn="ctr">
            <a:solidFill>
              <a:schemeClr val="tx1"/>
            </a:solidFill>
            <a:prstDash val="solid"/>
            <a:round/>
            <a:headEnd type="none" w="med" len="med"/>
            <a:tailEnd type="arrow"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 name="Rectangle 15"/>
          <p:cNvSpPr>
            <a:spLocks noChangeArrowheads="1"/>
          </p:cNvSpPr>
          <p:nvPr/>
        </p:nvSpPr>
        <p:spPr bwMode="auto">
          <a:xfrm>
            <a:off x="1303338" y="6491288"/>
            <a:ext cx="2278062" cy="336550"/>
          </a:xfrm>
          <a:prstGeom prst="rect">
            <a:avLst/>
          </a:prstGeom>
          <a:noFill/>
          <a:ln w="9525">
            <a:noFill/>
            <a:miter lim="800000"/>
            <a:headEnd/>
            <a:tailEnd/>
          </a:ln>
        </p:spPr>
        <p:txBody>
          <a:bodyPr wrap="none">
            <a:spAutoFit/>
          </a:bodyPr>
          <a:lstStyle/>
          <a:p>
            <a:r>
              <a:rPr lang="en-US" sz="800" dirty="0">
                <a:latin typeface="Verdana" pitchFamily="34" charset="0"/>
              </a:rPr>
              <a:t>© Copyright 2011 Rockwell Collins, Inc. </a:t>
            </a:r>
          </a:p>
          <a:p>
            <a:r>
              <a:rPr lang="en-US" sz="800" dirty="0">
                <a:latin typeface="Verdana" pitchFamily="34" charset="0"/>
              </a:rPr>
              <a:t>All rights reserved.</a:t>
            </a:r>
          </a:p>
        </p:txBody>
      </p:sp>
    </p:spTree>
    <p:extLst>
      <p:ext uri="{BB962C8B-B14F-4D97-AF65-F5344CB8AC3E}">
        <p14:creationId xmlns:p14="http://schemas.microsoft.com/office/powerpoint/2010/main" val="22652380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up)">
                                      <p:cBhvr>
                                        <p:cTn id="7" dur="500"/>
                                        <p:tgtEl>
                                          <p:spTgt spid="3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wipe(up)">
                                      <p:cBhvr>
                                        <p:cTn id="12" dur="500"/>
                                        <p:tgtEl>
                                          <p:spTgt spid="3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wipe(up)">
                                      <p:cBhvr>
                                        <p:cTn id="1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0" grpId="0" animBg="1"/>
      <p:bldP spid="3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ChangeArrowheads="1"/>
          </p:cNvSpPr>
          <p:nvPr>
            <p:ph type="title"/>
          </p:nvPr>
        </p:nvSpPr>
        <p:spPr/>
        <p:txBody>
          <a:bodyPr>
            <a:normAutofit fontScale="90000"/>
          </a:bodyPr>
          <a:lstStyle/>
          <a:p>
            <a:r>
              <a:rPr lang="en-US" dirty="0" smtClean="0"/>
              <a:t>Hierarchical reasoning about systems</a:t>
            </a:r>
            <a:endParaRPr lang="en-US" dirty="0"/>
          </a:p>
        </p:txBody>
      </p:sp>
      <p:sp>
        <p:nvSpPr>
          <p:cNvPr id="240643" name="Rectangle 3"/>
          <p:cNvSpPr>
            <a:spLocks noGrp="1" noChangeArrowheads="1"/>
          </p:cNvSpPr>
          <p:nvPr>
            <p:ph idx="1"/>
          </p:nvPr>
        </p:nvSpPr>
        <p:spPr>
          <a:xfrm>
            <a:off x="1435608" y="1447800"/>
            <a:ext cx="3593592" cy="4800600"/>
          </a:xfrm>
        </p:spPr>
        <p:txBody>
          <a:bodyPr>
            <a:noAutofit/>
          </a:bodyPr>
          <a:lstStyle/>
          <a:p>
            <a:r>
              <a:rPr lang="en-US" sz="2000" dirty="0"/>
              <a:t>Avionics system requirement</a:t>
            </a:r>
          </a:p>
          <a:p>
            <a:endParaRPr lang="en-US" sz="2000" dirty="0"/>
          </a:p>
          <a:p>
            <a:endParaRPr lang="en-US" sz="2000" dirty="0"/>
          </a:p>
          <a:p>
            <a:endParaRPr lang="en-US" sz="2000" dirty="0"/>
          </a:p>
          <a:p>
            <a:r>
              <a:rPr lang="en-US" sz="2000" dirty="0"/>
              <a:t>Relies upon</a:t>
            </a:r>
          </a:p>
          <a:p>
            <a:pPr lvl="1"/>
            <a:r>
              <a:rPr lang="en-US" sz="1800" dirty="0" smtClean="0"/>
              <a:t>Accuracy of air data sensors</a:t>
            </a:r>
          </a:p>
          <a:p>
            <a:pPr lvl="1"/>
            <a:r>
              <a:rPr lang="en-US" sz="1800" dirty="0" smtClean="0"/>
              <a:t>Control commands from FCS</a:t>
            </a:r>
          </a:p>
          <a:p>
            <a:pPr lvl="2"/>
            <a:r>
              <a:rPr lang="en-US" sz="1400" dirty="0" smtClean="0"/>
              <a:t>Mode of FGS</a:t>
            </a:r>
          </a:p>
          <a:p>
            <a:pPr lvl="2"/>
            <a:r>
              <a:rPr lang="en-US" sz="1400" dirty="0" smtClean="0"/>
              <a:t>FGS control law behavior</a:t>
            </a:r>
          </a:p>
          <a:p>
            <a:pPr lvl="2"/>
            <a:r>
              <a:rPr lang="en-US" sz="1400" dirty="0" smtClean="0"/>
              <a:t>Failover behavior between FGS systems</a:t>
            </a:r>
          </a:p>
          <a:p>
            <a:pPr lvl="2"/>
            <a:r>
              <a:rPr lang="en-US" sz="1400" dirty="0" smtClean="0"/>
              <a:t>…. </a:t>
            </a:r>
          </a:p>
          <a:p>
            <a:pPr lvl="1"/>
            <a:r>
              <a:rPr lang="en-US" sz="1800" dirty="0" smtClean="0"/>
              <a:t>Response of Actuators</a:t>
            </a:r>
          </a:p>
          <a:p>
            <a:pPr lvl="1"/>
            <a:r>
              <a:rPr lang="en-US" sz="1800" dirty="0" smtClean="0"/>
              <a:t>Timing/Lag/Latency of Communications</a:t>
            </a:r>
          </a:p>
          <a:p>
            <a:pPr lvl="1"/>
            <a:endParaRPr lang="en-US" sz="1800" dirty="0"/>
          </a:p>
        </p:txBody>
      </p:sp>
      <p:sp>
        <p:nvSpPr>
          <p:cNvPr id="30" name="Date Placeholder 29"/>
          <p:cNvSpPr>
            <a:spLocks noGrp="1"/>
          </p:cNvSpPr>
          <p:nvPr>
            <p:ph type="dt" sz="half" idx="10"/>
          </p:nvPr>
        </p:nvSpPr>
        <p:spPr/>
        <p:txBody>
          <a:bodyPr/>
          <a:lstStyle/>
          <a:p>
            <a:fld id="{833C6349-4B10-4A2B-8662-3B26661BDB8B}" type="datetime1">
              <a:rPr lang="en-US" smtClean="0"/>
              <a:t>3/17/2014</a:t>
            </a:fld>
            <a:endParaRPr lang="en-US"/>
          </a:p>
        </p:txBody>
      </p:sp>
      <p:sp>
        <p:nvSpPr>
          <p:cNvPr id="31" name="Footer Placeholder 30"/>
          <p:cNvSpPr>
            <a:spLocks noGrp="1"/>
          </p:cNvSpPr>
          <p:nvPr>
            <p:ph type="ftr" sz="quarter" idx="11"/>
          </p:nvPr>
        </p:nvSpPr>
        <p:spPr/>
        <p:txBody>
          <a:bodyPr/>
          <a:lstStyle/>
          <a:p>
            <a:r>
              <a:rPr lang="en-US" smtClean="0"/>
              <a:t>AADL and AGREE - Mike Whalen</a:t>
            </a:r>
            <a:endParaRPr lang="en-US" dirty="0"/>
          </a:p>
        </p:txBody>
      </p:sp>
      <p:sp>
        <p:nvSpPr>
          <p:cNvPr id="47" name="Slide Number Placeholder 3"/>
          <p:cNvSpPr>
            <a:spLocks noGrp="1"/>
          </p:cNvSpPr>
          <p:nvPr>
            <p:ph type="sldNum" sz="quarter" idx="12"/>
          </p:nvPr>
        </p:nvSpPr>
        <p:spPr/>
        <p:txBody>
          <a:bodyPr/>
          <a:lstStyle/>
          <a:p>
            <a:fld id="{A3ADD172-FF62-4F87-8712-D3560D03A483}" type="slidenum">
              <a:rPr lang="en-US"/>
              <a:pPr/>
              <a:t>23</a:t>
            </a:fld>
            <a:endParaRPr lang="en-US"/>
          </a:p>
        </p:txBody>
      </p:sp>
      <p:sp>
        <p:nvSpPr>
          <p:cNvPr id="240644" name="Rectangle 4"/>
          <p:cNvSpPr>
            <a:spLocks noChangeArrowheads="1"/>
          </p:cNvSpPr>
          <p:nvPr/>
        </p:nvSpPr>
        <p:spPr bwMode="auto">
          <a:xfrm>
            <a:off x="7239000" y="2590800"/>
            <a:ext cx="979487" cy="7493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b="1" dirty="0" smtClean="0">
                <a:solidFill>
                  <a:schemeClr val="bg1"/>
                </a:solidFill>
              </a:rPr>
              <a:t>FCS</a:t>
            </a:r>
            <a:endParaRPr lang="en-US" b="1" dirty="0">
              <a:solidFill>
                <a:schemeClr val="bg1"/>
              </a:solidFill>
            </a:endParaRPr>
          </a:p>
        </p:txBody>
      </p:sp>
      <p:sp>
        <p:nvSpPr>
          <p:cNvPr id="240660" name="Rectangle 20"/>
          <p:cNvSpPr>
            <a:spLocks noChangeArrowheads="1"/>
          </p:cNvSpPr>
          <p:nvPr/>
        </p:nvSpPr>
        <p:spPr bwMode="auto">
          <a:xfrm>
            <a:off x="6356350" y="1447800"/>
            <a:ext cx="1046163" cy="7493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b="1" dirty="0">
                <a:solidFill>
                  <a:schemeClr val="bg1"/>
                </a:solidFill>
              </a:rPr>
              <a:t>Avionics</a:t>
            </a:r>
          </a:p>
          <a:p>
            <a:pPr algn="ctr"/>
            <a:r>
              <a:rPr lang="en-US" b="1" dirty="0">
                <a:solidFill>
                  <a:schemeClr val="bg1"/>
                </a:solidFill>
              </a:rPr>
              <a:t>System</a:t>
            </a:r>
          </a:p>
        </p:txBody>
      </p:sp>
      <p:cxnSp>
        <p:nvCxnSpPr>
          <p:cNvPr id="240662" name="AutoShape 22"/>
          <p:cNvCxnSpPr>
            <a:cxnSpLocks noChangeShapeType="1"/>
            <a:stCxn id="240660" idx="2"/>
            <a:endCxn id="240644" idx="0"/>
          </p:cNvCxnSpPr>
          <p:nvPr/>
        </p:nvCxnSpPr>
        <p:spPr bwMode="auto">
          <a:xfrm>
            <a:off x="6879432" y="2197100"/>
            <a:ext cx="849312" cy="393700"/>
          </a:xfrm>
          <a:prstGeom prst="straightConnector1">
            <a:avLst/>
          </a:prstGeom>
          <a:noFill/>
          <a:ln w="12700">
            <a:solidFill>
              <a:schemeClr val="tx1"/>
            </a:solidFill>
            <a:round/>
            <a:headEnd/>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40670" name="Rectangle 30"/>
          <p:cNvSpPr>
            <a:spLocks noChangeArrowheads="1"/>
          </p:cNvSpPr>
          <p:nvPr/>
        </p:nvSpPr>
        <p:spPr bwMode="auto">
          <a:xfrm>
            <a:off x="1600200" y="1981200"/>
            <a:ext cx="3429000" cy="838200"/>
          </a:xfrm>
          <a:prstGeom prst="rect">
            <a:avLst/>
          </a:prstGeom>
          <a:solidFill>
            <a:srgbClr val="63B5E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US" sz="1600" b="1" dirty="0">
                <a:solidFill>
                  <a:schemeClr val="bg1"/>
                </a:solidFill>
              </a:rPr>
              <a:t>Under single-fault assumption, GC output transient response is bounded in time and magnitude</a:t>
            </a:r>
          </a:p>
        </p:txBody>
      </p:sp>
      <p:sp>
        <p:nvSpPr>
          <p:cNvPr id="54" name="Rectangle 4"/>
          <p:cNvSpPr>
            <a:spLocks noChangeArrowheads="1"/>
          </p:cNvSpPr>
          <p:nvPr/>
        </p:nvSpPr>
        <p:spPr bwMode="auto">
          <a:xfrm>
            <a:off x="7162800" y="3810000"/>
            <a:ext cx="1219200" cy="7493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b="1" dirty="0" smtClean="0">
                <a:solidFill>
                  <a:schemeClr val="bg1"/>
                </a:solidFill>
              </a:rPr>
              <a:t>Autopilot</a:t>
            </a:r>
            <a:endParaRPr lang="en-US" b="1" dirty="0">
              <a:solidFill>
                <a:schemeClr val="bg1"/>
              </a:solidFill>
            </a:endParaRPr>
          </a:p>
        </p:txBody>
      </p:sp>
      <p:sp>
        <p:nvSpPr>
          <p:cNvPr id="55" name="Rectangle 4"/>
          <p:cNvSpPr>
            <a:spLocks noChangeArrowheads="1"/>
          </p:cNvSpPr>
          <p:nvPr/>
        </p:nvSpPr>
        <p:spPr bwMode="auto">
          <a:xfrm>
            <a:off x="5181600" y="3810000"/>
            <a:ext cx="914400" cy="7493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b="1" dirty="0" smtClean="0">
                <a:solidFill>
                  <a:schemeClr val="bg1"/>
                </a:solidFill>
              </a:rPr>
              <a:t>FGS_L</a:t>
            </a:r>
            <a:endParaRPr lang="en-US" b="1" dirty="0">
              <a:solidFill>
                <a:schemeClr val="bg1"/>
              </a:solidFill>
            </a:endParaRPr>
          </a:p>
        </p:txBody>
      </p:sp>
      <p:sp>
        <p:nvSpPr>
          <p:cNvPr id="56" name="Rectangle 4"/>
          <p:cNvSpPr>
            <a:spLocks noChangeArrowheads="1"/>
          </p:cNvSpPr>
          <p:nvPr/>
        </p:nvSpPr>
        <p:spPr bwMode="auto">
          <a:xfrm>
            <a:off x="6172200" y="3810000"/>
            <a:ext cx="914400" cy="7493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b="1" dirty="0" smtClean="0">
                <a:solidFill>
                  <a:schemeClr val="bg1"/>
                </a:solidFill>
              </a:rPr>
              <a:t>FGS_R</a:t>
            </a:r>
            <a:endParaRPr lang="en-US" b="1" dirty="0">
              <a:solidFill>
                <a:schemeClr val="bg1"/>
              </a:solidFill>
            </a:endParaRPr>
          </a:p>
        </p:txBody>
      </p:sp>
      <p:sp>
        <p:nvSpPr>
          <p:cNvPr id="57" name="Rectangle 4"/>
          <p:cNvSpPr>
            <a:spLocks noChangeArrowheads="1"/>
          </p:cNvSpPr>
          <p:nvPr/>
        </p:nvSpPr>
        <p:spPr bwMode="auto">
          <a:xfrm>
            <a:off x="5181600" y="2590800"/>
            <a:ext cx="914400" cy="7493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b="1" dirty="0" smtClean="0">
                <a:solidFill>
                  <a:schemeClr val="bg1"/>
                </a:solidFill>
              </a:rPr>
              <a:t>ADS_L</a:t>
            </a:r>
            <a:endParaRPr lang="en-US" b="1" dirty="0">
              <a:solidFill>
                <a:schemeClr val="bg1"/>
              </a:solidFill>
            </a:endParaRPr>
          </a:p>
        </p:txBody>
      </p:sp>
      <p:sp>
        <p:nvSpPr>
          <p:cNvPr id="58" name="Rectangle 4"/>
          <p:cNvSpPr>
            <a:spLocks noChangeArrowheads="1"/>
          </p:cNvSpPr>
          <p:nvPr/>
        </p:nvSpPr>
        <p:spPr bwMode="auto">
          <a:xfrm>
            <a:off x="6248400" y="2590800"/>
            <a:ext cx="914400" cy="7493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b="1" dirty="0" smtClean="0">
                <a:solidFill>
                  <a:schemeClr val="bg1"/>
                </a:solidFill>
              </a:rPr>
              <a:t>ADS_R</a:t>
            </a:r>
            <a:endParaRPr lang="en-US" b="1" dirty="0">
              <a:solidFill>
                <a:schemeClr val="bg1"/>
              </a:solidFill>
            </a:endParaRPr>
          </a:p>
        </p:txBody>
      </p:sp>
      <p:sp>
        <p:nvSpPr>
          <p:cNvPr id="59" name="TextBox 58"/>
          <p:cNvSpPr txBox="1"/>
          <p:nvPr/>
        </p:nvSpPr>
        <p:spPr>
          <a:xfrm>
            <a:off x="8610600" y="2662535"/>
            <a:ext cx="533400" cy="461665"/>
          </a:xfrm>
          <a:prstGeom prst="rect">
            <a:avLst/>
          </a:prstGeom>
          <a:noFill/>
        </p:spPr>
        <p:txBody>
          <a:bodyPr wrap="square" rtlCol="0">
            <a:spAutoFit/>
          </a:bodyPr>
          <a:lstStyle/>
          <a:p>
            <a:r>
              <a:rPr lang="en-US" sz="2400" dirty="0" smtClean="0"/>
              <a:t>…</a:t>
            </a:r>
            <a:endParaRPr lang="en-US" dirty="0"/>
          </a:p>
        </p:txBody>
      </p:sp>
      <p:cxnSp>
        <p:nvCxnSpPr>
          <p:cNvPr id="60" name="AutoShape 22"/>
          <p:cNvCxnSpPr>
            <a:cxnSpLocks noChangeShapeType="1"/>
            <a:stCxn id="240660" idx="2"/>
            <a:endCxn id="57" idx="0"/>
          </p:cNvCxnSpPr>
          <p:nvPr/>
        </p:nvCxnSpPr>
        <p:spPr bwMode="auto">
          <a:xfrm flipH="1">
            <a:off x="5638800" y="2197100"/>
            <a:ext cx="1240632" cy="393700"/>
          </a:xfrm>
          <a:prstGeom prst="straightConnector1">
            <a:avLst/>
          </a:prstGeom>
          <a:noFill/>
          <a:ln w="12700">
            <a:solidFill>
              <a:schemeClr val="tx1"/>
            </a:solidFill>
            <a:round/>
            <a:headEnd/>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3" name="AutoShape 22"/>
          <p:cNvCxnSpPr>
            <a:cxnSpLocks noChangeShapeType="1"/>
            <a:stCxn id="240660" idx="2"/>
            <a:endCxn id="58" idx="0"/>
          </p:cNvCxnSpPr>
          <p:nvPr/>
        </p:nvCxnSpPr>
        <p:spPr bwMode="auto">
          <a:xfrm flipH="1">
            <a:off x="6705600" y="2197100"/>
            <a:ext cx="173832" cy="393700"/>
          </a:xfrm>
          <a:prstGeom prst="straightConnector1">
            <a:avLst/>
          </a:prstGeom>
          <a:noFill/>
          <a:ln w="12700">
            <a:solidFill>
              <a:schemeClr val="tx1"/>
            </a:solidFill>
            <a:round/>
            <a:headEnd/>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6" name="AutoShape 22"/>
          <p:cNvCxnSpPr>
            <a:cxnSpLocks noChangeShapeType="1"/>
            <a:stCxn id="240660" idx="2"/>
          </p:cNvCxnSpPr>
          <p:nvPr/>
        </p:nvCxnSpPr>
        <p:spPr bwMode="auto">
          <a:xfrm>
            <a:off x="6879432" y="2197100"/>
            <a:ext cx="1997868" cy="465435"/>
          </a:xfrm>
          <a:prstGeom prst="straightConnector1">
            <a:avLst/>
          </a:prstGeom>
          <a:noFill/>
          <a:ln w="12700">
            <a:solidFill>
              <a:schemeClr val="tx1"/>
            </a:solidFill>
            <a:round/>
            <a:headEnd/>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0" name="TextBox 69"/>
          <p:cNvSpPr txBox="1"/>
          <p:nvPr/>
        </p:nvSpPr>
        <p:spPr>
          <a:xfrm>
            <a:off x="8610600" y="3886200"/>
            <a:ext cx="533400" cy="461665"/>
          </a:xfrm>
          <a:prstGeom prst="rect">
            <a:avLst/>
          </a:prstGeom>
          <a:noFill/>
        </p:spPr>
        <p:txBody>
          <a:bodyPr wrap="square" rtlCol="0">
            <a:spAutoFit/>
          </a:bodyPr>
          <a:lstStyle/>
          <a:p>
            <a:r>
              <a:rPr lang="en-US" sz="2400" dirty="0" smtClean="0"/>
              <a:t>…</a:t>
            </a:r>
            <a:endParaRPr lang="en-US" dirty="0"/>
          </a:p>
        </p:txBody>
      </p:sp>
      <p:cxnSp>
        <p:nvCxnSpPr>
          <p:cNvPr id="71" name="AutoShape 22"/>
          <p:cNvCxnSpPr>
            <a:cxnSpLocks noChangeShapeType="1"/>
            <a:stCxn id="56" idx="2"/>
            <a:endCxn id="102" idx="0"/>
          </p:cNvCxnSpPr>
          <p:nvPr/>
        </p:nvCxnSpPr>
        <p:spPr bwMode="auto">
          <a:xfrm>
            <a:off x="6629400" y="4559300"/>
            <a:ext cx="266700" cy="469900"/>
          </a:xfrm>
          <a:prstGeom prst="straightConnector1">
            <a:avLst/>
          </a:prstGeom>
          <a:noFill/>
          <a:ln w="12700">
            <a:solidFill>
              <a:schemeClr val="tx1"/>
            </a:solidFill>
            <a:round/>
            <a:headEnd/>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5" name="AutoShape 22"/>
          <p:cNvCxnSpPr>
            <a:cxnSpLocks noChangeShapeType="1"/>
            <a:stCxn id="240644" idx="2"/>
            <a:endCxn id="55" idx="0"/>
          </p:cNvCxnSpPr>
          <p:nvPr/>
        </p:nvCxnSpPr>
        <p:spPr bwMode="auto">
          <a:xfrm flipH="1">
            <a:off x="5638800" y="3340100"/>
            <a:ext cx="2089944" cy="469900"/>
          </a:xfrm>
          <a:prstGeom prst="straightConnector1">
            <a:avLst/>
          </a:prstGeom>
          <a:noFill/>
          <a:ln w="12700">
            <a:solidFill>
              <a:schemeClr val="tx1"/>
            </a:solidFill>
            <a:round/>
            <a:headEnd/>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6" name="AutoShape 22"/>
          <p:cNvCxnSpPr>
            <a:cxnSpLocks noChangeShapeType="1"/>
            <a:stCxn id="240644" idx="2"/>
            <a:endCxn id="56" idx="0"/>
          </p:cNvCxnSpPr>
          <p:nvPr/>
        </p:nvCxnSpPr>
        <p:spPr bwMode="auto">
          <a:xfrm flipH="1">
            <a:off x="6629400" y="3340100"/>
            <a:ext cx="1099344" cy="469900"/>
          </a:xfrm>
          <a:prstGeom prst="straightConnector1">
            <a:avLst/>
          </a:prstGeom>
          <a:noFill/>
          <a:ln w="12700">
            <a:solidFill>
              <a:schemeClr val="tx1"/>
            </a:solidFill>
            <a:round/>
            <a:headEnd/>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1" name="AutoShape 22"/>
          <p:cNvCxnSpPr>
            <a:cxnSpLocks noChangeShapeType="1"/>
            <a:stCxn id="240644" idx="2"/>
          </p:cNvCxnSpPr>
          <p:nvPr/>
        </p:nvCxnSpPr>
        <p:spPr bwMode="auto">
          <a:xfrm>
            <a:off x="7728744" y="3340100"/>
            <a:ext cx="1148556" cy="546100"/>
          </a:xfrm>
          <a:prstGeom prst="straightConnector1">
            <a:avLst/>
          </a:prstGeom>
          <a:noFill/>
          <a:ln w="12700">
            <a:solidFill>
              <a:schemeClr val="tx1"/>
            </a:solidFill>
            <a:round/>
            <a:headEnd/>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1" name="Rectangle 4"/>
          <p:cNvSpPr>
            <a:spLocks noChangeArrowheads="1"/>
          </p:cNvSpPr>
          <p:nvPr/>
        </p:nvSpPr>
        <p:spPr bwMode="auto">
          <a:xfrm>
            <a:off x="5257800" y="5029200"/>
            <a:ext cx="990600" cy="7493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b="1" dirty="0" smtClean="0">
                <a:solidFill>
                  <a:schemeClr val="bg1"/>
                </a:solidFill>
              </a:rPr>
              <a:t>System</a:t>
            </a:r>
            <a:br>
              <a:rPr lang="en-US" b="1" dirty="0" smtClean="0">
                <a:solidFill>
                  <a:schemeClr val="bg1"/>
                </a:solidFill>
              </a:rPr>
            </a:br>
            <a:r>
              <a:rPr lang="en-US" b="1" dirty="0" smtClean="0">
                <a:solidFill>
                  <a:schemeClr val="bg1"/>
                </a:solidFill>
              </a:rPr>
              <a:t>Modes</a:t>
            </a:r>
            <a:endParaRPr lang="en-US" b="1" dirty="0">
              <a:solidFill>
                <a:schemeClr val="bg1"/>
              </a:solidFill>
            </a:endParaRPr>
          </a:p>
        </p:txBody>
      </p:sp>
      <p:sp>
        <p:nvSpPr>
          <p:cNvPr id="102" name="Rectangle 4"/>
          <p:cNvSpPr>
            <a:spLocks noChangeArrowheads="1"/>
          </p:cNvSpPr>
          <p:nvPr/>
        </p:nvSpPr>
        <p:spPr bwMode="auto">
          <a:xfrm>
            <a:off x="6400800" y="5029200"/>
            <a:ext cx="990600" cy="7493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b="1" dirty="0" smtClean="0">
                <a:solidFill>
                  <a:schemeClr val="bg1"/>
                </a:solidFill>
              </a:rPr>
              <a:t>Control</a:t>
            </a:r>
            <a:br>
              <a:rPr lang="en-US" b="1" dirty="0" smtClean="0">
                <a:solidFill>
                  <a:schemeClr val="bg1"/>
                </a:solidFill>
              </a:rPr>
            </a:br>
            <a:r>
              <a:rPr lang="en-US" b="1" dirty="0" smtClean="0">
                <a:solidFill>
                  <a:schemeClr val="bg1"/>
                </a:solidFill>
              </a:rPr>
              <a:t>Laws</a:t>
            </a:r>
            <a:endParaRPr lang="en-US" b="1" dirty="0">
              <a:solidFill>
                <a:schemeClr val="bg1"/>
              </a:solidFill>
            </a:endParaRPr>
          </a:p>
        </p:txBody>
      </p:sp>
      <p:sp>
        <p:nvSpPr>
          <p:cNvPr id="103" name="Rectangle 4"/>
          <p:cNvSpPr>
            <a:spLocks noChangeArrowheads="1"/>
          </p:cNvSpPr>
          <p:nvPr/>
        </p:nvSpPr>
        <p:spPr bwMode="auto">
          <a:xfrm>
            <a:off x="7543800" y="5029200"/>
            <a:ext cx="990600" cy="7493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b="1" dirty="0" smtClean="0">
                <a:solidFill>
                  <a:schemeClr val="bg1"/>
                </a:solidFill>
              </a:rPr>
              <a:t>Co-</a:t>
            </a:r>
            <a:r>
              <a:rPr lang="en-US" b="1" dirty="0" err="1" smtClean="0">
                <a:solidFill>
                  <a:schemeClr val="bg1"/>
                </a:solidFill>
              </a:rPr>
              <a:t>ord</a:t>
            </a:r>
            <a:endParaRPr lang="en-US" b="1" dirty="0">
              <a:solidFill>
                <a:schemeClr val="bg1"/>
              </a:solidFill>
            </a:endParaRPr>
          </a:p>
        </p:txBody>
      </p:sp>
      <p:cxnSp>
        <p:nvCxnSpPr>
          <p:cNvPr id="104" name="AutoShape 22"/>
          <p:cNvCxnSpPr>
            <a:cxnSpLocks noChangeShapeType="1"/>
            <a:stCxn id="56" idx="2"/>
            <a:endCxn id="103" idx="0"/>
          </p:cNvCxnSpPr>
          <p:nvPr/>
        </p:nvCxnSpPr>
        <p:spPr bwMode="auto">
          <a:xfrm>
            <a:off x="6629400" y="4559300"/>
            <a:ext cx="1409700" cy="469900"/>
          </a:xfrm>
          <a:prstGeom prst="straightConnector1">
            <a:avLst/>
          </a:prstGeom>
          <a:noFill/>
          <a:ln w="12700">
            <a:solidFill>
              <a:schemeClr val="tx1"/>
            </a:solidFill>
            <a:round/>
            <a:headEnd/>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1" name="AutoShape 22"/>
          <p:cNvCxnSpPr>
            <a:cxnSpLocks noChangeShapeType="1"/>
            <a:stCxn id="240644" idx="2"/>
            <a:endCxn id="54" idx="0"/>
          </p:cNvCxnSpPr>
          <p:nvPr/>
        </p:nvCxnSpPr>
        <p:spPr bwMode="auto">
          <a:xfrm>
            <a:off x="7728744" y="3340100"/>
            <a:ext cx="43656" cy="469900"/>
          </a:xfrm>
          <a:prstGeom prst="straightConnector1">
            <a:avLst/>
          </a:prstGeom>
          <a:noFill/>
          <a:ln w="12700">
            <a:solidFill>
              <a:schemeClr val="tx1"/>
            </a:solidFill>
            <a:round/>
            <a:headEnd/>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4" name="AutoShape 22"/>
          <p:cNvCxnSpPr>
            <a:cxnSpLocks noChangeShapeType="1"/>
            <a:stCxn id="56" idx="2"/>
            <a:endCxn id="101" idx="0"/>
          </p:cNvCxnSpPr>
          <p:nvPr/>
        </p:nvCxnSpPr>
        <p:spPr bwMode="auto">
          <a:xfrm flipH="1">
            <a:off x="5753100" y="4559300"/>
            <a:ext cx="876300" cy="469900"/>
          </a:xfrm>
          <a:prstGeom prst="straightConnector1">
            <a:avLst/>
          </a:prstGeom>
          <a:noFill/>
          <a:ln w="12700">
            <a:solidFill>
              <a:schemeClr val="tx1"/>
            </a:solidFill>
            <a:round/>
            <a:headEnd/>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6335371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normAutofit fontScale="90000"/>
          </a:bodyPr>
          <a:lstStyle/>
          <a:p>
            <a:pPr eaLnBrk="1" hangingPunct="1"/>
            <a:r>
              <a:rPr lang="en-US" smtClean="0"/>
              <a:t>Compositional Reasoning for Active Standby</a:t>
            </a:r>
            <a:endParaRPr lang="en-US" dirty="0" smtClean="0"/>
          </a:p>
        </p:txBody>
      </p:sp>
      <p:sp>
        <p:nvSpPr>
          <p:cNvPr id="6" name="Content Placeholder 2"/>
          <p:cNvSpPr>
            <a:spLocks noGrp="1"/>
          </p:cNvSpPr>
          <p:nvPr>
            <p:ph idx="1"/>
          </p:nvPr>
        </p:nvSpPr>
        <p:spPr>
          <a:xfrm>
            <a:off x="990600" y="1447800"/>
            <a:ext cx="3124200" cy="5105400"/>
          </a:xfrm>
        </p:spPr>
        <p:txBody>
          <a:bodyPr>
            <a:normAutofit lnSpcReduction="10000"/>
          </a:bodyPr>
          <a:lstStyle/>
          <a:p>
            <a:pPr eaLnBrk="1" hangingPunct="1"/>
            <a:r>
              <a:rPr lang="en-US" sz="1400" dirty="0" smtClean="0"/>
              <a:t>Want to prove a </a:t>
            </a:r>
            <a:r>
              <a:rPr lang="en-US" sz="1400" b="1" dirty="0" smtClean="0"/>
              <a:t>transient response </a:t>
            </a:r>
            <a:r>
              <a:rPr lang="en-US" sz="1400" dirty="0" smtClean="0"/>
              <a:t>property</a:t>
            </a:r>
          </a:p>
          <a:p>
            <a:pPr lvl="1" eaLnBrk="1" hangingPunct="1"/>
            <a:r>
              <a:rPr lang="en-US" sz="1200" dirty="0" smtClean="0"/>
              <a:t>The autopilot will not cause a sharp change in pitch of aircraft.</a:t>
            </a:r>
          </a:p>
          <a:p>
            <a:pPr lvl="1" eaLnBrk="1" hangingPunct="1"/>
            <a:r>
              <a:rPr lang="en-US" sz="1200" dirty="0" smtClean="0"/>
              <a:t>Even when one FGS fails and the other assumes control</a:t>
            </a:r>
          </a:p>
          <a:p>
            <a:pPr eaLnBrk="1" hangingPunct="1"/>
            <a:r>
              <a:rPr lang="en-US" sz="1400" dirty="0" smtClean="0"/>
              <a:t>Given assumptions about the </a:t>
            </a:r>
            <a:r>
              <a:rPr lang="en-US" sz="1400" b="1" dirty="0" smtClean="0"/>
              <a:t>environment</a:t>
            </a:r>
          </a:p>
          <a:p>
            <a:pPr lvl="1" eaLnBrk="1" hangingPunct="1"/>
            <a:r>
              <a:rPr lang="en-US" sz="1200" dirty="0" smtClean="0"/>
              <a:t>The sensed aircraft pitch from the air data system is within some absolute bound and doesn’t change too quickly</a:t>
            </a:r>
          </a:p>
          <a:p>
            <a:pPr lvl="1" eaLnBrk="1" hangingPunct="1"/>
            <a:r>
              <a:rPr lang="en-US" sz="1200" dirty="0" smtClean="0"/>
              <a:t>The discrepancy in sensed pitch between left and right side sensors is bounded.</a:t>
            </a:r>
          </a:p>
          <a:p>
            <a:pPr eaLnBrk="1" hangingPunct="1"/>
            <a:r>
              <a:rPr lang="en-US" sz="1400" dirty="0" smtClean="0"/>
              <a:t>and guarantees provided by </a:t>
            </a:r>
            <a:r>
              <a:rPr lang="en-US" sz="1400" b="1" dirty="0" smtClean="0"/>
              <a:t>components</a:t>
            </a:r>
          </a:p>
          <a:p>
            <a:pPr lvl="1" eaLnBrk="1" hangingPunct="1"/>
            <a:r>
              <a:rPr lang="en-US" sz="1200" dirty="0" smtClean="0"/>
              <a:t>When a FGS is active, it will generate an acceptable pitch rate</a:t>
            </a:r>
          </a:p>
          <a:p>
            <a:pPr eaLnBrk="1" hangingPunct="1"/>
            <a:r>
              <a:rPr lang="en-US" sz="1400" dirty="0" smtClean="0"/>
              <a:t>As well as </a:t>
            </a:r>
            <a:r>
              <a:rPr lang="en-US" sz="1400" b="1" dirty="0" smtClean="0"/>
              <a:t>facts </a:t>
            </a:r>
            <a:r>
              <a:rPr lang="en-US" sz="1400" dirty="0" smtClean="0"/>
              <a:t>provided by pattern application</a:t>
            </a:r>
          </a:p>
          <a:p>
            <a:pPr lvl="1" eaLnBrk="1" hangingPunct="1"/>
            <a:r>
              <a:rPr lang="en-US" sz="1200" dirty="0" smtClean="0"/>
              <a:t>Leader selection: at least one FGS will always be active (modulo one “failover” step)</a:t>
            </a:r>
          </a:p>
        </p:txBody>
      </p:sp>
      <p:sp>
        <p:nvSpPr>
          <p:cNvPr id="15" name="Date Placeholder 14"/>
          <p:cNvSpPr>
            <a:spLocks noGrp="1"/>
          </p:cNvSpPr>
          <p:nvPr>
            <p:ph type="dt" sz="half" idx="10"/>
          </p:nvPr>
        </p:nvSpPr>
        <p:spPr/>
        <p:txBody>
          <a:bodyPr/>
          <a:lstStyle/>
          <a:p>
            <a:fld id="{DE2EE24D-EF8C-4765-B659-3E7D7691736E}" type="datetime1">
              <a:rPr lang="en-US" smtClean="0"/>
              <a:t>3/17/2014</a:t>
            </a:fld>
            <a:endParaRPr lang="en-US"/>
          </a:p>
        </p:txBody>
      </p:sp>
      <p:sp>
        <p:nvSpPr>
          <p:cNvPr id="16" name="Footer Placeholder 15"/>
          <p:cNvSpPr>
            <a:spLocks noGrp="1"/>
          </p:cNvSpPr>
          <p:nvPr>
            <p:ph type="ftr" sz="quarter" idx="11"/>
          </p:nvPr>
        </p:nvSpPr>
        <p:spPr/>
        <p:txBody>
          <a:bodyPr/>
          <a:lstStyle/>
          <a:p>
            <a:r>
              <a:rPr lang="en-US" smtClean="0"/>
              <a:t>AADL and AGREE - Mike Whalen</a:t>
            </a:r>
            <a:endParaRPr lang="en-US" dirty="0"/>
          </a:p>
        </p:txBody>
      </p:sp>
      <p:sp>
        <p:nvSpPr>
          <p:cNvPr id="4" name="Slide Number Placeholder 3"/>
          <p:cNvSpPr>
            <a:spLocks noGrp="1"/>
          </p:cNvSpPr>
          <p:nvPr>
            <p:ph type="sldNum" sz="quarter" idx="12"/>
          </p:nvPr>
        </p:nvSpPr>
        <p:spPr/>
        <p:txBody>
          <a:bodyPr/>
          <a:lstStyle/>
          <a:p>
            <a:pPr>
              <a:defRPr/>
            </a:pPr>
            <a:fld id="{61AD2CF3-EE27-4CD6-A5CF-D5AD26794FE5}" type="slidenum">
              <a:rPr lang="en-US" smtClean="0"/>
              <a:pPr>
                <a:defRPr/>
              </a:pPr>
              <a:t>24</a:t>
            </a:fld>
            <a:endParaRPr lang="en-US"/>
          </a:p>
        </p:txBody>
      </p:sp>
      <p:pic>
        <p:nvPicPr>
          <p:cNvPr id="13316" name="Picture 2"/>
          <p:cNvPicPr>
            <a:picLocks noChangeAspect="1" noChangeArrowheads="1"/>
          </p:cNvPicPr>
          <p:nvPr/>
        </p:nvPicPr>
        <p:blipFill>
          <a:blip r:embed="rId2" cstate="print"/>
          <a:srcRect/>
          <a:stretch>
            <a:fillRect/>
          </a:stretch>
        </p:blipFill>
        <p:spPr bwMode="auto">
          <a:xfrm>
            <a:off x="4267200" y="1524000"/>
            <a:ext cx="4876800" cy="3992563"/>
          </a:xfrm>
          <a:prstGeom prst="rect">
            <a:avLst/>
          </a:prstGeom>
          <a:noFill/>
          <a:ln w="9525">
            <a:noFill/>
            <a:miter lim="800000"/>
            <a:headEnd/>
            <a:tailEnd/>
          </a:ln>
        </p:spPr>
      </p:pic>
      <p:sp>
        <p:nvSpPr>
          <p:cNvPr id="7" name="Rectangle 6"/>
          <p:cNvSpPr/>
          <p:nvPr/>
        </p:nvSpPr>
        <p:spPr>
          <a:xfrm>
            <a:off x="4343400" y="2971800"/>
            <a:ext cx="304800" cy="457200"/>
          </a:xfrm>
          <a:prstGeom prst="rect">
            <a:avLst/>
          </a:prstGeom>
          <a:solidFill>
            <a:schemeClr val="accent1">
              <a:alpha val="36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a:off x="8686800" y="2971800"/>
            <a:ext cx="304800" cy="457200"/>
          </a:xfrm>
          <a:prstGeom prst="rect">
            <a:avLst/>
          </a:prstGeom>
          <a:solidFill>
            <a:schemeClr val="accent1">
              <a:alpha val="36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ectangle 8"/>
          <p:cNvSpPr/>
          <p:nvPr/>
        </p:nvSpPr>
        <p:spPr>
          <a:xfrm>
            <a:off x="6477000" y="1371600"/>
            <a:ext cx="304800" cy="457200"/>
          </a:xfrm>
          <a:prstGeom prst="rect">
            <a:avLst/>
          </a:prstGeom>
          <a:solidFill>
            <a:schemeClr val="accent1">
              <a:alpha val="36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9"/>
          <p:cNvSpPr>
            <a:spLocks noChangeArrowheads="1"/>
          </p:cNvSpPr>
          <p:nvPr/>
        </p:nvSpPr>
        <p:spPr bwMode="auto">
          <a:xfrm>
            <a:off x="4038600" y="5562600"/>
            <a:ext cx="5257800" cy="938213"/>
          </a:xfrm>
          <a:prstGeom prst="rect">
            <a:avLst/>
          </a:prstGeom>
          <a:noFill/>
          <a:ln w="9525">
            <a:noFill/>
            <a:miter lim="800000"/>
            <a:headEnd/>
            <a:tailEnd/>
          </a:ln>
        </p:spPr>
        <p:txBody>
          <a:bodyPr>
            <a:spAutoFit/>
          </a:bodyPr>
          <a:lstStyle/>
          <a:p>
            <a:r>
              <a:rPr lang="en-US" sz="1100" b="1">
                <a:latin typeface="Courier New" pitchFamily="49" charset="0"/>
              </a:rPr>
              <a:t>transient_response_1 : assert true -&gt; </a:t>
            </a:r>
            <a:br>
              <a:rPr lang="en-US" sz="1100" b="1">
                <a:latin typeface="Courier New" pitchFamily="49" charset="0"/>
              </a:rPr>
            </a:br>
            <a:r>
              <a:rPr lang="en-US" sz="1100" b="1">
                <a:latin typeface="Courier New" pitchFamily="49" charset="0"/>
              </a:rPr>
              <a:t>  abs(CSA.CSA_Pitch_Delta) &lt; CSA_MAX_PITCH_DELTA ;</a:t>
            </a:r>
          </a:p>
          <a:p>
            <a:r>
              <a:rPr lang="en-US" sz="1100" b="1">
                <a:latin typeface="Courier New" pitchFamily="49" charset="0"/>
              </a:rPr>
              <a:t>transient_response_2 : assert true -&gt; </a:t>
            </a:r>
            <a:br>
              <a:rPr lang="en-US" sz="1100" b="1">
                <a:latin typeface="Courier New" pitchFamily="49" charset="0"/>
              </a:rPr>
            </a:br>
            <a:r>
              <a:rPr lang="en-US" sz="1100" b="1">
                <a:latin typeface="Courier New" pitchFamily="49" charset="0"/>
              </a:rPr>
              <a:t>  abs(CSA.CSA_Pitch_Delta - prev(CSA.CSA_Pitch_Delta, 0.0))  </a:t>
            </a:r>
            <a:br>
              <a:rPr lang="en-US" sz="1100" b="1">
                <a:latin typeface="Courier New" pitchFamily="49" charset="0"/>
              </a:rPr>
            </a:br>
            <a:r>
              <a:rPr lang="en-US" sz="1100" b="1">
                <a:latin typeface="Courier New" pitchFamily="49" charset="0"/>
              </a:rPr>
              <a:t>     &lt; CSA_MAX_PITCH_DELTA_STEP ;</a:t>
            </a:r>
          </a:p>
        </p:txBody>
      </p:sp>
      <p:sp>
        <p:nvSpPr>
          <p:cNvPr id="14" name="Rectangle 13"/>
          <p:cNvSpPr/>
          <p:nvPr/>
        </p:nvSpPr>
        <p:spPr>
          <a:xfrm>
            <a:off x="4953000" y="1981200"/>
            <a:ext cx="3429000" cy="2286000"/>
          </a:xfrm>
          <a:prstGeom prst="rect">
            <a:avLst/>
          </a:prstGeom>
          <a:solidFill>
            <a:schemeClr val="tx2">
              <a:lumMod val="60000"/>
              <a:lumOff val="40000"/>
              <a:alpha val="27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Rectangle 10"/>
          <p:cNvSpPr/>
          <p:nvPr/>
        </p:nvSpPr>
        <p:spPr>
          <a:xfrm>
            <a:off x="5181600" y="2819400"/>
            <a:ext cx="1143000" cy="1219200"/>
          </a:xfrm>
          <a:prstGeom prst="rect">
            <a:avLst/>
          </a:prstGeom>
          <a:solidFill>
            <a:schemeClr val="accent2">
              <a:alpha val="33000"/>
            </a:schemeClr>
          </a:solidFill>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12" name="Rectangle 11"/>
          <p:cNvSpPr/>
          <p:nvPr/>
        </p:nvSpPr>
        <p:spPr>
          <a:xfrm>
            <a:off x="7010400" y="2819400"/>
            <a:ext cx="1143000" cy="1219200"/>
          </a:xfrm>
          <a:prstGeom prst="rect">
            <a:avLst/>
          </a:prstGeom>
          <a:solidFill>
            <a:schemeClr val="accent2">
              <a:alpha val="33000"/>
            </a:schemeClr>
          </a:solidFill>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13" name="Rectangle 12"/>
          <p:cNvSpPr/>
          <p:nvPr/>
        </p:nvSpPr>
        <p:spPr>
          <a:xfrm>
            <a:off x="6172200" y="2057400"/>
            <a:ext cx="990600" cy="533400"/>
          </a:xfrm>
          <a:prstGeom prst="rect">
            <a:avLst/>
          </a:prstGeom>
          <a:solidFill>
            <a:schemeClr val="accent2">
              <a:alpha val="33000"/>
            </a:schemeClr>
          </a:solidFill>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6261081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xit"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xEl>
                                              <p:pRg st="7" end="7"/>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xit" presetSubtype="0" fill="hold" grpId="1" nodeType="withEffect">
                                  <p:stCondLst>
                                    <p:cond delay="0"/>
                                  </p:stCondLst>
                                  <p:childTnLst>
                                    <p:set>
                                      <p:cBhvr>
                                        <p:cTn id="36" dur="1" fill="hold">
                                          <p:stCondLst>
                                            <p:cond delay="0"/>
                                          </p:stCondLst>
                                        </p:cTn>
                                        <p:tgtEl>
                                          <p:spTgt spid="7"/>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xEl>
                                              <p:pRg st="8" end="8"/>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6">
                                            <p:txEl>
                                              <p:pRg st="9" end="9"/>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par>
                                <p:cTn id="47" presetID="1" presetClass="exit" presetSubtype="0" fill="hold" grpId="1" nodeType="withEffect">
                                  <p:stCondLst>
                                    <p:cond delay="0"/>
                                  </p:stCondLst>
                                  <p:childTnLst>
                                    <p:set>
                                      <p:cBhvr>
                                        <p:cTn id="48" dur="1" fill="hold">
                                          <p:stCondLst>
                                            <p:cond delay="0"/>
                                          </p:stCondLst>
                                        </p:cTn>
                                        <p:tgtEl>
                                          <p:spTgt spid="12"/>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11"/>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9" grpId="0" animBg="1"/>
      <p:bldP spid="9" grpId="1" animBg="1"/>
      <p:bldP spid="10" grpId="0"/>
      <p:bldP spid="14" grpId="0" animBg="1"/>
      <p:bldP spid="11" grpId="0" animBg="1"/>
      <p:bldP spid="11" grpId="1" animBg="1"/>
      <p:bldP spid="12" grpId="0" animBg="1"/>
      <p:bldP spid="12" grpId="1" animBg="1"/>
      <p:bldP spid="13" grpId="0" animBg="1"/>
      <p:bldP spid="13"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ChangeArrowheads="1"/>
          </p:cNvSpPr>
          <p:nvPr>
            <p:ph type="title"/>
          </p:nvPr>
        </p:nvSpPr>
        <p:spPr>
          <a:xfrm>
            <a:off x="990600" y="-76200"/>
            <a:ext cx="8077200" cy="914400"/>
          </a:xfrm>
        </p:spPr>
        <p:txBody>
          <a:bodyPr>
            <a:noAutofit/>
          </a:bodyPr>
          <a:lstStyle/>
          <a:p>
            <a:r>
              <a:rPr lang="en-US" sz="3100" dirty="0" smtClean="0"/>
              <a:t>Hierarchical reasoning between analysis domains.</a:t>
            </a:r>
            <a:endParaRPr lang="en-US" sz="3100" dirty="0"/>
          </a:p>
        </p:txBody>
      </p:sp>
      <p:sp>
        <p:nvSpPr>
          <p:cNvPr id="240643" name="Rectangle 3"/>
          <p:cNvSpPr>
            <a:spLocks noGrp="1" noChangeArrowheads="1"/>
          </p:cNvSpPr>
          <p:nvPr>
            <p:ph idx="1"/>
          </p:nvPr>
        </p:nvSpPr>
        <p:spPr>
          <a:xfrm>
            <a:off x="1066800" y="1447800"/>
            <a:ext cx="3593592" cy="4800600"/>
          </a:xfrm>
        </p:spPr>
        <p:txBody>
          <a:bodyPr>
            <a:noAutofit/>
          </a:bodyPr>
          <a:lstStyle/>
          <a:p>
            <a:r>
              <a:rPr lang="en-US" sz="2000" dirty="0"/>
              <a:t>Avionics system requirement</a:t>
            </a:r>
          </a:p>
          <a:p>
            <a:endParaRPr lang="en-US" sz="2000" dirty="0"/>
          </a:p>
          <a:p>
            <a:endParaRPr lang="en-US" sz="2000" dirty="0"/>
          </a:p>
          <a:p>
            <a:endParaRPr lang="en-US" sz="1050" dirty="0" smtClean="0"/>
          </a:p>
          <a:p>
            <a:r>
              <a:rPr lang="en-US" sz="2000" dirty="0" smtClean="0"/>
              <a:t>Relies </a:t>
            </a:r>
            <a:r>
              <a:rPr lang="en-US" sz="2000" dirty="0"/>
              <a:t>upon</a:t>
            </a:r>
          </a:p>
          <a:p>
            <a:pPr lvl="1"/>
            <a:r>
              <a:rPr lang="en-US" sz="1800" dirty="0"/>
              <a:t>Guarantees provided by patterns and components</a:t>
            </a:r>
          </a:p>
          <a:p>
            <a:pPr lvl="1"/>
            <a:r>
              <a:rPr lang="en-US" sz="1800" dirty="0"/>
              <a:t>Structural properties of model</a:t>
            </a:r>
          </a:p>
          <a:p>
            <a:pPr lvl="1"/>
            <a:r>
              <a:rPr lang="en-US" sz="1800" dirty="0"/>
              <a:t>Resource allocation feasibility</a:t>
            </a:r>
          </a:p>
          <a:p>
            <a:pPr lvl="1"/>
            <a:r>
              <a:rPr lang="en-US" sz="1800" dirty="0"/>
              <a:t>Probabilistic system-level failure characteristics</a:t>
            </a:r>
          </a:p>
        </p:txBody>
      </p:sp>
      <p:sp>
        <p:nvSpPr>
          <p:cNvPr id="50" name="Date Placeholder 49"/>
          <p:cNvSpPr>
            <a:spLocks noGrp="1"/>
          </p:cNvSpPr>
          <p:nvPr>
            <p:ph type="dt" sz="half" idx="10"/>
          </p:nvPr>
        </p:nvSpPr>
        <p:spPr/>
        <p:txBody>
          <a:bodyPr/>
          <a:lstStyle/>
          <a:p>
            <a:fld id="{6776499A-7124-4502-9D38-67972958DCBA}" type="datetime1">
              <a:rPr lang="en-US" smtClean="0"/>
              <a:t>3/17/2014</a:t>
            </a:fld>
            <a:endParaRPr lang="en-US"/>
          </a:p>
        </p:txBody>
      </p:sp>
      <p:sp>
        <p:nvSpPr>
          <p:cNvPr id="51" name="Footer Placeholder 50"/>
          <p:cNvSpPr>
            <a:spLocks noGrp="1"/>
          </p:cNvSpPr>
          <p:nvPr>
            <p:ph type="ftr" sz="quarter" idx="11"/>
          </p:nvPr>
        </p:nvSpPr>
        <p:spPr/>
        <p:txBody>
          <a:bodyPr/>
          <a:lstStyle/>
          <a:p>
            <a:r>
              <a:rPr lang="en-US" smtClean="0"/>
              <a:t>AADL and AGREE - Mike Whalen</a:t>
            </a:r>
            <a:endParaRPr lang="en-US" dirty="0"/>
          </a:p>
        </p:txBody>
      </p:sp>
      <p:sp>
        <p:nvSpPr>
          <p:cNvPr id="47" name="Slide Number Placeholder 3"/>
          <p:cNvSpPr>
            <a:spLocks noGrp="1"/>
          </p:cNvSpPr>
          <p:nvPr>
            <p:ph type="sldNum" sz="quarter" idx="12"/>
          </p:nvPr>
        </p:nvSpPr>
        <p:spPr/>
        <p:txBody>
          <a:bodyPr/>
          <a:lstStyle/>
          <a:p>
            <a:fld id="{A3ADD172-FF62-4F87-8712-D3560D03A483}" type="slidenum">
              <a:rPr lang="en-US"/>
              <a:pPr/>
              <a:t>25</a:t>
            </a:fld>
            <a:endParaRPr lang="en-US"/>
          </a:p>
        </p:txBody>
      </p:sp>
      <p:sp>
        <p:nvSpPr>
          <p:cNvPr id="240647" name="Rectangle 7"/>
          <p:cNvSpPr>
            <a:spLocks noChangeArrowheads="1"/>
          </p:cNvSpPr>
          <p:nvPr/>
        </p:nvSpPr>
        <p:spPr bwMode="auto">
          <a:xfrm>
            <a:off x="5878513" y="4965700"/>
            <a:ext cx="1698625" cy="7493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b="1">
                <a:solidFill>
                  <a:schemeClr val="bg1"/>
                </a:solidFill>
              </a:rPr>
              <a:t>Platform</a:t>
            </a:r>
          </a:p>
        </p:txBody>
      </p:sp>
      <p:grpSp>
        <p:nvGrpSpPr>
          <p:cNvPr id="14" name="Group 13"/>
          <p:cNvGrpSpPr/>
          <p:nvPr/>
        </p:nvGrpSpPr>
        <p:grpSpPr>
          <a:xfrm>
            <a:off x="5135566" y="3125788"/>
            <a:ext cx="1593625" cy="1295400"/>
            <a:chOff x="5135566" y="3125788"/>
            <a:chExt cx="1593625" cy="1295400"/>
          </a:xfrm>
        </p:grpSpPr>
        <p:sp>
          <p:nvSpPr>
            <p:cNvPr id="240645" name="Rectangle 5"/>
            <p:cNvSpPr>
              <a:spLocks noChangeArrowheads="1"/>
            </p:cNvSpPr>
            <p:nvPr/>
          </p:nvSpPr>
          <p:spPr bwMode="auto">
            <a:xfrm>
              <a:off x="5878513" y="3671888"/>
              <a:ext cx="784225" cy="7493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b="1">
                  <a:solidFill>
                    <a:schemeClr val="bg1"/>
                  </a:solidFill>
                </a:rPr>
                <a:t>PALS</a:t>
              </a:r>
            </a:p>
          </p:txBody>
        </p:sp>
        <p:grpSp>
          <p:nvGrpSpPr>
            <p:cNvPr id="2" name="Group 8"/>
            <p:cNvGrpSpPr>
              <a:grpSpLocks/>
            </p:cNvGrpSpPr>
            <p:nvPr/>
          </p:nvGrpSpPr>
          <p:grpSpPr bwMode="auto">
            <a:xfrm>
              <a:off x="5135566" y="3125788"/>
              <a:ext cx="1593625" cy="546100"/>
              <a:chOff x="2911" y="1968"/>
              <a:chExt cx="1170" cy="384"/>
            </a:xfrm>
          </p:grpSpPr>
          <p:cxnSp>
            <p:nvCxnSpPr>
              <p:cNvPr id="240649" name="AutoShape 9"/>
              <p:cNvCxnSpPr>
                <a:cxnSpLocks noChangeShapeType="1"/>
                <a:stCxn id="240644" idx="2"/>
                <a:endCxn id="240645" idx="0"/>
              </p:cNvCxnSpPr>
              <p:nvPr/>
            </p:nvCxnSpPr>
            <p:spPr bwMode="auto">
              <a:xfrm flipH="1">
                <a:off x="3744" y="1968"/>
                <a:ext cx="337" cy="384"/>
              </a:xfrm>
              <a:prstGeom prst="straightConnector1">
                <a:avLst/>
              </a:prstGeom>
              <a:noFill/>
              <a:ln w="12700">
                <a:solidFill>
                  <a:schemeClr val="tx1"/>
                </a:solidFill>
                <a:round/>
                <a:headEnd/>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40650" name="Text Box 10"/>
              <p:cNvSpPr txBox="1">
                <a:spLocks noChangeArrowheads="1"/>
              </p:cNvSpPr>
              <p:nvPr/>
            </p:nvSpPr>
            <p:spPr bwMode="auto">
              <a:xfrm>
                <a:off x="2911" y="1984"/>
                <a:ext cx="885" cy="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lang="en-US" sz="1200" dirty="0"/>
                  <a:t>synchronous</a:t>
                </a:r>
              </a:p>
              <a:p>
                <a:pPr algn="r"/>
                <a:r>
                  <a:rPr lang="en-US" sz="1200" dirty="0"/>
                  <a:t>communication</a:t>
                </a:r>
              </a:p>
            </p:txBody>
          </p:sp>
        </p:grpSp>
      </p:grpSp>
      <p:grpSp>
        <p:nvGrpSpPr>
          <p:cNvPr id="15" name="Group 14"/>
          <p:cNvGrpSpPr/>
          <p:nvPr/>
        </p:nvGrpSpPr>
        <p:grpSpPr>
          <a:xfrm>
            <a:off x="6729187" y="3125788"/>
            <a:ext cx="1330551" cy="1295400"/>
            <a:chOff x="6729187" y="3125788"/>
            <a:chExt cx="1330551" cy="1295400"/>
          </a:xfrm>
        </p:grpSpPr>
        <p:sp>
          <p:nvSpPr>
            <p:cNvPr id="240646" name="Rectangle 6"/>
            <p:cNvSpPr>
              <a:spLocks noChangeArrowheads="1"/>
            </p:cNvSpPr>
            <p:nvPr/>
          </p:nvSpPr>
          <p:spPr bwMode="auto">
            <a:xfrm>
              <a:off x="6792913" y="3671888"/>
              <a:ext cx="1266825" cy="7493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b="1" dirty="0" smtClean="0">
                  <a:solidFill>
                    <a:schemeClr val="bg1"/>
                  </a:solidFill>
                </a:rPr>
                <a:t>Replication</a:t>
              </a:r>
              <a:endParaRPr lang="en-US" b="1" dirty="0">
                <a:solidFill>
                  <a:schemeClr val="bg1"/>
                </a:solidFill>
              </a:endParaRPr>
            </a:p>
          </p:txBody>
        </p:sp>
        <p:grpSp>
          <p:nvGrpSpPr>
            <p:cNvPr id="3" name="Group 11"/>
            <p:cNvGrpSpPr>
              <a:grpSpLocks/>
            </p:cNvGrpSpPr>
            <p:nvPr/>
          </p:nvGrpSpPr>
          <p:grpSpPr bwMode="auto">
            <a:xfrm>
              <a:off x="6729187" y="3125788"/>
              <a:ext cx="1330551" cy="546100"/>
              <a:chOff x="4081" y="1968"/>
              <a:chExt cx="977" cy="384"/>
            </a:xfrm>
          </p:grpSpPr>
          <p:cxnSp>
            <p:nvCxnSpPr>
              <p:cNvPr id="240652" name="AutoShape 12"/>
              <p:cNvCxnSpPr>
                <a:cxnSpLocks noChangeShapeType="1"/>
                <a:stCxn id="240644" idx="2"/>
                <a:endCxn id="240646" idx="0"/>
              </p:cNvCxnSpPr>
              <p:nvPr/>
            </p:nvCxnSpPr>
            <p:spPr bwMode="auto">
              <a:xfrm>
                <a:off x="4081" y="1968"/>
                <a:ext cx="511" cy="384"/>
              </a:xfrm>
              <a:prstGeom prst="straightConnector1">
                <a:avLst/>
              </a:prstGeom>
              <a:noFill/>
              <a:ln w="12700">
                <a:solidFill>
                  <a:schemeClr val="tx1"/>
                </a:solidFill>
                <a:round/>
                <a:headEnd/>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40653" name="Text Box 13"/>
              <p:cNvSpPr txBox="1">
                <a:spLocks noChangeArrowheads="1"/>
              </p:cNvSpPr>
              <p:nvPr/>
            </p:nvSpPr>
            <p:spPr bwMode="auto">
              <a:xfrm>
                <a:off x="4372" y="1984"/>
                <a:ext cx="686" cy="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a:t>one node</a:t>
                </a:r>
              </a:p>
              <a:p>
                <a:r>
                  <a:rPr lang="en-US" sz="1200"/>
                  <a:t>operational</a:t>
                </a:r>
              </a:p>
            </p:txBody>
          </p:sp>
        </p:grpSp>
      </p:grpSp>
      <p:grpSp>
        <p:nvGrpSpPr>
          <p:cNvPr id="4" name="Group 14"/>
          <p:cNvGrpSpPr>
            <a:grpSpLocks/>
          </p:cNvGrpSpPr>
          <p:nvPr/>
        </p:nvGrpSpPr>
        <p:grpSpPr bwMode="auto">
          <a:xfrm>
            <a:off x="5224463" y="4421188"/>
            <a:ext cx="1046162" cy="544512"/>
            <a:chOff x="2976" y="2880"/>
            <a:chExt cx="768" cy="384"/>
          </a:xfrm>
        </p:grpSpPr>
        <p:sp>
          <p:nvSpPr>
            <p:cNvPr id="240655" name="Line 15"/>
            <p:cNvSpPr>
              <a:spLocks noChangeShapeType="1"/>
            </p:cNvSpPr>
            <p:nvPr/>
          </p:nvSpPr>
          <p:spPr bwMode="auto">
            <a:xfrm>
              <a:off x="3744" y="2880"/>
              <a:ext cx="0" cy="384"/>
            </a:xfrm>
            <a:prstGeom prst="line">
              <a:avLst/>
            </a:prstGeom>
            <a:noFill/>
            <a:ln w="12700">
              <a:solidFill>
                <a:schemeClr val="tx1"/>
              </a:solidFill>
              <a:round/>
              <a:headEnd/>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0656" name="Text Box 16"/>
            <p:cNvSpPr txBox="1">
              <a:spLocks noChangeArrowheads="1"/>
            </p:cNvSpPr>
            <p:nvPr/>
          </p:nvSpPr>
          <p:spPr bwMode="auto">
            <a:xfrm>
              <a:off x="2976" y="2896"/>
              <a:ext cx="675" cy="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lang="en-US" sz="1200" dirty="0"/>
                <a:t>timing</a:t>
              </a:r>
            </a:p>
            <a:p>
              <a:pPr algn="r"/>
              <a:r>
                <a:rPr lang="en-US" sz="1200" dirty="0"/>
                <a:t>constraints</a:t>
              </a:r>
            </a:p>
          </p:txBody>
        </p:sp>
      </p:grpSp>
      <p:grpSp>
        <p:nvGrpSpPr>
          <p:cNvPr id="5" name="Group 17"/>
          <p:cNvGrpSpPr>
            <a:grpSpLocks/>
          </p:cNvGrpSpPr>
          <p:nvPr/>
        </p:nvGrpSpPr>
        <p:grpSpPr bwMode="auto">
          <a:xfrm>
            <a:off x="7185025" y="4421188"/>
            <a:ext cx="1014413" cy="544512"/>
            <a:chOff x="4416" y="2880"/>
            <a:chExt cx="745" cy="384"/>
          </a:xfrm>
        </p:grpSpPr>
        <p:sp>
          <p:nvSpPr>
            <p:cNvPr id="240658" name="Line 18"/>
            <p:cNvSpPr>
              <a:spLocks noChangeShapeType="1"/>
            </p:cNvSpPr>
            <p:nvPr/>
          </p:nvSpPr>
          <p:spPr bwMode="auto">
            <a:xfrm>
              <a:off x="4416" y="2880"/>
              <a:ext cx="0" cy="384"/>
            </a:xfrm>
            <a:prstGeom prst="line">
              <a:avLst/>
            </a:prstGeom>
            <a:noFill/>
            <a:ln w="12700">
              <a:solidFill>
                <a:schemeClr val="tx1"/>
              </a:solidFill>
              <a:round/>
              <a:headEnd/>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0659" name="Text Box 19"/>
            <p:cNvSpPr txBox="1">
              <a:spLocks noChangeArrowheads="1"/>
            </p:cNvSpPr>
            <p:nvPr/>
          </p:nvSpPr>
          <p:spPr bwMode="auto">
            <a:xfrm>
              <a:off x="4512" y="2896"/>
              <a:ext cx="649" cy="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dirty="0"/>
                <a:t>not</a:t>
              </a:r>
            </a:p>
            <a:p>
              <a:r>
                <a:rPr lang="en-US" sz="1200" dirty="0"/>
                <a:t>co-located</a:t>
              </a:r>
            </a:p>
          </p:txBody>
        </p:sp>
      </p:grpSp>
      <p:sp>
        <p:nvSpPr>
          <p:cNvPr id="240660" name="Rectangle 20"/>
          <p:cNvSpPr>
            <a:spLocks noChangeArrowheads="1"/>
          </p:cNvSpPr>
          <p:nvPr/>
        </p:nvSpPr>
        <p:spPr bwMode="auto">
          <a:xfrm>
            <a:off x="5867400" y="1219200"/>
            <a:ext cx="1750219" cy="7493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b="1" dirty="0" smtClean="0">
                <a:solidFill>
                  <a:schemeClr val="bg1"/>
                </a:solidFill>
              </a:rPr>
              <a:t>Flight Control</a:t>
            </a:r>
            <a:endParaRPr lang="en-US" b="1" dirty="0">
              <a:solidFill>
                <a:schemeClr val="bg1"/>
              </a:solidFill>
            </a:endParaRPr>
          </a:p>
          <a:p>
            <a:pPr algn="ctr"/>
            <a:r>
              <a:rPr lang="en-US" b="1" dirty="0">
                <a:solidFill>
                  <a:schemeClr val="bg1"/>
                </a:solidFill>
              </a:rPr>
              <a:t>System</a:t>
            </a:r>
          </a:p>
        </p:txBody>
      </p:sp>
      <p:grpSp>
        <p:nvGrpSpPr>
          <p:cNvPr id="13" name="Group 12"/>
          <p:cNvGrpSpPr/>
          <p:nvPr/>
        </p:nvGrpSpPr>
        <p:grpSpPr>
          <a:xfrm>
            <a:off x="6143938" y="1968500"/>
            <a:ext cx="2294642" cy="1157288"/>
            <a:chOff x="6335712" y="1968500"/>
            <a:chExt cx="2098022" cy="1157288"/>
          </a:xfrm>
        </p:grpSpPr>
        <p:sp>
          <p:nvSpPr>
            <p:cNvPr id="240644" name="Rectangle 4"/>
            <p:cNvSpPr>
              <a:spLocks noChangeArrowheads="1"/>
            </p:cNvSpPr>
            <p:nvPr/>
          </p:nvSpPr>
          <p:spPr bwMode="auto">
            <a:xfrm>
              <a:off x="6335712" y="2376488"/>
              <a:ext cx="1071392" cy="7493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b="1" dirty="0" smtClean="0">
                  <a:solidFill>
                    <a:schemeClr val="bg1"/>
                  </a:solidFill>
                </a:rPr>
                <a:t>Leader</a:t>
              </a:r>
              <a:br>
                <a:rPr lang="en-US" b="1" dirty="0" smtClean="0">
                  <a:solidFill>
                    <a:schemeClr val="bg1"/>
                  </a:solidFill>
                </a:rPr>
              </a:br>
              <a:r>
                <a:rPr lang="en-US" b="1" dirty="0" smtClean="0">
                  <a:solidFill>
                    <a:schemeClr val="bg1"/>
                  </a:solidFill>
                </a:rPr>
                <a:t>Selection</a:t>
              </a:r>
              <a:endParaRPr lang="en-US" b="1" dirty="0">
                <a:solidFill>
                  <a:schemeClr val="bg1"/>
                </a:solidFill>
              </a:endParaRPr>
            </a:p>
          </p:txBody>
        </p:sp>
        <p:grpSp>
          <p:nvGrpSpPr>
            <p:cNvPr id="6" name="Group 21"/>
            <p:cNvGrpSpPr>
              <a:grpSpLocks/>
            </p:cNvGrpSpPr>
            <p:nvPr/>
          </p:nvGrpSpPr>
          <p:grpSpPr bwMode="auto">
            <a:xfrm>
              <a:off x="6870777" y="1968500"/>
              <a:ext cx="1562957" cy="659703"/>
              <a:chOff x="4185" y="1152"/>
              <a:chExt cx="1148" cy="465"/>
            </a:xfrm>
          </p:grpSpPr>
          <p:cxnSp>
            <p:nvCxnSpPr>
              <p:cNvPr id="240662" name="AutoShape 22"/>
              <p:cNvCxnSpPr>
                <a:cxnSpLocks noChangeShapeType="1"/>
                <a:stCxn id="240660" idx="2"/>
                <a:endCxn id="240644" idx="0"/>
              </p:cNvCxnSpPr>
              <p:nvPr/>
            </p:nvCxnSpPr>
            <p:spPr bwMode="auto">
              <a:xfrm flipH="1">
                <a:off x="4185" y="1152"/>
                <a:ext cx="9" cy="288"/>
              </a:xfrm>
              <a:prstGeom prst="straightConnector1">
                <a:avLst/>
              </a:prstGeom>
              <a:noFill/>
              <a:ln w="12700">
                <a:solidFill>
                  <a:schemeClr val="tx1"/>
                </a:solidFill>
                <a:round/>
                <a:headEnd/>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40663" name="Text Box 23"/>
              <p:cNvSpPr txBox="1">
                <a:spLocks noChangeArrowheads="1"/>
              </p:cNvSpPr>
              <p:nvPr/>
            </p:nvSpPr>
            <p:spPr bwMode="auto">
              <a:xfrm>
                <a:off x="4521" y="1161"/>
                <a:ext cx="812" cy="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dirty="0"/>
                  <a:t>leader transition</a:t>
                </a:r>
              </a:p>
              <a:p>
                <a:r>
                  <a:rPr lang="en-US" sz="1200" dirty="0" smtClean="0"/>
                  <a:t>managed on </a:t>
                </a:r>
                <a:br>
                  <a:rPr lang="en-US" sz="1200" dirty="0" smtClean="0"/>
                </a:br>
                <a:r>
                  <a:rPr lang="en-US" sz="1200" dirty="0" smtClean="0"/>
                  <a:t>failure</a:t>
                </a:r>
                <a:endParaRPr lang="en-US" sz="1200" dirty="0"/>
              </a:p>
            </p:txBody>
          </p:sp>
        </p:grpSp>
      </p:grpSp>
      <p:grpSp>
        <p:nvGrpSpPr>
          <p:cNvPr id="7" name="Group 24"/>
          <p:cNvGrpSpPr>
            <a:grpSpLocks/>
          </p:cNvGrpSpPr>
          <p:nvPr/>
        </p:nvGrpSpPr>
        <p:grpSpPr bwMode="auto">
          <a:xfrm>
            <a:off x="8245475" y="3090863"/>
            <a:ext cx="304800" cy="2357437"/>
            <a:chOff x="5194" y="1779"/>
            <a:chExt cx="192" cy="1485"/>
          </a:xfrm>
        </p:grpSpPr>
        <p:sp>
          <p:nvSpPr>
            <p:cNvPr id="240665" name="Text Box 25"/>
            <p:cNvSpPr txBox="1">
              <a:spLocks noChangeArrowheads="1"/>
            </p:cNvSpPr>
            <p:nvPr/>
          </p:nvSpPr>
          <p:spPr bwMode="auto">
            <a:xfrm rot="-5400000">
              <a:off x="4821" y="2152"/>
              <a:ext cx="938"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1400" b="1" dirty="0"/>
                <a:t>ASSUMPTIONS</a:t>
              </a:r>
            </a:p>
          </p:txBody>
        </p:sp>
        <p:sp>
          <p:nvSpPr>
            <p:cNvPr id="240666" name="Line 26"/>
            <p:cNvSpPr>
              <a:spLocks noChangeShapeType="1"/>
            </p:cNvSpPr>
            <p:nvPr/>
          </p:nvSpPr>
          <p:spPr bwMode="auto">
            <a:xfrm>
              <a:off x="5304" y="2736"/>
              <a:ext cx="0" cy="528"/>
            </a:xfrm>
            <a:prstGeom prst="line">
              <a:avLst/>
            </a:prstGeom>
            <a:noFill/>
            <a:ln w="38100">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8" name="Group 27"/>
          <p:cNvGrpSpPr>
            <a:grpSpLocks/>
          </p:cNvGrpSpPr>
          <p:nvPr/>
        </p:nvGrpSpPr>
        <p:grpSpPr bwMode="auto">
          <a:xfrm>
            <a:off x="8509000" y="2286000"/>
            <a:ext cx="304800" cy="2259013"/>
            <a:chOff x="5330" y="1272"/>
            <a:chExt cx="192" cy="1423"/>
          </a:xfrm>
        </p:grpSpPr>
        <p:sp>
          <p:nvSpPr>
            <p:cNvPr id="240668" name="Line 28"/>
            <p:cNvSpPr>
              <a:spLocks noChangeShapeType="1"/>
            </p:cNvSpPr>
            <p:nvPr/>
          </p:nvSpPr>
          <p:spPr bwMode="auto">
            <a:xfrm flipV="1">
              <a:off x="5424" y="1272"/>
              <a:ext cx="0" cy="528"/>
            </a:xfrm>
            <a:prstGeom prst="line">
              <a:avLst/>
            </a:prstGeom>
            <a:noFill/>
            <a:ln w="38100">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0669" name="Text Box 29"/>
            <p:cNvSpPr txBox="1">
              <a:spLocks noChangeArrowheads="1"/>
            </p:cNvSpPr>
            <p:nvPr/>
          </p:nvSpPr>
          <p:spPr bwMode="auto">
            <a:xfrm rot="-5400000">
              <a:off x="4975" y="2149"/>
              <a:ext cx="901"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1400" b="1" dirty="0"/>
                <a:t>GUARANTEES</a:t>
              </a:r>
            </a:p>
          </p:txBody>
        </p:sp>
      </p:grpSp>
      <p:sp>
        <p:nvSpPr>
          <p:cNvPr id="240670" name="Rectangle 30"/>
          <p:cNvSpPr>
            <a:spLocks noChangeArrowheads="1"/>
          </p:cNvSpPr>
          <p:nvPr/>
        </p:nvSpPr>
        <p:spPr bwMode="auto">
          <a:xfrm>
            <a:off x="1295400" y="1905000"/>
            <a:ext cx="3429000" cy="838200"/>
          </a:xfrm>
          <a:prstGeom prst="rect">
            <a:avLst/>
          </a:prstGeom>
          <a:solidFill>
            <a:srgbClr val="63B5E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US" sz="1600" b="1" dirty="0">
                <a:solidFill>
                  <a:schemeClr val="bg1"/>
                </a:solidFill>
              </a:rPr>
              <a:t>Under single-fault assumption, GC output transient response is bounded in time and magnitude</a:t>
            </a:r>
          </a:p>
        </p:txBody>
      </p:sp>
      <p:grpSp>
        <p:nvGrpSpPr>
          <p:cNvPr id="17" name="Group 16"/>
          <p:cNvGrpSpPr/>
          <p:nvPr/>
        </p:nvGrpSpPr>
        <p:grpSpPr>
          <a:xfrm>
            <a:off x="5829300" y="5715000"/>
            <a:ext cx="835025" cy="762000"/>
            <a:chOff x="5829300" y="5715000"/>
            <a:chExt cx="835025" cy="762000"/>
          </a:xfrm>
        </p:grpSpPr>
        <p:sp>
          <p:nvSpPr>
            <p:cNvPr id="240673" name="Line 33"/>
            <p:cNvSpPr>
              <a:spLocks noChangeShapeType="1"/>
            </p:cNvSpPr>
            <p:nvPr/>
          </p:nvSpPr>
          <p:spPr bwMode="auto">
            <a:xfrm>
              <a:off x="6248400" y="5715000"/>
              <a:ext cx="0" cy="304800"/>
            </a:xfrm>
            <a:prstGeom prst="line">
              <a:avLst/>
            </a:prstGeom>
            <a:noFill/>
            <a:ln w="12700">
              <a:solidFill>
                <a:schemeClr val="tx1"/>
              </a:solidFill>
              <a:round/>
              <a:headEnd/>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0674" name="Text Box 34"/>
            <p:cNvSpPr txBox="1">
              <a:spLocks noChangeArrowheads="1"/>
            </p:cNvSpPr>
            <p:nvPr/>
          </p:nvSpPr>
          <p:spPr bwMode="auto">
            <a:xfrm>
              <a:off x="5829300" y="6019800"/>
              <a:ext cx="8350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dirty="0"/>
                <a:t>RT </a:t>
              </a:r>
              <a:r>
                <a:rPr lang="en-US" sz="1200" dirty="0" err="1"/>
                <a:t>sched</a:t>
              </a:r>
              <a:endParaRPr lang="en-US" sz="1200" dirty="0"/>
            </a:p>
            <a:p>
              <a:r>
                <a:rPr lang="en-US" sz="1200" dirty="0"/>
                <a:t>&amp; latency</a:t>
              </a:r>
            </a:p>
          </p:txBody>
        </p:sp>
      </p:grpSp>
      <p:grpSp>
        <p:nvGrpSpPr>
          <p:cNvPr id="18" name="Group 17"/>
          <p:cNvGrpSpPr/>
          <p:nvPr/>
        </p:nvGrpSpPr>
        <p:grpSpPr>
          <a:xfrm>
            <a:off x="6861175" y="5715000"/>
            <a:ext cx="596900" cy="762000"/>
            <a:chOff x="6861175" y="5715000"/>
            <a:chExt cx="596900" cy="762000"/>
          </a:xfrm>
        </p:grpSpPr>
        <p:sp>
          <p:nvSpPr>
            <p:cNvPr id="240678" name="Line 38"/>
            <p:cNvSpPr>
              <a:spLocks noChangeShapeType="1"/>
            </p:cNvSpPr>
            <p:nvPr/>
          </p:nvSpPr>
          <p:spPr bwMode="auto">
            <a:xfrm>
              <a:off x="7162800" y="5715000"/>
              <a:ext cx="0" cy="304800"/>
            </a:xfrm>
            <a:prstGeom prst="line">
              <a:avLst/>
            </a:prstGeom>
            <a:noFill/>
            <a:ln w="12700">
              <a:solidFill>
                <a:schemeClr val="tx1"/>
              </a:solidFill>
              <a:round/>
              <a:headEnd/>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0679" name="Text Box 39"/>
            <p:cNvSpPr txBox="1">
              <a:spLocks noChangeArrowheads="1"/>
            </p:cNvSpPr>
            <p:nvPr/>
          </p:nvSpPr>
          <p:spPr bwMode="auto">
            <a:xfrm>
              <a:off x="6861175" y="6019800"/>
              <a:ext cx="5969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dirty="0"/>
                <a:t>Error</a:t>
              </a:r>
            </a:p>
            <a:p>
              <a:r>
                <a:rPr lang="en-US" sz="1200" dirty="0"/>
                <a:t>model</a:t>
              </a:r>
            </a:p>
          </p:txBody>
        </p:sp>
      </p:grpSp>
      <p:grpSp>
        <p:nvGrpSpPr>
          <p:cNvPr id="9" name="Group 45"/>
          <p:cNvGrpSpPr>
            <a:grpSpLocks/>
          </p:cNvGrpSpPr>
          <p:nvPr/>
        </p:nvGrpSpPr>
        <p:grpSpPr bwMode="auto">
          <a:xfrm>
            <a:off x="5029200" y="1905000"/>
            <a:ext cx="3429000" cy="1828800"/>
            <a:chOff x="3168" y="1344"/>
            <a:chExt cx="2160" cy="1152"/>
          </a:xfrm>
        </p:grpSpPr>
        <p:sp>
          <p:nvSpPr>
            <p:cNvPr id="240675" name="AutoShape 35"/>
            <p:cNvSpPr>
              <a:spLocks noChangeArrowheads="1"/>
            </p:cNvSpPr>
            <p:nvPr/>
          </p:nvSpPr>
          <p:spPr bwMode="auto">
            <a:xfrm>
              <a:off x="3168" y="1344"/>
              <a:ext cx="2160" cy="1152"/>
            </a:xfrm>
            <a:prstGeom prst="roundRect">
              <a:avLst>
                <a:gd name="adj" fmla="val 16667"/>
              </a:avLst>
            </a:prstGeom>
            <a:noFill/>
            <a:ln w="9525">
              <a:solidFill>
                <a:schemeClr val="folHlink"/>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0681" name="Text Box 41"/>
            <p:cNvSpPr txBox="1">
              <a:spLocks noChangeArrowheads="1"/>
            </p:cNvSpPr>
            <p:nvPr/>
          </p:nvSpPr>
          <p:spPr bwMode="auto">
            <a:xfrm>
              <a:off x="3168" y="1411"/>
              <a:ext cx="526"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solidFill>
                    <a:schemeClr val="folHlink"/>
                  </a:solidFill>
                </a:rPr>
                <a:t>Behavior</a:t>
              </a:r>
            </a:p>
          </p:txBody>
        </p:sp>
      </p:grpSp>
      <p:grpSp>
        <p:nvGrpSpPr>
          <p:cNvPr id="10" name="Group 46"/>
          <p:cNvGrpSpPr>
            <a:grpSpLocks/>
          </p:cNvGrpSpPr>
          <p:nvPr/>
        </p:nvGrpSpPr>
        <p:grpSpPr bwMode="auto">
          <a:xfrm>
            <a:off x="5029200" y="4267200"/>
            <a:ext cx="3429000" cy="685800"/>
            <a:chOff x="3168" y="2832"/>
            <a:chExt cx="2160" cy="432"/>
          </a:xfrm>
        </p:grpSpPr>
        <p:sp>
          <p:nvSpPr>
            <p:cNvPr id="240676" name="AutoShape 36"/>
            <p:cNvSpPr>
              <a:spLocks noChangeArrowheads="1"/>
            </p:cNvSpPr>
            <p:nvPr/>
          </p:nvSpPr>
          <p:spPr bwMode="auto">
            <a:xfrm>
              <a:off x="3168" y="2832"/>
              <a:ext cx="2160" cy="432"/>
            </a:xfrm>
            <a:prstGeom prst="roundRect">
              <a:avLst>
                <a:gd name="adj" fmla="val 16667"/>
              </a:avLst>
            </a:prstGeom>
            <a:noFill/>
            <a:ln w="9525">
              <a:solidFill>
                <a:schemeClr val="folHlink"/>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0682" name="Text Box 42"/>
            <p:cNvSpPr txBox="1">
              <a:spLocks noChangeArrowheads="1"/>
            </p:cNvSpPr>
            <p:nvPr/>
          </p:nvSpPr>
          <p:spPr bwMode="auto">
            <a:xfrm>
              <a:off x="3168" y="2851"/>
              <a:ext cx="54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solidFill>
                    <a:schemeClr val="folHlink"/>
                  </a:solidFill>
                </a:rPr>
                <a:t>Structure</a:t>
              </a:r>
            </a:p>
          </p:txBody>
        </p:sp>
      </p:grpSp>
      <p:grpSp>
        <p:nvGrpSpPr>
          <p:cNvPr id="11" name="Group 47"/>
          <p:cNvGrpSpPr>
            <a:grpSpLocks/>
          </p:cNvGrpSpPr>
          <p:nvPr/>
        </p:nvGrpSpPr>
        <p:grpSpPr bwMode="auto">
          <a:xfrm>
            <a:off x="5029200" y="5715000"/>
            <a:ext cx="1676400" cy="762000"/>
            <a:chOff x="3168" y="3744"/>
            <a:chExt cx="1056" cy="480"/>
          </a:xfrm>
        </p:grpSpPr>
        <p:sp>
          <p:nvSpPr>
            <p:cNvPr id="240677" name="AutoShape 37"/>
            <p:cNvSpPr>
              <a:spLocks noChangeArrowheads="1"/>
            </p:cNvSpPr>
            <p:nvPr/>
          </p:nvSpPr>
          <p:spPr bwMode="auto">
            <a:xfrm>
              <a:off x="3168" y="3744"/>
              <a:ext cx="1056" cy="480"/>
            </a:xfrm>
            <a:prstGeom prst="roundRect">
              <a:avLst>
                <a:gd name="adj" fmla="val 16667"/>
              </a:avLst>
            </a:prstGeom>
            <a:noFill/>
            <a:ln w="9525">
              <a:solidFill>
                <a:schemeClr val="folHlink"/>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0683" name="Text Box 43"/>
            <p:cNvSpPr txBox="1">
              <a:spLocks noChangeArrowheads="1"/>
            </p:cNvSpPr>
            <p:nvPr/>
          </p:nvSpPr>
          <p:spPr bwMode="auto">
            <a:xfrm>
              <a:off x="3168" y="3763"/>
              <a:ext cx="55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solidFill>
                    <a:schemeClr val="folHlink"/>
                  </a:solidFill>
                </a:rPr>
                <a:t>Resource</a:t>
              </a:r>
            </a:p>
          </p:txBody>
        </p:sp>
      </p:grpSp>
      <p:grpSp>
        <p:nvGrpSpPr>
          <p:cNvPr id="12" name="Group 49"/>
          <p:cNvGrpSpPr>
            <a:grpSpLocks/>
          </p:cNvGrpSpPr>
          <p:nvPr/>
        </p:nvGrpSpPr>
        <p:grpSpPr bwMode="auto">
          <a:xfrm>
            <a:off x="6781800" y="5715000"/>
            <a:ext cx="1722438" cy="762000"/>
            <a:chOff x="4272" y="3744"/>
            <a:chExt cx="1085" cy="480"/>
          </a:xfrm>
        </p:grpSpPr>
        <p:sp>
          <p:nvSpPr>
            <p:cNvPr id="240680" name="AutoShape 40"/>
            <p:cNvSpPr>
              <a:spLocks noChangeArrowheads="1"/>
            </p:cNvSpPr>
            <p:nvPr/>
          </p:nvSpPr>
          <p:spPr bwMode="auto">
            <a:xfrm>
              <a:off x="4272" y="3744"/>
              <a:ext cx="1056" cy="480"/>
            </a:xfrm>
            <a:prstGeom prst="roundRect">
              <a:avLst>
                <a:gd name="adj" fmla="val 16667"/>
              </a:avLst>
            </a:prstGeom>
            <a:noFill/>
            <a:ln w="9525">
              <a:solidFill>
                <a:schemeClr val="folHlink"/>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0684" name="Text Box 44"/>
            <p:cNvSpPr txBox="1">
              <a:spLocks noChangeArrowheads="1"/>
            </p:cNvSpPr>
            <p:nvPr/>
          </p:nvSpPr>
          <p:spPr bwMode="auto">
            <a:xfrm>
              <a:off x="4664" y="3763"/>
              <a:ext cx="693"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solidFill>
                    <a:schemeClr val="folHlink"/>
                  </a:solidFill>
                </a:rPr>
                <a:t>Probabilistic</a:t>
              </a:r>
            </a:p>
          </p:txBody>
        </p:sp>
      </p:grpSp>
      <p:sp>
        <p:nvSpPr>
          <p:cNvPr id="48" name="Rectangle 30"/>
          <p:cNvSpPr>
            <a:spLocks noChangeArrowheads="1"/>
          </p:cNvSpPr>
          <p:nvPr/>
        </p:nvSpPr>
        <p:spPr bwMode="auto">
          <a:xfrm>
            <a:off x="1447800" y="5568950"/>
            <a:ext cx="3124200" cy="679450"/>
          </a:xfrm>
          <a:prstGeom prst="rect">
            <a:avLst/>
          </a:prstGeom>
          <a:solidFill>
            <a:schemeClr val="tx2"/>
          </a:solidFill>
          <a:ln>
            <a:noFill/>
          </a:ln>
          <a:effectLst/>
          <a:extLst/>
        </p:spPr>
        <p:txBody>
          <a:bodyPr anchor="ctr"/>
          <a:lstStyle/>
          <a:p>
            <a:r>
              <a:rPr lang="en-US" b="1" i="1" dirty="0" smtClean="0">
                <a:solidFill>
                  <a:schemeClr val="bg1"/>
                </a:solidFill>
              </a:rPr>
              <a:t>Principled mechanism for “passing the buck” </a:t>
            </a:r>
            <a:endParaRPr lang="en-US" b="1" i="1" dirty="0">
              <a:solidFill>
                <a:schemeClr val="bg1"/>
              </a:solidFill>
            </a:endParaRPr>
          </a:p>
        </p:txBody>
      </p:sp>
      <p:sp>
        <p:nvSpPr>
          <p:cNvPr id="49" name="Rectangle 15"/>
          <p:cNvSpPr>
            <a:spLocks noChangeArrowheads="1"/>
          </p:cNvSpPr>
          <p:nvPr/>
        </p:nvSpPr>
        <p:spPr bwMode="auto">
          <a:xfrm>
            <a:off x="1303338" y="6491288"/>
            <a:ext cx="2278062" cy="336550"/>
          </a:xfrm>
          <a:prstGeom prst="rect">
            <a:avLst/>
          </a:prstGeom>
          <a:noFill/>
          <a:ln w="9525">
            <a:noFill/>
            <a:miter lim="800000"/>
            <a:headEnd/>
            <a:tailEnd/>
          </a:ln>
        </p:spPr>
        <p:txBody>
          <a:bodyPr wrap="none">
            <a:spAutoFit/>
          </a:bodyPr>
          <a:lstStyle/>
          <a:p>
            <a:r>
              <a:rPr lang="en-US" sz="800" dirty="0">
                <a:latin typeface="Verdana" pitchFamily="34" charset="0"/>
              </a:rPr>
              <a:t>© Copyright 2011 Rockwell Collins, Inc. </a:t>
            </a:r>
          </a:p>
          <a:p>
            <a:r>
              <a:rPr lang="en-US" sz="800" dirty="0">
                <a:latin typeface="Verdana" pitchFamily="34" charset="0"/>
              </a:rPr>
              <a:t>All rights reserved.</a:t>
            </a:r>
          </a:p>
        </p:txBody>
      </p:sp>
      <p:sp>
        <p:nvSpPr>
          <p:cNvPr id="16" name="Rounded Rectangular Callout 15"/>
          <p:cNvSpPr/>
          <p:nvPr/>
        </p:nvSpPr>
        <p:spPr>
          <a:xfrm>
            <a:off x="4267200" y="908050"/>
            <a:ext cx="1447800" cy="692150"/>
          </a:xfrm>
          <a:prstGeom prst="wedgeRoundRectCallout">
            <a:avLst>
              <a:gd name="adj1" fmla="val 63630"/>
              <a:gd name="adj2" fmla="val 121950"/>
              <a:gd name="adj3" fmla="val 16667"/>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NASA  Project</a:t>
            </a:r>
            <a:endParaRPr lang="en-US" dirty="0"/>
          </a:p>
        </p:txBody>
      </p:sp>
      <p:sp>
        <p:nvSpPr>
          <p:cNvPr id="58" name="Rounded Rectangular Callout 57"/>
          <p:cNvSpPr/>
          <p:nvPr/>
        </p:nvSpPr>
        <p:spPr>
          <a:xfrm>
            <a:off x="4343400" y="3575050"/>
            <a:ext cx="1428750" cy="692150"/>
          </a:xfrm>
          <a:prstGeom prst="wedgeRoundRectCallout">
            <a:avLst>
              <a:gd name="adj1" fmla="val 61093"/>
              <a:gd name="adj2" fmla="val 75712"/>
              <a:gd name="adj3" fmla="val 16667"/>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SMACCM Project</a:t>
            </a:r>
            <a:endParaRPr lang="en-US" dirty="0"/>
          </a:p>
        </p:txBody>
      </p:sp>
    </p:spTree>
    <p:extLst>
      <p:ext uri="{BB962C8B-B14F-4D97-AF65-F5344CB8AC3E}">
        <p14:creationId xmlns:p14="http://schemas.microsoft.com/office/powerpoint/2010/main" val="14302375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500" fill="hold"/>
                                        <p:tgtEl>
                                          <p:spTgt spid="48"/>
                                        </p:tgtEl>
                                        <p:attrNameLst>
                                          <p:attrName>ppt_x</p:attrName>
                                        </p:attrNameLst>
                                      </p:cBhvr>
                                      <p:tavLst>
                                        <p:tav tm="0">
                                          <p:val>
                                            <p:strVal val="0-#ppt_w/2"/>
                                          </p:val>
                                        </p:tav>
                                        <p:tav tm="100000">
                                          <p:val>
                                            <p:strVal val="#ppt_x"/>
                                          </p:val>
                                        </p:tav>
                                      </p:tavLst>
                                    </p:anim>
                                    <p:anim calcmode="lin" valueType="num">
                                      <p:cBhvr additive="base">
                                        <p:cTn id="8" dur="500" fill="hold"/>
                                        <p:tgtEl>
                                          <p:spTgt spid="4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4066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06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2" presetClass="entr" presetSubtype="1"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p:tgtEl>
                                          <p:spTgt spid="13"/>
                                        </p:tgtEl>
                                        <p:attrNameLst>
                                          <p:attrName>ppt_y</p:attrName>
                                        </p:attrNameLst>
                                      </p:cBhvr>
                                      <p:tavLst>
                                        <p:tav tm="0">
                                          <p:val>
                                            <p:strVal val="#ppt_y-#ppt_h*1.125000"/>
                                          </p:val>
                                        </p:tav>
                                        <p:tav tm="100000">
                                          <p:val>
                                            <p:strVal val="#ppt_y"/>
                                          </p:val>
                                        </p:tav>
                                      </p:tavLst>
                                    </p:anim>
                                    <p:animEffect transition="in" filter="wipe(down)">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1"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p:tgtEl>
                                          <p:spTgt spid="14"/>
                                        </p:tgtEl>
                                        <p:attrNameLst>
                                          <p:attrName>ppt_y</p:attrName>
                                        </p:attrNameLst>
                                      </p:cBhvr>
                                      <p:tavLst>
                                        <p:tav tm="0">
                                          <p:val>
                                            <p:strVal val="#ppt_y-#ppt_h*1.125000"/>
                                          </p:val>
                                        </p:tav>
                                        <p:tav tm="100000">
                                          <p:val>
                                            <p:strVal val="#ppt_y"/>
                                          </p:val>
                                        </p:tav>
                                      </p:tavLst>
                                    </p:anim>
                                    <p:animEffect transition="in" filter="wipe(down)">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8"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p:tgtEl>
                                          <p:spTgt spid="15"/>
                                        </p:tgtEl>
                                        <p:attrNameLst>
                                          <p:attrName>ppt_x</p:attrName>
                                        </p:attrNameLst>
                                      </p:cBhvr>
                                      <p:tavLst>
                                        <p:tav tm="0">
                                          <p:val>
                                            <p:strVal val="#ppt_x-#ppt_w*1.125000"/>
                                          </p:val>
                                        </p:tav>
                                        <p:tav tm="100000">
                                          <p:val>
                                            <p:strVal val="#ppt_x"/>
                                          </p:val>
                                        </p:tav>
                                      </p:tavLst>
                                    </p:anim>
                                    <p:animEffect transition="in" filter="wipe(right)">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1"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p:tgtEl>
                                          <p:spTgt spid="4"/>
                                        </p:tgtEl>
                                        <p:attrNameLst>
                                          <p:attrName>ppt_y</p:attrName>
                                        </p:attrNameLst>
                                      </p:cBhvr>
                                      <p:tavLst>
                                        <p:tav tm="0">
                                          <p:val>
                                            <p:strVal val="#ppt_y-#ppt_h*1.125000"/>
                                          </p:val>
                                        </p:tav>
                                        <p:tav tm="100000">
                                          <p:val>
                                            <p:strVal val="#ppt_y"/>
                                          </p:val>
                                        </p:tav>
                                      </p:tavLst>
                                    </p:anim>
                                    <p:animEffect transition="in" filter="wipe(down)">
                                      <p:cBhvr>
                                        <p:cTn id="38" dur="500"/>
                                        <p:tgtEl>
                                          <p:spTgt spid="4"/>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1"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500"/>
                                        <p:tgtEl>
                                          <p:spTgt spid="5"/>
                                        </p:tgtEl>
                                        <p:attrNameLst>
                                          <p:attrName>ppt_y</p:attrName>
                                        </p:attrNameLst>
                                      </p:cBhvr>
                                      <p:tavLst>
                                        <p:tav tm="0">
                                          <p:val>
                                            <p:strVal val="#ppt_y-#ppt_h*1.125000"/>
                                          </p:val>
                                        </p:tav>
                                        <p:tav tm="100000">
                                          <p:val>
                                            <p:strVal val="#ppt_y"/>
                                          </p:val>
                                        </p:tav>
                                      </p:tavLst>
                                    </p:anim>
                                    <p:animEffect transition="in" filter="wipe(down)">
                                      <p:cBhvr>
                                        <p:cTn id="44" dur="500"/>
                                        <p:tgtEl>
                                          <p:spTgt spid="5"/>
                                        </p:tgtEl>
                                      </p:cBhvr>
                                    </p:animEffect>
                                  </p:childTnLst>
                                </p:cTn>
                              </p:par>
                            </p:childTnLst>
                          </p:cTn>
                        </p:par>
                      </p:childTnLst>
                    </p:cTn>
                  </p:par>
                  <p:par>
                    <p:cTn id="45" fill="hold">
                      <p:stCondLst>
                        <p:cond delay="indefinite"/>
                      </p:stCondLst>
                      <p:childTnLst>
                        <p:par>
                          <p:cTn id="46" fill="hold">
                            <p:stCondLst>
                              <p:cond delay="0"/>
                            </p:stCondLst>
                            <p:childTnLst>
                              <p:par>
                                <p:cTn id="47" presetID="12" presetClass="entr" presetSubtype="1" fill="hold" nodeType="click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500"/>
                                        <p:tgtEl>
                                          <p:spTgt spid="17"/>
                                        </p:tgtEl>
                                        <p:attrNameLst>
                                          <p:attrName>ppt_y</p:attrName>
                                        </p:attrNameLst>
                                      </p:cBhvr>
                                      <p:tavLst>
                                        <p:tav tm="0">
                                          <p:val>
                                            <p:strVal val="#ppt_y-#ppt_h*1.125000"/>
                                          </p:val>
                                        </p:tav>
                                        <p:tav tm="100000">
                                          <p:val>
                                            <p:strVal val="#ppt_y"/>
                                          </p:val>
                                        </p:tav>
                                      </p:tavLst>
                                    </p:anim>
                                    <p:animEffect transition="in" filter="wipe(down)">
                                      <p:cBhvr>
                                        <p:cTn id="50" dur="500"/>
                                        <p:tgtEl>
                                          <p:spTgt spid="17"/>
                                        </p:tgtEl>
                                      </p:cBhvr>
                                    </p:animEffect>
                                  </p:childTnLst>
                                </p:cTn>
                              </p:par>
                            </p:childTnLst>
                          </p:cTn>
                        </p:par>
                      </p:childTnLst>
                    </p:cTn>
                  </p:par>
                  <p:par>
                    <p:cTn id="51" fill="hold">
                      <p:stCondLst>
                        <p:cond delay="indefinite"/>
                      </p:stCondLst>
                      <p:childTnLst>
                        <p:par>
                          <p:cTn id="52" fill="hold">
                            <p:stCondLst>
                              <p:cond delay="0"/>
                            </p:stCondLst>
                            <p:childTnLst>
                              <p:par>
                                <p:cTn id="53" presetID="12" presetClass="entr" presetSubtype="1" fill="hold" nodeType="click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additive="base">
                                        <p:cTn id="55" dur="500"/>
                                        <p:tgtEl>
                                          <p:spTgt spid="18"/>
                                        </p:tgtEl>
                                        <p:attrNameLst>
                                          <p:attrName>ppt_y</p:attrName>
                                        </p:attrNameLst>
                                      </p:cBhvr>
                                      <p:tavLst>
                                        <p:tav tm="0">
                                          <p:val>
                                            <p:strVal val="#ppt_y-#ppt_h*1.125000"/>
                                          </p:val>
                                        </p:tav>
                                        <p:tav tm="100000">
                                          <p:val>
                                            <p:strVal val="#ppt_y"/>
                                          </p:val>
                                        </p:tav>
                                      </p:tavLst>
                                    </p:anim>
                                    <p:animEffect transition="in" filter="wipe(down)">
                                      <p:cBhvr>
                                        <p:cTn id="56" dur="500"/>
                                        <p:tgtEl>
                                          <p:spTgt spid="18"/>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1" fill="hold" nodeType="click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wipe(up)">
                                      <p:cBhvr>
                                        <p:cTn id="61" dur="500"/>
                                        <p:tgtEl>
                                          <p:spTgt spid="7"/>
                                        </p:tgtEl>
                                      </p:cBhvr>
                                    </p:animEffect>
                                  </p:childTnLst>
                                </p:cTn>
                              </p:par>
                            </p:childTnLst>
                          </p:cTn>
                        </p:par>
                        <p:par>
                          <p:cTn id="62" fill="hold">
                            <p:stCondLst>
                              <p:cond delay="500"/>
                            </p:stCondLst>
                            <p:childTnLst>
                              <p:par>
                                <p:cTn id="63" presetID="22" presetClass="entr" presetSubtype="4" fill="hold" nodeType="after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wipe(down)">
                                      <p:cBhvr>
                                        <p:cTn id="65" dur="500"/>
                                        <p:tgtEl>
                                          <p:spTgt spid="8"/>
                                        </p:tgtEl>
                                      </p:cBhvr>
                                    </p:animEffec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9"/>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0"/>
                                          </p:stCondLst>
                                        </p:cTn>
                                        <p:tgtEl>
                                          <p:spTgt spid="10"/>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nodeType="clickEffect">
                                  <p:stCondLst>
                                    <p:cond delay="0"/>
                                  </p:stCondLst>
                                  <p:childTnLst>
                                    <p:set>
                                      <p:cBhvr>
                                        <p:cTn id="77" dur="1" fill="hold">
                                          <p:stCondLst>
                                            <p:cond delay="0"/>
                                          </p:stCondLst>
                                        </p:cTn>
                                        <p:tgtEl>
                                          <p:spTgt spid="11"/>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nodeType="clickEffect">
                                  <p:stCondLst>
                                    <p:cond delay="0"/>
                                  </p:stCondLst>
                                  <p:childTnLst>
                                    <p:set>
                                      <p:cBhvr>
                                        <p:cTn id="81" dur="1" fill="hold">
                                          <p:stCondLst>
                                            <p:cond delay="0"/>
                                          </p:stCondLst>
                                        </p:cTn>
                                        <p:tgtEl>
                                          <p:spTgt spid="12"/>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16"/>
                                        </p:tgtEl>
                                        <p:attrNameLst>
                                          <p:attrName>style.visibility</p:attrName>
                                        </p:attrNameLst>
                                      </p:cBhvr>
                                      <p:to>
                                        <p:strVal val="visible"/>
                                      </p:to>
                                    </p:set>
                                    <p:animEffect transition="in" filter="fade">
                                      <p:cBhvr>
                                        <p:cTn id="86" dur="500"/>
                                        <p:tgtEl>
                                          <p:spTgt spid="16"/>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58"/>
                                        </p:tgtEl>
                                        <p:attrNameLst>
                                          <p:attrName>style.visibility</p:attrName>
                                        </p:attrNameLst>
                                      </p:cBhvr>
                                      <p:to>
                                        <p:strVal val="visible"/>
                                      </p:to>
                                    </p:set>
                                    <p:animEffect transition="in" filter="fade">
                                      <p:cBhvr>
                                        <p:cTn id="9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647" grpId="0" animBg="1"/>
      <p:bldP spid="240660" grpId="0" animBg="1"/>
      <p:bldP spid="48" grpId="0" animBg="1"/>
      <p:bldP spid="16" grpId="0" animBg="1"/>
      <p:bldP spid="5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normAutofit/>
          </a:bodyPr>
          <a:lstStyle/>
          <a:p>
            <a:pPr eaLnBrk="1" hangingPunct="1"/>
            <a:r>
              <a:rPr lang="en-US" dirty="0" smtClean="0"/>
              <a:t>Contracts </a:t>
            </a:r>
          </a:p>
        </p:txBody>
      </p:sp>
      <p:sp>
        <p:nvSpPr>
          <p:cNvPr id="12291" name="Content Placeholder 2"/>
          <p:cNvSpPr>
            <a:spLocks noGrp="1"/>
          </p:cNvSpPr>
          <p:nvPr>
            <p:ph idx="1"/>
          </p:nvPr>
        </p:nvSpPr>
        <p:spPr>
          <a:xfrm>
            <a:off x="914400" y="1447800"/>
            <a:ext cx="3288792" cy="4800600"/>
          </a:xfrm>
        </p:spPr>
        <p:txBody>
          <a:bodyPr>
            <a:noAutofit/>
          </a:bodyPr>
          <a:lstStyle/>
          <a:p>
            <a:pPr eaLnBrk="1" hangingPunct="1"/>
            <a:r>
              <a:rPr lang="en-US" sz="2000" dirty="0" smtClean="0"/>
              <a:t>Derived from Property Specification Language (PSL) formalism</a:t>
            </a:r>
          </a:p>
          <a:p>
            <a:pPr lvl="1" eaLnBrk="1" hangingPunct="1"/>
            <a:r>
              <a:rPr lang="en-US" sz="1800" dirty="0" smtClean="0"/>
              <a:t>IEEE standard </a:t>
            </a:r>
          </a:p>
          <a:p>
            <a:pPr lvl="1" eaLnBrk="1" hangingPunct="1"/>
            <a:r>
              <a:rPr lang="en-US" sz="1800" dirty="0" smtClean="0"/>
              <a:t>In wide use for hardware verification</a:t>
            </a:r>
          </a:p>
          <a:p>
            <a:pPr eaLnBrk="1" hangingPunct="1"/>
            <a:r>
              <a:rPr lang="en-US" sz="2000" dirty="0" smtClean="0"/>
              <a:t>Assume / Guarantee style specification</a:t>
            </a:r>
          </a:p>
          <a:p>
            <a:pPr lvl="1" eaLnBrk="1" hangingPunct="1"/>
            <a:r>
              <a:rPr lang="en-US" sz="1800" dirty="0" smtClean="0"/>
              <a:t>Assumptions: “Under these conditions”</a:t>
            </a:r>
          </a:p>
          <a:p>
            <a:pPr lvl="1" eaLnBrk="1" hangingPunct="1"/>
            <a:r>
              <a:rPr lang="en-US" sz="1800" dirty="0" smtClean="0"/>
              <a:t>Promises (Guarantees): “…the system will do X”</a:t>
            </a:r>
          </a:p>
          <a:p>
            <a:pPr eaLnBrk="1" hangingPunct="1"/>
            <a:r>
              <a:rPr lang="en-US" sz="2000" dirty="0" smtClean="0"/>
              <a:t>Local definitions can be created to simplify properties</a:t>
            </a:r>
          </a:p>
        </p:txBody>
      </p:sp>
      <p:sp>
        <p:nvSpPr>
          <p:cNvPr id="6" name="Date Placeholder 5"/>
          <p:cNvSpPr>
            <a:spLocks noGrp="1"/>
          </p:cNvSpPr>
          <p:nvPr>
            <p:ph type="dt" sz="half" idx="10"/>
          </p:nvPr>
        </p:nvSpPr>
        <p:spPr/>
        <p:txBody>
          <a:bodyPr/>
          <a:lstStyle/>
          <a:p>
            <a:fld id="{798FD142-DE1B-4F81-8C43-8961C587DC9A}" type="datetime1">
              <a:rPr lang="en-US" smtClean="0"/>
              <a:t>3/17/2014</a:t>
            </a:fld>
            <a:endParaRPr lang="en-US"/>
          </a:p>
        </p:txBody>
      </p:sp>
      <p:sp>
        <p:nvSpPr>
          <p:cNvPr id="7" name="Footer Placeholder 6"/>
          <p:cNvSpPr>
            <a:spLocks noGrp="1"/>
          </p:cNvSpPr>
          <p:nvPr>
            <p:ph type="ftr" sz="quarter" idx="11"/>
          </p:nvPr>
        </p:nvSpPr>
        <p:spPr/>
        <p:txBody>
          <a:bodyPr/>
          <a:lstStyle/>
          <a:p>
            <a:r>
              <a:rPr lang="en-US" smtClean="0"/>
              <a:t>AADL and AGREE - Mike Whalen</a:t>
            </a:r>
            <a:endParaRPr lang="en-US" dirty="0"/>
          </a:p>
        </p:txBody>
      </p:sp>
      <p:sp>
        <p:nvSpPr>
          <p:cNvPr id="4" name="Slide Number Placeholder 3"/>
          <p:cNvSpPr>
            <a:spLocks noGrp="1"/>
          </p:cNvSpPr>
          <p:nvPr>
            <p:ph type="sldNum" sz="quarter" idx="12"/>
          </p:nvPr>
        </p:nvSpPr>
        <p:spPr/>
        <p:txBody>
          <a:bodyPr/>
          <a:lstStyle/>
          <a:p>
            <a:pPr>
              <a:defRPr/>
            </a:pPr>
            <a:fld id="{20060CFD-1268-4810-AA3D-73C5801A90D5}" type="slidenum">
              <a:rPr lang="en-US"/>
              <a:pPr>
                <a:defRPr/>
              </a:pPr>
              <a:t>26</a:t>
            </a:fld>
            <a:endParaRPr lang="en-US"/>
          </a:p>
        </p:txBody>
      </p:sp>
      <p:sp>
        <p:nvSpPr>
          <p:cNvPr id="5" name="Text Box 4"/>
          <p:cNvSpPr txBox="1">
            <a:spLocks noChangeArrowheads="1"/>
          </p:cNvSpPr>
          <p:nvPr/>
        </p:nvSpPr>
        <p:spPr bwMode="auto">
          <a:xfrm>
            <a:off x="4114800" y="1524000"/>
            <a:ext cx="4953000" cy="4770438"/>
          </a:xfrm>
          <a:prstGeom prst="rect">
            <a:avLst/>
          </a:prstGeom>
          <a:solidFill>
            <a:srgbClr val="F8F8F8"/>
          </a:solidFill>
          <a:ln w="9525">
            <a:solidFill>
              <a:schemeClr val="tx1"/>
            </a:solidFill>
            <a:miter lim="800000"/>
            <a:headEnd/>
            <a:tailEnd/>
          </a:ln>
          <a:effectLst>
            <a:outerShdw dist="107763" dir="2700000" algn="ctr" rotWithShape="0">
              <a:srgbClr val="C0C0C0">
                <a:alpha val="50000"/>
              </a:srgbClr>
            </a:outerShdw>
          </a:effectLst>
        </p:spPr>
        <p:txBody>
          <a:bodyPr>
            <a:spAutoFit/>
          </a:bodyPr>
          <a:lstStyle/>
          <a:p>
            <a:pPr>
              <a:defRPr/>
            </a:pPr>
            <a:r>
              <a:rPr lang="en-US" sz="800" dirty="0">
                <a:latin typeface="Courier New" pitchFamily="49" charset="0"/>
              </a:rPr>
              <a:t>Contract: </a:t>
            </a:r>
          </a:p>
          <a:p>
            <a:pPr>
              <a:defRPr/>
            </a:pPr>
            <a:endParaRPr lang="en-US" sz="800" dirty="0">
              <a:latin typeface="Courier New" pitchFamily="49" charset="0"/>
            </a:endParaRPr>
          </a:p>
          <a:p>
            <a:pPr>
              <a:defRPr/>
            </a:pPr>
            <a:r>
              <a:rPr lang="en-US" sz="800" dirty="0">
                <a:latin typeface="Courier New" pitchFamily="49" charset="0"/>
              </a:rPr>
              <a:t>fun abs(x: real) : real = if (x &gt; 0) then x else -x ; </a:t>
            </a:r>
          </a:p>
          <a:p>
            <a:pPr>
              <a:defRPr/>
            </a:pPr>
            <a:endParaRPr lang="en-US" sz="800" dirty="0">
              <a:latin typeface="Courier New" pitchFamily="49" charset="0"/>
            </a:endParaRPr>
          </a:p>
          <a:p>
            <a:pPr>
              <a:defRPr/>
            </a:pPr>
            <a:r>
              <a:rPr lang="en-US" sz="800" dirty="0">
                <a:latin typeface="Courier New" pitchFamily="49" charset="0"/>
              </a:rPr>
              <a:t>const ADS_MAX_PITCH_DELTA: real = 3.0 ;</a:t>
            </a:r>
          </a:p>
          <a:p>
            <a:pPr>
              <a:defRPr/>
            </a:pPr>
            <a:r>
              <a:rPr lang="en-US" sz="800" dirty="0">
                <a:latin typeface="Courier New" pitchFamily="49" charset="0"/>
              </a:rPr>
              <a:t>const FCS_MAX_PITCH_SIDE_DELTA: real = 2.0 ;</a:t>
            </a:r>
          </a:p>
          <a:p>
            <a:pPr>
              <a:defRPr/>
            </a:pPr>
            <a:r>
              <a:rPr lang="en-US" sz="800" dirty="0">
                <a:latin typeface="Courier New" pitchFamily="49" charset="0"/>
              </a:rPr>
              <a:t>const CSA_MAX_PITCH_DELTA: real = 5.0 ; </a:t>
            </a:r>
          </a:p>
          <a:p>
            <a:pPr>
              <a:defRPr/>
            </a:pPr>
            <a:r>
              <a:rPr lang="en-US" sz="800" dirty="0">
                <a:latin typeface="Courier New" pitchFamily="49" charset="0"/>
              </a:rPr>
              <a:t>const CSA_MAX_PITCH_DELTA_STEP: real = 5.0 ; </a:t>
            </a:r>
          </a:p>
          <a:p>
            <a:pPr>
              <a:defRPr/>
            </a:pPr>
            <a:endParaRPr lang="en-US" sz="800" dirty="0">
              <a:latin typeface="Courier New" pitchFamily="49" charset="0"/>
            </a:endParaRPr>
          </a:p>
          <a:p>
            <a:pPr>
              <a:defRPr/>
            </a:pPr>
            <a:r>
              <a:rPr lang="en-US" sz="800" dirty="0">
                <a:latin typeface="Courier New" pitchFamily="49" charset="0"/>
              </a:rPr>
              <a:t>property </a:t>
            </a:r>
            <a:r>
              <a:rPr lang="en-US" sz="800" dirty="0" err="1">
                <a:latin typeface="Courier New" pitchFamily="49" charset="0"/>
              </a:rPr>
              <a:t>AD_L_Pitch_Step_Delta_Valid</a:t>
            </a:r>
            <a:r>
              <a:rPr lang="en-US" sz="800" dirty="0">
                <a:latin typeface="Courier New" pitchFamily="49" charset="0"/>
              </a:rPr>
              <a:t> = </a:t>
            </a:r>
          </a:p>
          <a:p>
            <a:pPr>
              <a:defRPr/>
            </a:pPr>
            <a:r>
              <a:rPr lang="en-US" sz="800" dirty="0">
                <a:latin typeface="Courier New" pitchFamily="49" charset="0"/>
              </a:rPr>
              <a:t>  true -&gt; </a:t>
            </a:r>
            <a:br>
              <a:rPr lang="en-US" sz="800" dirty="0">
                <a:latin typeface="Courier New" pitchFamily="49" charset="0"/>
              </a:rPr>
            </a:br>
            <a:r>
              <a:rPr lang="en-US" sz="800" dirty="0">
                <a:latin typeface="Courier New" pitchFamily="49" charset="0"/>
              </a:rPr>
              <a:t>    abs(</a:t>
            </a:r>
            <a:r>
              <a:rPr lang="en-US" sz="800" dirty="0" err="1">
                <a:latin typeface="Courier New" pitchFamily="49" charset="0"/>
              </a:rPr>
              <a:t>AD_L.pitch.val</a:t>
            </a:r>
            <a:r>
              <a:rPr lang="en-US" sz="800" dirty="0">
                <a:latin typeface="Courier New" pitchFamily="49" charset="0"/>
              </a:rPr>
              <a:t> - </a:t>
            </a:r>
            <a:r>
              <a:rPr lang="en-US" sz="800" dirty="0" err="1">
                <a:latin typeface="Courier New" pitchFamily="49" charset="0"/>
              </a:rPr>
              <a:t>prev</a:t>
            </a:r>
            <a:r>
              <a:rPr lang="en-US" sz="800" dirty="0">
                <a:latin typeface="Courier New" pitchFamily="49" charset="0"/>
              </a:rPr>
              <a:t>(</a:t>
            </a:r>
            <a:r>
              <a:rPr lang="en-US" sz="800" dirty="0" err="1">
                <a:latin typeface="Courier New" pitchFamily="49" charset="0"/>
              </a:rPr>
              <a:t>AD_L.pitch.val</a:t>
            </a:r>
            <a:r>
              <a:rPr lang="en-US" sz="800" dirty="0">
                <a:latin typeface="Courier New" pitchFamily="49" charset="0"/>
              </a:rPr>
              <a:t>, 0.0)) &lt; ADS_MAX_PITCH_DELTA ;</a:t>
            </a:r>
          </a:p>
          <a:p>
            <a:pPr>
              <a:defRPr/>
            </a:pPr>
            <a:endParaRPr lang="en-US" sz="800" dirty="0">
              <a:latin typeface="Courier New" pitchFamily="49" charset="0"/>
            </a:endParaRPr>
          </a:p>
          <a:p>
            <a:pPr>
              <a:defRPr/>
            </a:pPr>
            <a:r>
              <a:rPr lang="en-US" sz="800" dirty="0">
                <a:latin typeface="Courier New" pitchFamily="49" charset="0"/>
              </a:rPr>
              <a:t>property </a:t>
            </a:r>
            <a:r>
              <a:rPr lang="en-US" sz="800" dirty="0" err="1">
                <a:latin typeface="Courier New" pitchFamily="49" charset="0"/>
              </a:rPr>
              <a:t>AD_R_Pitch_Step_Delta_Valid</a:t>
            </a:r>
            <a:r>
              <a:rPr lang="en-US" sz="800" dirty="0">
                <a:latin typeface="Courier New" pitchFamily="49" charset="0"/>
              </a:rPr>
              <a:t> =</a:t>
            </a:r>
          </a:p>
          <a:p>
            <a:pPr>
              <a:defRPr/>
            </a:pPr>
            <a:r>
              <a:rPr lang="en-US" sz="800" dirty="0">
                <a:latin typeface="Courier New" pitchFamily="49" charset="0"/>
              </a:rPr>
              <a:t>  true -&gt; </a:t>
            </a:r>
            <a:br>
              <a:rPr lang="en-US" sz="800" dirty="0">
                <a:latin typeface="Courier New" pitchFamily="49" charset="0"/>
              </a:rPr>
            </a:br>
            <a:r>
              <a:rPr lang="en-US" sz="800" dirty="0">
                <a:latin typeface="Courier New" pitchFamily="49" charset="0"/>
              </a:rPr>
              <a:t>    abs(</a:t>
            </a:r>
            <a:r>
              <a:rPr lang="en-US" sz="800" dirty="0" err="1">
                <a:latin typeface="Courier New" pitchFamily="49" charset="0"/>
              </a:rPr>
              <a:t>AD_R.pitch.val</a:t>
            </a:r>
            <a:r>
              <a:rPr lang="en-US" sz="800" dirty="0">
                <a:latin typeface="Courier New" pitchFamily="49" charset="0"/>
              </a:rPr>
              <a:t> - </a:t>
            </a:r>
            <a:r>
              <a:rPr lang="en-US" sz="800" dirty="0" err="1">
                <a:latin typeface="Courier New" pitchFamily="49" charset="0"/>
              </a:rPr>
              <a:t>prev</a:t>
            </a:r>
            <a:r>
              <a:rPr lang="en-US" sz="800" dirty="0">
                <a:latin typeface="Courier New" pitchFamily="49" charset="0"/>
              </a:rPr>
              <a:t>(</a:t>
            </a:r>
            <a:r>
              <a:rPr lang="en-US" sz="800" dirty="0" err="1">
                <a:latin typeface="Courier New" pitchFamily="49" charset="0"/>
              </a:rPr>
              <a:t>AD_R.pitch.val</a:t>
            </a:r>
            <a:r>
              <a:rPr lang="en-US" sz="800" dirty="0">
                <a:latin typeface="Courier New" pitchFamily="49" charset="0"/>
              </a:rPr>
              <a:t>, 0.0)) &lt; ADS_MAX_PITCH_DELTA ; </a:t>
            </a:r>
          </a:p>
          <a:p>
            <a:pPr>
              <a:defRPr/>
            </a:pPr>
            <a:endParaRPr lang="en-US" sz="800" dirty="0">
              <a:latin typeface="Courier New" pitchFamily="49" charset="0"/>
            </a:endParaRPr>
          </a:p>
          <a:p>
            <a:pPr>
              <a:defRPr/>
            </a:pPr>
            <a:r>
              <a:rPr lang="en-US" sz="800" dirty="0">
                <a:latin typeface="Courier New" pitchFamily="49" charset="0"/>
              </a:rPr>
              <a:t>property </a:t>
            </a:r>
            <a:r>
              <a:rPr lang="en-US" sz="800" dirty="0" err="1">
                <a:latin typeface="Courier New" pitchFamily="49" charset="0"/>
              </a:rPr>
              <a:t>Pitch_lr_ok</a:t>
            </a:r>
            <a:r>
              <a:rPr lang="en-US" sz="800" dirty="0">
                <a:latin typeface="Courier New" pitchFamily="49" charset="0"/>
              </a:rPr>
              <a:t> = </a:t>
            </a:r>
          </a:p>
          <a:p>
            <a:pPr>
              <a:defRPr/>
            </a:pPr>
            <a:r>
              <a:rPr lang="en-US" sz="800" dirty="0">
                <a:latin typeface="Courier New" pitchFamily="49" charset="0"/>
              </a:rPr>
              <a:t>  abs(</a:t>
            </a:r>
            <a:r>
              <a:rPr lang="en-US" sz="800" dirty="0" err="1">
                <a:latin typeface="Courier New" pitchFamily="49" charset="0"/>
              </a:rPr>
              <a:t>AD_L.pitch.val</a:t>
            </a:r>
            <a:r>
              <a:rPr lang="en-US" sz="800" dirty="0">
                <a:latin typeface="Courier New" pitchFamily="49" charset="0"/>
              </a:rPr>
              <a:t> - </a:t>
            </a:r>
            <a:r>
              <a:rPr lang="en-US" sz="800" dirty="0" err="1">
                <a:latin typeface="Courier New" pitchFamily="49" charset="0"/>
              </a:rPr>
              <a:t>AD_R.pitch.val</a:t>
            </a:r>
            <a:r>
              <a:rPr lang="en-US" sz="800" dirty="0">
                <a:latin typeface="Courier New" pitchFamily="49" charset="0"/>
              </a:rPr>
              <a:t>) &lt; FCS_MAX_PITCH_SIDE_DELTA ; </a:t>
            </a:r>
          </a:p>
          <a:p>
            <a:pPr>
              <a:defRPr/>
            </a:pPr>
            <a:endParaRPr lang="en-US" sz="800" dirty="0">
              <a:latin typeface="Courier New" pitchFamily="49" charset="0"/>
            </a:endParaRPr>
          </a:p>
          <a:p>
            <a:pPr>
              <a:defRPr/>
            </a:pPr>
            <a:r>
              <a:rPr lang="en-US" sz="800" dirty="0">
                <a:latin typeface="Courier New" pitchFamily="49" charset="0"/>
              </a:rPr>
              <a:t>property </a:t>
            </a:r>
            <a:r>
              <a:rPr lang="en-US" sz="800" dirty="0" err="1">
                <a:latin typeface="Courier New" pitchFamily="49" charset="0"/>
              </a:rPr>
              <a:t>some_fgs_active</a:t>
            </a:r>
            <a:r>
              <a:rPr lang="en-US" sz="800" dirty="0">
                <a:latin typeface="Courier New" pitchFamily="49" charset="0"/>
              </a:rPr>
              <a:t> = </a:t>
            </a:r>
          </a:p>
          <a:p>
            <a:pPr>
              <a:defRPr/>
            </a:pPr>
            <a:r>
              <a:rPr lang="en-US" sz="800" dirty="0">
                <a:latin typeface="Courier New" pitchFamily="49" charset="0"/>
              </a:rPr>
              <a:t>  (</a:t>
            </a:r>
            <a:r>
              <a:rPr lang="en-US" sz="800" dirty="0" err="1">
                <a:latin typeface="Courier New" pitchFamily="49" charset="0"/>
              </a:rPr>
              <a:t>FD_L.mds.active</a:t>
            </a:r>
            <a:r>
              <a:rPr lang="en-US" sz="800" dirty="0">
                <a:latin typeface="Courier New" pitchFamily="49" charset="0"/>
              </a:rPr>
              <a:t> or </a:t>
            </a:r>
            <a:r>
              <a:rPr lang="en-US" sz="800" dirty="0" err="1">
                <a:latin typeface="Courier New" pitchFamily="49" charset="0"/>
              </a:rPr>
              <a:t>FD_R.mds.active</a:t>
            </a:r>
            <a:r>
              <a:rPr lang="en-US" sz="800" dirty="0">
                <a:latin typeface="Courier New" pitchFamily="49" charset="0"/>
              </a:rPr>
              <a:t>) ;</a:t>
            </a:r>
          </a:p>
          <a:p>
            <a:pPr>
              <a:defRPr/>
            </a:pPr>
            <a:endParaRPr lang="en-US" sz="800" dirty="0">
              <a:latin typeface="Courier New" pitchFamily="49" charset="0"/>
            </a:endParaRPr>
          </a:p>
          <a:p>
            <a:pPr>
              <a:defRPr/>
            </a:pPr>
            <a:r>
              <a:rPr lang="en-US" sz="800" dirty="0" err="1">
                <a:latin typeface="Courier New" pitchFamily="49" charset="0"/>
              </a:rPr>
              <a:t>active_assumption</a:t>
            </a:r>
            <a:r>
              <a:rPr lang="en-US" sz="800" dirty="0">
                <a:latin typeface="Courier New" pitchFamily="49" charset="0"/>
              </a:rPr>
              <a:t>: assume </a:t>
            </a:r>
            <a:r>
              <a:rPr lang="en-US" sz="800" dirty="0" err="1">
                <a:latin typeface="Courier New" pitchFamily="49" charset="0"/>
              </a:rPr>
              <a:t>some_fgs_active</a:t>
            </a:r>
            <a:r>
              <a:rPr lang="en-US" sz="800" dirty="0">
                <a:latin typeface="Courier New" pitchFamily="49" charset="0"/>
              </a:rPr>
              <a:t> ;</a:t>
            </a:r>
          </a:p>
          <a:p>
            <a:pPr>
              <a:defRPr/>
            </a:pPr>
            <a:r>
              <a:rPr lang="en-US" sz="800" dirty="0">
                <a:latin typeface="Courier New" pitchFamily="49" charset="0"/>
              </a:rPr>
              <a:t>		  </a:t>
            </a:r>
          </a:p>
          <a:p>
            <a:pPr>
              <a:defRPr/>
            </a:pPr>
            <a:r>
              <a:rPr lang="en-US" sz="800" dirty="0" err="1">
                <a:latin typeface="Courier New" pitchFamily="49" charset="0"/>
              </a:rPr>
              <a:t>transient_assumption</a:t>
            </a:r>
            <a:r>
              <a:rPr lang="en-US" sz="800" dirty="0">
                <a:latin typeface="Courier New" pitchFamily="49" charset="0"/>
              </a:rPr>
              <a:t> :</a:t>
            </a:r>
          </a:p>
          <a:p>
            <a:pPr>
              <a:defRPr/>
            </a:pPr>
            <a:r>
              <a:rPr lang="en-US" sz="800" dirty="0">
                <a:latin typeface="Courier New" pitchFamily="49" charset="0"/>
              </a:rPr>
              <a:t>  assume </a:t>
            </a:r>
            <a:r>
              <a:rPr lang="en-US" sz="800" dirty="0" err="1">
                <a:latin typeface="Courier New" pitchFamily="49" charset="0"/>
              </a:rPr>
              <a:t>AD_L_Pitch_Step_Delta_Valid</a:t>
            </a:r>
            <a:r>
              <a:rPr lang="en-US" sz="800" dirty="0">
                <a:latin typeface="Courier New" pitchFamily="49" charset="0"/>
              </a:rPr>
              <a:t> and</a:t>
            </a:r>
          </a:p>
          <a:p>
            <a:pPr>
              <a:defRPr/>
            </a:pPr>
            <a:r>
              <a:rPr lang="en-US" sz="800" dirty="0">
                <a:latin typeface="Courier New" pitchFamily="49" charset="0"/>
              </a:rPr>
              <a:t>         </a:t>
            </a:r>
            <a:r>
              <a:rPr lang="en-US" sz="800" dirty="0" err="1">
                <a:latin typeface="Courier New" pitchFamily="49" charset="0"/>
              </a:rPr>
              <a:t>AD_R_Pitch_Step_Delta_Valid</a:t>
            </a:r>
            <a:r>
              <a:rPr lang="en-US" sz="800" dirty="0">
                <a:latin typeface="Courier New" pitchFamily="49" charset="0"/>
              </a:rPr>
              <a:t> and </a:t>
            </a:r>
            <a:r>
              <a:rPr lang="en-US" sz="800" dirty="0" err="1">
                <a:latin typeface="Courier New" pitchFamily="49" charset="0"/>
              </a:rPr>
              <a:t>Pitch_lr_ok</a:t>
            </a:r>
            <a:r>
              <a:rPr lang="en-US" sz="800" dirty="0">
                <a:latin typeface="Courier New" pitchFamily="49" charset="0"/>
              </a:rPr>
              <a:t> ; </a:t>
            </a:r>
          </a:p>
          <a:p>
            <a:pPr>
              <a:defRPr/>
            </a:pPr>
            <a:r>
              <a:rPr lang="en-US" sz="800" dirty="0">
                <a:latin typeface="Courier New" pitchFamily="49" charset="0"/>
              </a:rPr>
              <a:t>		  </a:t>
            </a:r>
          </a:p>
          <a:p>
            <a:pPr>
              <a:defRPr/>
            </a:pPr>
            <a:endParaRPr lang="en-US" sz="800" dirty="0">
              <a:latin typeface="Courier New" pitchFamily="49" charset="0"/>
            </a:endParaRPr>
          </a:p>
          <a:p>
            <a:pPr>
              <a:defRPr/>
            </a:pPr>
            <a:r>
              <a:rPr lang="en-US" sz="800" dirty="0">
                <a:latin typeface="Courier New" pitchFamily="49" charset="0"/>
              </a:rPr>
              <a:t>transient_response_1 : </a:t>
            </a:r>
          </a:p>
          <a:p>
            <a:pPr>
              <a:defRPr/>
            </a:pPr>
            <a:r>
              <a:rPr lang="en-US" sz="800" dirty="0">
                <a:latin typeface="Courier New" pitchFamily="49" charset="0"/>
              </a:rPr>
              <a:t>  assert true -&gt; abs(</a:t>
            </a:r>
            <a:r>
              <a:rPr lang="en-US" sz="800" dirty="0" err="1">
                <a:latin typeface="Courier New" pitchFamily="49" charset="0"/>
              </a:rPr>
              <a:t>CSA.CSA_Pitch_Delta</a:t>
            </a:r>
            <a:r>
              <a:rPr lang="en-US" sz="800" dirty="0">
                <a:latin typeface="Courier New" pitchFamily="49" charset="0"/>
              </a:rPr>
              <a:t>) &lt; CSA_MAX_PITCH_DELTA ;</a:t>
            </a:r>
          </a:p>
          <a:p>
            <a:pPr>
              <a:defRPr/>
            </a:pPr>
            <a:r>
              <a:rPr lang="en-US" sz="800" dirty="0">
                <a:latin typeface="Courier New" pitchFamily="49" charset="0"/>
              </a:rPr>
              <a:t>transient_response_2 : </a:t>
            </a:r>
          </a:p>
          <a:p>
            <a:pPr>
              <a:defRPr/>
            </a:pPr>
            <a:r>
              <a:rPr lang="en-US" sz="800" dirty="0">
                <a:latin typeface="Courier New" pitchFamily="49" charset="0"/>
              </a:rPr>
              <a:t>  assert true -&gt; </a:t>
            </a:r>
            <a:br>
              <a:rPr lang="en-US" sz="800" dirty="0">
                <a:latin typeface="Courier New" pitchFamily="49" charset="0"/>
              </a:rPr>
            </a:br>
            <a:r>
              <a:rPr lang="en-US" sz="800" dirty="0">
                <a:latin typeface="Courier New" pitchFamily="49" charset="0"/>
              </a:rPr>
              <a:t>      abs(</a:t>
            </a:r>
            <a:r>
              <a:rPr lang="en-US" sz="800" dirty="0" err="1">
                <a:latin typeface="Courier New" pitchFamily="49" charset="0"/>
              </a:rPr>
              <a:t>CSA.CSA_Pitch_Delta</a:t>
            </a:r>
            <a:r>
              <a:rPr lang="en-US" sz="800" dirty="0">
                <a:latin typeface="Courier New" pitchFamily="49" charset="0"/>
              </a:rPr>
              <a:t> - </a:t>
            </a:r>
            <a:r>
              <a:rPr lang="en-US" sz="800" dirty="0" err="1">
                <a:latin typeface="Courier New" pitchFamily="49" charset="0"/>
              </a:rPr>
              <a:t>prev</a:t>
            </a:r>
            <a:r>
              <a:rPr lang="en-US" sz="800" dirty="0">
                <a:latin typeface="Courier New" pitchFamily="49" charset="0"/>
              </a:rPr>
              <a:t>(</a:t>
            </a:r>
            <a:r>
              <a:rPr lang="en-US" sz="800" dirty="0" err="1">
                <a:latin typeface="Courier New" pitchFamily="49" charset="0"/>
              </a:rPr>
              <a:t>CSA.CSA_Pitch_Delta</a:t>
            </a:r>
            <a:r>
              <a:rPr lang="en-US" sz="800" dirty="0">
                <a:latin typeface="Courier New" pitchFamily="49" charset="0"/>
              </a:rPr>
              <a:t>, 0.0)) &lt;  </a:t>
            </a:r>
            <a:br>
              <a:rPr lang="en-US" sz="800" dirty="0">
                <a:latin typeface="Courier New" pitchFamily="49" charset="0"/>
              </a:rPr>
            </a:br>
            <a:r>
              <a:rPr lang="en-US" sz="800" dirty="0">
                <a:latin typeface="Courier New" pitchFamily="49" charset="0"/>
              </a:rPr>
              <a:t>      CSA_MAX_PITCH_DELTA_STEP ;</a:t>
            </a:r>
          </a:p>
          <a:p>
            <a:pPr>
              <a:defRPr/>
            </a:pPr>
            <a:endParaRPr lang="en-US" sz="800" dirty="0">
              <a:latin typeface="Courier New" pitchFamily="49" charset="0"/>
            </a:endParaRPr>
          </a:p>
          <a:p>
            <a:pPr>
              <a:defRPr/>
            </a:pPr>
            <a:endParaRPr lang="en-US" sz="800" dirty="0">
              <a:latin typeface="Courier New" pitchFamily="49" charset="0"/>
            </a:endParaRPr>
          </a:p>
        </p:txBody>
      </p:sp>
      <p:sp>
        <p:nvSpPr>
          <p:cNvPr id="8" name="Rectangle 15"/>
          <p:cNvSpPr>
            <a:spLocks noChangeArrowheads="1"/>
          </p:cNvSpPr>
          <p:nvPr/>
        </p:nvSpPr>
        <p:spPr bwMode="auto">
          <a:xfrm>
            <a:off x="1303338" y="6491288"/>
            <a:ext cx="2278062" cy="336550"/>
          </a:xfrm>
          <a:prstGeom prst="rect">
            <a:avLst/>
          </a:prstGeom>
          <a:noFill/>
          <a:ln w="9525">
            <a:noFill/>
            <a:miter lim="800000"/>
            <a:headEnd/>
            <a:tailEnd/>
          </a:ln>
        </p:spPr>
        <p:txBody>
          <a:bodyPr wrap="none">
            <a:spAutoFit/>
          </a:bodyPr>
          <a:lstStyle/>
          <a:p>
            <a:r>
              <a:rPr lang="en-US" sz="800" dirty="0">
                <a:latin typeface="Verdana" pitchFamily="34" charset="0"/>
              </a:rPr>
              <a:t>© Copyright 2011 Rockwell Collins, Inc. </a:t>
            </a:r>
          </a:p>
          <a:p>
            <a:r>
              <a:rPr lang="en-US" sz="800" dirty="0">
                <a:latin typeface="Verdana" pitchFamily="34" charset="0"/>
              </a:rPr>
              <a:t>All rights reserved.</a:t>
            </a:r>
          </a:p>
        </p:txBody>
      </p:sp>
    </p:spTree>
    <p:extLst>
      <p:ext uri="{BB962C8B-B14F-4D97-AF65-F5344CB8AC3E}">
        <p14:creationId xmlns:p14="http://schemas.microsoft.com/office/powerpoint/2010/main" val="17957957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 calcmode="lin" valueType="num">
                                      <p:cBhvr additive="base">
                                        <p:cTn id="7" dur="500" fill="hold"/>
                                        <p:tgtEl>
                                          <p:spTgt spid="5">
                                            <p:bg/>
                                          </p:spTgt>
                                        </p:tgtEl>
                                        <p:attrNameLst>
                                          <p:attrName>ppt_x</p:attrName>
                                        </p:attrNameLst>
                                      </p:cBhvr>
                                      <p:tavLst>
                                        <p:tav tm="0">
                                          <p:val>
                                            <p:strVal val="1+#ppt_w/2"/>
                                          </p:val>
                                        </p:tav>
                                        <p:tav tm="100000">
                                          <p:val>
                                            <p:strVal val="#ppt_x"/>
                                          </p:val>
                                        </p:tav>
                                      </p:tavLst>
                                    </p:anim>
                                    <p:anim calcmode="lin" valueType="num">
                                      <p:cBhvr additive="base">
                                        <p:cTn id="8" dur="500" fill="hold"/>
                                        <p:tgtEl>
                                          <p:spTgt spid="5">
                                            <p:bg/>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mph" presetSubtype="1" nodeType="clickEffect">
                                  <p:stCondLst>
                                    <p:cond delay="0"/>
                                  </p:stCondLst>
                                  <p:endCondLst>
                                    <p:cond evt="onNext" delay="0">
                                      <p:tgtEl>
                                        <p:sldTgt/>
                                      </p:tgtEl>
                                    </p:cond>
                                  </p:endCondLst>
                                  <p:childTnLst>
                                    <p:set>
                                      <p:cBhvr override="childStyle">
                                        <p:cTn id="12" dur="indefinite"/>
                                        <p:tgtEl>
                                          <p:spTgt spid="5">
                                            <p:txEl>
                                              <p:pRg st="2" end="2"/>
                                            </p:txEl>
                                          </p:spTgt>
                                        </p:tgtEl>
                                        <p:attrNameLst>
                                          <p:attrName>style.fontStyle</p:attrName>
                                        </p:attrNameLst>
                                      </p:cBhvr>
                                      <p:to>
                                        <p:strVal val="normal"/>
                                      </p:to>
                                    </p:set>
                                    <p:set>
                                      <p:cBhvr override="childStyle">
                                        <p:cTn id="13" dur="indefinite"/>
                                        <p:tgtEl>
                                          <p:spTgt spid="5">
                                            <p:txEl>
                                              <p:pRg st="2" end="2"/>
                                            </p:txEl>
                                          </p:spTgt>
                                        </p:tgtEl>
                                        <p:attrNameLst>
                                          <p:attrName>style.fontWeight</p:attrName>
                                        </p:attrNameLst>
                                      </p:cBhvr>
                                      <p:to>
                                        <p:strVal val="bold"/>
                                      </p:to>
                                    </p:set>
                                    <p:set>
                                      <p:cBhvr override="childStyle">
                                        <p:cTn id="14" dur="indefinite"/>
                                        <p:tgtEl>
                                          <p:spTgt spid="5">
                                            <p:txEl>
                                              <p:pRg st="2" end="2"/>
                                            </p:txEl>
                                          </p:spTgt>
                                        </p:tgtEl>
                                        <p:attrNameLst>
                                          <p:attrName>style.textDecorationUnderline</p:attrName>
                                        </p:attrNameLst>
                                      </p:cBhvr>
                                      <p:to>
                                        <p:strVal val="false"/>
                                      </p:to>
                                    </p:set>
                                  </p:childTnLst>
                                </p:cTn>
                              </p:par>
                            </p:childTnLst>
                          </p:cTn>
                        </p:par>
                      </p:childTnLst>
                    </p:cTn>
                  </p:par>
                  <p:par>
                    <p:cTn id="15" fill="hold">
                      <p:stCondLst>
                        <p:cond delay="indefinite"/>
                      </p:stCondLst>
                      <p:childTnLst>
                        <p:par>
                          <p:cTn id="16" fill="hold">
                            <p:stCondLst>
                              <p:cond delay="0"/>
                            </p:stCondLst>
                            <p:childTnLst>
                              <p:par>
                                <p:cTn id="17" presetID="5" presetClass="emph" presetSubtype="1" nodeType="clickEffect">
                                  <p:stCondLst>
                                    <p:cond delay="0"/>
                                  </p:stCondLst>
                                  <p:endCondLst>
                                    <p:cond evt="onNext" delay="0">
                                      <p:tgtEl>
                                        <p:sldTgt/>
                                      </p:tgtEl>
                                    </p:cond>
                                  </p:endCondLst>
                                  <p:childTnLst>
                                    <p:set>
                                      <p:cBhvr override="childStyle">
                                        <p:cTn id="18" dur="indefinite"/>
                                        <p:tgtEl>
                                          <p:spTgt spid="5">
                                            <p:txEl>
                                              <p:pRg st="4" end="4"/>
                                            </p:txEl>
                                          </p:spTgt>
                                        </p:tgtEl>
                                        <p:attrNameLst>
                                          <p:attrName>style.fontStyle</p:attrName>
                                        </p:attrNameLst>
                                      </p:cBhvr>
                                      <p:to>
                                        <p:strVal val="normal"/>
                                      </p:to>
                                    </p:set>
                                    <p:set>
                                      <p:cBhvr override="childStyle">
                                        <p:cTn id="19" dur="indefinite"/>
                                        <p:tgtEl>
                                          <p:spTgt spid="5">
                                            <p:txEl>
                                              <p:pRg st="4" end="4"/>
                                            </p:txEl>
                                          </p:spTgt>
                                        </p:tgtEl>
                                        <p:attrNameLst>
                                          <p:attrName>style.fontWeight</p:attrName>
                                        </p:attrNameLst>
                                      </p:cBhvr>
                                      <p:to>
                                        <p:strVal val="bold"/>
                                      </p:to>
                                    </p:set>
                                    <p:set>
                                      <p:cBhvr override="childStyle">
                                        <p:cTn id="20" dur="indefinite"/>
                                        <p:tgtEl>
                                          <p:spTgt spid="5">
                                            <p:txEl>
                                              <p:pRg st="4" end="4"/>
                                            </p:txEl>
                                          </p:spTgt>
                                        </p:tgtEl>
                                        <p:attrNameLst>
                                          <p:attrName>style.textDecorationUnderline</p:attrName>
                                        </p:attrNameLst>
                                      </p:cBhvr>
                                      <p:to>
                                        <p:strVal val="false"/>
                                      </p:to>
                                    </p:set>
                                  </p:childTnLst>
                                </p:cTn>
                              </p:par>
                              <p:par>
                                <p:cTn id="21" presetID="5" presetClass="emph" presetSubtype="1" nodeType="withEffect">
                                  <p:stCondLst>
                                    <p:cond delay="0"/>
                                  </p:stCondLst>
                                  <p:endCondLst>
                                    <p:cond evt="onNext" delay="0">
                                      <p:tgtEl>
                                        <p:sldTgt/>
                                      </p:tgtEl>
                                    </p:cond>
                                  </p:endCondLst>
                                  <p:childTnLst>
                                    <p:set>
                                      <p:cBhvr override="childStyle">
                                        <p:cTn id="22" dur="indefinite"/>
                                        <p:tgtEl>
                                          <p:spTgt spid="5">
                                            <p:txEl>
                                              <p:pRg st="5" end="5"/>
                                            </p:txEl>
                                          </p:spTgt>
                                        </p:tgtEl>
                                        <p:attrNameLst>
                                          <p:attrName>style.fontStyle</p:attrName>
                                        </p:attrNameLst>
                                      </p:cBhvr>
                                      <p:to>
                                        <p:strVal val="normal"/>
                                      </p:to>
                                    </p:set>
                                    <p:set>
                                      <p:cBhvr override="childStyle">
                                        <p:cTn id="23" dur="indefinite"/>
                                        <p:tgtEl>
                                          <p:spTgt spid="5">
                                            <p:txEl>
                                              <p:pRg st="5" end="5"/>
                                            </p:txEl>
                                          </p:spTgt>
                                        </p:tgtEl>
                                        <p:attrNameLst>
                                          <p:attrName>style.fontWeight</p:attrName>
                                        </p:attrNameLst>
                                      </p:cBhvr>
                                      <p:to>
                                        <p:strVal val="bold"/>
                                      </p:to>
                                    </p:set>
                                    <p:set>
                                      <p:cBhvr override="childStyle">
                                        <p:cTn id="24" dur="indefinite"/>
                                        <p:tgtEl>
                                          <p:spTgt spid="5">
                                            <p:txEl>
                                              <p:pRg st="5" end="5"/>
                                            </p:txEl>
                                          </p:spTgt>
                                        </p:tgtEl>
                                        <p:attrNameLst>
                                          <p:attrName>style.textDecorationUnderline</p:attrName>
                                        </p:attrNameLst>
                                      </p:cBhvr>
                                      <p:to>
                                        <p:strVal val="false"/>
                                      </p:to>
                                    </p:set>
                                  </p:childTnLst>
                                </p:cTn>
                              </p:par>
                              <p:par>
                                <p:cTn id="25" presetID="5" presetClass="emph" presetSubtype="1" nodeType="withEffect">
                                  <p:stCondLst>
                                    <p:cond delay="0"/>
                                  </p:stCondLst>
                                  <p:endCondLst>
                                    <p:cond evt="onNext" delay="0">
                                      <p:tgtEl>
                                        <p:sldTgt/>
                                      </p:tgtEl>
                                    </p:cond>
                                  </p:endCondLst>
                                  <p:childTnLst>
                                    <p:set>
                                      <p:cBhvr override="childStyle">
                                        <p:cTn id="26" dur="indefinite"/>
                                        <p:tgtEl>
                                          <p:spTgt spid="5">
                                            <p:txEl>
                                              <p:pRg st="6" end="6"/>
                                            </p:txEl>
                                          </p:spTgt>
                                        </p:tgtEl>
                                        <p:attrNameLst>
                                          <p:attrName>style.fontStyle</p:attrName>
                                        </p:attrNameLst>
                                      </p:cBhvr>
                                      <p:to>
                                        <p:strVal val="normal"/>
                                      </p:to>
                                    </p:set>
                                    <p:set>
                                      <p:cBhvr override="childStyle">
                                        <p:cTn id="27" dur="indefinite"/>
                                        <p:tgtEl>
                                          <p:spTgt spid="5">
                                            <p:txEl>
                                              <p:pRg st="6" end="6"/>
                                            </p:txEl>
                                          </p:spTgt>
                                        </p:tgtEl>
                                        <p:attrNameLst>
                                          <p:attrName>style.fontWeight</p:attrName>
                                        </p:attrNameLst>
                                      </p:cBhvr>
                                      <p:to>
                                        <p:strVal val="bold"/>
                                      </p:to>
                                    </p:set>
                                    <p:set>
                                      <p:cBhvr override="childStyle">
                                        <p:cTn id="28" dur="indefinite"/>
                                        <p:tgtEl>
                                          <p:spTgt spid="5">
                                            <p:txEl>
                                              <p:pRg st="6" end="6"/>
                                            </p:txEl>
                                          </p:spTgt>
                                        </p:tgtEl>
                                        <p:attrNameLst>
                                          <p:attrName>style.textDecorationUnderline</p:attrName>
                                        </p:attrNameLst>
                                      </p:cBhvr>
                                      <p:to>
                                        <p:strVal val="false"/>
                                      </p:to>
                                    </p:set>
                                  </p:childTnLst>
                                </p:cTn>
                              </p:par>
                              <p:par>
                                <p:cTn id="29" presetID="5" presetClass="emph" presetSubtype="1" nodeType="withEffect">
                                  <p:stCondLst>
                                    <p:cond delay="0"/>
                                  </p:stCondLst>
                                  <p:endCondLst>
                                    <p:cond evt="onNext" delay="0">
                                      <p:tgtEl>
                                        <p:sldTgt/>
                                      </p:tgtEl>
                                    </p:cond>
                                  </p:endCondLst>
                                  <p:childTnLst>
                                    <p:set>
                                      <p:cBhvr override="childStyle">
                                        <p:cTn id="30" dur="indefinite"/>
                                        <p:tgtEl>
                                          <p:spTgt spid="5">
                                            <p:txEl>
                                              <p:pRg st="7" end="7"/>
                                            </p:txEl>
                                          </p:spTgt>
                                        </p:tgtEl>
                                        <p:attrNameLst>
                                          <p:attrName>style.fontStyle</p:attrName>
                                        </p:attrNameLst>
                                      </p:cBhvr>
                                      <p:to>
                                        <p:strVal val="normal"/>
                                      </p:to>
                                    </p:set>
                                    <p:set>
                                      <p:cBhvr override="childStyle">
                                        <p:cTn id="31" dur="indefinite"/>
                                        <p:tgtEl>
                                          <p:spTgt spid="5">
                                            <p:txEl>
                                              <p:pRg st="7" end="7"/>
                                            </p:txEl>
                                          </p:spTgt>
                                        </p:tgtEl>
                                        <p:attrNameLst>
                                          <p:attrName>style.fontWeight</p:attrName>
                                        </p:attrNameLst>
                                      </p:cBhvr>
                                      <p:to>
                                        <p:strVal val="bold"/>
                                      </p:to>
                                    </p:set>
                                    <p:set>
                                      <p:cBhvr override="childStyle">
                                        <p:cTn id="32" dur="indefinite"/>
                                        <p:tgtEl>
                                          <p:spTgt spid="5">
                                            <p:txEl>
                                              <p:pRg st="7" end="7"/>
                                            </p:txEl>
                                          </p:spTgt>
                                        </p:tgtEl>
                                        <p:attrNameLst>
                                          <p:attrName>style.textDecorationUnderline</p:attrName>
                                        </p:attrNameLst>
                                      </p:cBhvr>
                                      <p:to>
                                        <p:strVal val="false"/>
                                      </p:to>
                                    </p:set>
                                  </p:childTnLst>
                                </p:cTn>
                              </p:par>
                            </p:childTnLst>
                          </p:cTn>
                        </p:par>
                      </p:childTnLst>
                    </p:cTn>
                  </p:par>
                  <p:par>
                    <p:cTn id="33" fill="hold">
                      <p:stCondLst>
                        <p:cond delay="indefinite"/>
                      </p:stCondLst>
                      <p:childTnLst>
                        <p:par>
                          <p:cTn id="34" fill="hold">
                            <p:stCondLst>
                              <p:cond delay="0"/>
                            </p:stCondLst>
                            <p:childTnLst>
                              <p:par>
                                <p:cTn id="35" presetID="5" presetClass="emph" presetSubtype="1" nodeType="clickEffect">
                                  <p:stCondLst>
                                    <p:cond delay="0"/>
                                  </p:stCondLst>
                                  <p:endCondLst>
                                    <p:cond evt="onNext" delay="0">
                                      <p:tgtEl>
                                        <p:sldTgt/>
                                      </p:tgtEl>
                                    </p:cond>
                                  </p:endCondLst>
                                  <p:childTnLst>
                                    <p:set>
                                      <p:cBhvr override="childStyle">
                                        <p:cTn id="36" dur="indefinite"/>
                                        <p:tgtEl>
                                          <p:spTgt spid="5">
                                            <p:txEl>
                                              <p:pRg st="9" end="9"/>
                                            </p:txEl>
                                          </p:spTgt>
                                        </p:tgtEl>
                                        <p:attrNameLst>
                                          <p:attrName>style.fontStyle</p:attrName>
                                        </p:attrNameLst>
                                      </p:cBhvr>
                                      <p:to>
                                        <p:strVal val="normal"/>
                                      </p:to>
                                    </p:set>
                                    <p:set>
                                      <p:cBhvr override="childStyle">
                                        <p:cTn id="37" dur="indefinite"/>
                                        <p:tgtEl>
                                          <p:spTgt spid="5">
                                            <p:txEl>
                                              <p:pRg st="9" end="9"/>
                                            </p:txEl>
                                          </p:spTgt>
                                        </p:tgtEl>
                                        <p:attrNameLst>
                                          <p:attrName>style.fontWeight</p:attrName>
                                        </p:attrNameLst>
                                      </p:cBhvr>
                                      <p:to>
                                        <p:strVal val="bold"/>
                                      </p:to>
                                    </p:set>
                                    <p:set>
                                      <p:cBhvr override="childStyle">
                                        <p:cTn id="38" dur="indefinite"/>
                                        <p:tgtEl>
                                          <p:spTgt spid="5">
                                            <p:txEl>
                                              <p:pRg st="9" end="9"/>
                                            </p:txEl>
                                          </p:spTgt>
                                        </p:tgtEl>
                                        <p:attrNameLst>
                                          <p:attrName>style.textDecorationUnderline</p:attrName>
                                        </p:attrNameLst>
                                      </p:cBhvr>
                                      <p:to>
                                        <p:strVal val="false"/>
                                      </p:to>
                                    </p:set>
                                  </p:childTnLst>
                                </p:cTn>
                              </p:par>
                              <p:par>
                                <p:cTn id="39" presetID="5" presetClass="emph" presetSubtype="1" nodeType="withEffect">
                                  <p:stCondLst>
                                    <p:cond delay="0"/>
                                  </p:stCondLst>
                                  <p:endCondLst>
                                    <p:cond evt="onNext" delay="0">
                                      <p:tgtEl>
                                        <p:sldTgt/>
                                      </p:tgtEl>
                                    </p:cond>
                                  </p:endCondLst>
                                  <p:childTnLst>
                                    <p:set>
                                      <p:cBhvr override="childStyle">
                                        <p:cTn id="40" dur="indefinite"/>
                                        <p:tgtEl>
                                          <p:spTgt spid="5">
                                            <p:txEl>
                                              <p:pRg st="10" end="10"/>
                                            </p:txEl>
                                          </p:spTgt>
                                        </p:tgtEl>
                                        <p:attrNameLst>
                                          <p:attrName>style.fontStyle</p:attrName>
                                        </p:attrNameLst>
                                      </p:cBhvr>
                                      <p:to>
                                        <p:strVal val="normal"/>
                                      </p:to>
                                    </p:set>
                                    <p:set>
                                      <p:cBhvr override="childStyle">
                                        <p:cTn id="41" dur="indefinite"/>
                                        <p:tgtEl>
                                          <p:spTgt spid="5">
                                            <p:txEl>
                                              <p:pRg st="10" end="10"/>
                                            </p:txEl>
                                          </p:spTgt>
                                        </p:tgtEl>
                                        <p:attrNameLst>
                                          <p:attrName>style.fontWeight</p:attrName>
                                        </p:attrNameLst>
                                      </p:cBhvr>
                                      <p:to>
                                        <p:strVal val="bold"/>
                                      </p:to>
                                    </p:set>
                                    <p:set>
                                      <p:cBhvr override="childStyle">
                                        <p:cTn id="42" dur="indefinite"/>
                                        <p:tgtEl>
                                          <p:spTgt spid="5">
                                            <p:txEl>
                                              <p:pRg st="10" end="10"/>
                                            </p:txEl>
                                          </p:spTgt>
                                        </p:tgtEl>
                                        <p:attrNameLst>
                                          <p:attrName>style.textDecorationUnderline</p:attrName>
                                        </p:attrNameLst>
                                      </p:cBhvr>
                                      <p:to>
                                        <p:strVal val="false"/>
                                      </p:to>
                                    </p:set>
                                  </p:childTnLst>
                                </p:cTn>
                              </p:par>
                              <p:par>
                                <p:cTn id="43" presetID="5" presetClass="emph" presetSubtype="1" nodeType="withEffect">
                                  <p:stCondLst>
                                    <p:cond delay="0"/>
                                  </p:stCondLst>
                                  <p:endCondLst>
                                    <p:cond evt="onNext" delay="0">
                                      <p:tgtEl>
                                        <p:sldTgt/>
                                      </p:tgtEl>
                                    </p:cond>
                                  </p:endCondLst>
                                  <p:childTnLst>
                                    <p:set>
                                      <p:cBhvr override="childStyle">
                                        <p:cTn id="44" dur="indefinite"/>
                                        <p:tgtEl>
                                          <p:spTgt spid="5">
                                            <p:txEl>
                                              <p:pRg st="12" end="12"/>
                                            </p:txEl>
                                          </p:spTgt>
                                        </p:tgtEl>
                                        <p:attrNameLst>
                                          <p:attrName>style.fontStyle</p:attrName>
                                        </p:attrNameLst>
                                      </p:cBhvr>
                                      <p:to>
                                        <p:strVal val="normal"/>
                                      </p:to>
                                    </p:set>
                                    <p:set>
                                      <p:cBhvr override="childStyle">
                                        <p:cTn id="45" dur="indefinite"/>
                                        <p:tgtEl>
                                          <p:spTgt spid="5">
                                            <p:txEl>
                                              <p:pRg st="12" end="12"/>
                                            </p:txEl>
                                          </p:spTgt>
                                        </p:tgtEl>
                                        <p:attrNameLst>
                                          <p:attrName>style.fontWeight</p:attrName>
                                        </p:attrNameLst>
                                      </p:cBhvr>
                                      <p:to>
                                        <p:strVal val="bold"/>
                                      </p:to>
                                    </p:set>
                                    <p:set>
                                      <p:cBhvr override="childStyle">
                                        <p:cTn id="46" dur="indefinite"/>
                                        <p:tgtEl>
                                          <p:spTgt spid="5">
                                            <p:txEl>
                                              <p:pRg st="12" end="12"/>
                                            </p:txEl>
                                          </p:spTgt>
                                        </p:tgtEl>
                                        <p:attrNameLst>
                                          <p:attrName>style.textDecorationUnderline</p:attrName>
                                        </p:attrNameLst>
                                      </p:cBhvr>
                                      <p:to>
                                        <p:strVal val="false"/>
                                      </p:to>
                                    </p:set>
                                  </p:childTnLst>
                                </p:cTn>
                              </p:par>
                              <p:par>
                                <p:cTn id="47" presetID="5" presetClass="emph" presetSubtype="1" nodeType="withEffect">
                                  <p:stCondLst>
                                    <p:cond delay="0"/>
                                  </p:stCondLst>
                                  <p:endCondLst>
                                    <p:cond evt="onNext" delay="0">
                                      <p:tgtEl>
                                        <p:sldTgt/>
                                      </p:tgtEl>
                                    </p:cond>
                                  </p:endCondLst>
                                  <p:childTnLst>
                                    <p:set>
                                      <p:cBhvr override="childStyle">
                                        <p:cTn id="48" dur="indefinite"/>
                                        <p:tgtEl>
                                          <p:spTgt spid="5">
                                            <p:txEl>
                                              <p:pRg st="13" end="13"/>
                                            </p:txEl>
                                          </p:spTgt>
                                        </p:tgtEl>
                                        <p:attrNameLst>
                                          <p:attrName>style.fontStyle</p:attrName>
                                        </p:attrNameLst>
                                      </p:cBhvr>
                                      <p:to>
                                        <p:strVal val="normal"/>
                                      </p:to>
                                    </p:set>
                                    <p:set>
                                      <p:cBhvr override="childStyle">
                                        <p:cTn id="49" dur="indefinite"/>
                                        <p:tgtEl>
                                          <p:spTgt spid="5">
                                            <p:txEl>
                                              <p:pRg st="13" end="13"/>
                                            </p:txEl>
                                          </p:spTgt>
                                        </p:tgtEl>
                                        <p:attrNameLst>
                                          <p:attrName>style.fontWeight</p:attrName>
                                        </p:attrNameLst>
                                      </p:cBhvr>
                                      <p:to>
                                        <p:strVal val="bold"/>
                                      </p:to>
                                    </p:set>
                                    <p:set>
                                      <p:cBhvr override="childStyle">
                                        <p:cTn id="50" dur="indefinite"/>
                                        <p:tgtEl>
                                          <p:spTgt spid="5">
                                            <p:txEl>
                                              <p:pRg st="13" end="13"/>
                                            </p:txEl>
                                          </p:spTgt>
                                        </p:tgtEl>
                                        <p:attrNameLst>
                                          <p:attrName>style.textDecorationUnderline</p:attrName>
                                        </p:attrNameLst>
                                      </p:cBhvr>
                                      <p:to>
                                        <p:strVal val="false"/>
                                      </p:to>
                                    </p:set>
                                  </p:childTnLst>
                                </p:cTn>
                              </p:par>
                              <p:par>
                                <p:cTn id="51" presetID="5" presetClass="emph" presetSubtype="1" nodeType="withEffect">
                                  <p:stCondLst>
                                    <p:cond delay="0"/>
                                  </p:stCondLst>
                                  <p:endCondLst>
                                    <p:cond evt="onNext" delay="0">
                                      <p:tgtEl>
                                        <p:sldTgt/>
                                      </p:tgtEl>
                                    </p:cond>
                                  </p:endCondLst>
                                  <p:childTnLst>
                                    <p:set>
                                      <p:cBhvr override="childStyle">
                                        <p:cTn id="52" dur="indefinite"/>
                                        <p:tgtEl>
                                          <p:spTgt spid="5">
                                            <p:txEl>
                                              <p:pRg st="15" end="15"/>
                                            </p:txEl>
                                          </p:spTgt>
                                        </p:tgtEl>
                                        <p:attrNameLst>
                                          <p:attrName>style.fontStyle</p:attrName>
                                        </p:attrNameLst>
                                      </p:cBhvr>
                                      <p:to>
                                        <p:strVal val="normal"/>
                                      </p:to>
                                    </p:set>
                                    <p:set>
                                      <p:cBhvr override="childStyle">
                                        <p:cTn id="53" dur="indefinite"/>
                                        <p:tgtEl>
                                          <p:spTgt spid="5">
                                            <p:txEl>
                                              <p:pRg st="15" end="15"/>
                                            </p:txEl>
                                          </p:spTgt>
                                        </p:tgtEl>
                                        <p:attrNameLst>
                                          <p:attrName>style.fontWeight</p:attrName>
                                        </p:attrNameLst>
                                      </p:cBhvr>
                                      <p:to>
                                        <p:strVal val="bold"/>
                                      </p:to>
                                    </p:set>
                                    <p:set>
                                      <p:cBhvr override="childStyle">
                                        <p:cTn id="54" dur="indefinite"/>
                                        <p:tgtEl>
                                          <p:spTgt spid="5">
                                            <p:txEl>
                                              <p:pRg st="15" end="15"/>
                                            </p:txEl>
                                          </p:spTgt>
                                        </p:tgtEl>
                                        <p:attrNameLst>
                                          <p:attrName>style.textDecorationUnderline</p:attrName>
                                        </p:attrNameLst>
                                      </p:cBhvr>
                                      <p:to>
                                        <p:strVal val="false"/>
                                      </p:to>
                                    </p:set>
                                  </p:childTnLst>
                                </p:cTn>
                              </p:par>
                              <p:par>
                                <p:cTn id="55" presetID="5" presetClass="emph" presetSubtype="1" nodeType="withEffect">
                                  <p:stCondLst>
                                    <p:cond delay="0"/>
                                  </p:stCondLst>
                                  <p:endCondLst>
                                    <p:cond evt="onNext" delay="0">
                                      <p:tgtEl>
                                        <p:sldTgt/>
                                      </p:tgtEl>
                                    </p:cond>
                                  </p:endCondLst>
                                  <p:childTnLst>
                                    <p:set>
                                      <p:cBhvr override="childStyle">
                                        <p:cTn id="56" dur="indefinite"/>
                                        <p:tgtEl>
                                          <p:spTgt spid="5">
                                            <p:txEl>
                                              <p:pRg st="16" end="16"/>
                                            </p:txEl>
                                          </p:spTgt>
                                        </p:tgtEl>
                                        <p:attrNameLst>
                                          <p:attrName>style.fontStyle</p:attrName>
                                        </p:attrNameLst>
                                      </p:cBhvr>
                                      <p:to>
                                        <p:strVal val="normal"/>
                                      </p:to>
                                    </p:set>
                                    <p:set>
                                      <p:cBhvr override="childStyle">
                                        <p:cTn id="57" dur="indefinite"/>
                                        <p:tgtEl>
                                          <p:spTgt spid="5">
                                            <p:txEl>
                                              <p:pRg st="16" end="16"/>
                                            </p:txEl>
                                          </p:spTgt>
                                        </p:tgtEl>
                                        <p:attrNameLst>
                                          <p:attrName>style.fontWeight</p:attrName>
                                        </p:attrNameLst>
                                      </p:cBhvr>
                                      <p:to>
                                        <p:strVal val="bold"/>
                                      </p:to>
                                    </p:set>
                                    <p:set>
                                      <p:cBhvr override="childStyle">
                                        <p:cTn id="58" dur="indefinite"/>
                                        <p:tgtEl>
                                          <p:spTgt spid="5">
                                            <p:txEl>
                                              <p:pRg st="16" end="16"/>
                                            </p:txEl>
                                          </p:spTgt>
                                        </p:tgtEl>
                                        <p:attrNameLst>
                                          <p:attrName>style.textDecorationUnderline</p:attrName>
                                        </p:attrNameLst>
                                      </p:cBhvr>
                                      <p:to>
                                        <p:strVal val="false"/>
                                      </p:to>
                                    </p:set>
                                  </p:childTnLst>
                                </p:cTn>
                              </p:par>
                              <p:par>
                                <p:cTn id="59" presetID="5" presetClass="emph" presetSubtype="1" nodeType="withEffect">
                                  <p:stCondLst>
                                    <p:cond delay="0"/>
                                  </p:stCondLst>
                                  <p:endCondLst>
                                    <p:cond evt="onNext" delay="0">
                                      <p:tgtEl>
                                        <p:sldTgt/>
                                      </p:tgtEl>
                                    </p:cond>
                                  </p:endCondLst>
                                  <p:childTnLst>
                                    <p:set>
                                      <p:cBhvr override="childStyle">
                                        <p:cTn id="60" dur="indefinite"/>
                                        <p:tgtEl>
                                          <p:spTgt spid="5">
                                            <p:txEl>
                                              <p:pRg st="18" end="18"/>
                                            </p:txEl>
                                          </p:spTgt>
                                        </p:tgtEl>
                                        <p:attrNameLst>
                                          <p:attrName>style.fontStyle</p:attrName>
                                        </p:attrNameLst>
                                      </p:cBhvr>
                                      <p:to>
                                        <p:strVal val="normal"/>
                                      </p:to>
                                    </p:set>
                                    <p:set>
                                      <p:cBhvr override="childStyle">
                                        <p:cTn id="61" dur="indefinite"/>
                                        <p:tgtEl>
                                          <p:spTgt spid="5">
                                            <p:txEl>
                                              <p:pRg st="18" end="18"/>
                                            </p:txEl>
                                          </p:spTgt>
                                        </p:tgtEl>
                                        <p:attrNameLst>
                                          <p:attrName>style.fontWeight</p:attrName>
                                        </p:attrNameLst>
                                      </p:cBhvr>
                                      <p:to>
                                        <p:strVal val="bold"/>
                                      </p:to>
                                    </p:set>
                                    <p:set>
                                      <p:cBhvr override="childStyle">
                                        <p:cTn id="62" dur="indefinite"/>
                                        <p:tgtEl>
                                          <p:spTgt spid="5">
                                            <p:txEl>
                                              <p:pRg st="18" end="18"/>
                                            </p:txEl>
                                          </p:spTgt>
                                        </p:tgtEl>
                                        <p:attrNameLst>
                                          <p:attrName>style.textDecorationUnderline</p:attrName>
                                        </p:attrNameLst>
                                      </p:cBhvr>
                                      <p:to>
                                        <p:strVal val="false"/>
                                      </p:to>
                                    </p:set>
                                  </p:childTnLst>
                                </p:cTn>
                              </p:par>
                              <p:par>
                                <p:cTn id="63" presetID="5" presetClass="emph" presetSubtype="1" nodeType="withEffect">
                                  <p:stCondLst>
                                    <p:cond delay="0"/>
                                  </p:stCondLst>
                                  <p:endCondLst>
                                    <p:cond evt="onNext" delay="0">
                                      <p:tgtEl>
                                        <p:sldTgt/>
                                      </p:tgtEl>
                                    </p:cond>
                                  </p:endCondLst>
                                  <p:childTnLst>
                                    <p:set>
                                      <p:cBhvr override="childStyle">
                                        <p:cTn id="64" dur="indefinite"/>
                                        <p:tgtEl>
                                          <p:spTgt spid="5">
                                            <p:txEl>
                                              <p:pRg st="19" end="19"/>
                                            </p:txEl>
                                          </p:spTgt>
                                        </p:tgtEl>
                                        <p:attrNameLst>
                                          <p:attrName>style.fontStyle</p:attrName>
                                        </p:attrNameLst>
                                      </p:cBhvr>
                                      <p:to>
                                        <p:strVal val="normal"/>
                                      </p:to>
                                    </p:set>
                                    <p:set>
                                      <p:cBhvr override="childStyle">
                                        <p:cTn id="65" dur="indefinite"/>
                                        <p:tgtEl>
                                          <p:spTgt spid="5">
                                            <p:txEl>
                                              <p:pRg st="19" end="19"/>
                                            </p:txEl>
                                          </p:spTgt>
                                        </p:tgtEl>
                                        <p:attrNameLst>
                                          <p:attrName>style.fontWeight</p:attrName>
                                        </p:attrNameLst>
                                      </p:cBhvr>
                                      <p:to>
                                        <p:strVal val="bold"/>
                                      </p:to>
                                    </p:set>
                                    <p:set>
                                      <p:cBhvr override="childStyle">
                                        <p:cTn id="66" dur="indefinite"/>
                                        <p:tgtEl>
                                          <p:spTgt spid="5">
                                            <p:txEl>
                                              <p:pRg st="19" end="19"/>
                                            </p:txEl>
                                          </p:spTgt>
                                        </p:tgtEl>
                                        <p:attrNameLst>
                                          <p:attrName>style.textDecorationUnderline</p:attrName>
                                        </p:attrNameLst>
                                      </p:cBhvr>
                                      <p:to>
                                        <p:strVal val="false"/>
                                      </p:to>
                                    </p:set>
                                  </p:childTnLst>
                                </p:cTn>
                              </p:par>
                            </p:childTnLst>
                          </p:cTn>
                        </p:par>
                      </p:childTnLst>
                    </p:cTn>
                  </p:par>
                  <p:par>
                    <p:cTn id="67" fill="hold">
                      <p:stCondLst>
                        <p:cond delay="indefinite"/>
                      </p:stCondLst>
                      <p:childTnLst>
                        <p:par>
                          <p:cTn id="68" fill="hold">
                            <p:stCondLst>
                              <p:cond delay="0"/>
                            </p:stCondLst>
                            <p:childTnLst>
                              <p:par>
                                <p:cTn id="69" presetID="5" presetClass="emph" presetSubtype="1" nodeType="clickEffect">
                                  <p:stCondLst>
                                    <p:cond delay="0"/>
                                  </p:stCondLst>
                                  <p:endCondLst>
                                    <p:cond evt="onNext" delay="0">
                                      <p:tgtEl>
                                        <p:sldTgt/>
                                      </p:tgtEl>
                                    </p:cond>
                                  </p:endCondLst>
                                  <p:childTnLst>
                                    <p:set>
                                      <p:cBhvr override="childStyle">
                                        <p:cTn id="70" dur="indefinite"/>
                                        <p:tgtEl>
                                          <p:spTgt spid="5">
                                            <p:txEl>
                                              <p:pRg st="21" end="21"/>
                                            </p:txEl>
                                          </p:spTgt>
                                        </p:tgtEl>
                                        <p:attrNameLst>
                                          <p:attrName>style.fontStyle</p:attrName>
                                        </p:attrNameLst>
                                      </p:cBhvr>
                                      <p:to>
                                        <p:strVal val="normal"/>
                                      </p:to>
                                    </p:set>
                                    <p:set>
                                      <p:cBhvr override="childStyle">
                                        <p:cTn id="71" dur="indefinite"/>
                                        <p:tgtEl>
                                          <p:spTgt spid="5">
                                            <p:txEl>
                                              <p:pRg st="21" end="21"/>
                                            </p:txEl>
                                          </p:spTgt>
                                        </p:tgtEl>
                                        <p:attrNameLst>
                                          <p:attrName>style.fontWeight</p:attrName>
                                        </p:attrNameLst>
                                      </p:cBhvr>
                                      <p:to>
                                        <p:strVal val="bold"/>
                                      </p:to>
                                    </p:set>
                                    <p:set>
                                      <p:cBhvr override="childStyle">
                                        <p:cTn id="72" dur="indefinite"/>
                                        <p:tgtEl>
                                          <p:spTgt spid="5">
                                            <p:txEl>
                                              <p:pRg st="21" end="21"/>
                                            </p:txEl>
                                          </p:spTgt>
                                        </p:tgtEl>
                                        <p:attrNameLst>
                                          <p:attrName>style.textDecorationUnderline</p:attrName>
                                        </p:attrNameLst>
                                      </p:cBhvr>
                                      <p:to>
                                        <p:strVal val="false"/>
                                      </p:to>
                                    </p:set>
                                  </p:childTnLst>
                                </p:cTn>
                              </p:par>
                              <p:par>
                                <p:cTn id="73" presetID="5" presetClass="emph" presetSubtype="1" nodeType="withEffect">
                                  <p:stCondLst>
                                    <p:cond delay="0"/>
                                  </p:stCondLst>
                                  <p:endCondLst>
                                    <p:cond evt="onNext" delay="0">
                                      <p:tgtEl>
                                        <p:sldTgt/>
                                      </p:tgtEl>
                                    </p:cond>
                                  </p:endCondLst>
                                  <p:childTnLst>
                                    <p:set>
                                      <p:cBhvr override="childStyle">
                                        <p:cTn id="74" dur="indefinite"/>
                                        <p:tgtEl>
                                          <p:spTgt spid="5">
                                            <p:txEl>
                                              <p:pRg st="22" end="22"/>
                                            </p:txEl>
                                          </p:spTgt>
                                        </p:tgtEl>
                                        <p:attrNameLst>
                                          <p:attrName>style.fontStyle</p:attrName>
                                        </p:attrNameLst>
                                      </p:cBhvr>
                                      <p:to>
                                        <p:strVal val="normal"/>
                                      </p:to>
                                    </p:set>
                                    <p:set>
                                      <p:cBhvr override="childStyle">
                                        <p:cTn id="75" dur="indefinite"/>
                                        <p:tgtEl>
                                          <p:spTgt spid="5">
                                            <p:txEl>
                                              <p:pRg st="22" end="22"/>
                                            </p:txEl>
                                          </p:spTgt>
                                        </p:tgtEl>
                                        <p:attrNameLst>
                                          <p:attrName>style.fontWeight</p:attrName>
                                        </p:attrNameLst>
                                      </p:cBhvr>
                                      <p:to>
                                        <p:strVal val="bold"/>
                                      </p:to>
                                    </p:set>
                                    <p:set>
                                      <p:cBhvr override="childStyle">
                                        <p:cTn id="76" dur="indefinite"/>
                                        <p:tgtEl>
                                          <p:spTgt spid="5">
                                            <p:txEl>
                                              <p:pRg st="22" end="22"/>
                                            </p:txEl>
                                          </p:spTgt>
                                        </p:tgtEl>
                                        <p:attrNameLst>
                                          <p:attrName>style.textDecorationUnderline</p:attrName>
                                        </p:attrNameLst>
                                      </p:cBhvr>
                                      <p:to>
                                        <p:strVal val="false"/>
                                      </p:to>
                                    </p:set>
                                  </p:childTnLst>
                                </p:cTn>
                              </p:par>
                              <p:par>
                                <p:cTn id="77" presetID="5" presetClass="emph" presetSubtype="1" nodeType="withEffect">
                                  <p:stCondLst>
                                    <p:cond delay="0"/>
                                  </p:stCondLst>
                                  <p:endCondLst>
                                    <p:cond evt="onNext" delay="0">
                                      <p:tgtEl>
                                        <p:sldTgt/>
                                      </p:tgtEl>
                                    </p:cond>
                                  </p:endCondLst>
                                  <p:childTnLst>
                                    <p:set>
                                      <p:cBhvr override="childStyle">
                                        <p:cTn id="78" dur="indefinite"/>
                                        <p:tgtEl>
                                          <p:spTgt spid="5">
                                            <p:txEl>
                                              <p:pRg st="23" end="23"/>
                                            </p:txEl>
                                          </p:spTgt>
                                        </p:tgtEl>
                                        <p:attrNameLst>
                                          <p:attrName>style.fontStyle</p:attrName>
                                        </p:attrNameLst>
                                      </p:cBhvr>
                                      <p:to>
                                        <p:strVal val="normal"/>
                                      </p:to>
                                    </p:set>
                                    <p:set>
                                      <p:cBhvr override="childStyle">
                                        <p:cTn id="79" dur="indefinite"/>
                                        <p:tgtEl>
                                          <p:spTgt spid="5">
                                            <p:txEl>
                                              <p:pRg st="23" end="23"/>
                                            </p:txEl>
                                          </p:spTgt>
                                        </p:tgtEl>
                                        <p:attrNameLst>
                                          <p:attrName>style.fontWeight</p:attrName>
                                        </p:attrNameLst>
                                      </p:cBhvr>
                                      <p:to>
                                        <p:strVal val="bold"/>
                                      </p:to>
                                    </p:set>
                                    <p:set>
                                      <p:cBhvr override="childStyle">
                                        <p:cTn id="80" dur="indefinite"/>
                                        <p:tgtEl>
                                          <p:spTgt spid="5">
                                            <p:txEl>
                                              <p:pRg st="23" end="23"/>
                                            </p:txEl>
                                          </p:spTgt>
                                        </p:tgtEl>
                                        <p:attrNameLst>
                                          <p:attrName>style.textDecorationUnderline</p:attrName>
                                        </p:attrNameLst>
                                      </p:cBhvr>
                                      <p:to>
                                        <p:strVal val="false"/>
                                      </p:to>
                                    </p:set>
                                  </p:childTnLst>
                                </p:cTn>
                              </p:par>
                              <p:par>
                                <p:cTn id="81" presetID="5" presetClass="emph" presetSubtype="1" nodeType="withEffect">
                                  <p:stCondLst>
                                    <p:cond delay="0"/>
                                  </p:stCondLst>
                                  <p:endCondLst>
                                    <p:cond evt="onNext" delay="0">
                                      <p:tgtEl>
                                        <p:sldTgt/>
                                      </p:tgtEl>
                                    </p:cond>
                                  </p:endCondLst>
                                  <p:childTnLst>
                                    <p:set>
                                      <p:cBhvr override="childStyle">
                                        <p:cTn id="82" dur="indefinite"/>
                                        <p:tgtEl>
                                          <p:spTgt spid="5">
                                            <p:txEl>
                                              <p:pRg st="24" end="24"/>
                                            </p:txEl>
                                          </p:spTgt>
                                        </p:tgtEl>
                                        <p:attrNameLst>
                                          <p:attrName>style.fontStyle</p:attrName>
                                        </p:attrNameLst>
                                      </p:cBhvr>
                                      <p:to>
                                        <p:strVal val="normal"/>
                                      </p:to>
                                    </p:set>
                                    <p:set>
                                      <p:cBhvr override="childStyle">
                                        <p:cTn id="83" dur="indefinite"/>
                                        <p:tgtEl>
                                          <p:spTgt spid="5">
                                            <p:txEl>
                                              <p:pRg st="24" end="24"/>
                                            </p:txEl>
                                          </p:spTgt>
                                        </p:tgtEl>
                                        <p:attrNameLst>
                                          <p:attrName>style.fontWeight</p:attrName>
                                        </p:attrNameLst>
                                      </p:cBhvr>
                                      <p:to>
                                        <p:strVal val="bold"/>
                                      </p:to>
                                    </p:set>
                                    <p:set>
                                      <p:cBhvr override="childStyle">
                                        <p:cTn id="84" dur="indefinite"/>
                                        <p:tgtEl>
                                          <p:spTgt spid="5">
                                            <p:txEl>
                                              <p:pRg st="24" end="24"/>
                                            </p:txEl>
                                          </p:spTgt>
                                        </p:tgtEl>
                                        <p:attrNameLst>
                                          <p:attrName>style.textDecorationUnderline</p:attrName>
                                        </p:attrNameLst>
                                      </p:cBhvr>
                                      <p:to>
                                        <p:strVal val="false"/>
                                      </p:to>
                                    </p:set>
                                  </p:childTnLst>
                                </p:cTn>
                              </p:par>
                              <p:par>
                                <p:cTn id="85" presetID="5" presetClass="emph" presetSubtype="1" nodeType="withEffect">
                                  <p:stCondLst>
                                    <p:cond delay="0"/>
                                  </p:stCondLst>
                                  <p:endCondLst>
                                    <p:cond evt="onNext" delay="0">
                                      <p:tgtEl>
                                        <p:sldTgt/>
                                      </p:tgtEl>
                                    </p:cond>
                                  </p:endCondLst>
                                  <p:childTnLst>
                                    <p:set>
                                      <p:cBhvr override="childStyle">
                                        <p:cTn id="86" dur="indefinite"/>
                                        <p:tgtEl>
                                          <p:spTgt spid="5">
                                            <p:txEl>
                                              <p:pRg st="25" end="25"/>
                                            </p:txEl>
                                          </p:spTgt>
                                        </p:tgtEl>
                                        <p:attrNameLst>
                                          <p:attrName>style.fontStyle</p:attrName>
                                        </p:attrNameLst>
                                      </p:cBhvr>
                                      <p:to>
                                        <p:strVal val="normal"/>
                                      </p:to>
                                    </p:set>
                                    <p:set>
                                      <p:cBhvr override="childStyle">
                                        <p:cTn id="87" dur="indefinite"/>
                                        <p:tgtEl>
                                          <p:spTgt spid="5">
                                            <p:txEl>
                                              <p:pRg st="25" end="25"/>
                                            </p:txEl>
                                          </p:spTgt>
                                        </p:tgtEl>
                                        <p:attrNameLst>
                                          <p:attrName>style.fontWeight</p:attrName>
                                        </p:attrNameLst>
                                      </p:cBhvr>
                                      <p:to>
                                        <p:strVal val="bold"/>
                                      </p:to>
                                    </p:set>
                                    <p:set>
                                      <p:cBhvr override="childStyle">
                                        <p:cTn id="88" dur="indefinite"/>
                                        <p:tgtEl>
                                          <p:spTgt spid="5">
                                            <p:txEl>
                                              <p:pRg st="25" end="25"/>
                                            </p:txEl>
                                          </p:spTgt>
                                        </p:tgtEl>
                                        <p:attrNameLst>
                                          <p:attrName>style.textDecorationUnderline</p:attrName>
                                        </p:attrNameLst>
                                      </p:cBhvr>
                                      <p:to>
                                        <p:strVal val="false"/>
                                      </p:to>
                                    </p:set>
                                  </p:childTnLst>
                                </p:cTn>
                              </p:par>
                            </p:childTnLst>
                          </p:cTn>
                        </p:par>
                      </p:childTnLst>
                    </p:cTn>
                  </p:par>
                  <p:par>
                    <p:cTn id="89" fill="hold">
                      <p:stCondLst>
                        <p:cond delay="indefinite"/>
                      </p:stCondLst>
                      <p:childTnLst>
                        <p:par>
                          <p:cTn id="90" fill="hold">
                            <p:stCondLst>
                              <p:cond delay="0"/>
                            </p:stCondLst>
                            <p:childTnLst>
                              <p:par>
                                <p:cTn id="91" presetID="5" presetClass="emph" presetSubtype="1" nodeType="clickEffect">
                                  <p:stCondLst>
                                    <p:cond delay="0"/>
                                  </p:stCondLst>
                                  <p:endCondLst>
                                    <p:cond evt="onNext" delay="0">
                                      <p:tgtEl>
                                        <p:sldTgt/>
                                      </p:tgtEl>
                                    </p:cond>
                                  </p:endCondLst>
                                  <p:childTnLst>
                                    <p:set>
                                      <p:cBhvr override="childStyle">
                                        <p:cTn id="92" dur="indefinite"/>
                                        <p:tgtEl>
                                          <p:spTgt spid="5">
                                            <p:txEl>
                                              <p:pRg st="28" end="28"/>
                                            </p:txEl>
                                          </p:spTgt>
                                        </p:tgtEl>
                                        <p:attrNameLst>
                                          <p:attrName>style.fontStyle</p:attrName>
                                        </p:attrNameLst>
                                      </p:cBhvr>
                                      <p:to>
                                        <p:strVal val="normal"/>
                                      </p:to>
                                    </p:set>
                                    <p:set>
                                      <p:cBhvr override="childStyle">
                                        <p:cTn id="93" dur="indefinite"/>
                                        <p:tgtEl>
                                          <p:spTgt spid="5">
                                            <p:txEl>
                                              <p:pRg st="28" end="28"/>
                                            </p:txEl>
                                          </p:spTgt>
                                        </p:tgtEl>
                                        <p:attrNameLst>
                                          <p:attrName>style.fontWeight</p:attrName>
                                        </p:attrNameLst>
                                      </p:cBhvr>
                                      <p:to>
                                        <p:strVal val="bold"/>
                                      </p:to>
                                    </p:set>
                                    <p:set>
                                      <p:cBhvr override="childStyle">
                                        <p:cTn id="94" dur="indefinite"/>
                                        <p:tgtEl>
                                          <p:spTgt spid="5">
                                            <p:txEl>
                                              <p:pRg st="28" end="28"/>
                                            </p:txEl>
                                          </p:spTgt>
                                        </p:tgtEl>
                                        <p:attrNameLst>
                                          <p:attrName>style.textDecorationUnderline</p:attrName>
                                        </p:attrNameLst>
                                      </p:cBhvr>
                                      <p:to>
                                        <p:strVal val="false"/>
                                      </p:to>
                                    </p:set>
                                  </p:childTnLst>
                                </p:cTn>
                              </p:par>
                              <p:par>
                                <p:cTn id="95" presetID="5" presetClass="emph" presetSubtype="1" nodeType="withEffect">
                                  <p:stCondLst>
                                    <p:cond delay="0"/>
                                  </p:stCondLst>
                                  <p:endCondLst>
                                    <p:cond evt="onNext" delay="0">
                                      <p:tgtEl>
                                        <p:sldTgt/>
                                      </p:tgtEl>
                                    </p:cond>
                                  </p:endCondLst>
                                  <p:childTnLst>
                                    <p:set>
                                      <p:cBhvr override="childStyle">
                                        <p:cTn id="96" dur="indefinite"/>
                                        <p:tgtEl>
                                          <p:spTgt spid="5">
                                            <p:txEl>
                                              <p:pRg st="29" end="29"/>
                                            </p:txEl>
                                          </p:spTgt>
                                        </p:tgtEl>
                                        <p:attrNameLst>
                                          <p:attrName>style.fontStyle</p:attrName>
                                        </p:attrNameLst>
                                      </p:cBhvr>
                                      <p:to>
                                        <p:strVal val="normal"/>
                                      </p:to>
                                    </p:set>
                                    <p:set>
                                      <p:cBhvr override="childStyle">
                                        <p:cTn id="97" dur="indefinite"/>
                                        <p:tgtEl>
                                          <p:spTgt spid="5">
                                            <p:txEl>
                                              <p:pRg st="29" end="29"/>
                                            </p:txEl>
                                          </p:spTgt>
                                        </p:tgtEl>
                                        <p:attrNameLst>
                                          <p:attrName>style.fontWeight</p:attrName>
                                        </p:attrNameLst>
                                      </p:cBhvr>
                                      <p:to>
                                        <p:strVal val="bold"/>
                                      </p:to>
                                    </p:set>
                                    <p:set>
                                      <p:cBhvr override="childStyle">
                                        <p:cTn id="98" dur="indefinite"/>
                                        <p:tgtEl>
                                          <p:spTgt spid="5">
                                            <p:txEl>
                                              <p:pRg st="29" end="29"/>
                                            </p:txEl>
                                          </p:spTgt>
                                        </p:tgtEl>
                                        <p:attrNameLst>
                                          <p:attrName>style.textDecorationUnderline</p:attrName>
                                        </p:attrNameLst>
                                      </p:cBhvr>
                                      <p:to>
                                        <p:strVal val="false"/>
                                      </p:to>
                                    </p:set>
                                  </p:childTnLst>
                                </p:cTn>
                              </p:par>
                              <p:par>
                                <p:cTn id="99" presetID="5" presetClass="emph" presetSubtype="1" nodeType="withEffect">
                                  <p:stCondLst>
                                    <p:cond delay="0"/>
                                  </p:stCondLst>
                                  <p:endCondLst>
                                    <p:cond evt="onNext" delay="0">
                                      <p:tgtEl>
                                        <p:sldTgt/>
                                      </p:tgtEl>
                                    </p:cond>
                                  </p:endCondLst>
                                  <p:childTnLst>
                                    <p:set>
                                      <p:cBhvr override="childStyle">
                                        <p:cTn id="100" dur="indefinite"/>
                                        <p:tgtEl>
                                          <p:spTgt spid="5">
                                            <p:txEl>
                                              <p:pRg st="30" end="30"/>
                                            </p:txEl>
                                          </p:spTgt>
                                        </p:tgtEl>
                                        <p:attrNameLst>
                                          <p:attrName>style.fontStyle</p:attrName>
                                        </p:attrNameLst>
                                      </p:cBhvr>
                                      <p:to>
                                        <p:strVal val="normal"/>
                                      </p:to>
                                    </p:set>
                                    <p:set>
                                      <p:cBhvr override="childStyle">
                                        <p:cTn id="101" dur="indefinite"/>
                                        <p:tgtEl>
                                          <p:spTgt spid="5">
                                            <p:txEl>
                                              <p:pRg st="30" end="30"/>
                                            </p:txEl>
                                          </p:spTgt>
                                        </p:tgtEl>
                                        <p:attrNameLst>
                                          <p:attrName>style.fontWeight</p:attrName>
                                        </p:attrNameLst>
                                      </p:cBhvr>
                                      <p:to>
                                        <p:strVal val="bold"/>
                                      </p:to>
                                    </p:set>
                                    <p:set>
                                      <p:cBhvr override="childStyle">
                                        <p:cTn id="102" dur="indefinite"/>
                                        <p:tgtEl>
                                          <p:spTgt spid="5">
                                            <p:txEl>
                                              <p:pRg st="30" end="30"/>
                                            </p:txEl>
                                          </p:spTgt>
                                        </p:tgtEl>
                                        <p:attrNameLst>
                                          <p:attrName>style.textDecorationUnderline</p:attrName>
                                        </p:attrNameLst>
                                      </p:cBhvr>
                                      <p:to>
                                        <p:strVal val="false"/>
                                      </p:to>
                                    </p:set>
                                  </p:childTnLst>
                                </p:cTn>
                              </p:par>
                              <p:par>
                                <p:cTn id="103" presetID="5" presetClass="emph" presetSubtype="1" nodeType="withEffect">
                                  <p:stCondLst>
                                    <p:cond delay="0"/>
                                  </p:stCondLst>
                                  <p:endCondLst>
                                    <p:cond evt="onNext" delay="0">
                                      <p:tgtEl>
                                        <p:sldTgt/>
                                      </p:tgtEl>
                                    </p:cond>
                                  </p:endCondLst>
                                  <p:childTnLst>
                                    <p:set>
                                      <p:cBhvr override="childStyle">
                                        <p:cTn id="104" dur="indefinite"/>
                                        <p:tgtEl>
                                          <p:spTgt spid="5">
                                            <p:txEl>
                                              <p:pRg st="31" end="31"/>
                                            </p:txEl>
                                          </p:spTgt>
                                        </p:tgtEl>
                                        <p:attrNameLst>
                                          <p:attrName>style.fontStyle</p:attrName>
                                        </p:attrNameLst>
                                      </p:cBhvr>
                                      <p:to>
                                        <p:strVal val="normal"/>
                                      </p:to>
                                    </p:set>
                                    <p:set>
                                      <p:cBhvr override="childStyle">
                                        <p:cTn id="105" dur="indefinite"/>
                                        <p:tgtEl>
                                          <p:spTgt spid="5">
                                            <p:txEl>
                                              <p:pRg st="31" end="31"/>
                                            </p:txEl>
                                          </p:spTgt>
                                        </p:tgtEl>
                                        <p:attrNameLst>
                                          <p:attrName>style.fontWeight</p:attrName>
                                        </p:attrNameLst>
                                      </p:cBhvr>
                                      <p:to>
                                        <p:strVal val="bold"/>
                                      </p:to>
                                    </p:set>
                                    <p:set>
                                      <p:cBhvr override="childStyle">
                                        <p:cTn id="106" dur="indefinite"/>
                                        <p:tgtEl>
                                          <p:spTgt spid="5">
                                            <p:txEl>
                                              <p:pRg st="31" end="31"/>
                                            </p:txEl>
                                          </p:spTgt>
                                        </p:tgtEl>
                                        <p:attrNameLst>
                                          <p:attrName>style.textDecorationUnderline</p:attrName>
                                        </p:attrNameLst>
                                      </p:cBhvr>
                                      <p:to>
                                        <p:strVal val="fals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quot;No&quot; Symbol 8"/>
          <p:cNvSpPr/>
          <p:nvPr/>
        </p:nvSpPr>
        <p:spPr>
          <a:xfrm>
            <a:off x="1752600" y="2895600"/>
            <a:ext cx="1143000" cy="1143000"/>
          </a:xfrm>
          <a:prstGeom prst="noSmoking">
            <a:avLst>
              <a:gd name="adj" fmla="val 14408"/>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p:cNvSpPr>
            <a:spLocks noGrp="1"/>
          </p:cNvSpPr>
          <p:nvPr>
            <p:ph type="title"/>
          </p:nvPr>
        </p:nvSpPr>
        <p:spPr/>
        <p:txBody>
          <a:bodyPr/>
          <a:lstStyle/>
          <a:p>
            <a:r>
              <a:rPr lang="en-US" dirty="0" smtClean="0"/>
              <a:t>Reasoning about contracts</a:t>
            </a:r>
            <a:endParaRPr lang="en-US" dirty="0"/>
          </a:p>
        </p:txBody>
      </p:sp>
      <p:sp>
        <p:nvSpPr>
          <p:cNvPr id="3" name="Content Placeholder 2"/>
          <p:cNvSpPr>
            <a:spLocks noGrp="1"/>
          </p:cNvSpPr>
          <p:nvPr>
            <p:ph idx="1"/>
          </p:nvPr>
        </p:nvSpPr>
        <p:spPr>
          <a:xfrm>
            <a:off x="990600" y="1600200"/>
            <a:ext cx="7696200" cy="4800600"/>
          </a:xfrm>
        </p:spPr>
        <p:txBody>
          <a:bodyPr>
            <a:normAutofit lnSpcReduction="10000"/>
          </a:bodyPr>
          <a:lstStyle/>
          <a:p>
            <a:r>
              <a:rPr lang="en-US" sz="2800" dirty="0" smtClean="0"/>
              <a:t>Notionally:  </a:t>
            </a:r>
            <a:r>
              <a:rPr lang="en-US" sz="2800" i="1" dirty="0" smtClean="0"/>
              <a:t>It </a:t>
            </a:r>
            <a:r>
              <a:rPr lang="en-US" sz="2800" i="1" dirty="0"/>
              <a:t>is always the case that if the </a:t>
            </a:r>
            <a:r>
              <a:rPr lang="en-US" sz="2800" i="1" dirty="0" smtClean="0"/>
              <a:t>component assumption </a:t>
            </a:r>
            <a:r>
              <a:rPr lang="en-US" sz="2800" i="1" dirty="0"/>
              <a:t>is true, then </a:t>
            </a:r>
            <a:r>
              <a:rPr lang="en-US" sz="2800" i="1" dirty="0" smtClean="0"/>
              <a:t>the component </a:t>
            </a:r>
            <a:r>
              <a:rPr lang="en-US" sz="2800" i="1" dirty="0"/>
              <a:t>will ensure that the guarantee is true</a:t>
            </a:r>
            <a:r>
              <a:rPr lang="en-US" sz="2800" i="1" dirty="0" smtClean="0"/>
              <a:t>.</a:t>
            </a:r>
            <a:endParaRPr lang="en-US" sz="2800" dirty="0" smtClean="0"/>
          </a:p>
          <a:p>
            <a:pPr lvl="1"/>
            <a:endParaRPr lang="en-US" sz="2400" dirty="0" smtClean="0"/>
          </a:p>
          <a:p>
            <a:pPr lvl="1"/>
            <a:r>
              <a:rPr lang="en-US" sz="2400" dirty="0" smtClean="0"/>
              <a:t>G(A </a:t>
            </a:r>
            <a:r>
              <a:rPr lang="en-US" sz="2400" dirty="0" smtClean="0">
                <a:sym typeface="Symbol"/>
              </a:rPr>
              <a:t> P); </a:t>
            </a:r>
            <a:endParaRPr lang="en-US" sz="2400" dirty="0" smtClean="0"/>
          </a:p>
          <a:p>
            <a:endParaRPr lang="en-US" sz="2800" dirty="0" smtClean="0"/>
          </a:p>
          <a:p>
            <a:r>
              <a:rPr lang="en-US" sz="2800" dirty="0" smtClean="0"/>
              <a:t>An assumption violation in the past may prevent component from satisfying current guarantee, so we need to assert that the assumptions are true up to the current step:</a:t>
            </a:r>
          </a:p>
          <a:p>
            <a:pPr lvl="1"/>
            <a:r>
              <a:rPr lang="en-US" sz="2400" dirty="0" smtClean="0"/>
              <a:t>G(H(A) </a:t>
            </a:r>
            <a:r>
              <a:rPr lang="en-US" sz="2400" dirty="0" smtClean="0">
                <a:sym typeface="Symbol"/>
              </a:rPr>
              <a:t> P) ; </a:t>
            </a:r>
            <a:endParaRPr lang="en-US" sz="2400" dirty="0" smtClean="0"/>
          </a:p>
        </p:txBody>
      </p:sp>
      <p:sp>
        <p:nvSpPr>
          <p:cNvPr id="4" name="Date Placeholder 3"/>
          <p:cNvSpPr>
            <a:spLocks noGrp="1"/>
          </p:cNvSpPr>
          <p:nvPr>
            <p:ph type="dt" sz="half" idx="10"/>
          </p:nvPr>
        </p:nvSpPr>
        <p:spPr/>
        <p:txBody>
          <a:bodyPr/>
          <a:lstStyle/>
          <a:p>
            <a:fld id="{DEEE69BB-3EFD-4768-9519-3B9B16237657}" type="datetime1">
              <a:rPr lang="en-US" smtClean="0"/>
              <a:t>3/17/2014</a:t>
            </a:fld>
            <a:endParaRPr lang="en-US"/>
          </a:p>
        </p:txBody>
      </p:sp>
      <p:sp>
        <p:nvSpPr>
          <p:cNvPr id="5" name="Slide Number Placeholder 4"/>
          <p:cNvSpPr>
            <a:spLocks noGrp="1"/>
          </p:cNvSpPr>
          <p:nvPr>
            <p:ph type="sldNum" sz="quarter" idx="12"/>
          </p:nvPr>
        </p:nvSpPr>
        <p:spPr/>
        <p:txBody>
          <a:bodyPr/>
          <a:lstStyle/>
          <a:p>
            <a:fld id="{A5FA6E97-0784-490A-A9E7-F8345BF34469}" type="slidenum">
              <a:rPr lang="en-US" smtClean="0"/>
              <a:pPr/>
              <a:t>27</a:t>
            </a:fld>
            <a:endParaRPr lang="en-US"/>
          </a:p>
        </p:txBody>
      </p:sp>
      <p:sp>
        <p:nvSpPr>
          <p:cNvPr id="6" name="Footer Placeholder 5"/>
          <p:cNvSpPr>
            <a:spLocks noGrp="1"/>
          </p:cNvSpPr>
          <p:nvPr>
            <p:ph type="ftr" sz="quarter" idx="11"/>
          </p:nvPr>
        </p:nvSpPr>
        <p:spPr/>
        <p:txBody>
          <a:bodyPr/>
          <a:lstStyle/>
          <a:p>
            <a:r>
              <a:rPr lang="en-US" smtClean="0"/>
              <a:t>AADL and AGREE - Mike Whalen</a:t>
            </a:r>
            <a:endParaRPr lang="en-US" dirty="0"/>
          </a:p>
        </p:txBody>
      </p:sp>
    </p:spTree>
    <p:extLst>
      <p:ext uri="{BB962C8B-B14F-4D97-AF65-F5344CB8AC3E}">
        <p14:creationId xmlns:p14="http://schemas.microsoft.com/office/powerpoint/2010/main" val="41380696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strVal val="4*#ppt_w"/>
                                          </p:val>
                                        </p:tav>
                                        <p:tav tm="100000">
                                          <p:val>
                                            <p:strVal val="#ppt_w"/>
                                          </p:val>
                                        </p:tav>
                                      </p:tavLst>
                                    </p:anim>
                                    <p:anim calcmode="lin" valueType="num">
                                      <p:cBhvr>
                                        <p:cTn id="8" dur="500" fill="hold"/>
                                        <p:tgtEl>
                                          <p:spTgt spid="9"/>
                                        </p:tgtEl>
                                        <p:attrNameLst>
                                          <p:attrName>ppt_h</p:attrName>
                                        </p:attrNameLst>
                                      </p:cBhvr>
                                      <p:tavLst>
                                        <p:tav tm="0">
                                          <p:val>
                                            <p:strVal val="4*#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Systems of Contracts</a:t>
            </a:r>
            <a:endParaRPr lang="en-US" dirty="0"/>
          </a:p>
        </p:txBody>
      </p:sp>
      <p:sp>
        <p:nvSpPr>
          <p:cNvPr id="3" name="Content Placeholder 2"/>
          <p:cNvSpPr>
            <a:spLocks noGrp="1"/>
          </p:cNvSpPr>
          <p:nvPr>
            <p:ph idx="1"/>
          </p:nvPr>
        </p:nvSpPr>
        <p:spPr>
          <a:xfrm>
            <a:off x="914400" y="1524000"/>
            <a:ext cx="7620000" cy="5257800"/>
          </a:xfrm>
        </p:spPr>
        <p:txBody>
          <a:bodyPr>
            <a:normAutofit/>
          </a:bodyPr>
          <a:lstStyle/>
          <a:p>
            <a:r>
              <a:rPr lang="en-US" dirty="0" smtClean="0"/>
              <a:t>Architectures are hierarchically composed in layers.</a:t>
            </a:r>
          </a:p>
          <a:p>
            <a:pPr lvl="1"/>
            <a:r>
              <a:rPr lang="en-US" dirty="0" smtClean="0"/>
              <a:t>Visually: a box and </a:t>
            </a:r>
            <a:br>
              <a:rPr lang="en-US" dirty="0" smtClean="0"/>
            </a:br>
            <a:r>
              <a:rPr lang="en-US" dirty="0" smtClean="0"/>
              <a:t>line diagram  </a:t>
            </a:r>
          </a:p>
          <a:p>
            <a:pPr lvl="1"/>
            <a:r>
              <a:rPr lang="en-US" dirty="0" smtClean="0"/>
              <a:t>Formally you can </a:t>
            </a:r>
            <a:br>
              <a:rPr lang="en-US" dirty="0" smtClean="0"/>
            </a:br>
            <a:r>
              <a:rPr lang="en-US" dirty="0" smtClean="0"/>
              <a:t>view a layer as a </a:t>
            </a:r>
            <a:br>
              <a:rPr lang="en-US" dirty="0" smtClean="0"/>
            </a:br>
            <a:r>
              <a:rPr lang="en-US" i="1" dirty="0" smtClean="0"/>
              <a:t>system </a:t>
            </a:r>
            <a:r>
              <a:rPr lang="en-US" dirty="0" smtClean="0"/>
              <a:t>S:</a:t>
            </a:r>
            <a:br>
              <a:rPr lang="en-US" dirty="0" smtClean="0"/>
            </a:br>
            <a:r>
              <a:rPr lang="en-US" dirty="0" smtClean="0"/>
              <a:t>S = (A, P, C)</a:t>
            </a:r>
          </a:p>
          <a:p>
            <a:pPr lvl="2"/>
            <a:r>
              <a:rPr lang="en-US" dirty="0" smtClean="0"/>
              <a:t>C is a finite set of </a:t>
            </a:r>
            <a:br>
              <a:rPr lang="en-US" dirty="0" smtClean="0"/>
            </a:br>
            <a:r>
              <a:rPr lang="en-US" dirty="0" smtClean="0"/>
              <a:t>component contracts </a:t>
            </a:r>
            <a:br>
              <a:rPr lang="en-US" dirty="0" smtClean="0"/>
            </a:br>
            <a:r>
              <a:rPr lang="en-US" dirty="0" smtClean="0"/>
              <a:t>C: </a:t>
            </a:r>
            <a:r>
              <a:rPr lang="en-US" dirty="0" smtClean="0">
                <a:latin typeface="Lucida Sans"/>
              </a:rPr>
              <a:t>ℙ </a:t>
            </a:r>
            <a:r>
              <a:rPr lang="en-US" dirty="0" smtClean="0"/>
              <a:t>(A x P)</a:t>
            </a:r>
          </a:p>
        </p:txBody>
      </p:sp>
      <p:pic>
        <p:nvPicPr>
          <p:cNvPr id="4" name="Picture 2"/>
          <p:cNvPicPr>
            <a:picLocks noChangeAspect="1" noChangeArrowheads="1"/>
          </p:cNvPicPr>
          <p:nvPr/>
        </p:nvPicPr>
        <p:blipFill>
          <a:blip r:embed="rId2" cstate="print"/>
          <a:srcRect/>
          <a:stretch>
            <a:fillRect/>
          </a:stretch>
        </p:blipFill>
        <p:spPr bwMode="auto">
          <a:xfrm>
            <a:off x="4800600" y="2526307"/>
            <a:ext cx="4267200" cy="3493493"/>
          </a:xfrm>
          <a:prstGeom prst="rect">
            <a:avLst/>
          </a:prstGeom>
          <a:noFill/>
          <a:ln w="9525">
            <a:noFill/>
            <a:miter lim="800000"/>
            <a:headEnd/>
            <a:tailEnd/>
          </a:ln>
        </p:spPr>
      </p:pic>
      <p:sp>
        <p:nvSpPr>
          <p:cNvPr id="5" name="Date Placeholder 4"/>
          <p:cNvSpPr>
            <a:spLocks noGrp="1"/>
          </p:cNvSpPr>
          <p:nvPr>
            <p:ph type="dt" sz="half" idx="10"/>
          </p:nvPr>
        </p:nvSpPr>
        <p:spPr/>
        <p:txBody>
          <a:bodyPr/>
          <a:lstStyle/>
          <a:p>
            <a:fld id="{CD64415F-2ECA-4D7B-BA6C-2EBC38EE5EA4}" type="datetime1">
              <a:rPr lang="en-US" smtClean="0"/>
              <a:t>3/17/2014</a:t>
            </a:fld>
            <a:endParaRPr lang="en-US"/>
          </a:p>
        </p:txBody>
      </p:sp>
      <p:sp>
        <p:nvSpPr>
          <p:cNvPr id="6" name="Slide Number Placeholder 5"/>
          <p:cNvSpPr>
            <a:spLocks noGrp="1"/>
          </p:cNvSpPr>
          <p:nvPr>
            <p:ph type="sldNum" sz="quarter" idx="12"/>
          </p:nvPr>
        </p:nvSpPr>
        <p:spPr/>
        <p:txBody>
          <a:bodyPr/>
          <a:lstStyle/>
          <a:p>
            <a:fld id="{A5FA6E97-0784-490A-A9E7-F8345BF34469}" type="slidenum">
              <a:rPr lang="en-US" smtClean="0"/>
              <a:pPr/>
              <a:t>28</a:t>
            </a:fld>
            <a:endParaRPr lang="en-US"/>
          </a:p>
        </p:txBody>
      </p:sp>
      <p:sp>
        <p:nvSpPr>
          <p:cNvPr id="7" name="Footer Placeholder 6"/>
          <p:cNvSpPr>
            <a:spLocks noGrp="1"/>
          </p:cNvSpPr>
          <p:nvPr>
            <p:ph type="ftr" sz="quarter" idx="11"/>
          </p:nvPr>
        </p:nvSpPr>
        <p:spPr/>
        <p:txBody>
          <a:bodyPr/>
          <a:lstStyle/>
          <a:p>
            <a:r>
              <a:rPr lang="en-US" smtClean="0"/>
              <a:t>AADL and AGREE - Mike Whalen</a:t>
            </a:r>
            <a:endParaRPr lang="en-US" dirty="0"/>
          </a:p>
        </p:txBody>
      </p:sp>
    </p:spTree>
    <p:extLst>
      <p:ext uri="{BB962C8B-B14F-4D97-AF65-F5344CB8AC3E}">
        <p14:creationId xmlns:p14="http://schemas.microsoft.com/office/powerpoint/2010/main" val="292456206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Reasoning about Contracts</a:t>
            </a:r>
            <a:endParaRPr lang="en-US" dirty="0"/>
          </a:p>
        </p:txBody>
      </p:sp>
      <p:sp>
        <p:nvSpPr>
          <p:cNvPr id="3" name="Content Placeholder 2"/>
          <p:cNvSpPr>
            <a:spLocks noGrp="1"/>
          </p:cNvSpPr>
          <p:nvPr>
            <p:ph idx="1"/>
          </p:nvPr>
        </p:nvSpPr>
        <p:spPr>
          <a:xfrm>
            <a:off x="1435608" y="1447800"/>
            <a:ext cx="7498080" cy="5410200"/>
          </a:xfrm>
        </p:spPr>
        <p:txBody>
          <a:bodyPr/>
          <a:lstStyle/>
          <a:p>
            <a:r>
              <a:rPr lang="en-US" dirty="0" smtClean="0"/>
              <a:t>Given the set of component contracts:</a:t>
            </a:r>
            <a:br>
              <a:rPr lang="en-US" dirty="0" smtClean="0"/>
            </a:br>
            <a:r>
              <a:rPr lang="en-US" dirty="0" smtClean="0"/>
              <a:t>   </a:t>
            </a:r>
            <a:r>
              <a:rPr lang="el-GR" dirty="0" smtClean="0"/>
              <a:t>Γ</a:t>
            </a:r>
            <a:r>
              <a:rPr lang="en-US" dirty="0" smtClean="0"/>
              <a:t> = { G(H(A</a:t>
            </a:r>
            <a:r>
              <a:rPr lang="en-US" baseline="-25000" dirty="0" smtClean="0"/>
              <a:t>c</a:t>
            </a:r>
            <a:r>
              <a:rPr lang="en-US" dirty="0" smtClean="0"/>
              <a:t>) </a:t>
            </a:r>
            <a:r>
              <a:rPr lang="en-US" dirty="0" smtClean="0">
                <a:sym typeface="Symbol"/>
              </a:rPr>
              <a:t> P</a:t>
            </a:r>
            <a:r>
              <a:rPr lang="en-US" baseline="-25000" dirty="0" smtClean="0"/>
              <a:t>c</a:t>
            </a:r>
            <a:r>
              <a:rPr lang="en-US" dirty="0" smtClean="0">
                <a:sym typeface="Symbol"/>
              </a:rPr>
              <a:t>) | c </a:t>
            </a:r>
            <a:r>
              <a:rPr lang="en-US" dirty="0" smtClean="0">
                <a:latin typeface="Lucida Sans"/>
                <a:sym typeface="Symbol"/>
              </a:rPr>
              <a:t>∈</a:t>
            </a:r>
            <a:r>
              <a:rPr lang="en-US" dirty="0" smtClean="0">
                <a:sym typeface="Symbol"/>
              </a:rPr>
              <a:t> C </a:t>
            </a:r>
            <a:r>
              <a:rPr lang="en-US" dirty="0" smtClean="0"/>
              <a:t>}</a:t>
            </a:r>
          </a:p>
          <a:p>
            <a:pPr>
              <a:spcBef>
                <a:spcPts val="1200"/>
              </a:spcBef>
            </a:pPr>
            <a:r>
              <a:rPr lang="en-US" dirty="0" smtClean="0"/>
              <a:t>Architecture adds a set of obligations that tie the system assumption to the component assumptions</a:t>
            </a:r>
          </a:p>
          <a:p>
            <a:endParaRPr lang="en-US" dirty="0" smtClean="0"/>
          </a:p>
          <a:p>
            <a:endParaRPr lang="en-US" dirty="0"/>
          </a:p>
          <a:p>
            <a:r>
              <a:rPr lang="en-US" dirty="0" smtClean="0"/>
              <a:t>This process can be repeated for any number of abstraction levels</a:t>
            </a:r>
            <a:endParaRPr lang="en-US" dirty="0"/>
          </a:p>
        </p:txBody>
      </p:sp>
      <p:pic>
        <p:nvPicPr>
          <p:cNvPr id="19458" name="Picture 2"/>
          <p:cNvPicPr>
            <a:picLocks noChangeAspect="1" noChangeArrowheads="1"/>
          </p:cNvPicPr>
          <p:nvPr/>
        </p:nvPicPr>
        <p:blipFill>
          <a:blip r:embed="rId3" cstate="print"/>
          <a:srcRect/>
          <a:stretch>
            <a:fillRect/>
          </a:stretch>
        </p:blipFill>
        <p:spPr bwMode="auto">
          <a:xfrm>
            <a:off x="2209800" y="4140554"/>
            <a:ext cx="5040311" cy="1041046"/>
          </a:xfrm>
          <a:prstGeom prst="rect">
            <a:avLst/>
          </a:prstGeom>
          <a:noFill/>
          <a:ln w="9525">
            <a:noFill/>
            <a:miter lim="800000"/>
            <a:headEnd/>
            <a:tailEnd/>
          </a:ln>
        </p:spPr>
      </p:pic>
      <p:sp>
        <p:nvSpPr>
          <p:cNvPr id="5" name="Date Placeholder 4"/>
          <p:cNvSpPr>
            <a:spLocks noGrp="1"/>
          </p:cNvSpPr>
          <p:nvPr>
            <p:ph type="dt" sz="half" idx="10"/>
          </p:nvPr>
        </p:nvSpPr>
        <p:spPr/>
        <p:txBody>
          <a:bodyPr/>
          <a:lstStyle/>
          <a:p>
            <a:fld id="{6F6FAF59-49D5-4B4D-9ECE-E23B76431E36}" type="datetime1">
              <a:rPr lang="en-US" smtClean="0"/>
              <a:t>3/17/2014</a:t>
            </a:fld>
            <a:endParaRPr lang="en-US"/>
          </a:p>
        </p:txBody>
      </p:sp>
      <p:sp>
        <p:nvSpPr>
          <p:cNvPr id="6" name="Slide Number Placeholder 5"/>
          <p:cNvSpPr>
            <a:spLocks noGrp="1"/>
          </p:cNvSpPr>
          <p:nvPr>
            <p:ph type="sldNum" sz="quarter" idx="12"/>
          </p:nvPr>
        </p:nvSpPr>
        <p:spPr/>
        <p:txBody>
          <a:bodyPr/>
          <a:lstStyle/>
          <a:p>
            <a:fld id="{A5FA6E97-0784-490A-A9E7-F8345BF34469}" type="slidenum">
              <a:rPr lang="en-US" smtClean="0"/>
              <a:pPr/>
              <a:t>29</a:t>
            </a:fld>
            <a:endParaRPr lang="en-US"/>
          </a:p>
        </p:txBody>
      </p:sp>
      <p:sp>
        <p:nvSpPr>
          <p:cNvPr id="7" name="Footer Placeholder 6"/>
          <p:cNvSpPr>
            <a:spLocks noGrp="1"/>
          </p:cNvSpPr>
          <p:nvPr>
            <p:ph type="ftr" sz="quarter" idx="11"/>
          </p:nvPr>
        </p:nvSpPr>
        <p:spPr/>
        <p:txBody>
          <a:bodyPr/>
          <a:lstStyle/>
          <a:p>
            <a:r>
              <a:rPr lang="en-US" smtClean="0"/>
              <a:t>AADL and AGREE - Mike Whalen</a:t>
            </a:r>
            <a:endParaRPr lang="en-US" dirty="0"/>
          </a:p>
        </p:txBody>
      </p:sp>
    </p:spTree>
    <p:extLst>
      <p:ext uri="{BB962C8B-B14F-4D97-AF65-F5344CB8AC3E}">
        <p14:creationId xmlns:p14="http://schemas.microsoft.com/office/powerpoint/2010/main" val="10350639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Analysis Using AADL</a:t>
            </a:r>
            <a:endParaRPr lang="en-US" dirty="0"/>
          </a:p>
        </p:txBody>
      </p:sp>
      <p:sp>
        <p:nvSpPr>
          <p:cNvPr id="3" name="Content Placeholder 2"/>
          <p:cNvSpPr>
            <a:spLocks noGrp="1"/>
          </p:cNvSpPr>
          <p:nvPr>
            <p:ph idx="1"/>
          </p:nvPr>
        </p:nvSpPr>
        <p:spPr/>
        <p:txBody>
          <a:bodyPr/>
          <a:lstStyle/>
          <a:p>
            <a:r>
              <a:rPr lang="en-US" dirty="0" smtClean="0"/>
              <a:t>This is really the point of using the notation! </a:t>
            </a:r>
          </a:p>
          <a:p>
            <a:r>
              <a:rPr lang="en-US" dirty="0"/>
              <a:t>The following slides are based on “</a:t>
            </a:r>
            <a:r>
              <a:rPr lang="en-US" i="1" dirty="0"/>
              <a:t>Embedded System </a:t>
            </a:r>
            <a:r>
              <a:rPr lang="en-US" i="1" dirty="0" smtClean="0"/>
              <a:t>Architecture Analysis </a:t>
            </a:r>
            <a:r>
              <a:rPr lang="en-US" i="1" dirty="0"/>
              <a:t>Using SAE </a:t>
            </a:r>
            <a:r>
              <a:rPr lang="en-US" i="1" dirty="0" smtClean="0"/>
              <a:t>AADL</a:t>
            </a:r>
            <a:r>
              <a:rPr lang="en-US" dirty="0" smtClean="0"/>
              <a:t>” by </a:t>
            </a:r>
            <a:r>
              <a:rPr lang="en-US" dirty="0" err="1" smtClean="0"/>
              <a:t>Feiler</a:t>
            </a:r>
            <a:r>
              <a:rPr lang="en-US" dirty="0" smtClean="0"/>
              <a:t>, </a:t>
            </a:r>
            <a:r>
              <a:rPr lang="en-US" dirty="0" err="1" smtClean="0"/>
              <a:t>Gluch</a:t>
            </a:r>
            <a:r>
              <a:rPr lang="en-US" dirty="0" smtClean="0"/>
              <a:t>, </a:t>
            </a:r>
            <a:r>
              <a:rPr lang="en-US" dirty="0" err="1" smtClean="0"/>
              <a:t>Hudak</a:t>
            </a:r>
            <a:r>
              <a:rPr lang="en-US" dirty="0" smtClean="0"/>
              <a:t>, and Lewis</a:t>
            </a:r>
            <a:r>
              <a:rPr lang="en-US" dirty="0" smtClean="0"/>
              <a:t>.</a:t>
            </a:r>
          </a:p>
          <a:p>
            <a:pPr lvl="1"/>
            <a:r>
              <a:rPr lang="en-US"/>
              <a:t>Available at: http://resources.sei.cmu.edu/library/asset-view.cfm?assetid=6881</a:t>
            </a:r>
          </a:p>
          <a:p>
            <a:pPr lvl="1"/>
            <a:endParaRPr lang="en-US" dirty="0"/>
          </a:p>
        </p:txBody>
      </p:sp>
      <p:sp>
        <p:nvSpPr>
          <p:cNvPr id="4" name="Date Placeholder 3"/>
          <p:cNvSpPr>
            <a:spLocks noGrp="1"/>
          </p:cNvSpPr>
          <p:nvPr>
            <p:ph type="dt" sz="half" idx="10"/>
          </p:nvPr>
        </p:nvSpPr>
        <p:spPr/>
        <p:txBody>
          <a:bodyPr/>
          <a:lstStyle/>
          <a:p>
            <a:fld id="{AF347F3D-763D-4916-BD06-20C5C970DC0A}" type="datetime1">
              <a:rPr lang="en-US" smtClean="0"/>
              <a:t>3/17/2014</a:t>
            </a:fld>
            <a:endParaRPr lang="en-US" dirty="0"/>
          </a:p>
        </p:txBody>
      </p:sp>
      <p:sp>
        <p:nvSpPr>
          <p:cNvPr id="5" name="Footer Placeholder 4"/>
          <p:cNvSpPr>
            <a:spLocks noGrp="1"/>
          </p:cNvSpPr>
          <p:nvPr>
            <p:ph type="ftr" sz="quarter" idx="11"/>
          </p:nvPr>
        </p:nvSpPr>
        <p:spPr/>
        <p:txBody>
          <a:bodyPr/>
          <a:lstStyle/>
          <a:p>
            <a:r>
              <a:rPr lang="en-US" smtClean="0"/>
              <a:t>AADL and AGREE - Mike Whalen</a:t>
            </a:r>
            <a:endParaRPr lang="en-US" dirty="0"/>
          </a:p>
        </p:txBody>
      </p:sp>
      <p:sp>
        <p:nvSpPr>
          <p:cNvPr id="6" name="Slide Number Placeholder 5"/>
          <p:cNvSpPr>
            <a:spLocks noGrp="1"/>
          </p:cNvSpPr>
          <p:nvPr>
            <p:ph type="sldNum" sz="quarter" idx="12"/>
          </p:nvPr>
        </p:nvSpPr>
        <p:spPr/>
        <p:txBody>
          <a:bodyPr/>
          <a:lstStyle/>
          <a:p>
            <a:fld id="{4D024EAD-959E-4AE8-BC1E-4597B6F00E83}" type="slidenum">
              <a:rPr lang="en-US" smtClean="0"/>
              <a:pPr/>
              <a:t>3</a:t>
            </a:fld>
            <a:endParaRPr lang="en-US" dirty="0"/>
          </a:p>
        </p:txBody>
      </p:sp>
    </p:spTree>
    <p:extLst>
      <p:ext uri="{BB962C8B-B14F-4D97-AF65-F5344CB8AC3E}">
        <p14:creationId xmlns:p14="http://schemas.microsoft.com/office/powerpoint/2010/main" val="21278695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Circular Systems</a:t>
            </a:r>
            <a:endParaRPr lang="en-US" dirty="0"/>
          </a:p>
        </p:txBody>
      </p:sp>
      <p:sp>
        <p:nvSpPr>
          <p:cNvPr id="3" name="Content Placeholder 2"/>
          <p:cNvSpPr>
            <a:spLocks noGrp="1"/>
          </p:cNvSpPr>
          <p:nvPr>
            <p:ph idx="1"/>
          </p:nvPr>
        </p:nvSpPr>
        <p:spPr>
          <a:xfrm>
            <a:off x="990600" y="1905000"/>
            <a:ext cx="3886200" cy="4419600"/>
          </a:xfrm>
        </p:spPr>
        <p:txBody>
          <a:bodyPr>
            <a:normAutofit/>
          </a:bodyPr>
          <a:lstStyle/>
          <a:p>
            <a:r>
              <a:rPr lang="en-US" sz="2400" dirty="0" smtClean="0"/>
              <a:t>It is often the case that components communicate bi-directionally.</a:t>
            </a:r>
          </a:p>
          <a:p>
            <a:r>
              <a:rPr lang="en-US" sz="2400" dirty="0" smtClean="0"/>
              <a:t>This can translate into mutual dependencies between components</a:t>
            </a:r>
          </a:p>
          <a:p>
            <a:r>
              <a:rPr lang="en-US" sz="2400" dirty="0" smtClean="0"/>
              <a:t>How do we reason when component assumptions circularly rely on guarantees of other components?</a:t>
            </a:r>
            <a:endParaRPr lang="en-US" sz="2400" dirty="0"/>
          </a:p>
        </p:txBody>
      </p:sp>
      <p:pic>
        <p:nvPicPr>
          <p:cNvPr id="4" name="Picture 2"/>
          <p:cNvPicPr>
            <a:picLocks noChangeAspect="1" noChangeArrowheads="1"/>
          </p:cNvPicPr>
          <p:nvPr/>
        </p:nvPicPr>
        <p:blipFill>
          <a:blip r:embed="rId2" cstate="print"/>
          <a:srcRect/>
          <a:stretch>
            <a:fillRect/>
          </a:stretch>
        </p:blipFill>
        <p:spPr bwMode="auto">
          <a:xfrm>
            <a:off x="4876800" y="2133600"/>
            <a:ext cx="4267200" cy="3493493"/>
          </a:xfrm>
          <a:prstGeom prst="rect">
            <a:avLst/>
          </a:prstGeom>
          <a:noFill/>
          <a:ln w="9525">
            <a:noFill/>
            <a:miter lim="800000"/>
            <a:headEnd/>
            <a:tailEnd/>
          </a:ln>
        </p:spPr>
      </p:pic>
      <p:sp>
        <p:nvSpPr>
          <p:cNvPr id="5" name="Rectangle 4"/>
          <p:cNvSpPr/>
          <p:nvPr/>
        </p:nvSpPr>
        <p:spPr>
          <a:xfrm>
            <a:off x="6400800" y="3505200"/>
            <a:ext cx="1295400" cy="533400"/>
          </a:xfrm>
          <a:prstGeom prst="rect">
            <a:avLst/>
          </a:prstGeom>
          <a:solidFill>
            <a:schemeClr val="accent1">
              <a:alpha val="3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ate Placeholder 5"/>
          <p:cNvSpPr>
            <a:spLocks noGrp="1"/>
          </p:cNvSpPr>
          <p:nvPr>
            <p:ph type="dt" sz="half" idx="10"/>
          </p:nvPr>
        </p:nvSpPr>
        <p:spPr/>
        <p:txBody>
          <a:bodyPr/>
          <a:lstStyle/>
          <a:p>
            <a:fld id="{D9BE9ECB-F8FB-4E9F-BB9F-FE036C28B900}" type="datetime1">
              <a:rPr lang="en-US" smtClean="0"/>
              <a:t>3/17/2014</a:t>
            </a:fld>
            <a:endParaRPr lang="en-US"/>
          </a:p>
        </p:txBody>
      </p:sp>
      <p:sp>
        <p:nvSpPr>
          <p:cNvPr id="7" name="Slide Number Placeholder 6"/>
          <p:cNvSpPr>
            <a:spLocks noGrp="1"/>
          </p:cNvSpPr>
          <p:nvPr>
            <p:ph type="sldNum" sz="quarter" idx="12"/>
          </p:nvPr>
        </p:nvSpPr>
        <p:spPr/>
        <p:txBody>
          <a:bodyPr/>
          <a:lstStyle/>
          <a:p>
            <a:fld id="{A5FA6E97-0784-490A-A9E7-F8345BF34469}" type="slidenum">
              <a:rPr lang="en-US" smtClean="0"/>
              <a:pPr/>
              <a:t>30</a:t>
            </a:fld>
            <a:endParaRPr lang="en-US"/>
          </a:p>
        </p:txBody>
      </p:sp>
      <p:sp>
        <p:nvSpPr>
          <p:cNvPr id="8" name="Footer Placeholder 7"/>
          <p:cNvSpPr>
            <a:spLocks noGrp="1"/>
          </p:cNvSpPr>
          <p:nvPr>
            <p:ph type="ftr" sz="quarter" idx="11"/>
          </p:nvPr>
        </p:nvSpPr>
        <p:spPr/>
        <p:txBody>
          <a:bodyPr/>
          <a:lstStyle/>
          <a:p>
            <a:r>
              <a:rPr lang="en-US" smtClean="0"/>
              <a:t>AADL and AGREE - Mike Whalen</a:t>
            </a:r>
            <a:endParaRPr lang="en-US" dirty="0"/>
          </a:p>
        </p:txBody>
      </p:sp>
    </p:spTree>
    <p:extLst>
      <p:ext uri="{BB962C8B-B14F-4D97-AF65-F5344CB8AC3E}">
        <p14:creationId xmlns:p14="http://schemas.microsoft.com/office/powerpoint/2010/main" val="2167430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Reasoning Soundly with Circular Components </a:t>
            </a:r>
            <a:endParaRPr lang="en-US" dirty="0"/>
          </a:p>
        </p:txBody>
      </p:sp>
      <p:sp>
        <p:nvSpPr>
          <p:cNvPr id="3" name="Content Placeholder 2"/>
          <p:cNvSpPr>
            <a:spLocks noGrp="1"/>
          </p:cNvSpPr>
          <p:nvPr>
            <p:ph idx="1"/>
          </p:nvPr>
        </p:nvSpPr>
        <p:spPr>
          <a:xfrm>
            <a:off x="1435608" y="1828800"/>
            <a:ext cx="7498080" cy="4267200"/>
          </a:xfrm>
        </p:spPr>
        <p:txBody>
          <a:bodyPr/>
          <a:lstStyle/>
          <a:p>
            <a:r>
              <a:rPr lang="en-US" dirty="0" smtClean="0"/>
              <a:t>Ken McMillan described sound approach for reasoning about circular systems based on induction</a:t>
            </a:r>
          </a:p>
          <a:p>
            <a:pPr lvl="1"/>
            <a:r>
              <a:rPr lang="en-US" dirty="0" smtClean="0"/>
              <a:t>Idea: break circularity using </a:t>
            </a:r>
            <a:r>
              <a:rPr lang="en-US" i="1" dirty="0" smtClean="0"/>
              <a:t>time.</a:t>
            </a:r>
          </a:p>
          <a:p>
            <a:pPr lvl="1"/>
            <a:r>
              <a:rPr lang="en-US" dirty="0" smtClean="0"/>
              <a:t>Given {A, B}, if assumptions for </a:t>
            </a:r>
            <a:r>
              <a:rPr lang="en-US" i="1" dirty="0" smtClean="0"/>
              <a:t>A </a:t>
            </a:r>
            <a:r>
              <a:rPr lang="en-US" dirty="0" smtClean="0"/>
              <a:t>rely on guarantees for </a:t>
            </a:r>
            <a:r>
              <a:rPr lang="en-US" i="1" dirty="0" smtClean="0"/>
              <a:t>B in current time step, </a:t>
            </a:r>
            <a:r>
              <a:rPr lang="en-US" dirty="0" smtClean="0"/>
              <a:t>then assumptions for </a:t>
            </a:r>
            <a:r>
              <a:rPr lang="en-US" i="1" dirty="0" smtClean="0"/>
              <a:t>B </a:t>
            </a:r>
            <a:r>
              <a:rPr lang="en-US" dirty="0" smtClean="0"/>
              <a:t>can only reference guarantees for </a:t>
            </a:r>
            <a:r>
              <a:rPr lang="en-US" i="1" dirty="0" smtClean="0"/>
              <a:t>A </a:t>
            </a:r>
            <a:r>
              <a:rPr lang="en-US" dirty="0" smtClean="0"/>
              <a:t>up to </a:t>
            </a:r>
            <a:r>
              <a:rPr lang="en-US" i="1" dirty="0" smtClean="0"/>
              <a:t>previous time step.</a:t>
            </a:r>
            <a:r>
              <a:rPr lang="en-US" dirty="0" smtClean="0"/>
              <a:t> </a:t>
            </a:r>
            <a:endParaRPr lang="en-US" dirty="0"/>
          </a:p>
        </p:txBody>
      </p:sp>
      <p:sp>
        <p:nvSpPr>
          <p:cNvPr id="4" name="Date Placeholder 3"/>
          <p:cNvSpPr>
            <a:spLocks noGrp="1"/>
          </p:cNvSpPr>
          <p:nvPr>
            <p:ph type="dt" sz="half" idx="10"/>
          </p:nvPr>
        </p:nvSpPr>
        <p:spPr/>
        <p:txBody>
          <a:bodyPr/>
          <a:lstStyle/>
          <a:p>
            <a:fld id="{C7D98667-B4AB-4F33-9CDF-E625EEEFFA07}" type="datetime1">
              <a:rPr lang="en-US" smtClean="0"/>
              <a:t>3/17/2014</a:t>
            </a:fld>
            <a:endParaRPr lang="en-US"/>
          </a:p>
        </p:txBody>
      </p:sp>
      <p:sp>
        <p:nvSpPr>
          <p:cNvPr id="5" name="Slide Number Placeholder 4"/>
          <p:cNvSpPr>
            <a:spLocks noGrp="1"/>
          </p:cNvSpPr>
          <p:nvPr>
            <p:ph type="sldNum" sz="quarter" idx="12"/>
          </p:nvPr>
        </p:nvSpPr>
        <p:spPr/>
        <p:txBody>
          <a:bodyPr/>
          <a:lstStyle/>
          <a:p>
            <a:fld id="{A5FA6E97-0784-490A-A9E7-F8345BF34469}" type="slidenum">
              <a:rPr lang="en-US" smtClean="0"/>
              <a:pPr/>
              <a:t>31</a:t>
            </a:fld>
            <a:endParaRPr lang="en-US"/>
          </a:p>
        </p:txBody>
      </p:sp>
      <p:sp>
        <p:nvSpPr>
          <p:cNvPr id="6" name="Footer Placeholder 5"/>
          <p:cNvSpPr>
            <a:spLocks noGrp="1"/>
          </p:cNvSpPr>
          <p:nvPr>
            <p:ph type="ftr" sz="quarter" idx="11"/>
          </p:nvPr>
        </p:nvSpPr>
        <p:spPr/>
        <p:txBody>
          <a:bodyPr/>
          <a:lstStyle/>
          <a:p>
            <a:r>
              <a:rPr lang="en-US" smtClean="0"/>
              <a:t>AADL and AGREE - Mike Whalen</a:t>
            </a:r>
            <a:endParaRPr lang="en-US" dirty="0"/>
          </a:p>
        </p:txBody>
      </p:sp>
    </p:spTree>
    <p:extLst>
      <p:ext uri="{BB962C8B-B14F-4D97-AF65-F5344CB8AC3E}">
        <p14:creationId xmlns:p14="http://schemas.microsoft.com/office/powerpoint/2010/main" val="228699650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Handling Circularity, Formally</a:t>
            </a:r>
            <a:endParaRPr lang="en-US" dirty="0"/>
          </a:p>
        </p:txBody>
      </p:sp>
      <p:sp>
        <p:nvSpPr>
          <p:cNvPr id="3" name="Content Placeholder 2"/>
          <p:cNvSpPr>
            <a:spLocks noGrp="1"/>
          </p:cNvSpPr>
          <p:nvPr>
            <p:ph idx="1"/>
          </p:nvPr>
        </p:nvSpPr>
        <p:spPr/>
        <p:txBody>
          <a:bodyPr/>
          <a:lstStyle/>
          <a:p>
            <a:r>
              <a:rPr lang="en-US" dirty="0" smtClean="0"/>
              <a:t>Define a well-founded order (&lt;) on components</a:t>
            </a:r>
          </a:p>
          <a:p>
            <a:pPr lvl="1"/>
            <a:r>
              <a:rPr lang="en-US" dirty="0" smtClean="0"/>
              <a:t>A &lt; B means that B can refer to A’s guarantees in the </a:t>
            </a:r>
            <a:r>
              <a:rPr lang="en-US" i="1" dirty="0" smtClean="0"/>
              <a:t>current time step</a:t>
            </a:r>
          </a:p>
          <a:p>
            <a:pPr lvl="1"/>
            <a:r>
              <a:rPr lang="en-US" dirty="0" smtClean="0"/>
              <a:t>Otherwise, B can only refer to A’s guarantee in </a:t>
            </a:r>
            <a:r>
              <a:rPr lang="en-US" i="1" dirty="0" smtClean="0"/>
              <a:t>previous time steps</a:t>
            </a:r>
            <a:endParaRPr lang="en-US" dirty="0" smtClean="0"/>
          </a:p>
          <a:p>
            <a:pPr lvl="1"/>
            <a:r>
              <a:rPr lang="en-US" dirty="0" smtClean="0"/>
              <a:t>By well-</a:t>
            </a:r>
            <a:r>
              <a:rPr lang="en-US" dirty="0" err="1" smtClean="0"/>
              <a:t>foundedness</a:t>
            </a:r>
            <a:r>
              <a:rPr lang="en-US" dirty="0" smtClean="0"/>
              <a:t>: If A &lt; B, then B </a:t>
            </a:r>
            <a:r>
              <a:rPr lang="en-US" dirty="0" smtClean="0">
                <a:latin typeface="Lucida Sans"/>
              </a:rPr>
              <a:t>≮ </a:t>
            </a:r>
            <a:r>
              <a:rPr lang="en-US" dirty="0" smtClean="0"/>
              <a:t>A</a:t>
            </a:r>
          </a:p>
          <a:p>
            <a:r>
              <a:rPr lang="en-US" dirty="0" smtClean="0"/>
              <a:t>Now we can describe components that rely on one another in a circular fashion</a:t>
            </a:r>
          </a:p>
        </p:txBody>
      </p:sp>
      <p:sp>
        <p:nvSpPr>
          <p:cNvPr id="4" name="Date Placeholder 3"/>
          <p:cNvSpPr>
            <a:spLocks noGrp="1"/>
          </p:cNvSpPr>
          <p:nvPr>
            <p:ph type="dt" sz="half" idx="10"/>
          </p:nvPr>
        </p:nvSpPr>
        <p:spPr/>
        <p:txBody>
          <a:bodyPr/>
          <a:lstStyle/>
          <a:p>
            <a:fld id="{17E76F04-A6BA-4CEB-955F-9A291514D59D}" type="datetime1">
              <a:rPr lang="en-US" smtClean="0"/>
              <a:t>3/17/2014</a:t>
            </a:fld>
            <a:endParaRPr lang="en-US"/>
          </a:p>
        </p:txBody>
      </p:sp>
      <p:sp>
        <p:nvSpPr>
          <p:cNvPr id="5" name="Slide Number Placeholder 4"/>
          <p:cNvSpPr>
            <a:spLocks noGrp="1"/>
          </p:cNvSpPr>
          <p:nvPr>
            <p:ph type="sldNum" sz="quarter" idx="12"/>
          </p:nvPr>
        </p:nvSpPr>
        <p:spPr/>
        <p:txBody>
          <a:bodyPr/>
          <a:lstStyle/>
          <a:p>
            <a:fld id="{A5FA6E97-0784-490A-A9E7-F8345BF34469}" type="slidenum">
              <a:rPr lang="en-US" smtClean="0"/>
              <a:pPr/>
              <a:t>32</a:t>
            </a:fld>
            <a:endParaRPr lang="en-US"/>
          </a:p>
        </p:txBody>
      </p:sp>
      <p:sp>
        <p:nvSpPr>
          <p:cNvPr id="6" name="Footer Placeholder 5"/>
          <p:cNvSpPr>
            <a:spLocks noGrp="1"/>
          </p:cNvSpPr>
          <p:nvPr>
            <p:ph type="ftr" sz="quarter" idx="11"/>
          </p:nvPr>
        </p:nvSpPr>
        <p:spPr/>
        <p:txBody>
          <a:bodyPr/>
          <a:lstStyle/>
          <a:p>
            <a:r>
              <a:rPr lang="en-US" smtClean="0"/>
              <a:t>AADL and AGREE - Mike Whalen</a:t>
            </a:r>
            <a:endParaRPr lang="en-US" dirty="0"/>
          </a:p>
        </p:txBody>
      </p:sp>
    </p:spTree>
    <p:extLst>
      <p:ext uri="{BB962C8B-B14F-4D97-AF65-F5344CB8AC3E}">
        <p14:creationId xmlns:p14="http://schemas.microsoft.com/office/powerpoint/2010/main" val="300309054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Composition Formulation</a:t>
            </a:r>
            <a:endParaRPr lang="en-US" dirty="0"/>
          </a:p>
        </p:txBody>
      </p:sp>
      <p:sp>
        <p:nvSpPr>
          <p:cNvPr id="3" name="Content Placeholder 2"/>
          <p:cNvSpPr>
            <a:spLocks noGrp="1"/>
          </p:cNvSpPr>
          <p:nvPr>
            <p:ph idx="1"/>
          </p:nvPr>
        </p:nvSpPr>
        <p:spPr>
          <a:xfrm>
            <a:off x="1143000" y="1447800"/>
            <a:ext cx="7543800" cy="5105400"/>
          </a:xfrm>
        </p:spPr>
        <p:txBody>
          <a:bodyPr/>
          <a:lstStyle/>
          <a:p>
            <a:r>
              <a:rPr lang="en-US" dirty="0" smtClean="0"/>
              <a:t>Suppose we have</a:t>
            </a:r>
          </a:p>
          <a:p>
            <a:endParaRPr lang="en-US" dirty="0"/>
          </a:p>
          <a:p>
            <a:endParaRPr lang="en-US" dirty="0" smtClean="0"/>
          </a:p>
          <a:p>
            <a:endParaRPr lang="en-US" dirty="0" smtClean="0"/>
          </a:p>
          <a:p>
            <a:r>
              <a:rPr lang="en-US" dirty="0" smtClean="0"/>
              <a:t>Then if for all q </a:t>
            </a:r>
            <a:r>
              <a:rPr lang="en-US" dirty="0" smtClean="0">
                <a:latin typeface="Lucida Sans"/>
                <a:sym typeface="Symbol"/>
              </a:rPr>
              <a:t>∈ Q</a:t>
            </a:r>
          </a:p>
          <a:p>
            <a:pPr lvl="1"/>
            <a:r>
              <a:rPr lang="el-GR" dirty="0" smtClean="0"/>
              <a:t>Γ </a:t>
            </a:r>
            <a:r>
              <a:rPr lang="en-US" dirty="0" smtClean="0">
                <a:sym typeface="Symbol"/>
              </a:rPr>
              <a:t></a:t>
            </a:r>
            <a:r>
              <a:rPr lang="en-US" dirty="0" smtClean="0"/>
              <a:t> </a:t>
            </a:r>
            <a:r>
              <a:rPr lang="en-US" dirty="0" smtClean="0">
                <a:sym typeface="Symbol"/>
              </a:rPr>
              <a:t>G((Z(H(</a:t>
            </a:r>
            <a:r>
              <a:rPr lang="el-GR" dirty="0">
                <a:sym typeface="Symbol"/>
              </a:rPr>
              <a:t>Δ</a:t>
            </a:r>
            <a:r>
              <a:rPr lang="en-US" baseline="-25000" dirty="0" smtClean="0">
                <a:sym typeface="Symbol"/>
              </a:rPr>
              <a:t>q</a:t>
            </a:r>
            <a:r>
              <a:rPr lang="en-US" dirty="0" smtClean="0">
                <a:sym typeface="Symbol"/>
              </a:rPr>
              <a:t>)) ^ </a:t>
            </a:r>
            <a:r>
              <a:rPr lang="el-GR" dirty="0">
                <a:sym typeface="Symbol"/>
              </a:rPr>
              <a:t>Θ</a:t>
            </a:r>
            <a:r>
              <a:rPr lang="en-US" baseline="-25000" dirty="0">
                <a:sym typeface="Symbol"/>
              </a:rPr>
              <a:t>q</a:t>
            </a:r>
            <a:r>
              <a:rPr lang="en-US" dirty="0" smtClean="0">
                <a:sym typeface="Symbol"/>
              </a:rPr>
              <a:t>)  q)</a:t>
            </a:r>
          </a:p>
          <a:p>
            <a:r>
              <a:rPr lang="en-US" dirty="0" smtClean="0">
                <a:sym typeface="Symbol"/>
              </a:rPr>
              <a:t>Then: </a:t>
            </a:r>
            <a:br>
              <a:rPr lang="en-US" dirty="0" smtClean="0">
                <a:sym typeface="Symbol"/>
              </a:rPr>
            </a:br>
            <a:r>
              <a:rPr lang="en-US" dirty="0" smtClean="0">
                <a:sym typeface="Symbol"/>
              </a:rPr>
              <a:t>   G(q) for all </a:t>
            </a:r>
            <a:r>
              <a:rPr lang="en-US" dirty="0" smtClean="0"/>
              <a:t>q </a:t>
            </a:r>
            <a:r>
              <a:rPr lang="en-US" dirty="0" smtClean="0">
                <a:sym typeface="Symbol"/>
              </a:rPr>
              <a:t>∈ Q</a:t>
            </a:r>
          </a:p>
          <a:p>
            <a:r>
              <a:rPr lang="en-US" dirty="0" smtClean="0"/>
              <a:t>[Adapted from McMillan]</a:t>
            </a:r>
            <a:endParaRPr lang="en-US" dirty="0"/>
          </a:p>
        </p:txBody>
      </p:sp>
      <p:pic>
        <p:nvPicPr>
          <p:cNvPr id="4099" name="Picture 3"/>
          <p:cNvPicPr>
            <a:picLocks noChangeAspect="1" noChangeArrowheads="1"/>
          </p:cNvPicPr>
          <p:nvPr/>
        </p:nvPicPr>
        <p:blipFill>
          <a:blip r:embed="rId2" cstate="print"/>
          <a:srcRect/>
          <a:stretch>
            <a:fillRect/>
          </a:stretch>
        </p:blipFill>
        <p:spPr bwMode="auto">
          <a:xfrm>
            <a:off x="1447800" y="2057400"/>
            <a:ext cx="7620000" cy="1484566"/>
          </a:xfrm>
          <a:prstGeom prst="rect">
            <a:avLst/>
          </a:prstGeom>
          <a:noFill/>
          <a:ln w="9525">
            <a:noFill/>
            <a:miter lim="800000"/>
            <a:headEnd/>
            <a:tailEnd/>
          </a:ln>
        </p:spPr>
      </p:pic>
      <p:sp>
        <p:nvSpPr>
          <p:cNvPr id="5" name="Date Placeholder 4"/>
          <p:cNvSpPr>
            <a:spLocks noGrp="1"/>
          </p:cNvSpPr>
          <p:nvPr>
            <p:ph type="dt" sz="half" idx="10"/>
          </p:nvPr>
        </p:nvSpPr>
        <p:spPr/>
        <p:txBody>
          <a:bodyPr/>
          <a:lstStyle/>
          <a:p>
            <a:fld id="{B17FE3EF-3E5A-45D7-8EDF-90FA765CEBF3}" type="datetime1">
              <a:rPr lang="en-US" smtClean="0"/>
              <a:t>3/17/2014</a:t>
            </a:fld>
            <a:endParaRPr lang="en-US"/>
          </a:p>
        </p:txBody>
      </p:sp>
      <p:sp>
        <p:nvSpPr>
          <p:cNvPr id="6" name="Slide Number Placeholder 5"/>
          <p:cNvSpPr>
            <a:spLocks noGrp="1"/>
          </p:cNvSpPr>
          <p:nvPr>
            <p:ph type="sldNum" sz="quarter" idx="12"/>
          </p:nvPr>
        </p:nvSpPr>
        <p:spPr/>
        <p:txBody>
          <a:bodyPr/>
          <a:lstStyle/>
          <a:p>
            <a:fld id="{A5FA6E97-0784-490A-A9E7-F8345BF34469}" type="slidenum">
              <a:rPr lang="en-US" smtClean="0"/>
              <a:pPr/>
              <a:t>33</a:t>
            </a:fld>
            <a:endParaRPr lang="en-US"/>
          </a:p>
        </p:txBody>
      </p:sp>
      <p:sp>
        <p:nvSpPr>
          <p:cNvPr id="7" name="Footer Placeholder 6"/>
          <p:cNvSpPr>
            <a:spLocks noGrp="1"/>
          </p:cNvSpPr>
          <p:nvPr>
            <p:ph type="ftr" sz="quarter" idx="11"/>
          </p:nvPr>
        </p:nvSpPr>
        <p:spPr/>
        <p:txBody>
          <a:bodyPr/>
          <a:lstStyle/>
          <a:p>
            <a:r>
              <a:rPr lang="en-US" smtClean="0"/>
              <a:t>AADL and AGREE - Mike Whalen</a:t>
            </a:r>
            <a:endParaRPr lang="en-US" dirty="0"/>
          </a:p>
        </p:txBody>
      </p:sp>
    </p:spTree>
    <p:extLst>
      <p:ext uri="{BB962C8B-B14F-4D97-AF65-F5344CB8AC3E}">
        <p14:creationId xmlns:p14="http://schemas.microsoft.com/office/powerpoint/2010/main" val="613345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1435608" y="0"/>
            <a:ext cx="7498080" cy="1143000"/>
          </a:xfrm>
        </p:spPr>
        <p:txBody>
          <a:bodyPr/>
          <a:lstStyle/>
          <a:p>
            <a:pPr eaLnBrk="1" hangingPunct="1"/>
            <a:r>
              <a:rPr lang="en-US" dirty="0" smtClean="0"/>
              <a:t>A concrete example</a:t>
            </a:r>
          </a:p>
        </p:txBody>
      </p:sp>
      <p:sp>
        <p:nvSpPr>
          <p:cNvPr id="3" name="Content Placeholder 2"/>
          <p:cNvSpPr>
            <a:spLocks noGrp="1"/>
          </p:cNvSpPr>
          <p:nvPr>
            <p:ph idx="1"/>
          </p:nvPr>
        </p:nvSpPr>
        <p:spPr>
          <a:xfrm>
            <a:off x="990600" y="1295400"/>
            <a:ext cx="7498080" cy="5334000"/>
          </a:xfrm>
        </p:spPr>
        <p:txBody>
          <a:bodyPr>
            <a:noAutofit/>
          </a:bodyPr>
          <a:lstStyle/>
          <a:p>
            <a:pPr eaLnBrk="1" hangingPunct="1"/>
            <a:r>
              <a:rPr lang="en-US" sz="1600" dirty="0" smtClean="0"/>
              <a:t>Order of data flow through </a:t>
            </a:r>
            <a:br>
              <a:rPr lang="en-US" sz="1600" dirty="0" smtClean="0"/>
            </a:br>
            <a:r>
              <a:rPr lang="en-US" sz="1600" dirty="0" smtClean="0"/>
              <a:t>system components is </a:t>
            </a:r>
            <a:br>
              <a:rPr lang="en-US" sz="1600" dirty="0" smtClean="0"/>
            </a:br>
            <a:r>
              <a:rPr lang="en-US" sz="1600" dirty="0" smtClean="0"/>
              <a:t>computed by reasoning engine</a:t>
            </a:r>
          </a:p>
          <a:p>
            <a:pPr lvl="1" eaLnBrk="1" hangingPunct="1"/>
            <a:r>
              <a:rPr lang="en-US" sz="1400" dirty="0" smtClean="0"/>
              <a:t>{System inputs} </a:t>
            </a:r>
            <a:r>
              <a:rPr lang="en-US" sz="1400" dirty="0" smtClean="0">
                <a:sym typeface="Wingdings" pitchFamily="2" charset="2"/>
              </a:rPr>
              <a:t> </a:t>
            </a:r>
            <a:br>
              <a:rPr lang="en-US" sz="1400" dirty="0" smtClean="0">
                <a:sym typeface="Wingdings" pitchFamily="2" charset="2"/>
              </a:rPr>
            </a:br>
            <a:r>
              <a:rPr lang="en-US" sz="1400" dirty="0" smtClean="0"/>
              <a:t>{FGS_L, FGS_R}</a:t>
            </a:r>
          </a:p>
          <a:p>
            <a:pPr lvl="1" eaLnBrk="1" hangingPunct="1"/>
            <a:r>
              <a:rPr lang="en-US" sz="1400" dirty="0" smtClean="0"/>
              <a:t>{FGS_L, FGS_R} </a:t>
            </a:r>
            <a:r>
              <a:rPr lang="en-US" sz="1400" dirty="0" smtClean="0">
                <a:sym typeface="Wingdings" pitchFamily="2" charset="2"/>
              </a:rPr>
              <a:t> {AP}</a:t>
            </a:r>
            <a:endParaRPr lang="en-US" sz="1400" dirty="0" smtClean="0"/>
          </a:p>
          <a:p>
            <a:pPr lvl="1" eaLnBrk="1" hangingPunct="1"/>
            <a:r>
              <a:rPr lang="en-US" sz="1400" dirty="0" smtClean="0"/>
              <a:t>{AP} </a:t>
            </a:r>
            <a:r>
              <a:rPr lang="en-US" sz="1400" dirty="0" smtClean="0">
                <a:sym typeface="Wingdings" pitchFamily="2" charset="2"/>
              </a:rPr>
              <a:t> {</a:t>
            </a:r>
            <a:r>
              <a:rPr lang="en-US" sz="1400" dirty="0" smtClean="0"/>
              <a:t>System outputs} </a:t>
            </a:r>
          </a:p>
          <a:p>
            <a:pPr eaLnBrk="1" hangingPunct="1"/>
            <a:r>
              <a:rPr lang="en-US" sz="1600" dirty="0" smtClean="0"/>
              <a:t>Based on flow, we establish </a:t>
            </a:r>
            <a:br>
              <a:rPr lang="en-US" sz="1600" dirty="0" smtClean="0"/>
            </a:br>
            <a:r>
              <a:rPr lang="en-US" sz="1600" dirty="0" smtClean="0"/>
              <a:t>four proof obligations</a:t>
            </a:r>
          </a:p>
          <a:p>
            <a:pPr lvl="1" eaLnBrk="1" hangingPunct="1"/>
            <a:r>
              <a:rPr lang="en-US" sz="1400" dirty="0" smtClean="0"/>
              <a:t>System assumptions </a:t>
            </a:r>
            <a:r>
              <a:rPr lang="en-US" sz="1400" dirty="0" smtClean="0">
                <a:sym typeface="Wingdings" pitchFamily="2" charset="2"/>
              </a:rPr>
              <a:t> </a:t>
            </a:r>
            <a:br>
              <a:rPr lang="en-US" sz="1400" dirty="0" smtClean="0">
                <a:sym typeface="Wingdings" pitchFamily="2" charset="2"/>
              </a:rPr>
            </a:br>
            <a:r>
              <a:rPr lang="en-US" sz="1400" dirty="0" smtClean="0">
                <a:sym typeface="Wingdings" pitchFamily="2" charset="2"/>
              </a:rPr>
              <a:t>FGS_L assumptions</a:t>
            </a:r>
          </a:p>
          <a:p>
            <a:pPr lvl="1" eaLnBrk="1" hangingPunct="1"/>
            <a:r>
              <a:rPr lang="en-US" sz="1400" dirty="0" smtClean="0">
                <a:sym typeface="Wingdings" pitchFamily="2" charset="2"/>
              </a:rPr>
              <a:t>System assumptions </a:t>
            </a:r>
            <a:br>
              <a:rPr lang="en-US" sz="1400" dirty="0" smtClean="0">
                <a:sym typeface="Wingdings" pitchFamily="2" charset="2"/>
              </a:rPr>
            </a:br>
            <a:r>
              <a:rPr lang="en-US" sz="1400" dirty="0" smtClean="0">
                <a:sym typeface="Wingdings" pitchFamily="2" charset="2"/>
              </a:rPr>
              <a:t>FGS_R assumptions</a:t>
            </a:r>
          </a:p>
          <a:p>
            <a:pPr lvl="1" eaLnBrk="1" hangingPunct="1"/>
            <a:r>
              <a:rPr lang="en-US" sz="1400" dirty="0" smtClean="0">
                <a:sym typeface="Wingdings" pitchFamily="2" charset="2"/>
              </a:rPr>
              <a:t>System assumptions + </a:t>
            </a:r>
            <a:br>
              <a:rPr lang="en-US" sz="1400" dirty="0" smtClean="0">
                <a:sym typeface="Wingdings" pitchFamily="2" charset="2"/>
              </a:rPr>
            </a:br>
            <a:r>
              <a:rPr lang="en-US" sz="1400" dirty="0" smtClean="0">
                <a:sym typeface="Wingdings" pitchFamily="2" charset="2"/>
              </a:rPr>
              <a:t>FGS_L guarantees + </a:t>
            </a:r>
            <a:br>
              <a:rPr lang="en-US" sz="1400" dirty="0" smtClean="0">
                <a:sym typeface="Wingdings" pitchFamily="2" charset="2"/>
              </a:rPr>
            </a:br>
            <a:r>
              <a:rPr lang="en-US" sz="1400" dirty="0" smtClean="0">
                <a:sym typeface="Wingdings" pitchFamily="2" charset="2"/>
              </a:rPr>
              <a:t>FGS_R guarantees  </a:t>
            </a:r>
            <a:br>
              <a:rPr lang="en-US" sz="1400" dirty="0" smtClean="0">
                <a:sym typeface="Wingdings" pitchFamily="2" charset="2"/>
              </a:rPr>
            </a:br>
            <a:r>
              <a:rPr lang="en-US" sz="1400" dirty="0" smtClean="0">
                <a:sym typeface="Wingdings" pitchFamily="2" charset="2"/>
              </a:rPr>
              <a:t>AP assumptions</a:t>
            </a:r>
          </a:p>
          <a:p>
            <a:pPr lvl="1" eaLnBrk="1" hangingPunct="1"/>
            <a:r>
              <a:rPr lang="en-US" sz="1400" dirty="0" smtClean="0"/>
              <a:t>System assumptions + {FGS_L, FGS_R, AP} guarantees </a:t>
            </a:r>
            <a:r>
              <a:rPr lang="en-US" sz="1400" dirty="0" smtClean="0">
                <a:sym typeface="Wingdings" pitchFamily="2" charset="2"/>
              </a:rPr>
              <a:t> System guarantees</a:t>
            </a:r>
          </a:p>
          <a:p>
            <a:pPr eaLnBrk="1" hangingPunct="1"/>
            <a:r>
              <a:rPr lang="en-US" sz="1600" dirty="0" smtClean="0">
                <a:sym typeface="Wingdings" pitchFamily="2" charset="2"/>
              </a:rPr>
              <a:t>System can also handle circular flows, but user has to choose where to break cycle</a:t>
            </a:r>
            <a:endParaRPr lang="en-US" dirty="0" smtClean="0"/>
          </a:p>
        </p:txBody>
      </p:sp>
      <p:sp>
        <p:nvSpPr>
          <p:cNvPr id="17" name="Date Placeholder 16"/>
          <p:cNvSpPr>
            <a:spLocks noGrp="1"/>
          </p:cNvSpPr>
          <p:nvPr>
            <p:ph type="dt" sz="half" idx="10"/>
          </p:nvPr>
        </p:nvSpPr>
        <p:spPr/>
        <p:txBody>
          <a:bodyPr/>
          <a:lstStyle/>
          <a:p>
            <a:fld id="{32F508F7-D832-4756-AE45-89064DD67264}" type="datetime1">
              <a:rPr lang="en-US" smtClean="0"/>
              <a:t>3/17/2014</a:t>
            </a:fld>
            <a:endParaRPr lang="en-US"/>
          </a:p>
        </p:txBody>
      </p:sp>
      <p:sp>
        <p:nvSpPr>
          <p:cNvPr id="18" name="Footer Placeholder 17"/>
          <p:cNvSpPr>
            <a:spLocks noGrp="1"/>
          </p:cNvSpPr>
          <p:nvPr>
            <p:ph type="ftr" sz="quarter" idx="11"/>
          </p:nvPr>
        </p:nvSpPr>
        <p:spPr/>
        <p:txBody>
          <a:bodyPr/>
          <a:lstStyle/>
          <a:p>
            <a:r>
              <a:rPr lang="en-US" smtClean="0"/>
              <a:t>AADL and AGREE - Mike Whalen</a:t>
            </a:r>
            <a:endParaRPr lang="en-US" dirty="0"/>
          </a:p>
        </p:txBody>
      </p:sp>
      <p:sp>
        <p:nvSpPr>
          <p:cNvPr id="4" name="Slide Number Placeholder 3"/>
          <p:cNvSpPr>
            <a:spLocks noGrp="1"/>
          </p:cNvSpPr>
          <p:nvPr>
            <p:ph type="sldNum" sz="quarter" idx="12"/>
          </p:nvPr>
        </p:nvSpPr>
        <p:spPr/>
        <p:txBody>
          <a:bodyPr/>
          <a:lstStyle/>
          <a:p>
            <a:pPr>
              <a:defRPr/>
            </a:pPr>
            <a:fld id="{A286A53C-DAA9-4198-8321-08E1BEB412A1}" type="slidenum">
              <a:rPr lang="en-US"/>
              <a:pPr>
                <a:defRPr/>
              </a:pPr>
              <a:t>34</a:t>
            </a:fld>
            <a:endParaRPr lang="en-US"/>
          </a:p>
        </p:txBody>
      </p:sp>
      <p:pic>
        <p:nvPicPr>
          <p:cNvPr id="15365" name="Picture 2"/>
          <p:cNvPicPr>
            <a:picLocks noChangeAspect="1" noChangeArrowheads="1"/>
          </p:cNvPicPr>
          <p:nvPr/>
        </p:nvPicPr>
        <p:blipFill>
          <a:blip r:embed="rId2" cstate="print"/>
          <a:srcRect/>
          <a:stretch>
            <a:fillRect/>
          </a:stretch>
        </p:blipFill>
        <p:spPr bwMode="auto">
          <a:xfrm>
            <a:off x="4114800" y="1295400"/>
            <a:ext cx="4876800" cy="3992563"/>
          </a:xfrm>
          <a:prstGeom prst="rect">
            <a:avLst/>
          </a:prstGeom>
          <a:noFill/>
          <a:ln w="9525">
            <a:noFill/>
            <a:miter lim="800000"/>
            <a:headEnd/>
            <a:tailEnd/>
          </a:ln>
        </p:spPr>
      </p:pic>
      <p:sp>
        <p:nvSpPr>
          <p:cNvPr id="6" name="Right Arrow 5"/>
          <p:cNvSpPr/>
          <p:nvPr/>
        </p:nvSpPr>
        <p:spPr>
          <a:xfrm>
            <a:off x="4114800" y="2971800"/>
            <a:ext cx="914400" cy="304800"/>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ight Arrow 6"/>
          <p:cNvSpPr/>
          <p:nvPr/>
        </p:nvSpPr>
        <p:spPr>
          <a:xfrm flipH="1">
            <a:off x="8077200" y="2971800"/>
            <a:ext cx="914400" cy="304800"/>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Bent-Up Arrow 7"/>
          <p:cNvSpPr/>
          <p:nvPr/>
        </p:nvSpPr>
        <p:spPr>
          <a:xfrm>
            <a:off x="6172200" y="2362200"/>
            <a:ext cx="457200" cy="533400"/>
          </a:xfrm>
          <a:prstGeom prst="bentUp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Bent-Up Arrow 8"/>
          <p:cNvSpPr/>
          <p:nvPr/>
        </p:nvSpPr>
        <p:spPr>
          <a:xfrm flipH="1">
            <a:off x="6400800" y="2362200"/>
            <a:ext cx="457200" cy="533400"/>
          </a:xfrm>
          <a:prstGeom prst="bentUp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9"/>
          <p:cNvSpPr/>
          <p:nvPr/>
        </p:nvSpPr>
        <p:spPr>
          <a:xfrm>
            <a:off x="4191000" y="2743200"/>
            <a:ext cx="304800" cy="457200"/>
          </a:xfrm>
          <a:prstGeom prst="rect">
            <a:avLst/>
          </a:prstGeom>
          <a:solidFill>
            <a:schemeClr val="accent1">
              <a:alpha val="36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Rectangle 10"/>
          <p:cNvSpPr/>
          <p:nvPr/>
        </p:nvSpPr>
        <p:spPr>
          <a:xfrm>
            <a:off x="8534400" y="2743200"/>
            <a:ext cx="304800" cy="457200"/>
          </a:xfrm>
          <a:prstGeom prst="rect">
            <a:avLst/>
          </a:prstGeom>
          <a:solidFill>
            <a:schemeClr val="accent1">
              <a:alpha val="36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Rectangle 11"/>
          <p:cNvSpPr/>
          <p:nvPr/>
        </p:nvSpPr>
        <p:spPr>
          <a:xfrm>
            <a:off x="5029200" y="2590800"/>
            <a:ext cx="1143000" cy="1219200"/>
          </a:xfrm>
          <a:prstGeom prst="rect">
            <a:avLst/>
          </a:prstGeom>
          <a:solidFill>
            <a:schemeClr val="accent2">
              <a:alpha val="33000"/>
            </a:schemeClr>
          </a:solidFill>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13" name="Rectangle 12"/>
          <p:cNvSpPr/>
          <p:nvPr/>
        </p:nvSpPr>
        <p:spPr>
          <a:xfrm>
            <a:off x="6934200" y="2590800"/>
            <a:ext cx="1143000" cy="1219200"/>
          </a:xfrm>
          <a:prstGeom prst="rect">
            <a:avLst/>
          </a:prstGeom>
          <a:solidFill>
            <a:schemeClr val="accent2">
              <a:alpha val="33000"/>
            </a:schemeClr>
          </a:solidFill>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14" name="Up Arrow 13"/>
          <p:cNvSpPr/>
          <p:nvPr/>
        </p:nvSpPr>
        <p:spPr>
          <a:xfrm>
            <a:off x="6400800" y="1371600"/>
            <a:ext cx="228600" cy="457200"/>
          </a:xfrm>
          <a:prstGeom prst="up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Rectangle 14"/>
          <p:cNvSpPr/>
          <p:nvPr/>
        </p:nvSpPr>
        <p:spPr>
          <a:xfrm>
            <a:off x="6019800" y="1828800"/>
            <a:ext cx="990600" cy="533400"/>
          </a:xfrm>
          <a:prstGeom prst="rect">
            <a:avLst/>
          </a:prstGeom>
          <a:solidFill>
            <a:schemeClr val="accent2">
              <a:alpha val="33000"/>
            </a:schemeClr>
          </a:solidFill>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16" name="Rectangle 15"/>
          <p:cNvSpPr/>
          <p:nvPr/>
        </p:nvSpPr>
        <p:spPr>
          <a:xfrm>
            <a:off x="6248400" y="1143000"/>
            <a:ext cx="533400" cy="381000"/>
          </a:xfrm>
          <a:prstGeom prst="rect">
            <a:avLst/>
          </a:prstGeom>
          <a:solidFill>
            <a:schemeClr val="accent2">
              <a:alpha val="33000"/>
            </a:schemeClr>
          </a:solidFill>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3443694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2" presetClass="entr" presetSubtype="8"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slide(fromLeft)">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2" presetClass="entr" presetSubtype="2"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slide(fromRight)">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4"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slide(fromBottom)">
                                      <p:cBhvr>
                                        <p:cTn id="21" dur="500"/>
                                        <p:tgtEl>
                                          <p:spTgt spid="9"/>
                                        </p:tgtEl>
                                      </p:cBhvr>
                                    </p:animEffect>
                                  </p:childTnLst>
                                </p:cTn>
                              </p:par>
                              <p:par>
                                <p:cTn id="22" presetID="12" presetClass="entr" presetSubtype="4"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slide(fromBottom)">
                                      <p:cBhvr>
                                        <p:cTn id="24" dur="500"/>
                                        <p:tgtEl>
                                          <p:spTgt spid="8"/>
                                        </p:tgtEl>
                                      </p:cBhvr>
                                    </p:animEffect>
                                  </p:childTnLst>
                                </p:cTn>
                              </p:par>
                              <p:par>
                                <p:cTn id="25" presetID="1" presetClass="entr" presetSubtype="0" fill="hold" nodeType="with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slide(fromBottom)">
                                      <p:cBhvr>
                                        <p:cTn id="31" dur="500"/>
                                        <p:tgtEl>
                                          <p:spTgt spid="14"/>
                                        </p:tgtEl>
                                      </p:cBhvr>
                                    </p:animEffect>
                                  </p:childTnLst>
                                </p:cTn>
                              </p:par>
                              <p:par>
                                <p:cTn id="32" presetID="1" presetClass="entr" presetSubtype="0" fill="hold" nodeType="with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nodeType="clickEffect">
                                  <p:stCondLst>
                                    <p:cond delay="0"/>
                                  </p:stCondLst>
                                  <p:childTnLst>
                                    <p:set>
                                      <p:cBhvr>
                                        <p:cTn id="41" dur="1" fill="hold">
                                          <p:stCondLst>
                                            <p:cond delay="0"/>
                                          </p:stCondLst>
                                        </p:cTn>
                                        <p:tgtEl>
                                          <p:spTgt spid="9"/>
                                        </p:tgtEl>
                                        <p:attrNameLst>
                                          <p:attrName>style.visibility</p:attrName>
                                        </p:attrNameLst>
                                      </p:cBhvr>
                                      <p:to>
                                        <p:strVal val="hidden"/>
                                      </p:to>
                                    </p:set>
                                  </p:childTnLst>
                                </p:cTn>
                              </p:par>
                              <p:par>
                                <p:cTn id="42" presetID="1" presetClass="exit" presetSubtype="0" fill="hold" nodeType="withEffect">
                                  <p:stCondLst>
                                    <p:cond delay="0"/>
                                  </p:stCondLst>
                                  <p:childTnLst>
                                    <p:set>
                                      <p:cBhvr>
                                        <p:cTn id="43" dur="1" fill="hold">
                                          <p:stCondLst>
                                            <p:cond delay="0"/>
                                          </p:stCondLst>
                                        </p:cTn>
                                        <p:tgtEl>
                                          <p:spTgt spid="8"/>
                                        </p:tgtEl>
                                        <p:attrNameLst>
                                          <p:attrName>style.visibility</p:attrName>
                                        </p:attrNameLst>
                                      </p:cBhvr>
                                      <p:to>
                                        <p:strVal val="hidden"/>
                                      </p:to>
                                    </p:set>
                                  </p:childTnLst>
                                </p:cTn>
                              </p:par>
                              <p:par>
                                <p:cTn id="44" presetID="1" presetClass="exit" presetSubtype="0" fill="hold" grpId="1" nodeType="withEffect">
                                  <p:stCondLst>
                                    <p:cond delay="0"/>
                                  </p:stCondLst>
                                  <p:childTnLst>
                                    <p:set>
                                      <p:cBhvr>
                                        <p:cTn id="45" dur="1" fill="hold">
                                          <p:stCondLst>
                                            <p:cond delay="0"/>
                                          </p:stCondLst>
                                        </p:cTn>
                                        <p:tgtEl>
                                          <p:spTgt spid="6"/>
                                        </p:tgtEl>
                                        <p:attrNameLst>
                                          <p:attrName>style.visibility</p:attrName>
                                        </p:attrNameLst>
                                      </p:cBhvr>
                                      <p:to>
                                        <p:strVal val="hidden"/>
                                      </p:to>
                                    </p:set>
                                  </p:childTnLst>
                                </p:cTn>
                              </p:par>
                              <p:par>
                                <p:cTn id="46" presetID="1" presetClass="exit" presetSubtype="0" fill="hold" grpId="1" nodeType="withEffect">
                                  <p:stCondLst>
                                    <p:cond delay="0"/>
                                  </p:stCondLst>
                                  <p:childTnLst>
                                    <p:set>
                                      <p:cBhvr>
                                        <p:cTn id="47" dur="1" fill="hold">
                                          <p:stCondLst>
                                            <p:cond delay="0"/>
                                          </p:stCondLst>
                                        </p:cTn>
                                        <p:tgtEl>
                                          <p:spTgt spid="7"/>
                                        </p:tgtEl>
                                        <p:attrNameLst>
                                          <p:attrName>style.visibility</p:attrName>
                                        </p:attrNameLst>
                                      </p:cBhvr>
                                      <p:to>
                                        <p:strVal val="hidden"/>
                                      </p:to>
                                    </p:set>
                                  </p:childTnLst>
                                </p:cTn>
                              </p:par>
                              <p:par>
                                <p:cTn id="48" presetID="1" presetClass="exit" presetSubtype="0" fill="hold" grpId="1" nodeType="withEffect">
                                  <p:stCondLst>
                                    <p:cond delay="0"/>
                                  </p:stCondLst>
                                  <p:childTnLst>
                                    <p:set>
                                      <p:cBhvr>
                                        <p:cTn id="49" dur="1" fill="hold">
                                          <p:stCondLst>
                                            <p:cond delay="0"/>
                                          </p:stCondLst>
                                        </p:cTn>
                                        <p:tgtEl>
                                          <p:spTgt spid="14"/>
                                        </p:tgtEl>
                                        <p:attrNameLst>
                                          <p:attrName>style.visibility</p:attrName>
                                        </p:attrNameLst>
                                      </p:cBhvr>
                                      <p:to>
                                        <p:strVal val="hidden"/>
                                      </p:to>
                                    </p:set>
                                  </p:childTnLst>
                                </p:cTn>
                              </p:par>
                              <p:par>
                                <p:cTn id="50" presetID="1" presetClass="entr" presetSubtype="0" fill="hold" grpId="0" nodeType="withEffect">
                                  <p:stCondLst>
                                    <p:cond delay="0"/>
                                  </p:stCondLst>
                                  <p:childTnLst>
                                    <p:set>
                                      <p:cBhvr>
                                        <p:cTn id="51" dur="1" fill="hold">
                                          <p:stCondLst>
                                            <p:cond delay="0"/>
                                          </p:stCondLst>
                                        </p:cTn>
                                        <p:tgtEl>
                                          <p:spTgt spid="11"/>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10"/>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12"/>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13"/>
                                        </p:tgtEl>
                                        <p:attrNameLst>
                                          <p:attrName>style.visibility</p:attrName>
                                        </p:attrNameLst>
                                      </p:cBhvr>
                                      <p:to>
                                        <p:strVal val="visible"/>
                                      </p:to>
                                    </p:set>
                                  </p:childTnLst>
                                </p:cTn>
                              </p:par>
                              <p:par>
                                <p:cTn id="62" presetID="1" presetClass="exit" presetSubtype="0" fill="hold" grpId="1" nodeType="withEffect">
                                  <p:stCondLst>
                                    <p:cond delay="0"/>
                                  </p:stCondLst>
                                  <p:childTnLst>
                                    <p:set>
                                      <p:cBhvr>
                                        <p:cTn id="63" dur="1" fill="hold">
                                          <p:stCondLst>
                                            <p:cond delay="0"/>
                                          </p:stCondLst>
                                        </p:cTn>
                                        <p:tgtEl>
                                          <p:spTgt spid="12"/>
                                        </p:tgtEl>
                                        <p:attrNameLst>
                                          <p:attrName>style.visibility</p:attrName>
                                        </p:attrNameLst>
                                      </p:cBhvr>
                                      <p:to>
                                        <p:strVal val="hidden"/>
                                      </p:to>
                                    </p:set>
                                  </p:childTnLst>
                                </p:cTn>
                              </p:par>
                              <p:par>
                                <p:cTn id="64" presetID="1" presetClass="entr" presetSubtype="0" fill="hold" nodeType="withEffect">
                                  <p:stCondLst>
                                    <p:cond delay="0"/>
                                  </p:stCondLst>
                                  <p:childTnLst>
                                    <p:set>
                                      <p:cBhvr>
                                        <p:cTn id="65"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3">
                                            <p:txEl>
                                              <p:pRg st="7" end="7"/>
                                            </p:txEl>
                                          </p:spTgt>
                                        </p:tgtEl>
                                        <p:attrNameLst>
                                          <p:attrName>style.visibility</p:attrName>
                                        </p:attrNameLst>
                                      </p:cBhvr>
                                      <p:to>
                                        <p:strVal val="visible"/>
                                      </p:to>
                                    </p:set>
                                  </p:childTnLst>
                                </p:cTn>
                              </p:par>
                              <p:par>
                                <p:cTn id="70" presetID="1" presetClass="entr" presetSubtype="0" fill="hold" grpId="2" nodeType="withEffect">
                                  <p:stCondLst>
                                    <p:cond delay="0"/>
                                  </p:stCondLst>
                                  <p:childTnLst>
                                    <p:set>
                                      <p:cBhvr>
                                        <p:cTn id="71" dur="1" fill="hold">
                                          <p:stCondLst>
                                            <p:cond delay="0"/>
                                          </p:stCondLst>
                                        </p:cTn>
                                        <p:tgtEl>
                                          <p:spTgt spid="12"/>
                                        </p:tgtEl>
                                        <p:attrNameLst>
                                          <p:attrName>style.visibility</p:attrName>
                                        </p:attrNameLst>
                                      </p:cBhvr>
                                      <p:to>
                                        <p:strVal val="visible"/>
                                      </p:to>
                                    </p:set>
                                  </p:childTnLst>
                                </p:cTn>
                              </p:par>
                              <p:par>
                                <p:cTn id="72" presetID="7" presetClass="emph" presetSubtype="2" fill="hold" nodeType="withEffect">
                                  <p:stCondLst>
                                    <p:cond delay="0"/>
                                  </p:stCondLst>
                                  <p:childTnLst>
                                    <p:animClr clrSpc="rgb" dir="cw">
                                      <p:cBhvr>
                                        <p:cTn id="73" dur="1000" fill="hold"/>
                                        <p:tgtEl>
                                          <p:spTgt spid="12"/>
                                        </p:tgtEl>
                                        <p:attrNameLst>
                                          <p:attrName>stroke.color</p:attrName>
                                        </p:attrNameLst>
                                      </p:cBhvr>
                                      <p:to>
                                        <a:schemeClr val="accent1"/>
                                      </p:to>
                                    </p:animClr>
                                    <p:set>
                                      <p:cBhvr>
                                        <p:cTn id="74" dur="1000" fill="hold"/>
                                        <p:tgtEl>
                                          <p:spTgt spid="12"/>
                                        </p:tgtEl>
                                        <p:attrNameLst>
                                          <p:attrName>stroke.on</p:attrName>
                                        </p:attrNameLst>
                                      </p:cBhvr>
                                      <p:to>
                                        <p:strVal val="true"/>
                                      </p:to>
                                    </p:set>
                                  </p:childTnLst>
                                </p:cTn>
                              </p:par>
                              <p:par>
                                <p:cTn id="75" presetID="7" presetClass="emph" presetSubtype="2" fill="hold" nodeType="withEffect">
                                  <p:stCondLst>
                                    <p:cond delay="0"/>
                                  </p:stCondLst>
                                  <p:childTnLst>
                                    <p:animClr clrSpc="rgb" dir="cw">
                                      <p:cBhvr>
                                        <p:cTn id="76" dur="1000" fill="hold"/>
                                        <p:tgtEl>
                                          <p:spTgt spid="13"/>
                                        </p:tgtEl>
                                        <p:attrNameLst>
                                          <p:attrName>stroke.color</p:attrName>
                                        </p:attrNameLst>
                                      </p:cBhvr>
                                      <p:to>
                                        <a:schemeClr val="accent1"/>
                                      </p:to>
                                    </p:animClr>
                                    <p:set>
                                      <p:cBhvr>
                                        <p:cTn id="77" dur="1000" fill="hold"/>
                                        <p:tgtEl>
                                          <p:spTgt spid="13"/>
                                        </p:tgtEl>
                                        <p:attrNameLst>
                                          <p:attrName>stroke.on</p:attrName>
                                        </p:attrNameLst>
                                      </p:cBhvr>
                                      <p:to>
                                        <p:strVal val="true"/>
                                      </p:to>
                                    </p:set>
                                  </p:childTnLst>
                                </p:cTn>
                              </p:par>
                              <p:par>
                                <p:cTn id="78" presetID="1" presetClass="entr" presetSubtype="0" fill="hold" grpId="0" nodeType="withEffect">
                                  <p:stCondLst>
                                    <p:cond delay="0"/>
                                  </p:stCondLst>
                                  <p:childTnLst>
                                    <p:set>
                                      <p:cBhvr>
                                        <p:cTn id="79" dur="1" fill="hold">
                                          <p:stCondLst>
                                            <p:cond delay="0"/>
                                          </p:stCondLst>
                                        </p:cTn>
                                        <p:tgtEl>
                                          <p:spTgt spid="15"/>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7" presetClass="emph" presetSubtype="2" fill="hold" nodeType="clickEffect">
                                  <p:stCondLst>
                                    <p:cond delay="0"/>
                                  </p:stCondLst>
                                  <p:childTnLst>
                                    <p:animClr clrSpc="rgb" dir="cw">
                                      <p:cBhvr>
                                        <p:cTn id="83" dur="1000" fill="hold"/>
                                        <p:tgtEl>
                                          <p:spTgt spid="15"/>
                                        </p:tgtEl>
                                        <p:attrNameLst>
                                          <p:attrName>stroke.color</p:attrName>
                                        </p:attrNameLst>
                                      </p:cBhvr>
                                      <p:to>
                                        <a:schemeClr val="accent1"/>
                                      </p:to>
                                    </p:animClr>
                                    <p:set>
                                      <p:cBhvr>
                                        <p:cTn id="84" dur="1000" fill="hold"/>
                                        <p:tgtEl>
                                          <p:spTgt spid="15"/>
                                        </p:tgtEl>
                                        <p:attrNameLst>
                                          <p:attrName>stroke.on</p:attrName>
                                        </p:attrNameLst>
                                      </p:cBhvr>
                                      <p:to>
                                        <p:strVal val="true"/>
                                      </p:to>
                                    </p:set>
                                  </p:childTnLst>
                                </p:cTn>
                              </p:par>
                              <p:par>
                                <p:cTn id="85" presetID="1" presetClass="entr" presetSubtype="0" fill="hold" nodeType="withEffect">
                                  <p:stCondLst>
                                    <p:cond delay="0"/>
                                  </p:stCondLst>
                                  <p:childTnLst>
                                    <p:set>
                                      <p:cBhvr>
                                        <p:cTn id="86" dur="1" fill="hold">
                                          <p:stCondLst>
                                            <p:cond delay="0"/>
                                          </p:stCondLst>
                                        </p:cTn>
                                        <p:tgtEl>
                                          <p:spTgt spid="3">
                                            <p:txEl>
                                              <p:pRg st="8" end="8"/>
                                            </p:txEl>
                                          </p:spTgt>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10" grpId="0" animBg="1"/>
      <p:bldP spid="11" grpId="0" animBg="1"/>
      <p:bldP spid="12" grpId="0" animBg="1"/>
      <p:bldP spid="12" grpId="1" animBg="1"/>
      <p:bldP spid="12" grpId="2" animBg="1"/>
      <p:bldP spid="13" grpId="0" animBg="1"/>
      <p:bldP spid="14" grpId="0" animBg="1"/>
      <p:bldP spid="14" grpId="1" animBg="1"/>
      <p:bldP spid="15" grpId="0" animBg="1"/>
      <p:bldP spid="1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DEMO</a:t>
            </a:r>
            <a:endParaRPr lang="en-US" dirty="0"/>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fld id="{81FD87E8-FD51-4ED6-8219-5EAEC266510D}" type="datetime1">
              <a:rPr lang="en-US" smtClean="0"/>
              <a:t>3/17/2014</a:t>
            </a:fld>
            <a:endParaRPr lang="en-US"/>
          </a:p>
        </p:txBody>
      </p:sp>
      <p:sp>
        <p:nvSpPr>
          <p:cNvPr id="5" name="Footer Placeholder 4"/>
          <p:cNvSpPr>
            <a:spLocks noGrp="1"/>
          </p:cNvSpPr>
          <p:nvPr>
            <p:ph type="ftr" sz="quarter" idx="11"/>
          </p:nvPr>
        </p:nvSpPr>
        <p:spPr/>
        <p:txBody>
          <a:bodyPr/>
          <a:lstStyle/>
          <a:p>
            <a:r>
              <a:rPr lang="en-US" smtClean="0"/>
              <a:t>AADL and AGREE - Mike Whalen</a:t>
            </a:r>
            <a:endParaRPr lang="en-US" dirty="0"/>
          </a:p>
        </p:txBody>
      </p:sp>
      <p:sp>
        <p:nvSpPr>
          <p:cNvPr id="6" name="Slide Number Placeholder 5"/>
          <p:cNvSpPr>
            <a:spLocks noGrp="1"/>
          </p:cNvSpPr>
          <p:nvPr>
            <p:ph type="sldNum" sz="quarter" idx="12"/>
          </p:nvPr>
        </p:nvSpPr>
        <p:spPr/>
        <p:txBody>
          <a:bodyPr/>
          <a:lstStyle/>
          <a:p>
            <a:fld id="{A5FA6E97-0784-490A-A9E7-F8345BF34469}" type="slidenum">
              <a:rPr lang="en-US" smtClean="0"/>
              <a:pPr/>
              <a:t>35</a:t>
            </a:fld>
            <a:endParaRPr lang="en-US"/>
          </a:p>
        </p:txBody>
      </p:sp>
    </p:spTree>
    <p:extLst>
      <p:ext uri="{BB962C8B-B14F-4D97-AF65-F5344CB8AC3E}">
        <p14:creationId xmlns:p14="http://schemas.microsoft.com/office/powerpoint/2010/main" val="39642518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Architecture and Requirements</a:t>
            </a:r>
            <a:endParaRPr lang="en-US" dirty="0"/>
          </a:p>
        </p:txBody>
      </p:sp>
      <p:sp>
        <p:nvSpPr>
          <p:cNvPr id="7" name="Text Placeholder 6"/>
          <p:cNvSpPr>
            <a:spLocks noGrp="1"/>
          </p:cNvSpPr>
          <p:nvPr>
            <p:ph type="body" idx="1"/>
          </p:nvPr>
        </p:nvSpPr>
        <p:spPr/>
        <p:txBody>
          <a:bodyPr/>
          <a:lstStyle/>
          <a:p>
            <a:endParaRPr lang="en-US"/>
          </a:p>
        </p:txBody>
      </p:sp>
      <p:sp>
        <p:nvSpPr>
          <p:cNvPr id="4" name="Date Placeholder 3"/>
          <p:cNvSpPr>
            <a:spLocks noGrp="1"/>
          </p:cNvSpPr>
          <p:nvPr>
            <p:ph type="dt" sz="half" idx="10"/>
          </p:nvPr>
        </p:nvSpPr>
        <p:spPr/>
        <p:txBody>
          <a:bodyPr/>
          <a:lstStyle/>
          <a:p>
            <a:fld id="{2B365A22-A7EE-4045-A4CE-EBBFD5959544}" type="datetime1">
              <a:rPr lang="en-US" smtClean="0"/>
              <a:t>3/17/2014</a:t>
            </a:fld>
            <a:endParaRPr lang="en-US"/>
          </a:p>
        </p:txBody>
      </p:sp>
      <p:sp>
        <p:nvSpPr>
          <p:cNvPr id="5" name="Footer Placeholder 4"/>
          <p:cNvSpPr>
            <a:spLocks noGrp="1"/>
          </p:cNvSpPr>
          <p:nvPr>
            <p:ph type="ftr" sz="quarter" idx="11"/>
          </p:nvPr>
        </p:nvSpPr>
        <p:spPr/>
        <p:txBody>
          <a:bodyPr/>
          <a:lstStyle/>
          <a:p>
            <a:r>
              <a:rPr lang="en-US" smtClean="0"/>
              <a:t>AADL and AGREE - Mike Whalen</a:t>
            </a:r>
            <a:endParaRPr lang="en-US" dirty="0"/>
          </a:p>
        </p:txBody>
      </p:sp>
      <p:sp>
        <p:nvSpPr>
          <p:cNvPr id="6" name="Slide Number Placeholder 5"/>
          <p:cNvSpPr>
            <a:spLocks noGrp="1"/>
          </p:cNvSpPr>
          <p:nvPr>
            <p:ph type="sldNum" sz="quarter" idx="12"/>
          </p:nvPr>
        </p:nvSpPr>
        <p:spPr/>
        <p:txBody>
          <a:bodyPr/>
          <a:lstStyle/>
          <a:p>
            <a:fld id="{A5FA6E97-0784-490A-A9E7-F8345BF34469}" type="slidenum">
              <a:rPr lang="en-US" smtClean="0"/>
              <a:pPr/>
              <a:t>36</a:t>
            </a:fld>
            <a:endParaRPr lang="en-US"/>
          </a:p>
        </p:txBody>
      </p:sp>
    </p:spTree>
    <p:extLst>
      <p:ext uri="{BB962C8B-B14F-4D97-AF65-F5344CB8AC3E}">
        <p14:creationId xmlns:p14="http://schemas.microsoft.com/office/powerpoint/2010/main" val="15294414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4712" y="274638"/>
            <a:ext cx="7943088" cy="1143000"/>
          </a:xfrm>
        </p:spPr>
        <p:txBody>
          <a:bodyPr>
            <a:normAutofit fontScale="90000"/>
          </a:bodyPr>
          <a:lstStyle/>
          <a:p>
            <a:r>
              <a:rPr lang="en-US" dirty="0" smtClean="0"/>
              <a:t>Requirements or Design Information?</a:t>
            </a:r>
            <a:endParaRPr lang="en-US" dirty="0"/>
          </a:p>
        </p:txBody>
      </p:sp>
      <p:sp>
        <p:nvSpPr>
          <p:cNvPr id="3" name="Content Placeholder 2"/>
          <p:cNvSpPr>
            <a:spLocks noGrp="1"/>
          </p:cNvSpPr>
          <p:nvPr>
            <p:ph idx="1"/>
          </p:nvPr>
        </p:nvSpPr>
        <p:spPr>
          <a:xfrm>
            <a:off x="1066800" y="1600200"/>
            <a:ext cx="5422392" cy="4800600"/>
          </a:xfrm>
        </p:spPr>
        <p:txBody>
          <a:bodyPr>
            <a:normAutofit fontScale="55000" lnSpcReduction="20000"/>
          </a:bodyPr>
          <a:lstStyle/>
          <a:p>
            <a:pPr marL="514350" indent="-514350">
              <a:buFont typeface="+mj-lt"/>
              <a:buAutoNum type="arabicPeriod"/>
            </a:pPr>
            <a:r>
              <a:rPr lang="en-US" dirty="0"/>
              <a:t>The patient shall never be infused with a single air bubble more than </a:t>
            </a:r>
            <a:r>
              <a:rPr lang="en-US" dirty="0" smtClean="0"/>
              <a:t>0.5ml </a:t>
            </a:r>
            <a:r>
              <a:rPr lang="en-US" dirty="0"/>
              <a:t>volume.</a:t>
            </a:r>
          </a:p>
          <a:p>
            <a:pPr marL="514350" indent="-514350">
              <a:buFont typeface="+mj-lt"/>
              <a:buAutoNum type="arabicPeriod"/>
            </a:pPr>
            <a:endParaRPr lang="en-US" dirty="0"/>
          </a:p>
          <a:p>
            <a:pPr marL="514350" indent="-514350">
              <a:buFont typeface="+mj-lt"/>
              <a:buAutoNum type="arabicPeriod"/>
            </a:pPr>
            <a:r>
              <a:rPr lang="en-US" dirty="0"/>
              <a:t>When a single air bubble more than </a:t>
            </a:r>
            <a:r>
              <a:rPr lang="en-US" dirty="0" smtClean="0"/>
              <a:t>0.5ml </a:t>
            </a:r>
            <a:r>
              <a:rPr lang="en-US" dirty="0"/>
              <a:t>volume is detected, the system </a:t>
            </a:r>
            <a:r>
              <a:rPr lang="en-US" dirty="0" smtClean="0"/>
              <a:t>shall stop </a:t>
            </a:r>
            <a:r>
              <a:rPr lang="en-US" dirty="0"/>
              <a:t>infusion within 0</a:t>
            </a:r>
            <a:r>
              <a:rPr lang="en-US" dirty="0" smtClean="0"/>
              <a:t>. 1 </a:t>
            </a:r>
            <a:r>
              <a:rPr lang="en-US" dirty="0"/>
              <a:t>seconds.</a:t>
            </a:r>
          </a:p>
          <a:p>
            <a:pPr marL="514350" indent="-514350">
              <a:buFont typeface="+mj-lt"/>
              <a:buAutoNum type="arabicPeriod"/>
            </a:pPr>
            <a:endParaRPr lang="en-US" dirty="0"/>
          </a:p>
          <a:p>
            <a:pPr marL="514350" indent="-514350">
              <a:buFont typeface="+mj-lt"/>
              <a:buAutoNum type="arabicPeriod"/>
            </a:pPr>
            <a:r>
              <a:rPr lang="en-US" dirty="0">
                <a:solidFill>
                  <a:schemeClr val="tx1">
                    <a:lumMod val="50000"/>
                    <a:lumOff val="50000"/>
                  </a:schemeClr>
                </a:solidFill>
              </a:rPr>
              <a:t>When a single air bubble more than </a:t>
            </a:r>
            <a:r>
              <a:rPr lang="en-US" dirty="0" smtClean="0">
                <a:solidFill>
                  <a:schemeClr val="tx1">
                    <a:lumMod val="50000"/>
                    <a:lumOff val="50000"/>
                  </a:schemeClr>
                </a:solidFill>
              </a:rPr>
              <a:t>0.5ml </a:t>
            </a:r>
            <a:r>
              <a:rPr lang="en-US" dirty="0">
                <a:solidFill>
                  <a:schemeClr val="tx1">
                    <a:lumMod val="50000"/>
                    <a:lumOff val="50000"/>
                  </a:schemeClr>
                </a:solidFill>
              </a:rPr>
              <a:t>volume is detected, the system </a:t>
            </a:r>
            <a:r>
              <a:rPr lang="en-US" dirty="0" smtClean="0">
                <a:solidFill>
                  <a:schemeClr val="tx1">
                    <a:lumMod val="50000"/>
                    <a:lumOff val="50000"/>
                  </a:schemeClr>
                </a:solidFill>
              </a:rPr>
              <a:t>shall issue </a:t>
            </a:r>
            <a:r>
              <a:rPr lang="en-US" dirty="0">
                <a:solidFill>
                  <a:schemeClr val="tx1">
                    <a:lumMod val="50000"/>
                    <a:lumOff val="50000"/>
                  </a:schemeClr>
                </a:solidFill>
              </a:rPr>
              <a:t>an </a:t>
            </a:r>
            <a:r>
              <a:rPr lang="en-US" dirty="0" smtClean="0">
                <a:solidFill>
                  <a:schemeClr val="tx1">
                    <a:lumMod val="50000"/>
                    <a:lumOff val="50000"/>
                  </a:schemeClr>
                </a:solidFill>
              </a:rPr>
              <a:t>air-embolism </a:t>
            </a:r>
            <a:r>
              <a:rPr lang="en-US" dirty="0">
                <a:solidFill>
                  <a:schemeClr val="tx1">
                    <a:lumMod val="50000"/>
                    <a:lumOff val="50000"/>
                  </a:schemeClr>
                </a:solidFill>
              </a:rPr>
              <a:t>command.</a:t>
            </a:r>
          </a:p>
          <a:p>
            <a:pPr marL="514350" indent="-514350">
              <a:buFont typeface="+mj-lt"/>
              <a:buAutoNum type="arabicPeriod"/>
            </a:pPr>
            <a:endParaRPr lang="en-US" dirty="0">
              <a:solidFill>
                <a:schemeClr val="tx1">
                  <a:lumMod val="50000"/>
                  <a:lumOff val="50000"/>
                </a:schemeClr>
              </a:solidFill>
            </a:endParaRPr>
          </a:p>
          <a:p>
            <a:pPr marL="514350" indent="-514350">
              <a:buFont typeface="+mj-lt"/>
              <a:buAutoNum type="arabicPeriod"/>
            </a:pPr>
            <a:r>
              <a:rPr lang="en-US" dirty="0">
                <a:solidFill>
                  <a:schemeClr val="tx1">
                    <a:lumMod val="50000"/>
                    <a:lumOff val="50000"/>
                  </a:schemeClr>
                </a:solidFill>
              </a:rPr>
              <a:t>When air-embolism command is true, the system </a:t>
            </a:r>
            <a:r>
              <a:rPr lang="en-US" dirty="0" smtClean="0">
                <a:solidFill>
                  <a:schemeClr val="tx1">
                    <a:lumMod val="50000"/>
                    <a:lumOff val="50000"/>
                  </a:schemeClr>
                </a:solidFill>
              </a:rPr>
              <a:t>shall stop </a:t>
            </a:r>
            <a:r>
              <a:rPr lang="en-US" dirty="0">
                <a:solidFill>
                  <a:schemeClr val="tx1">
                    <a:lumMod val="50000"/>
                    <a:lumOff val="50000"/>
                  </a:schemeClr>
                </a:solidFill>
              </a:rPr>
              <a:t>infusion.</a:t>
            </a:r>
          </a:p>
          <a:p>
            <a:pPr marL="514350" indent="-514350">
              <a:buFont typeface="+mj-lt"/>
              <a:buAutoNum type="arabicPeriod"/>
            </a:pPr>
            <a:endParaRPr lang="en-US" dirty="0"/>
          </a:p>
          <a:p>
            <a:pPr marL="514350" indent="-514350">
              <a:buFont typeface="+mj-lt"/>
              <a:buAutoNum type="arabicPeriod"/>
            </a:pPr>
            <a:r>
              <a:rPr lang="en-US" dirty="0"/>
              <a:t>When </a:t>
            </a:r>
            <a:r>
              <a:rPr lang="en-US" dirty="0" smtClean="0"/>
              <a:t>a pump-stop command is received, the </a:t>
            </a:r>
            <a:r>
              <a:rPr lang="en-US" dirty="0"/>
              <a:t>system </a:t>
            </a:r>
            <a:r>
              <a:rPr lang="en-US" dirty="0" smtClean="0"/>
              <a:t>shall stop </a:t>
            </a:r>
            <a:r>
              <a:rPr lang="en-US" dirty="0"/>
              <a:t>piston movement within </a:t>
            </a:r>
            <a:r>
              <a:rPr lang="en-US" dirty="0" smtClean="0"/>
              <a:t>0.01 </a:t>
            </a:r>
            <a:r>
              <a:rPr lang="en-US" dirty="0"/>
              <a:t>second</a:t>
            </a:r>
            <a:r>
              <a:rPr lang="en-US" dirty="0" smtClean="0"/>
              <a:t>.</a:t>
            </a:r>
            <a:endParaRPr lang="en-US" sz="3600" dirty="0"/>
          </a:p>
        </p:txBody>
      </p:sp>
      <p:pic>
        <p:nvPicPr>
          <p:cNvPr id="2050" name="Picture 2" descr="http://upload.wikimedia.org/wikipedia/commons/thumb/7/7e/Baxter_Colleague_CX_infusion_pump.JPG/360px-Baxter_Colleague_CX_infusion_pum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9400" y="2133600"/>
            <a:ext cx="2514600" cy="3352800"/>
          </a:xfrm>
          <a:prstGeom prst="rect">
            <a:avLst/>
          </a:prstGeom>
          <a:noFill/>
          <a:extLst>
            <a:ext uri="{909E8E84-426E-40DD-AFC4-6F175D3DCCD1}">
              <a14:hiddenFill xmlns:a14="http://schemas.microsoft.com/office/drawing/2010/main">
                <a:solidFill>
                  <a:srgbClr val="FFFFFF"/>
                </a:solidFill>
              </a14:hiddenFill>
            </a:ext>
          </a:extLst>
        </p:spPr>
      </p:pic>
      <p:sp>
        <p:nvSpPr>
          <p:cNvPr id="6" name="Date Placeholder 5"/>
          <p:cNvSpPr>
            <a:spLocks noGrp="1"/>
          </p:cNvSpPr>
          <p:nvPr>
            <p:ph type="dt" sz="half" idx="10"/>
          </p:nvPr>
        </p:nvSpPr>
        <p:spPr/>
        <p:txBody>
          <a:bodyPr/>
          <a:lstStyle/>
          <a:p>
            <a:fld id="{B331EF6D-0AF6-45D4-A439-7EF91C5CA80B}" type="datetime1">
              <a:rPr lang="en-US" smtClean="0"/>
              <a:t>3/17/2014</a:t>
            </a:fld>
            <a:endParaRPr lang="en-US"/>
          </a:p>
        </p:txBody>
      </p:sp>
      <p:sp>
        <p:nvSpPr>
          <p:cNvPr id="7" name="Footer Placeholder 6"/>
          <p:cNvSpPr>
            <a:spLocks noGrp="1"/>
          </p:cNvSpPr>
          <p:nvPr>
            <p:ph type="ftr" sz="quarter" idx="11"/>
          </p:nvPr>
        </p:nvSpPr>
        <p:spPr/>
        <p:txBody>
          <a:bodyPr/>
          <a:lstStyle/>
          <a:p>
            <a:r>
              <a:rPr lang="en-US" smtClean="0"/>
              <a:t>AADL and AGREE - Mike Whalen</a:t>
            </a:r>
            <a:endParaRPr lang="en-US"/>
          </a:p>
        </p:txBody>
      </p:sp>
      <p:sp>
        <p:nvSpPr>
          <p:cNvPr id="8" name="Slide Number Placeholder 7"/>
          <p:cNvSpPr>
            <a:spLocks noGrp="1"/>
          </p:cNvSpPr>
          <p:nvPr>
            <p:ph type="sldNum" sz="quarter" idx="12"/>
          </p:nvPr>
        </p:nvSpPr>
        <p:spPr/>
        <p:txBody>
          <a:bodyPr/>
          <a:lstStyle/>
          <a:p>
            <a:fld id="{18250796-018E-43D5-882A-E607C2673EBA}" type="slidenum">
              <a:rPr lang="en-US" smtClean="0"/>
              <a:t>37</a:t>
            </a:fld>
            <a:endParaRPr lang="en-US"/>
          </a:p>
        </p:txBody>
      </p:sp>
    </p:spTree>
    <p:extLst>
      <p:ext uri="{BB962C8B-B14F-4D97-AF65-F5344CB8AC3E}">
        <p14:creationId xmlns:p14="http://schemas.microsoft.com/office/powerpoint/2010/main" val="2161984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0"/>
            <a:ext cx="7498080" cy="1143000"/>
          </a:xfrm>
        </p:spPr>
        <p:txBody>
          <a:bodyPr/>
          <a:lstStyle/>
          <a:p>
            <a:r>
              <a:rPr lang="en-US" dirty="0" smtClean="0"/>
              <a:t>A: Both</a:t>
            </a:r>
            <a:endParaRPr lang="en-US" dirty="0"/>
          </a:p>
        </p:txBody>
      </p:sp>
      <p:sp>
        <p:nvSpPr>
          <p:cNvPr id="4" name="TextBox 100"/>
          <p:cNvSpPr txBox="1"/>
          <p:nvPr/>
        </p:nvSpPr>
        <p:spPr>
          <a:xfrm>
            <a:off x="1028700" y="1066800"/>
            <a:ext cx="3924300" cy="92333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buFont typeface="+mj-lt"/>
              <a:buAutoNum type="arabicPeriod"/>
            </a:pPr>
            <a:r>
              <a:rPr lang="en-US" dirty="0" smtClean="0"/>
              <a:t>The patient shall never be infused with a single air bubble more than 0.5ml volume.</a:t>
            </a:r>
          </a:p>
        </p:txBody>
      </p:sp>
      <p:sp>
        <p:nvSpPr>
          <p:cNvPr id="5" name="TextBox 104"/>
          <p:cNvSpPr txBox="1"/>
          <p:nvPr/>
        </p:nvSpPr>
        <p:spPr>
          <a:xfrm>
            <a:off x="952500" y="5442971"/>
            <a:ext cx="3924300" cy="120032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buFont typeface="+mj-lt"/>
              <a:buAutoNum type="arabicPeriod" startAt="2"/>
            </a:pPr>
            <a:r>
              <a:rPr lang="en-US" dirty="0" smtClean="0"/>
              <a:t>When a single air bubble more than 0.5ml volume is detected, the </a:t>
            </a:r>
            <a:r>
              <a:rPr lang="en-US" b="1" dirty="0" smtClean="0">
                <a:solidFill>
                  <a:srgbClr val="FF0000"/>
                </a:solidFill>
              </a:rPr>
              <a:t>system</a:t>
            </a:r>
            <a:r>
              <a:rPr lang="en-US" dirty="0" smtClean="0">
                <a:solidFill>
                  <a:srgbClr val="FF0000"/>
                </a:solidFill>
              </a:rPr>
              <a:t> </a:t>
            </a:r>
            <a:r>
              <a:rPr lang="en-US" dirty="0" smtClean="0"/>
              <a:t>shall stop infusion within 0.1 seconds.</a:t>
            </a:r>
            <a:endParaRPr lang="en-US" dirty="0"/>
          </a:p>
        </p:txBody>
      </p:sp>
      <p:sp>
        <p:nvSpPr>
          <p:cNvPr id="6" name="TextBox 107"/>
          <p:cNvSpPr txBox="1"/>
          <p:nvPr/>
        </p:nvSpPr>
        <p:spPr>
          <a:xfrm>
            <a:off x="5067300" y="1371600"/>
            <a:ext cx="4076700" cy="92333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mj-lt"/>
              <a:buAutoNum type="arabicPeriod" startAt="3"/>
            </a:pPr>
            <a:r>
              <a:rPr lang="en-US" dirty="0" smtClean="0"/>
              <a:t>When a single air bubble more than 0.5ml volume is detected, the </a:t>
            </a:r>
            <a:r>
              <a:rPr lang="en-US" b="1" dirty="0" smtClean="0">
                <a:solidFill>
                  <a:srgbClr val="FF0000"/>
                </a:solidFill>
              </a:rPr>
              <a:t>system</a:t>
            </a:r>
            <a:r>
              <a:rPr lang="en-US" dirty="0" smtClean="0">
                <a:solidFill>
                  <a:srgbClr val="FF0000"/>
                </a:solidFill>
              </a:rPr>
              <a:t> shall </a:t>
            </a:r>
            <a:r>
              <a:rPr lang="en-US" dirty="0" smtClean="0"/>
              <a:t>issue an air-embolism command.</a:t>
            </a:r>
            <a:endParaRPr lang="en-US" dirty="0"/>
          </a:p>
        </p:txBody>
      </p:sp>
      <p:sp>
        <p:nvSpPr>
          <p:cNvPr id="7" name="TextBox 110"/>
          <p:cNvSpPr txBox="1"/>
          <p:nvPr/>
        </p:nvSpPr>
        <p:spPr>
          <a:xfrm>
            <a:off x="5578511" y="3496270"/>
            <a:ext cx="3352800" cy="92333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buFont typeface="+mj-lt"/>
              <a:buAutoNum type="arabicPeriod" startAt="4"/>
            </a:pPr>
            <a:r>
              <a:rPr lang="en-US" dirty="0" smtClean="0"/>
              <a:t>When air-embolism command is true, the </a:t>
            </a:r>
            <a:r>
              <a:rPr lang="en-US" b="1" dirty="0" smtClean="0">
                <a:solidFill>
                  <a:srgbClr val="FF0000"/>
                </a:solidFill>
              </a:rPr>
              <a:t>system</a:t>
            </a:r>
            <a:r>
              <a:rPr lang="en-US" dirty="0" smtClean="0">
                <a:solidFill>
                  <a:srgbClr val="FF0000"/>
                </a:solidFill>
              </a:rPr>
              <a:t> shall </a:t>
            </a:r>
            <a:r>
              <a:rPr lang="en-US" dirty="0" smtClean="0"/>
              <a:t>stop infusion.</a:t>
            </a:r>
          </a:p>
        </p:txBody>
      </p:sp>
      <p:sp>
        <p:nvSpPr>
          <p:cNvPr id="8" name="TextBox 118"/>
          <p:cNvSpPr txBox="1"/>
          <p:nvPr/>
        </p:nvSpPr>
        <p:spPr>
          <a:xfrm>
            <a:off x="5060792" y="5138677"/>
            <a:ext cx="4083207" cy="92333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buFont typeface="+mj-lt"/>
              <a:buAutoNum type="arabicPeriod" startAt="5"/>
            </a:pPr>
            <a:r>
              <a:rPr lang="en-US" dirty="0"/>
              <a:t>When a pump-stop command is </a:t>
            </a:r>
            <a:r>
              <a:rPr lang="en-US" dirty="0" smtClean="0"/>
              <a:t>received, the </a:t>
            </a:r>
            <a:r>
              <a:rPr lang="en-US" b="1" dirty="0" smtClean="0">
                <a:solidFill>
                  <a:srgbClr val="FF0000"/>
                </a:solidFill>
              </a:rPr>
              <a:t>system</a:t>
            </a:r>
            <a:r>
              <a:rPr lang="en-US" dirty="0" smtClean="0">
                <a:solidFill>
                  <a:srgbClr val="FF0000"/>
                </a:solidFill>
              </a:rPr>
              <a:t> shall </a:t>
            </a:r>
            <a:r>
              <a:rPr lang="en-US" dirty="0" smtClean="0"/>
              <a:t>stop piston movement within 0.1 seconds</a:t>
            </a:r>
            <a:endParaRPr lang="en-US" dirty="0"/>
          </a:p>
        </p:txBody>
      </p:sp>
      <p:grpSp>
        <p:nvGrpSpPr>
          <p:cNvPr id="15" name="Group 14"/>
          <p:cNvGrpSpPr/>
          <p:nvPr/>
        </p:nvGrpSpPr>
        <p:grpSpPr>
          <a:xfrm>
            <a:off x="1140691" y="2121411"/>
            <a:ext cx="4297344" cy="2971800"/>
            <a:chOff x="4343400" y="914400"/>
            <a:chExt cx="4114800" cy="2971800"/>
          </a:xfrm>
        </p:grpSpPr>
        <p:sp>
          <p:nvSpPr>
            <p:cNvPr id="17" name="Rounded Rectangle 16"/>
            <p:cNvSpPr/>
            <p:nvPr/>
          </p:nvSpPr>
          <p:spPr>
            <a:xfrm>
              <a:off x="4343400" y="914400"/>
              <a:ext cx="4114800" cy="2971800"/>
            </a:xfrm>
            <a:prstGeom prst="roundRect">
              <a:avLst/>
            </a:prstGeom>
            <a:solidFill>
              <a:schemeClr val="accent6">
                <a:lumMod val="20000"/>
                <a:lumOff val="80000"/>
              </a:schemeClr>
            </a:solidFill>
            <a:ln w="31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000" b="1" dirty="0" smtClean="0">
                  <a:solidFill>
                    <a:schemeClr val="tx1"/>
                  </a:solidFill>
                  <a:latin typeface="Arial" pitchFamily="34" charset="0"/>
                  <a:cs typeface="Arial" pitchFamily="34" charset="0"/>
                </a:rPr>
                <a:t>PATIENT THERAPY SYSTEM</a:t>
              </a:r>
              <a:endParaRPr lang="en-US" sz="1000" b="1" dirty="0">
                <a:solidFill>
                  <a:schemeClr val="tx1"/>
                </a:solidFill>
                <a:latin typeface="Arial" pitchFamily="34" charset="0"/>
                <a:cs typeface="Arial" pitchFamily="34" charset="0"/>
              </a:endParaRPr>
            </a:p>
          </p:txBody>
        </p:sp>
        <p:sp>
          <p:nvSpPr>
            <p:cNvPr id="18" name="Rounded Rectangle 17"/>
            <p:cNvSpPr/>
            <p:nvPr/>
          </p:nvSpPr>
          <p:spPr>
            <a:xfrm>
              <a:off x="5181600" y="1295400"/>
              <a:ext cx="3124200" cy="2438400"/>
            </a:xfrm>
            <a:prstGeom prst="roundRect">
              <a:avLst/>
            </a:prstGeom>
            <a:solidFill>
              <a:schemeClr val="accent3">
                <a:lumMod val="60000"/>
                <a:lumOff val="40000"/>
              </a:schemeClr>
            </a:solidFill>
            <a:ln>
              <a:solidFill>
                <a:srgbClr val="002060"/>
              </a:solidFill>
            </a:ln>
          </p:spPr>
          <p:style>
            <a:lnRef idx="1">
              <a:schemeClr val="accent4"/>
            </a:lnRef>
            <a:fillRef idx="2">
              <a:schemeClr val="accent4"/>
            </a:fillRef>
            <a:effectRef idx="1">
              <a:schemeClr val="accent4"/>
            </a:effectRef>
            <a:fontRef idx="minor">
              <a:schemeClr val="dk1"/>
            </a:fontRef>
          </p:style>
          <p:txBody>
            <a:bodyPr rtlCol="0" anchor="t"/>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l"/>
              <a:r>
                <a:rPr lang="en-US" sz="1000" b="1" dirty="0" smtClean="0">
                  <a:latin typeface="Arial" pitchFamily="34" charset="0"/>
                  <a:cs typeface="Arial" pitchFamily="34" charset="0"/>
                </a:rPr>
                <a:t>INFUSION SYSTEM</a:t>
              </a:r>
              <a:endParaRPr lang="en-US" sz="1000" b="1" dirty="0">
                <a:latin typeface="Arial" pitchFamily="34" charset="0"/>
                <a:cs typeface="Arial" pitchFamily="34" charset="0"/>
              </a:endParaRPr>
            </a:p>
          </p:txBody>
        </p:sp>
        <p:sp>
          <p:nvSpPr>
            <p:cNvPr id="19" name="TextBox 63"/>
            <p:cNvSpPr txBox="1"/>
            <p:nvPr/>
          </p:nvSpPr>
          <p:spPr bwMode="auto">
            <a:xfrm>
              <a:off x="6934200" y="1703718"/>
              <a:ext cx="1092746" cy="677424"/>
            </a:xfrm>
            <a:prstGeom prst="rect">
              <a:avLst/>
            </a:prstGeom>
            <a:solidFill>
              <a:schemeClr val="accent3">
                <a:lumMod val="40000"/>
                <a:lumOff val="60000"/>
              </a:schemeClr>
            </a:solidFill>
            <a:ln>
              <a:solidFill>
                <a:sysClr val="windowText" lastClr="000000"/>
              </a:solidFill>
            </a:ln>
          </p:spPr>
          <p:style>
            <a:lnRef idx="1">
              <a:schemeClr val="accent6"/>
            </a:lnRef>
            <a:fillRef idx="2">
              <a:schemeClr val="accent6"/>
            </a:fillRef>
            <a:effectRef idx="1">
              <a:schemeClr val="accent6"/>
            </a:effectRef>
            <a:fontRef idx="minor">
              <a:schemeClr val="dk1"/>
            </a:fontRef>
          </p:style>
          <p:txBody>
            <a:bodyPr wrap="square" rtlCol="0" anchor="t"/>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sz="1000" b="1" baseline="0" dirty="0" smtClean="0">
                  <a:latin typeface="Arial" pitchFamily="34" charset="0"/>
                  <a:cs typeface="Arial" pitchFamily="34" charset="0"/>
                </a:rPr>
                <a:t>AIR BUBBLE SENSOR</a:t>
              </a:r>
              <a:endParaRPr lang="en-US" sz="1000" b="1" baseline="0" dirty="0">
                <a:latin typeface="Arial" pitchFamily="34" charset="0"/>
                <a:cs typeface="Arial" pitchFamily="34" charset="0"/>
              </a:endParaRPr>
            </a:p>
          </p:txBody>
        </p:sp>
        <p:sp>
          <p:nvSpPr>
            <p:cNvPr id="20" name="TextBox 72"/>
            <p:cNvSpPr txBox="1"/>
            <p:nvPr/>
          </p:nvSpPr>
          <p:spPr>
            <a:xfrm>
              <a:off x="5562600" y="1710303"/>
              <a:ext cx="1078182" cy="670839"/>
            </a:xfrm>
            <a:prstGeom prst="rect">
              <a:avLst/>
            </a:prstGeom>
            <a:solidFill>
              <a:schemeClr val="accent3">
                <a:lumMod val="40000"/>
                <a:lumOff val="60000"/>
              </a:schemeClr>
            </a:solidFill>
            <a:ln>
              <a:solidFill>
                <a:sysClr val="windowText" lastClr="000000"/>
              </a:solidFill>
            </a:ln>
          </p:spPr>
          <p:style>
            <a:lnRef idx="1">
              <a:schemeClr val="accent6"/>
            </a:lnRef>
            <a:fillRef idx="2">
              <a:schemeClr val="accent6"/>
            </a:fillRef>
            <a:effectRef idx="1">
              <a:schemeClr val="accent6"/>
            </a:effectRef>
            <a:fontRef idx="minor">
              <a:schemeClr val="dk1"/>
            </a:fontRef>
          </p:style>
          <p:txBody>
            <a:bodyPr wrap="square" rtlCol="0" anchor="t"/>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sz="1000" b="1" dirty="0" smtClean="0">
                  <a:latin typeface="Arial" pitchFamily="34" charset="0"/>
                  <a:cs typeface="Arial" pitchFamily="34" charset="0"/>
                </a:rPr>
                <a:t>DRUG DELIVERY HARDWARE</a:t>
              </a:r>
              <a:endParaRPr lang="en-US" sz="1000" b="1" dirty="0">
                <a:latin typeface="Arial" pitchFamily="34" charset="0"/>
                <a:cs typeface="Arial" pitchFamily="34" charset="0"/>
              </a:endParaRPr>
            </a:p>
          </p:txBody>
        </p:sp>
        <p:sp>
          <p:nvSpPr>
            <p:cNvPr id="21" name="Rounded Rectangle 20"/>
            <p:cNvSpPr/>
            <p:nvPr/>
          </p:nvSpPr>
          <p:spPr>
            <a:xfrm>
              <a:off x="5487987" y="2602812"/>
              <a:ext cx="2693123" cy="978588"/>
            </a:xfrm>
            <a:prstGeom prst="roundRect">
              <a:avLst/>
            </a:prstGeom>
            <a:solidFill>
              <a:srgbClr val="FFC000"/>
            </a:solidFill>
            <a:ln>
              <a:solidFill>
                <a:srgbClr val="002060"/>
              </a:solidFill>
            </a:ln>
          </p:spPr>
          <p:style>
            <a:lnRef idx="1">
              <a:schemeClr val="accent4"/>
            </a:lnRef>
            <a:fillRef idx="2">
              <a:schemeClr val="accent4"/>
            </a:fillRef>
            <a:effectRef idx="1">
              <a:schemeClr val="accent4"/>
            </a:effectRef>
            <a:fontRef idx="minor">
              <a:schemeClr val="dk1"/>
            </a:fontRef>
          </p:style>
          <p:txBody>
            <a:bodyPr rtlCol="0" anchor="t"/>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l"/>
              <a:r>
                <a:rPr lang="en-US" sz="1000" b="1" dirty="0" smtClean="0">
                  <a:latin typeface="Arial" pitchFamily="34" charset="0"/>
                  <a:cs typeface="Arial" pitchFamily="34" charset="0"/>
                </a:rPr>
                <a:t>PUMP SYSTEM</a:t>
              </a:r>
              <a:endParaRPr lang="en-US" sz="1000" b="1" dirty="0">
                <a:latin typeface="Arial" pitchFamily="34" charset="0"/>
                <a:cs typeface="Arial" pitchFamily="34" charset="0"/>
              </a:endParaRPr>
            </a:p>
          </p:txBody>
        </p:sp>
        <p:sp>
          <p:nvSpPr>
            <p:cNvPr id="22" name="TextBox 71"/>
            <p:cNvSpPr txBox="1"/>
            <p:nvPr/>
          </p:nvSpPr>
          <p:spPr>
            <a:xfrm>
              <a:off x="5715000" y="2942583"/>
              <a:ext cx="951121" cy="530202"/>
            </a:xfrm>
            <a:prstGeom prst="rect">
              <a:avLst/>
            </a:prstGeom>
            <a:solidFill>
              <a:srgbClr val="FFFF66"/>
            </a:solidFill>
            <a:ln>
              <a:solidFill>
                <a:sysClr val="windowText" lastClr="000000"/>
              </a:solidFill>
            </a:ln>
          </p:spPr>
          <p:style>
            <a:lnRef idx="1">
              <a:schemeClr val="accent6"/>
            </a:lnRef>
            <a:fillRef idx="2">
              <a:schemeClr val="accent6"/>
            </a:fillRef>
            <a:effectRef idx="1">
              <a:schemeClr val="accent6"/>
            </a:effectRef>
            <a:fontRef idx="minor">
              <a:schemeClr val="dk1"/>
            </a:fontRef>
          </p:style>
          <p:txBody>
            <a:bodyPr wrap="square" rtlCol="0" anchor="t"/>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sz="1000" b="1" dirty="0" smtClean="0">
                  <a:latin typeface="Arial" pitchFamily="34" charset="0"/>
                  <a:cs typeface="Arial" pitchFamily="34" charset="0"/>
                </a:rPr>
                <a:t>PUMP HARDWARE</a:t>
              </a:r>
            </a:p>
            <a:p>
              <a:pPr algn="ctr"/>
              <a:endParaRPr lang="en-US" sz="1000" b="1" dirty="0">
                <a:latin typeface="Arial" pitchFamily="34" charset="0"/>
                <a:cs typeface="Arial" pitchFamily="34" charset="0"/>
              </a:endParaRPr>
            </a:p>
          </p:txBody>
        </p:sp>
        <p:sp>
          <p:nvSpPr>
            <p:cNvPr id="23" name="TextBox 73"/>
            <p:cNvSpPr txBox="1"/>
            <p:nvPr/>
          </p:nvSpPr>
          <p:spPr bwMode="auto">
            <a:xfrm>
              <a:off x="6951811" y="2928728"/>
              <a:ext cx="1075136" cy="531033"/>
            </a:xfrm>
            <a:prstGeom prst="rect">
              <a:avLst/>
            </a:prstGeom>
            <a:solidFill>
              <a:srgbClr val="FFFF66"/>
            </a:solidFill>
            <a:ln>
              <a:solidFill>
                <a:sysClr val="windowText" lastClr="000000"/>
              </a:solidFill>
            </a:ln>
          </p:spPr>
          <p:style>
            <a:lnRef idx="1">
              <a:schemeClr val="accent6"/>
            </a:lnRef>
            <a:fillRef idx="2">
              <a:schemeClr val="accent6"/>
            </a:fillRef>
            <a:effectRef idx="1">
              <a:schemeClr val="accent6"/>
            </a:effectRef>
            <a:fontRef idx="minor">
              <a:schemeClr val="dk1"/>
            </a:fontRef>
          </p:style>
          <p:txBody>
            <a:bodyPr wrap="square" rtlCol="0" anchor="t"/>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sz="1000" b="1" dirty="0" smtClean="0">
                  <a:latin typeface="Arial" pitchFamily="34" charset="0"/>
                  <a:cs typeface="Arial" pitchFamily="34" charset="0"/>
                </a:rPr>
                <a:t>PUMP CONTROLLER</a:t>
              </a:r>
              <a:endParaRPr lang="en-US" sz="1000" b="1" dirty="0">
                <a:latin typeface="Arial" pitchFamily="34" charset="0"/>
                <a:cs typeface="Arial" pitchFamily="34" charset="0"/>
              </a:endParaRPr>
            </a:p>
          </p:txBody>
        </p:sp>
      </p:grpSp>
      <p:cxnSp>
        <p:nvCxnSpPr>
          <p:cNvPr id="10" name="Straight Arrow Connector 9"/>
          <p:cNvCxnSpPr/>
          <p:nvPr/>
        </p:nvCxnSpPr>
        <p:spPr>
          <a:xfrm flipH="1" flipV="1">
            <a:off x="3502892" y="4553657"/>
            <a:ext cx="2364508" cy="539554"/>
          </a:xfrm>
          <a:prstGeom prst="straightConnector1">
            <a:avLst/>
          </a:prstGeom>
          <a:ln w="38100">
            <a:solidFill>
              <a:srgbClr val="0000FF"/>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1932835" y="4679797"/>
            <a:ext cx="427056" cy="730403"/>
          </a:xfrm>
          <a:prstGeom prst="straightConnector1">
            <a:avLst/>
          </a:prstGeom>
          <a:ln w="38100">
            <a:solidFill>
              <a:srgbClr val="0000FF"/>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4953000" y="4056652"/>
            <a:ext cx="1010709" cy="123824"/>
          </a:xfrm>
          <a:prstGeom prst="straightConnector1">
            <a:avLst/>
          </a:prstGeom>
          <a:ln w="38100">
            <a:solidFill>
              <a:srgbClr val="0000FF"/>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4913735" y="2228671"/>
            <a:ext cx="1103756" cy="772903"/>
          </a:xfrm>
          <a:prstGeom prst="straightConnector1">
            <a:avLst/>
          </a:prstGeom>
          <a:ln w="38100">
            <a:solidFill>
              <a:srgbClr val="0000FF"/>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1932835" y="1905000"/>
            <a:ext cx="83241" cy="323671"/>
          </a:xfrm>
          <a:prstGeom prst="straightConnector1">
            <a:avLst/>
          </a:prstGeom>
          <a:ln w="38100">
            <a:solidFill>
              <a:srgbClr val="0000FF"/>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29" name="Date Placeholder 28"/>
          <p:cNvSpPr>
            <a:spLocks noGrp="1"/>
          </p:cNvSpPr>
          <p:nvPr>
            <p:ph type="dt" sz="half" idx="10"/>
          </p:nvPr>
        </p:nvSpPr>
        <p:spPr/>
        <p:txBody>
          <a:bodyPr/>
          <a:lstStyle/>
          <a:p>
            <a:fld id="{6B4B9F30-D364-49A6-A36C-30575FF3D8CB}" type="datetime1">
              <a:rPr lang="en-US" smtClean="0"/>
              <a:t>3/17/2014</a:t>
            </a:fld>
            <a:endParaRPr lang="en-US"/>
          </a:p>
        </p:txBody>
      </p:sp>
      <p:sp>
        <p:nvSpPr>
          <p:cNvPr id="30" name="Footer Placeholder 29"/>
          <p:cNvSpPr>
            <a:spLocks noGrp="1"/>
          </p:cNvSpPr>
          <p:nvPr>
            <p:ph type="ftr" sz="quarter" idx="11"/>
          </p:nvPr>
        </p:nvSpPr>
        <p:spPr/>
        <p:txBody>
          <a:bodyPr/>
          <a:lstStyle/>
          <a:p>
            <a:r>
              <a:rPr lang="en-US" smtClean="0"/>
              <a:t>AADL and AGREE - Mike Whalen</a:t>
            </a:r>
            <a:endParaRPr lang="en-US"/>
          </a:p>
        </p:txBody>
      </p:sp>
      <p:sp>
        <p:nvSpPr>
          <p:cNvPr id="31" name="Slide Number Placeholder 30"/>
          <p:cNvSpPr>
            <a:spLocks noGrp="1"/>
          </p:cNvSpPr>
          <p:nvPr>
            <p:ph type="sldNum" sz="quarter" idx="12"/>
          </p:nvPr>
        </p:nvSpPr>
        <p:spPr/>
        <p:txBody>
          <a:bodyPr/>
          <a:lstStyle/>
          <a:p>
            <a:fld id="{18250796-018E-43D5-882A-E607C2673EBA}" type="slidenum">
              <a:rPr lang="en-US" smtClean="0"/>
              <a:t>38</a:t>
            </a:fld>
            <a:endParaRPr lang="en-US"/>
          </a:p>
        </p:txBody>
      </p:sp>
    </p:spTree>
    <p:extLst>
      <p:ext uri="{BB962C8B-B14F-4D97-AF65-F5344CB8AC3E}">
        <p14:creationId xmlns:p14="http://schemas.microsoft.com/office/powerpoint/2010/main" val="5362002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61712B5-FD7A-4448-AE79-1D2369B82256}" type="datetime1">
              <a:rPr lang="en-US" smtClean="0"/>
              <a:t>3/17/2014</a:t>
            </a:fld>
            <a:endParaRPr lang="en-US"/>
          </a:p>
        </p:txBody>
      </p:sp>
      <p:sp>
        <p:nvSpPr>
          <p:cNvPr id="5" name="Footer Placeholder 4"/>
          <p:cNvSpPr>
            <a:spLocks noGrp="1"/>
          </p:cNvSpPr>
          <p:nvPr>
            <p:ph type="ftr" sz="quarter" idx="11"/>
          </p:nvPr>
        </p:nvSpPr>
        <p:spPr/>
        <p:txBody>
          <a:bodyPr/>
          <a:lstStyle/>
          <a:p>
            <a:r>
              <a:rPr lang="en-US" smtClean="0"/>
              <a:t>AADL and AGREE - Mike Whalen</a:t>
            </a:r>
            <a:endParaRPr lang="en-US"/>
          </a:p>
        </p:txBody>
      </p:sp>
      <p:sp>
        <p:nvSpPr>
          <p:cNvPr id="6" name="Slide Number Placeholder 5"/>
          <p:cNvSpPr>
            <a:spLocks noGrp="1"/>
          </p:cNvSpPr>
          <p:nvPr>
            <p:ph type="sldNum" sz="quarter" idx="12"/>
          </p:nvPr>
        </p:nvSpPr>
        <p:spPr/>
        <p:txBody>
          <a:bodyPr/>
          <a:lstStyle/>
          <a:p>
            <a:fld id="{18250796-018E-43D5-882A-E607C2673EBA}" type="slidenum">
              <a:rPr lang="en-US" smtClean="0"/>
              <a:pPr/>
              <a:t>39</a:t>
            </a:fld>
            <a:endParaRPr lang="en-US" dirty="0"/>
          </a:p>
        </p:txBody>
      </p:sp>
      <p:pic>
        <p:nvPicPr>
          <p:cNvPr id="7" name="Picture 3" descr="a380"/>
          <p:cNvPicPr>
            <a:picLocks noChangeAspect="1" noChangeArrowheads="1"/>
          </p:cNvPicPr>
          <p:nvPr/>
        </p:nvPicPr>
        <p:blipFill>
          <a:blip r:embed="rId2">
            <a:extLst>
              <a:ext uri="{28A0092B-C50C-407E-A947-70E740481C1C}">
                <a14:useLocalDpi xmlns:a14="http://schemas.microsoft.com/office/drawing/2010/main" val="0"/>
              </a:ext>
            </a:extLst>
          </a:blip>
          <a:srcRect t="34483" b="13792"/>
          <a:stretch>
            <a:fillRect/>
          </a:stretch>
        </p:blipFill>
        <p:spPr>
          <a:xfrm>
            <a:off x="725146" y="1524000"/>
            <a:ext cx="7885454" cy="36560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4401147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 Example: </a:t>
            </a:r>
            <a:endParaRPr lang="en-US" dirty="0"/>
          </a:p>
        </p:txBody>
      </p:sp>
      <p:sp>
        <p:nvSpPr>
          <p:cNvPr id="4" name="Date Placeholder 3"/>
          <p:cNvSpPr>
            <a:spLocks noGrp="1"/>
          </p:cNvSpPr>
          <p:nvPr>
            <p:ph type="dt" sz="half" idx="10"/>
          </p:nvPr>
        </p:nvSpPr>
        <p:spPr/>
        <p:txBody>
          <a:bodyPr/>
          <a:lstStyle/>
          <a:p>
            <a:fld id="{77E5425D-E140-4B3C-A86F-9B1339C314F5}" type="datetime1">
              <a:rPr lang="en-US" smtClean="0"/>
              <a:t>3/17/2014</a:t>
            </a:fld>
            <a:endParaRPr lang="en-US" dirty="0"/>
          </a:p>
        </p:txBody>
      </p:sp>
      <p:sp>
        <p:nvSpPr>
          <p:cNvPr id="5" name="Footer Placeholder 4"/>
          <p:cNvSpPr>
            <a:spLocks noGrp="1"/>
          </p:cNvSpPr>
          <p:nvPr>
            <p:ph type="ftr" sz="quarter" idx="11"/>
          </p:nvPr>
        </p:nvSpPr>
        <p:spPr/>
        <p:txBody>
          <a:bodyPr/>
          <a:lstStyle/>
          <a:p>
            <a:r>
              <a:rPr lang="en-US" smtClean="0"/>
              <a:t>AADL and AGREE - Mike Whalen</a:t>
            </a:r>
            <a:endParaRPr lang="en-US" dirty="0"/>
          </a:p>
        </p:txBody>
      </p:sp>
      <p:sp>
        <p:nvSpPr>
          <p:cNvPr id="6" name="Slide Number Placeholder 5"/>
          <p:cNvSpPr>
            <a:spLocks noGrp="1"/>
          </p:cNvSpPr>
          <p:nvPr>
            <p:ph type="sldNum" sz="quarter" idx="12"/>
          </p:nvPr>
        </p:nvSpPr>
        <p:spPr/>
        <p:txBody>
          <a:bodyPr/>
          <a:lstStyle/>
          <a:p>
            <a:fld id="{4D024EAD-959E-4AE8-BC1E-4597B6F00E83}" type="slidenum">
              <a:rPr lang="en-US" smtClean="0"/>
              <a:pPr/>
              <a:t>4</a:t>
            </a:fld>
            <a:endParaRPr lang="en-US" dirty="0"/>
          </a:p>
        </p:txBody>
      </p:sp>
      <p:pic>
        <p:nvPicPr>
          <p:cNvPr id="2050" name="Picture 2"/>
          <p:cNvPicPr>
            <a:picLocks noChangeAspect="1" noChangeArrowheads="1"/>
          </p:cNvPicPr>
          <p:nvPr/>
        </p:nvPicPr>
        <p:blipFill>
          <a:blip r:embed="rId3" cstate="print"/>
          <a:srcRect/>
          <a:stretch>
            <a:fillRect/>
          </a:stretch>
        </p:blipFill>
        <p:spPr bwMode="auto">
          <a:xfrm>
            <a:off x="0" y="1447800"/>
            <a:ext cx="5982886" cy="4578350"/>
          </a:xfrm>
          <a:prstGeom prst="rect">
            <a:avLst/>
          </a:prstGeom>
          <a:noFill/>
          <a:ln w="9525">
            <a:solidFill>
              <a:schemeClr val="tx1"/>
            </a:solidFill>
            <a:miter lim="800000"/>
            <a:headEnd/>
            <a:tailEnd/>
          </a:ln>
        </p:spPr>
      </p:pic>
      <p:sp>
        <p:nvSpPr>
          <p:cNvPr id="9" name="TextBox 8"/>
          <p:cNvSpPr txBox="1"/>
          <p:nvPr/>
        </p:nvSpPr>
        <p:spPr>
          <a:xfrm>
            <a:off x="6019800" y="1828800"/>
            <a:ext cx="3200400" cy="3539430"/>
          </a:xfrm>
          <a:prstGeom prst="rect">
            <a:avLst/>
          </a:prstGeom>
          <a:noFill/>
        </p:spPr>
        <p:txBody>
          <a:bodyPr wrap="square" rtlCol="0">
            <a:spAutoFit/>
          </a:bodyPr>
          <a:lstStyle/>
          <a:p>
            <a:r>
              <a:rPr lang="en-US" sz="1400" dirty="0" smtClean="0"/>
              <a:t>MFD Hosted: </a:t>
            </a:r>
          </a:p>
          <a:p>
            <a:r>
              <a:rPr lang="en-US" sz="1400" dirty="0" smtClean="0"/>
              <a:t>  </a:t>
            </a:r>
            <a:r>
              <a:rPr lang="en-US" sz="1400" b="1" dirty="0" smtClean="0"/>
              <a:t>DM</a:t>
            </a:r>
            <a:r>
              <a:rPr lang="en-US" sz="1400" dirty="0" smtClean="0"/>
              <a:t>: MFD Display Manager</a:t>
            </a:r>
          </a:p>
          <a:p>
            <a:r>
              <a:rPr lang="en-US" sz="1400" dirty="0" smtClean="0"/>
              <a:t>  </a:t>
            </a:r>
            <a:r>
              <a:rPr lang="en-US" sz="1400" b="1" dirty="0" smtClean="0"/>
              <a:t>WAM</a:t>
            </a:r>
            <a:r>
              <a:rPr lang="en-US" sz="1400" dirty="0" smtClean="0"/>
              <a:t>: Warning and Annunciations </a:t>
            </a:r>
            <a:br>
              <a:rPr lang="en-US" sz="1400" dirty="0" smtClean="0"/>
            </a:br>
            <a:r>
              <a:rPr lang="en-US" sz="1400" dirty="0" smtClean="0"/>
              <a:t>     Manager</a:t>
            </a:r>
          </a:p>
          <a:p>
            <a:r>
              <a:rPr lang="en-US" sz="1400" dirty="0" smtClean="0"/>
              <a:t>  </a:t>
            </a:r>
            <a:r>
              <a:rPr lang="en-US" sz="1400" b="1" dirty="0" smtClean="0"/>
              <a:t>PCM</a:t>
            </a:r>
            <a:r>
              <a:rPr lang="en-US" sz="1400" dirty="0" smtClean="0"/>
              <a:t>: Page Content and Menu Manager</a:t>
            </a:r>
          </a:p>
          <a:p>
            <a:r>
              <a:rPr lang="en-US" sz="1400" dirty="0" smtClean="0"/>
              <a:t>  </a:t>
            </a:r>
            <a:r>
              <a:rPr lang="en-US" sz="1400" b="1" dirty="0" smtClean="0"/>
              <a:t>FD</a:t>
            </a:r>
            <a:r>
              <a:rPr lang="en-US" sz="1400" dirty="0" smtClean="0"/>
              <a:t>: Flight Director</a:t>
            </a:r>
          </a:p>
          <a:p>
            <a:endParaRPr lang="en-US" sz="1400" dirty="0" smtClean="0"/>
          </a:p>
          <a:p>
            <a:endParaRPr lang="en-US" sz="1400" dirty="0" smtClean="0"/>
          </a:p>
          <a:p>
            <a:r>
              <a:rPr lang="en-US" sz="1400" dirty="0" smtClean="0"/>
              <a:t>Mission Hosted: </a:t>
            </a:r>
          </a:p>
          <a:p>
            <a:r>
              <a:rPr lang="en-US" sz="1400" dirty="0" smtClean="0"/>
              <a:t>  </a:t>
            </a:r>
            <a:r>
              <a:rPr lang="en-US" sz="1400" b="1" dirty="0" smtClean="0"/>
              <a:t>CM</a:t>
            </a:r>
            <a:r>
              <a:rPr lang="en-US" sz="1400" dirty="0" smtClean="0"/>
              <a:t>: Communications Manager</a:t>
            </a:r>
          </a:p>
          <a:p>
            <a:r>
              <a:rPr lang="en-US" sz="1400" dirty="0" smtClean="0"/>
              <a:t>  </a:t>
            </a:r>
            <a:r>
              <a:rPr lang="en-US" sz="1400" b="1" dirty="0" smtClean="0"/>
              <a:t>WM</a:t>
            </a:r>
            <a:r>
              <a:rPr lang="en-US" sz="1400" dirty="0" smtClean="0"/>
              <a:t>: Weapons Manager</a:t>
            </a:r>
          </a:p>
          <a:p>
            <a:r>
              <a:rPr lang="en-US" sz="1400" dirty="0" smtClean="0"/>
              <a:t>  </a:t>
            </a:r>
            <a:r>
              <a:rPr lang="en-US" sz="1400" b="1" dirty="0" smtClean="0"/>
              <a:t>SA</a:t>
            </a:r>
            <a:r>
              <a:rPr lang="en-US" sz="1400" dirty="0" smtClean="0"/>
              <a:t>: Situational Awareness</a:t>
            </a:r>
          </a:p>
          <a:p>
            <a:r>
              <a:rPr lang="en-US" sz="1400" dirty="0" smtClean="0"/>
              <a:t>  </a:t>
            </a:r>
            <a:r>
              <a:rPr lang="en-US" sz="1400" b="1" dirty="0" smtClean="0"/>
              <a:t>FM</a:t>
            </a:r>
            <a:r>
              <a:rPr lang="en-US" sz="1400" dirty="0" smtClean="0"/>
              <a:t>: Flight Manager</a:t>
            </a:r>
          </a:p>
          <a:p>
            <a:r>
              <a:rPr lang="en-US" sz="1400" dirty="0" smtClean="0"/>
              <a:t>  </a:t>
            </a:r>
            <a:r>
              <a:rPr lang="en-US" sz="1400" b="1" dirty="0" smtClean="0"/>
              <a:t>MSM</a:t>
            </a:r>
            <a:r>
              <a:rPr lang="en-US" sz="1400" dirty="0" smtClean="0"/>
              <a:t>: Mission Sensor Manager</a:t>
            </a:r>
          </a:p>
          <a:p>
            <a:r>
              <a:rPr lang="en-US" sz="1400" dirty="0" smtClean="0"/>
              <a:t>  </a:t>
            </a:r>
            <a:r>
              <a:rPr lang="en-US" sz="1400" b="1" dirty="0" smtClean="0"/>
              <a:t>1553</a:t>
            </a:r>
            <a:r>
              <a:rPr lang="en-US" sz="1400" dirty="0" smtClean="0"/>
              <a:t>: Software Interface to </a:t>
            </a:r>
            <a:br>
              <a:rPr lang="en-US" sz="1400" dirty="0" smtClean="0"/>
            </a:br>
            <a:r>
              <a:rPr lang="en-US" sz="1400" dirty="0" smtClean="0"/>
              <a:t>     MIL STD 1553 bus</a:t>
            </a:r>
          </a:p>
        </p:txBody>
      </p:sp>
      <p:sp>
        <p:nvSpPr>
          <p:cNvPr id="3" name="TextBox 2"/>
          <p:cNvSpPr txBox="1"/>
          <p:nvPr/>
        </p:nvSpPr>
        <p:spPr>
          <a:xfrm>
            <a:off x="1066800" y="6106180"/>
            <a:ext cx="4495800" cy="523220"/>
          </a:xfrm>
          <a:prstGeom prst="rect">
            <a:avLst/>
          </a:prstGeom>
          <a:noFill/>
        </p:spPr>
        <p:txBody>
          <a:bodyPr wrap="square" rtlCol="0">
            <a:spAutoFit/>
          </a:bodyPr>
          <a:lstStyle/>
          <a:p>
            <a:r>
              <a:rPr lang="en-US" sz="1400" i="1" dirty="0" smtClean="0"/>
              <a:t>Image from “Embedded </a:t>
            </a:r>
            <a:r>
              <a:rPr lang="en-US" sz="1400" i="1" dirty="0"/>
              <a:t>System Architecture Analysis Using SAE AADL” by </a:t>
            </a:r>
            <a:r>
              <a:rPr lang="en-US" sz="1400" i="1" dirty="0" err="1"/>
              <a:t>Feiler</a:t>
            </a:r>
            <a:r>
              <a:rPr lang="en-US" sz="1400" i="1" dirty="0"/>
              <a:t>, </a:t>
            </a:r>
            <a:r>
              <a:rPr lang="en-US" sz="1400" i="1" dirty="0" err="1"/>
              <a:t>Gluch</a:t>
            </a:r>
            <a:r>
              <a:rPr lang="en-US" sz="1400" i="1" dirty="0"/>
              <a:t>, </a:t>
            </a:r>
            <a:r>
              <a:rPr lang="en-US" sz="1400" i="1" dirty="0" err="1"/>
              <a:t>Hudak</a:t>
            </a:r>
            <a:r>
              <a:rPr lang="en-US" sz="1400" i="1" dirty="0"/>
              <a:t>, and Lewis</a:t>
            </a:r>
            <a:r>
              <a:rPr lang="en-US" sz="1400" i="1" dirty="0" smtClean="0"/>
              <a:t>.</a:t>
            </a:r>
            <a:endParaRPr lang="en-US" dirty="0"/>
          </a:p>
        </p:txBody>
      </p:sp>
    </p:spTree>
    <p:extLst>
      <p:ext uri="{BB962C8B-B14F-4D97-AF65-F5344CB8AC3E}">
        <p14:creationId xmlns:p14="http://schemas.microsoft.com/office/powerpoint/2010/main" val="166504255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Your How is My What</a:t>
            </a:r>
            <a:endParaRPr lang="en-US" dirty="0"/>
          </a:p>
        </p:txBody>
      </p:sp>
      <p:sp>
        <p:nvSpPr>
          <p:cNvPr id="5" name="Content Placeholder 4"/>
          <p:cNvSpPr>
            <a:spLocks noGrp="1"/>
          </p:cNvSpPr>
          <p:nvPr>
            <p:ph idx="1"/>
          </p:nvPr>
        </p:nvSpPr>
        <p:spPr>
          <a:xfrm>
            <a:off x="1295400" y="1447800"/>
            <a:ext cx="7498080" cy="4800600"/>
          </a:xfrm>
        </p:spPr>
        <p:txBody>
          <a:bodyPr>
            <a:normAutofit/>
          </a:bodyPr>
          <a:lstStyle/>
          <a:p>
            <a:r>
              <a:rPr lang="en-US" sz="2800" dirty="0" smtClean="0"/>
              <a:t>Systems are hierarchically organized</a:t>
            </a:r>
          </a:p>
          <a:p>
            <a:r>
              <a:rPr lang="en-US" sz="2800" dirty="0" smtClean="0"/>
              <a:t>Requirements vs. architectural design must be a matter of perspective</a:t>
            </a:r>
          </a:p>
          <a:p>
            <a:r>
              <a:rPr lang="en-US" sz="2800" dirty="0" smtClean="0"/>
              <a:t>Need better support for </a:t>
            </a:r>
            <a:r>
              <a:rPr lang="en-US" sz="2800" i="1" dirty="0" smtClean="0"/>
              <a:t>N</a:t>
            </a:r>
            <a:r>
              <a:rPr lang="en-US" sz="2800" dirty="0" smtClean="0"/>
              <a:t>-level decompositions for </a:t>
            </a:r>
            <a:r>
              <a:rPr lang="en-US" sz="2800" b="1" dirty="0" smtClean="0"/>
              <a:t>requirements </a:t>
            </a:r>
            <a:r>
              <a:rPr lang="en-US" sz="2800" dirty="0" smtClean="0"/>
              <a:t>and </a:t>
            </a:r>
            <a:r>
              <a:rPr lang="en-US" sz="2800" b="1" dirty="0" smtClean="0"/>
              <a:t>architectural</a:t>
            </a:r>
            <a:r>
              <a:rPr lang="en-US" sz="2800" dirty="0" smtClean="0"/>
              <a:t> </a:t>
            </a:r>
            <a:r>
              <a:rPr lang="en-US" sz="2800" b="1" dirty="0" smtClean="0"/>
              <a:t>design</a:t>
            </a:r>
          </a:p>
          <a:p>
            <a:pPr lvl="1"/>
            <a:r>
              <a:rPr lang="en-US" sz="2400" dirty="0" smtClean="0"/>
              <a:t>Reference model support</a:t>
            </a:r>
          </a:p>
          <a:p>
            <a:pPr lvl="2"/>
            <a:r>
              <a:rPr lang="en-US" sz="2000" dirty="0" smtClean="0"/>
              <a:t>How </a:t>
            </a:r>
            <a:r>
              <a:rPr lang="en-US" sz="2000" dirty="0"/>
              <a:t>do elements “flow” between world, machine, and specification as we decompose </a:t>
            </a:r>
            <a:r>
              <a:rPr lang="en-US" sz="2000" dirty="0" smtClean="0"/>
              <a:t>systems?</a:t>
            </a:r>
            <a:endParaRPr lang="en-US" sz="1600" dirty="0" smtClean="0"/>
          </a:p>
          <a:p>
            <a:pPr lvl="1"/>
            <a:r>
              <a:rPr lang="en-US" sz="2400" dirty="0" smtClean="0"/>
              <a:t>Certification standard support (DO-178B/C)</a:t>
            </a:r>
          </a:p>
          <a:p>
            <a:pPr lvl="2"/>
            <a:r>
              <a:rPr lang="en-US" sz="2000" dirty="0" smtClean="0"/>
              <a:t>Currently: two levels of decomposition:  “high” and “low”</a:t>
            </a:r>
          </a:p>
        </p:txBody>
      </p:sp>
      <p:sp>
        <p:nvSpPr>
          <p:cNvPr id="6" name="Date Placeholder 5"/>
          <p:cNvSpPr>
            <a:spLocks noGrp="1"/>
          </p:cNvSpPr>
          <p:nvPr>
            <p:ph type="dt" sz="half" idx="10"/>
          </p:nvPr>
        </p:nvSpPr>
        <p:spPr/>
        <p:txBody>
          <a:bodyPr/>
          <a:lstStyle/>
          <a:p>
            <a:fld id="{8D1B5B9D-7883-46EB-8B68-9F9257F0F6FE}" type="datetime1">
              <a:rPr lang="en-US" smtClean="0"/>
              <a:t>3/17/2014</a:t>
            </a:fld>
            <a:endParaRPr lang="en-US"/>
          </a:p>
        </p:txBody>
      </p:sp>
      <p:sp>
        <p:nvSpPr>
          <p:cNvPr id="8" name="Footer Placeholder 7"/>
          <p:cNvSpPr>
            <a:spLocks noGrp="1"/>
          </p:cNvSpPr>
          <p:nvPr>
            <p:ph type="ftr" sz="quarter" idx="11"/>
          </p:nvPr>
        </p:nvSpPr>
        <p:spPr/>
        <p:txBody>
          <a:bodyPr/>
          <a:lstStyle/>
          <a:p>
            <a:r>
              <a:rPr lang="en-US" smtClean="0"/>
              <a:t>AADL and AGREE - Mike Whalen</a:t>
            </a:r>
            <a:endParaRPr lang="en-US" dirty="0"/>
          </a:p>
        </p:txBody>
      </p:sp>
      <p:sp>
        <p:nvSpPr>
          <p:cNvPr id="2" name="Slide Number Placeholder 1"/>
          <p:cNvSpPr>
            <a:spLocks noGrp="1"/>
          </p:cNvSpPr>
          <p:nvPr>
            <p:ph type="sldNum" sz="quarter" idx="12"/>
          </p:nvPr>
        </p:nvSpPr>
        <p:spPr/>
        <p:txBody>
          <a:bodyPr/>
          <a:lstStyle/>
          <a:p>
            <a:fld id="{18250796-018E-43D5-882A-E607C2673EBA}" type="slidenum">
              <a:rPr lang="en-US" smtClean="0"/>
              <a:t>40</a:t>
            </a:fld>
            <a:endParaRPr lang="en-US"/>
          </a:p>
        </p:txBody>
      </p:sp>
    </p:spTree>
    <p:extLst>
      <p:ext uri="{BB962C8B-B14F-4D97-AF65-F5344CB8AC3E}">
        <p14:creationId xmlns:p14="http://schemas.microsoft.com/office/powerpoint/2010/main" val="12244824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Twin Peaks</a:t>
            </a:r>
            <a:endParaRPr lang="en-US" dirty="0"/>
          </a:p>
        </p:txBody>
      </p:sp>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4628" y="1905000"/>
            <a:ext cx="6346372"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Date Placeholder 2"/>
          <p:cNvSpPr>
            <a:spLocks noGrp="1"/>
          </p:cNvSpPr>
          <p:nvPr>
            <p:ph type="dt" sz="half" idx="10"/>
          </p:nvPr>
        </p:nvSpPr>
        <p:spPr/>
        <p:txBody>
          <a:bodyPr/>
          <a:lstStyle/>
          <a:p>
            <a:fld id="{2C4F51B9-B331-4A72-B801-79A5D70BD1B2}" type="datetime1">
              <a:rPr lang="en-US" smtClean="0"/>
              <a:t>3/17/2014</a:t>
            </a:fld>
            <a:endParaRPr lang="en-US"/>
          </a:p>
        </p:txBody>
      </p:sp>
      <p:sp>
        <p:nvSpPr>
          <p:cNvPr id="4" name="Footer Placeholder 3"/>
          <p:cNvSpPr>
            <a:spLocks noGrp="1"/>
          </p:cNvSpPr>
          <p:nvPr>
            <p:ph type="ftr" sz="quarter" idx="11"/>
          </p:nvPr>
        </p:nvSpPr>
        <p:spPr/>
        <p:txBody>
          <a:bodyPr/>
          <a:lstStyle/>
          <a:p>
            <a:r>
              <a:rPr lang="en-US" smtClean="0"/>
              <a:t>AADL and AGREE - Mike Whalen</a:t>
            </a:r>
            <a:endParaRPr lang="en-US"/>
          </a:p>
        </p:txBody>
      </p:sp>
      <p:sp>
        <p:nvSpPr>
          <p:cNvPr id="5" name="Slide Number Placeholder 4"/>
          <p:cNvSpPr>
            <a:spLocks noGrp="1"/>
          </p:cNvSpPr>
          <p:nvPr>
            <p:ph type="sldNum" sz="quarter" idx="12"/>
          </p:nvPr>
        </p:nvSpPr>
        <p:spPr/>
        <p:txBody>
          <a:bodyPr/>
          <a:lstStyle/>
          <a:p>
            <a:fld id="{18250796-018E-43D5-882A-E607C2673EBA}" type="slidenum">
              <a:rPr lang="en-US" smtClean="0"/>
              <a:t>41</a:t>
            </a:fld>
            <a:endParaRPr lang="en-US"/>
          </a:p>
        </p:txBody>
      </p:sp>
    </p:spTree>
    <p:extLst>
      <p:ext uri="{BB962C8B-B14F-4D97-AF65-F5344CB8AC3E}">
        <p14:creationId xmlns:p14="http://schemas.microsoft.com/office/powerpoint/2010/main" val="7048841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Flow is Bi-directional</a:t>
            </a:r>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1" y="1491715"/>
            <a:ext cx="8077200" cy="5137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Date Placeholder 2"/>
          <p:cNvSpPr>
            <a:spLocks noGrp="1"/>
          </p:cNvSpPr>
          <p:nvPr>
            <p:ph type="dt" sz="half" idx="10"/>
          </p:nvPr>
        </p:nvSpPr>
        <p:spPr/>
        <p:txBody>
          <a:bodyPr/>
          <a:lstStyle/>
          <a:p>
            <a:fld id="{5D4CA929-031C-4F53-980B-029B1F142D66}" type="datetime1">
              <a:rPr lang="en-US" smtClean="0"/>
              <a:t>3/17/2014</a:t>
            </a:fld>
            <a:endParaRPr lang="en-US"/>
          </a:p>
        </p:txBody>
      </p:sp>
      <p:sp>
        <p:nvSpPr>
          <p:cNvPr id="5" name="Footer Placeholder 4"/>
          <p:cNvSpPr>
            <a:spLocks noGrp="1"/>
          </p:cNvSpPr>
          <p:nvPr>
            <p:ph type="ftr" sz="quarter" idx="11"/>
          </p:nvPr>
        </p:nvSpPr>
        <p:spPr/>
        <p:txBody>
          <a:bodyPr/>
          <a:lstStyle/>
          <a:p>
            <a:r>
              <a:rPr lang="en-US" smtClean="0"/>
              <a:t>AADL and AGREE - Mike Whalen</a:t>
            </a:r>
            <a:endParaRPr lang="en-US"/>
          </a:p>
        </p:txBody>
      </p:sp>
      <p:sp>
        <p:nvSpPr>
          <p:cNvPr id="6" name="Slide Number Placeholder 5"/>
          <p:cNvSpPr>
            <a:spLocks noGrp="1"/>
          </p:cNvSpPr>
          <p:nvPr>
            <p:ph type="sldNum" sz="quarter" idx="12"/>
          </p:nvPr>
        </p:nvSpPr>
        <p:spPr/>
        <p:txBody>
          <a:bodyPr/>
          <a:lstStyle/>
          <a:p>
            <a:fld id="{18250796-018E-43D5-882A-E607C2673EBA}" type="slidenum">
              <a:rPr lang="en-US" smtClean="0"/>
              <a:t>42</a:t>
            </a:fld>
            <a:endParaRPr lang="en-US"/>
          </a:p>
        </p:txBody>
      </p:sp>
    </p:spTree>
    <p:extLst>
      <p:ext uri="{BB962C8B-B14F-4D97-AF65-F5344CB8AC3E}">
        <p14:creationId xmlns:p14="http://schemas.microsoft.com/office/powerpoint/2010/main" val="190739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Requirements Validation and Verification</a:t>
            </a:r>
            <a:endParaRPr lang="en-US" dirty="0"/>
          </a:p>
        </p:txBody>
      </p:sp>
      <p:sp>
        <p:nvSpPr>
          <p:cNvPr id="3" name="Content Placeholder 2"/>
          <p:cNvSpPr>
            <a:spLocks noGrp="1"/>
          </p:cNvSpPr>
          <p:nvPr>
            <p:ph idx="1"/>
          </p:nvPr>
        </p:nvSpPr>
        <p:spPr>
          <a:xfrm>
            <a:off x="1435608" y="1447800"/>
            <a:ext cx="7498080" cy="5181600"/>
          </a:xfrm>
        </p:spPr>
        <p:txBody>
          <a:bodyPr>
            <a:normAutofit/>
          </a:bodyPr>
          <a:lstStyle/>
          <a:p>
            <a:r>
              <a:rPr lang="en-US" sz="2800" dirty="0" smtClean="0"/>
              <a:t>Given hierarchical systems, where are the most serious problems with requirements?</a:t>
            </a:r>
          </a:p>
          <a:p>
            <a:pPr lvl="1"/>
            <a:r>
              <a:rPr lang="en-US" sz="2400" dirty="0" smtClean="0"/>
              <a:t>At the component level?</a:t>
            </a:r>
          </a:p>
          <a:p>
            <a:pPr lvl="1"/>
            <a:r>
              <a:rPr lang="en-US" sz="2400" dirty="0" smtClean="0"/>
              <a:t>At the top-level?</a:t>
            </a:r>
          </a:p>
          <a:p>
            <a:pPr lvl="1"/>
            <a:r>
              <a:rPr lang="en-US" sz="2400" dirty="0" smtClean="0"/>
              <a:t>Somewhere in the middle?</a:t>
            </a:r>
          </a:p>
          <a:p>
            <a:r>
              <a:rPr lang="en-US" sz="2800" dirty="0" smtClean="0"/>
              <a:t>A hypothesis:</a:t>
            </a:r>
          </a:p>
          <a:p>
            <a:pPr lvl="1"/>
            <a:r>
              <a:rPr lang="en-US" sz="2400" dirty="0" smtClean="0"/>
              <a:t>The most problematic are the layers in the middle </a:t>
            </a:r>
          </a:p>
          <a:p>
            <a:pPr lvl="1"/>
            <a:r>
              <a:rPr lang="en-US" sz="2400" dirty="0" smtClean="0"/>
              <a:t>Errors in decomposing system requirements become integration problems.</a:t>
            </a:r>
          </a:p>
          <a:p>
            <a:r>
              <a:rPr lang="en-US" sz="2800" dirty="0" smtClean="0"/>
              <a:t>These are requirements to be both </a:t>
            </a:r>
            <a:r>
              <a:rPr lang="en-US" sz="2800" i="1" dirty="0" smtClean="0"/>
              <a:t>verified </a:t>
            </a:r>
            <a:r>
              <a:rPr lang="en-US" sz="2800" dirty="0" smtClean="0"/>
              <a:t>and </a:t>
            </a:r>
            <a:r>
              <a:rPr lang="en-US" sz="2800" i="1" dirty="0" smtClean="0"/>
              <a:t>validated.</a:t>
            </a:r>
            <a:endParaRPr lang="en-US" sz="2800" dirty="0"/>
          </a:p>
        </p:txBody>
      </p:sp>
      <p:sp>
        <p:nvSpPr>
          <p:cNvPr id="4" name="Date Placeholder 3"/>
          <p:cNvSpPr>
            <a:spLocks noGrp="1"/>
          </p:cNvSpPr>
          <p:nvPr>
            <p:ph type="dt" sz="half" idx="10"/>
          </p:nvPr>
        </p:nvSpPr>
        <p:spPr/>
        <p:txBody>
          <a:bodyPr/>
          <a:lstStyle/>
          <a:p>
            <a:fld id="{72C9B2BE-E7F1-4402-B2AF-ABB6C5266930}" type="datetime1">
              <a:rPr lang="en-US" smtClean="0"/>
              <a:t>3/17/2014</a:t>
            </a:fld>
            <a:endParaRPr lang="en-US"/>
          </a:p>
        </p:txBody>
      </p:sp>
      <p:sp>
        <p:nvSpPr>
          <p:cNvPr id="5" name="Footer Placeholder 4"/>
          <p:cNvSpPr>
            <a:spLocks noGrp="1"/>
          </p:cNvSpPr>
          <p:nvPr>
            <p:ph type="ftr" sz="quarter" idx="11"/>
          </p:nvPr>
        </p:nvSpPr>
        <p:spPr/>
        <p:txBody>
          <a:bodyPr/>
          <a:lstStyle/>
          <a:p>
            <a:r>
              <a:rPr lang="en-US" smtClean="0"/>
              <a:t>AADL and AGREE - Mike Whalen</a:t>
            </a:r>
            <a:endParaRPr lang="en-US"/>
          </a:p>
        </p:txBody>
      </p:sp>
      <p:sp>
        <p:nvSpPr>
          <p:cNvPr id="6" name="Slide Number Placeholder 5"/>
          <p:cNvSpPr>
            <a:spLocks noGrp="1"/>
          </p:cNvSpPr>
          <p:nvPr>
            <p:ph type="sldNum" sz="quarter" idx="12"/>
          </p:nvPr>
        </p:nvSpPr>
        <p:spPr/>
        <p:txBody>
          <a:bodyPr/>
          <a:lstStyle/>
          <a:p>
            <a:fld id="{18250796-018E-43D5-882A-E607C2673EBA}" type="slidenum">
              <a:rPr lang="en-US" smtClean="0"/>
              <a:t>43</a:t>
            </a:fld>
            <a:endParaRPr lang="en-US"/>
          </a:p>
        </p:txBody>
      </p:sp>
    </p:spTree>
    <p:extLst>
      <p:ext uri="{BB962C8B-B14F-4D97-AF65-F5344CB8AC3E}">
        <p14:creationId xmlns:p14="http://schemas.microsoft.com/office/powerpoint/2010/main" val="36430866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1068410" y="228600"/>
            <a:ext cx="7770790" cy="838200"/>
          </a:xfrm>
        </p:spPr>
        <p:txBody>
          <a:bodyPr vert="horz" lIns="91440" tIns="45720" rIns="91440" bIns="45720" rtlCol="0" anchor="ctr">
            <a:normAutofit/>
          </a:bodyPr>
          <a:lstStyle/>
          <a:p>
            <a:r>
              <a:rPr lang="en-US" dirty="0">
                <a:latin typeface="+mn-lt"/>
              </a:rPr>
              <a:t>Requirements at different scopes</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975" y="2743201"/>
            <a:ext cx="5012825" cy="34228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ounded Rectangle 6"/>
          <p:cNvSpPr/>
          <p:nvPr/>
        </p:nvSpPr>
        <p:spPr>
          <a:xfrm>
            <a:off x="536355" y="2772985"/>
            <a:ext cx="5032839" cy="3399215"/>
          </a:xfrm>
          <a:prstGeom prst="roundRect">
            <a:avLst/>
          </a:prstGeom>
          <a:solidFill>
            <a:srgbClr val="FFFF53">
              <a:alpha val="27000"/>
            </a:srgb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414966" y="3149865"/>
            <a:ext cx="1171359" cy="1221224"/>
          </a:xfrm>
          <a:prstGeom prst="ellipse">
            <a:avLst/>
          </a:prstGeom>
          <a:solidFill>
            <a:srgbClr val="00CC00">
              <a:alpha val="35000"/>
            </a:srgbClr>
          </a:solidFill>
          <a:ln w="2857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759575" y="3857554"/>
            <a:ext cx="311018" cy="146182"/>
          </a:xfrm>
          <a:prstGeom prst="rect">
            <a:avLst/>
          </a:prstGeom>
          <a:solidFill>
            <a:srgbClr val="0000FF">
              <a:alpha val="29000"/>
            </a:srgbClr>
          </a:solidFill>
          <a:ln w="38100">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068410" y="1397549"/>
            <a:ext cx="3884590" cy="1119033"/>
          </a:xfrm>
          <a:prstGeom prst="rect">
            <a:avLst/>
          </a:prstGeom>
          <a:solidFill>
            <a:srgbClr val="FFFF53">
              <a:alpha val="27000"/>
            </a:srgb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i="1" dirty="0">
                <a:solidFill>
                  <a:schemeClr val="tx1"/>
                </a:solidFill>
              </a:rPr>
              <a:t>Patient-requested bolus shall not be delivered more often than a prescribed number of </a:t>
            </a:r>
            <a:r>
              <a:rPr lang="en-US" sz="2000" i="1" dirty="0" smtClean="0">
                <a:solidFill>
                  <a:schemeClr val="tx1"/>
                </a:solidFill>
              </a:rPr>
              <a:t>minutes</a:t>
            </a:r>
            <a:endParaRPr lang="en-US" sz="2000" i="1" dirty="0">
              <a:solidFill>
                <a:schemeClr val="lt1"/>
              </a:solidFill>
            </a:endParaRPr>
          </a:p>
        </p:txBody>
      </p:sp>
      <p:sp>
        <p:nvSpPr>
          <p:cNvPr id="4" name="Rectangle 3"/>
          <p:cNvSpPr/>
          <p:nvPr/>
        </p:nvSpPr>
        <p:spPr>
          <a:xfrm>
            <a:off x="5410199" y="1600200"/>
            <a:ext cx="3581400" cy="1021182"/>
          </a:xfrm>
          <a:prstGeom prst="rect">
            <a:avLst/>
          </a:prstGeom>
          <a:solidFill>
            <a:srgbClr val="00CC00">
              <a:alpha val="35000"/>
            </a:srgbClr>
          </a:solidFill>
          <a:ln w="2857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i="1" dirty="0" smtClean="0">
                <a:solidFill>
                  <a:schemeClr val="tx1"/>
                </a:solidFill>
              </a:rPr>
              <a:t>An </a:t>
            </a:r>
            <a:r>
              <a:rPr lang="en-US" sz="2000" i="1" dirty="0">
                <a:solidFill>
                  <a:schemeClr val="tx1"/>
                </a:solidFill>
              </a:rPr>
              <a:t>upstream occlusion alarm shall be triggered if the </a:t>
            </a:r>
            <a:r>
              <a:rPr lang="en-US" sz="2000" i="1" dirty="0" smtClean="0">
                <a:solidFill>
                  <a:schemeClr val="tx1"/>
                </a:solidFill>
              </a:rPr>
              <a:t>system senses </a:t>
            </a:r>
            <a:r>
              <a:rPr lang="en-US" sz="2000" i="1" dirty="0">
                <a:solidFill>
                  <a:schemeClr val="tx1"/>
                </a:solidFill>
              </a:rPr>
              <a:t>an upstream occlusion</a:t>
            </a:r>
            <a:r>
              <a:rPr lang="en-US" sz="2000" i="1" dirty="0" smtClean="0">
                <a:solidFill>
                  <a:schemeClr val="tx1"/>
                </a:solidFill>
              </a:rPr>
              <a:t>.</a:t>
            </a:r>
            <a:endParaRPr lang="en-US" sz="2000" i="1" dirty="0">
              <a:solidFill>
                <a:schemeClr val="tx1"/>
              </a:solidFill>
            </a:endParaRPr>
          </a:p>
        </p:txBody>
      </p:sp>
      <p:sp>
        <p:nvSpPr>
          <p:cNvPr id="5" name="Rectangle 4"/>
          <p:cNvSpPr/>
          <p:nvPr/>
        </p:nvSpPr>
        <p:spPr>
          <a:xfrm>
            <a:off x="5867400" y="3675391"/>
            <a:ext cx="3124199" cy="1796307"/>
          </a:xfrm>
          <a:prstGeom prst="rect">
            <a:avLst/>
          </a:prstGeom>
          <a:solidFill>
            <a:srgbClr val="0000FF">
              <a:alpha val="29000"/>
            </a:srgbClr>
          </a:solidFill>
          <a:ln w="38100">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i="1" dirty="0" smtClean="0">
                <a:solidFill>
                  <a:schemeClr val="tx1"/>
                </a:solidFill>
              </a:rPr>
              <a:t>When </a:t>
            </a:r>
            <a:r>
              <a:rPr lang="en-US" sz="2000" i="1" dirty="0">
                <a:solidFill>
                  <a:schemeClr val="tx1"/>
                </a:solidFill>
              </a:rPr>
              <a:t>the option to suspend the pump is selected, the current pump stroke shall be completed prior to suspending the </a:t>
            </a:r>
            <a:r>
              <a:rPr lang="en-US" sz="2000" i="1" dirty="0" smtClean="0">
                <a:solidFill>
                  <a:schemeClr val="tx1"/>
                </a:solidFill>
              </a:rPr>
              <a:t>pump</a:t>
            </a:r>
            <a:endParaRPr lang="en-US" sz="2000" i="1" dirty="0">
              <a:solidFill>
                <a:schemeClr val="tx1"/>
              </a:solidFill>
            </a:endParaRPr>
          </a:p>
        </p:txBody>
      </p:sp>
    </p:spTree>
    <p:extLst>
      <p:ext uri="{BB962C8B-B14F-4D97-AF65-F5344CB8AC3E}">
        <p14:creationId xmlns:p14="http://schemas.microsoft.com/office/powerpoint/2010/main" val="18014766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4" grpId="0" animBg="1"/>
      <p:bldP spid="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7266"/>
            <a:ext cx="9144000" cy="68507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A5FA6E97-0784-490A-A9E7-F8345BF34469}" type="slidenum">
              <a:rPr lang="en-US" smtClean="0"/>
              <a:pPr/>
              <a:t>45</a:t>
            </a:fld>
            <a:endParaRPr lang="en-US"/>
          </a:p>
        </p:txBody>
      </p:sp>
      <p:sp>
        <p:nvSpPr>
          <p:cNvPr id="10" name="Title 2"/>
          <p:cNvSpPr>
            <a:spLocks noGrp="1"/>
          </p:cNvSpPr>
          <p:nvPr>
            <p:ph type="title"/>
          </p:nvPr>
        </p:nvSpPr>
        <p:spPr>
          <a:xfrm>
            <a:off x="457200" y="487680"/>
            <a:ext cx="8229600" cy="1111664"/>
          </a:xfrm>
        </p:spPr>
        <p:txBody>
          <a:bodyPr>
            <a:normAutofit fontScale="90000"/>
          </a:bodyPr>
          <a:lstStyle/>
          <a:p>
            <a:r>
              <a:rPr lang="en-US" sz="4400" dirty="0">
                <a:latin typeface="Times New Roman" pitchFamily="18" charset="0"/>
                <a:cs typeface="Times New Roman" pitchFamily="18" charset="0"/>
              </a:rPr>
              <a:t>Architectural </a:t>
            </a:r>
            <a:r>
              <a:rPr lang="en-US" sz="4400" dirty="0" smtClean="0">
                <a:latin typeface="Times New Roman" pitchFamily="18" charset="0"/>
                <a:cs typeface="Times New Roman" pitchFamily="18" charset="0"/>
              </a:rPr>
              <a:t>Models - System scope</a:t>
            </a:r>
            <a:endParaRPr lang="en-US" sz="4400" dirty="0">
              <a:latin typeface="Times New Roman" pitchFamily="18" charset="0"/>
              <a:cs typeface="Times New Roman" pitchFamily="18" charset="0"/>
            </a:endParaRPr>
          </a:p>
        </p:txBody>
      </p:sp>
      <p:sp>
        <p:nvSpPr>
          <p:cNvPr id="11" name="Content Placeholder 3"/>
          <p:cNvSpPr>
            <a:spLocks noGrp="1"/>
          </p:cNvSpPr>
          <p:nvPr>
            <p:ph idx="1"/>
          </p:nvPr>
        </p:nvSpPr>
        <p:spPr>
          <a:xfrm>
            <a:off x="457200" y="1905000"/>
            <a:ext cx="8229600" cy="4525963"/>
          </a:xfrm>
        </p:spPr>
        <p:txBody>
          <a:bodyPr/>
          <a:lstStyle/>
          <a:p>
            <a:endParaRPr lang="en-US"/>
          </a:p>
        </p:txBody>
      </p:sp>
      <p:pic>
        <p:nvPicPr>
          <p:cNvPr id="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4800"/>
            <a:ext cx="9144001" cy="617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0" y="3124200"/>
            <a:ext cx="9144000" cy="10757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52400" y="3124200"/>
            <a:ext cx="8915400" cy="1075730"/>
          </a:xfrm>
          <a:prstGeom prst="rect">
            <a:avLst/>
          </a:prstGeom>
          <a:solidFill>
            <a:schemeClr val="accent2">
              <a:lumMod val="60000"/>
              <a:lumOff val="40000"/>
              <a:alpha val="81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800" i="1" dirty="0">
                <a:solidFill>
                  <a:schemeClr val="tx1"/>
                </a:solidFill>
              </a:rPr>
              <a:t>Patient-requested bolus shall not be delivered more often than a prescribed number of </a:t>
            </a:r>
            <a:r>
              <a:rPr lang="en-US" sz="2800" i="1" dirty="0" smtClean="0">
                <a:solidFill>
                  <a:schemeClr val="tx1"/>
                </a:solidFill>
              </a:rPr>
              <a:t>minutes</a:t>
            </a:r>
            <a:endParaRPr lang="en-US" sz="2800" i="1" dirty="0">
              <a:solidFill>
                <a:schemeClr val="tx1"/>
              </a:solidFill>
            </a:endParaRPr>
          </a:p>
        </p:txBody>
      </p:sp>
      <p:sp>
        <p:nvSpPr>
          <p:cNvPr id="2" name="Date Placeholder 1"/>
          <p:cNvSpPr>
            <a:spLocks noGrp="1"/>
          </p:cNvSpPr>
          <p:nvPr>
            <p:ph type="dt" sz="half" idx="10"/>
          </p:nvPr>
        </p:nvSpPr>
        <p:spPr/>
        <p:txBody>
          <a:bodyPr/>
          <a:lstStyle/>
          <a:p>
            <a:fld id="{359D1B74-E14D-4447-ADE4-1E5EFDC1E55A}" type="datetime1">
              <a:rPr lang="en-US" smtClean="0"/>
              <a:t>3/17/2014</a:t>
            </a:fld>
            <a:endParaRPr lang="en-US" dirty="0"/>
          </a:p>
        </p:txBody>
      </p:sp>
      <p:sp>
        <p:nvSpPr>
          <p:cNvPr id="3" name="Footer Placeholder 2"/>
          <p:cNvSpPr>
            <a:spLocks noGrp="1"/>
          </p:cNvSpPr>
          <p:nvPr>
            <p:ph type="ftr" sz="quarter" idx="11"/>
          </p:nvPr>
        </p:nvSpPr>
        <p:spPr/>
        <p:txBody>
          <a:bodyPr/>
          <a:lstStyle/>
          <a:p>
            <a:r>
              <a:rPr lang="en-US" smtClean="0"/>
              <a:t>AADL and AGREE - Mike Whalen</a:t>
            </a:r>
            <a:endParaRPr lang="en-US" dirty="0"/>
          </a:p>
        </p:txBody>
      </p:sp>
    </p:spTree>
    <p:extLst>
      <p:ext uri="{BB962C8B-B14F-4D97-AF65-F5344CB8AC3E}">
        <p14:creationId xmlns:p14="http://schemas.microsoft.com/office/powerpoint/2010/main" val="9716536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p:cNvSpPr/>
          <p:nvPr/>
        </p:nvSpPr>
        <p:spPr>
          <a:xfrm>
            <a:off x="0" y="7266"/>
            <a:ext cx="9144000" cy="68507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p:cNvSpPr>
            <a:spLocks noGrp="1"/>
          </p:cNvSpPr>
          <p:nvPr>
            <p:ph type="sldNum" sz="quarter" idx="12"/>
          </p:nvPr>
        </p:nvSpPr>
        <p:spPr/>
        <p:txBody>
          <a:bodyPr/>
          <a:lstStyle/>
          <a:p>
            <a:fld id="{A5FA6E97-0784-490A-A9E7-F8345BF34469}" type="slidenum">
              <a:rPr lang="en-US" smtClean="0"/>
              <a:pPr/>
              <a:t>46</a:t>
            </a:fld>
            <a:endParaRPr lang="en-US"/>
          </a:p>
        </p:txBody>
      </p:sp>
      <p:sp>
        <p:nvSpPr>
          <p:cNvPr id="15" name="Title 2"/>
          <p:cNvSpPr txBox="1">
            <a:spLocks/>
          </p:cNvSpPr>
          <p:nvPr/>
        </p:nvSpPr>
        <p:spPr>
          <a:xfrm>
            <a:off x="457200" y="164940"/>
            <a:ext cx="8229600" cy="1111664"/>
          </a:xfrm>
          <a:prstGeom prst="rect">
            <a:avLst/>
          </a:prstGeom>
        </p:spPr>
        <p:txBody>
          <a:bodyPr vert="horz" lIns="91440" tIns="45720" rIns="91440" bIns="45720" rtlCol="0" anchor="ctr">
            <a:normAutofit fontScale="90000"/>
          </a:bodyPr>
          <a:lstStyle>
            <a:lvl1pPr algn="l" defTabSz="914400" rtl="0" eaLnBrk="1" latinLnBrk="0" hangingPunct="1">
              <a:spcBef>
                <a:spcPct val="0"/>
              </a:spcBef>
              <a:buNone/>
              <a:defRPr sz="4400" kern="1200">
                <a:solidFill>
                  <a:srgbClr val="C00000"/>
                </a:solidFill>
                <a:latin typeface="+mj-lt"/>
                <a:ea typeface="+mj-ea"/>
                <a:cs typeface="+mj-cs"/>
              </a:defRPr>
            </a:lvl1pPr>
          </a:lstStyle>
          <a:p>
            <a:r>
              <a:rPr lang="en-US" smtClean="0">
                <a:latin typeface="Times New Roman" pitchFamily="18" charset="0"/>
                <a:cs typeface="Times New Roman" pitchFamily="18" charset="0"/>
              </a:rPr>
              <a:t>Architectural Models - System scope</a:t>
            </a:r>
            <a:endParaRPr lang="en-US" dirty="0">
              <a:latin typeface="Times New Roman" pitchFamily="18" charset="0"/>
              <a:cs typeface="Times New Roman" pitchFamily="18" charset="0"/>
            </a:endParaRPr>
          </a:p>
        </p:txBody>
      </p:sp>
      <p:pic>
        <p:nvPicPr>
          <p:cNvPr id="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34460"/>
            <a:ext cx="9144001" cy="617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Rectangle 16"/>
          <p:cNvSpPr/>
          <p:nvPr/>
        </p:nvSpPr>
        <p:spPr>
          <a:xfrm>
            <a:off x="0" y="609600"/>
            <a:ext cx="5131378" cy="623046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8351083" y="7266"/>
            <a:ext cx="760961" cy="6850734"/>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p:cNvGrpSpPr/>
          <p:nvPr/>
        </p:nvGrpSpPr>
        <p:grpSpPr>
          <a:xfrm>
            <a:off x="3912178" y="605714"/>
            <a:ext cx="4927119" cy="3748245"/>
            <a:chOff x="3912178" y="623654"/>
            <a:chExt cx="4927119" cy="3748245"/>
          </a:xfrm>
        </p:grpSpPr>
        <p:grpSp>
          <p:nvGrpSpPr>
            <p:cNvPr id="20" name="Group 19"/>
            <p:cNvGrpSpPr/>
            <p:nvPr/>
          </p:nvGrpSpPr>
          <p:grpSpPr>
            <a:xfrm>
              <a:off x="3912178" y="623654"/>
              <a:ext cx="2487337" cy="3748245"/>
              <a:chOff x="3912178" y="623654"/>
              <a:chExt cx="2487337" cy="3748245"/>
            </a:xfrm>
          </p:grpSpPr>
          <p:grpSp>
            <p:nvGrpSpPr>
              <p:cNvPr id="24" name="Group 23"/>
              <p:cNvGrpSpPr/>
              <p:nvPr/>
            </p:nvGrpSpPr>
            <p:grpSpPr>
              <a:xfrm>
                <a:off x="3912178" y="623654"/>
                <a:ext cx="2483429" cy="1524000"/>
                <a:chOff x="3912178" y="623654"/>
                <a:chExt cx="2483429" cy="1524000"/>
              </a:xfrm>
            </p:grpSpPr>
            <p:grpSp>
              <p:nvGrpSpPr>
                <p:cNvPr id="30" name="Group 29"/>
                <p:cNvGrpSpPr/>
                <p:nvPr/>
              </p:nvGrpSpPr>
              <p:grpSpPr>
                <a:xfrm rot="10016959">
                  <a:off x="3912178" y="623654"/>
                  <a:ext cx="2438400" cy="1524000"/>
                  <a:chOff x="7092378" y="900605"/>
                  <a:chExt cx="2438400" cy="1524000"/>
                </a:xfrm>
              </p:grpSpPr>
              <p:pic>
                <p:nvPicPr>
                  <p:cNvPr id="32" name="Picture 4" descr="http://www.officialpsds.com/images/thumbs/Magnifying-Glass-high-res-psd53394.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2322437" flipH="1">
                    <a:off x="7092378" y="900605"/>
                    <a:ext cx="2438400" cy="1524000"/>
                  </a:xfrm>
                  <a:prstGeom prst="rect">
                    <a:avLst/>
                  </a:prstGeom>
                  <a:noFill/>
                  <a:extLst>
                    <a:ext uri="{909E8E84-426E-40DD-AFC4-6F175D3DCCD1}">
                      <a14:hiddenFill xmlns:a14="http://schemas.microsoft.com/office/drawing/2010/main">
                        <a:solidFill>
                          <a:srgbClr val="FFFFFF"/>
                        </a:solidFill>
                      </a14:hiddenFill>
                    </a:ext>
                  </a:extLst>
                </p:spPr>
              </p:pic>
              <p:sp>
                <p:nvSpPr>
                  <p:cNvPr id="33" name="Oval 32"/>
                  <p:cNvSpPr/>
                  <p:nvPr/>
                </p:nvSpPr>
                <p:spPr>
                  <a:xfrm rot="783041" flipV="1">
                    <a:off x="7111857" y="997479"/>
                    <a:ext cx="1130572" cy="1125747"/>
                  </a:xfrm>
                  <a:prstGeom prst="ellipse">
                    <a:avLst/>
                  </a:prstGeom>
                  <a:solidFill>
                    <a:schemeClr val="bg1">
                      <a:alpha val="97000"/>
                    </a:schemeClr>
                  </a:solidFill>
                  <a:ln w="31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pSp>
            <p:sp>
              <p:nvSpPr>
                <p:cNvPr id="31" name="Rectangle 30"/>
                <p:cNvSpPr/>
                <p:nvPr/>
              </p:nvSpPr>
              <p:spPr>
                <a:xfrm>
                  <a:off x="5162128" y="1113565"/>
                  <a:ext cx="1233479" cy="461665"/>
                </a:xfrm>
                <a:prstGeom prst="rect">
                  <a:avLst/>
                </a:prstGeom>
              </p:spPr>
              <p:txBody>
                <a:bodyPr wrap="none">
                  <a:spAutoFit/>
                </a:bodyPr>
                <a:lstStyle/>
                <a:p>
                  <a:pPr algn="ctr"/>
                  <a:r>
                    <a:rPr lang="en-US" sz="1200" b="1" dirty="0" err="1">
                      <a:solidFill>
                        <a:srgbClr val="FF0000"/>
                      </a:solidFill>
                      <a:latin typeface="Times New Roman" pitchFamily="18" charset="0"/>
                      <a:cs typeface="Times New Roman" pitchFamily="18" charset="0"/>
                    </a:rPr>
                    <a:t>Entered_Bolus</a:t>
                  </a:r>
                  <a:r>
                    <a:rPr lang="en-US" sz="1200" b="1" dirty="0" smtClean="0">
                      <a:solidFill>
                        <a:srgbClr val="FF0000"/>
                      </a:solidFill>
                      <a:latin typeface="Times New Roman" pitchFamily="18" charset="0"/>
                      <a:cs typeface="Times New Roman" pitchFamily="18" charset="0"/>
                    </a:rPr>
                    <a:t>_</a:t>
                  </a:r>
                </a:p>
                <a:p>
                  <a:pPr algn="ctr"/>
                  <a:r>
                    <a:rPr lang="en-US" sz="1200" b="1" dirty="0" err="1" smtClean="0">
                      <a:solidFill>
                        <a:srgbClr val="FF0000"/>
                      </a:solidFill>
                      <a:latin typeface="Times New Roman" pitchFamily="18" charset="0"/>
                      <a:cs typeface="Times New Roman" pitchFamily="18" charset="0"/>
                    </a:rPr>
                    <a:t>FlowRate</a:t>
                  </a:r>
                  <a:endParaRPr lang="en-US" sz="1200" b="1" dirty="0">
                    <a:solidFill>
                      <a:srgbClr val="FF0000"/>
                    </a:solidFill>
                  </a:endParaRPr>
                </a:p>
              </p:txBody>
            </p:sp>
          </p:grpSp>
          <p:grpSp>
            <p:nvGrpSpPr>
              <p:cNvPr id="25" name="Group 24"/>
              <p:cNvGrpSpPr/>
              <p:nvPr/>
            </p:nvGrpSpPr>
            <p:grpSpPr>
              <a:xfrm>
                <a:off x="3961115" y="2847899"/>
                <a:ext cx="2438400" cy="1524000"/>
                <a:chOff x="3961115" y="2847899"/>
                <a:chExt cx="2438400" cy="1524000"/>
              </a:xfrm>
            </p:grpSpPr>
            <p:grpSp>
              <p:nvGrpSpPr>
                <p:cNvPr id="26" name="Group 25"/>
                <p:cNvGrpSpPr/>
                <p:nvPr/>
              </p:nvGrpSpPr>
              <p:grpSpPr>
                <a:xfrm>
                  <a:off x="3961115" y="2847899"/>
                  <a:ext cx="2438400" cy="1524000"/>
                  <a:chOff x="3961115" y="1234348"/>
                  <a:chExt cx="2438400" cy="1524000"/>
                </a:xfrm>
              </p:grpSpPr>
              <p:pic>
                <p:nvPicPr>
                  <p:cNvPr id="28" name="Picture 4" descr="http://www.officialpsds.com/images/thumbs/Magnifying-Glass-high-res-psd53394.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478704" flipH="1">
                    <a:off x="3961115" y="1234348"/>
                    <a:ext cx="2438400" cy="1524000"/>
                  </a:xfrm>
                  <a:prstGeom prst="rect">
                    <a:avLst/>
                  </a:prstGeom>
                  <a:noFill/>
                  <a:extLst>
                    <a:ext uri="{909E8E84-426E-40DD-AFC4-6F175D3DCCD1}">
                      <a14:hiddenFill xmlns:a14="http://schemas.microsoft.com/office/drawing/2010/main">
                        <a:solidFill>
                          <a:srgbClr val="FFFFFF"/>
                        </a:solidFill>
                      </a14:hiddenFill>
                    </a:ext>
                  </a:extLst>
                </p:spPr>
              </p:pic>
              <p:sp>
                <p:nvSpPr>
                  <p:cNvPr id="29" name="Oval 28"/>
                  <p:cNvSpPr/>
                  <p:nvPr/>
                </p:nvSpPr>
                <p:spPr>
                  <a:xfrm rot="8003706" flipV="1">
                    <a:off x="5225731" y="1364240"/>
                    <a:ext cx="1130572" cy="1125747"/>
                  </a:xfrm>
                  <a:prstGeom prst="ellipse">
                    <a:avLst/>
                  </a:prstGeom>
                  <a:solidFill>
                    <a:schemeClr val="bg1">
                      <a:alpha val="97000"/>
                    </a:schemeClr>
                  </a:solidFill>
                  <a:ln w="31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sp>
              <p:nvSpPr>
                <p:cNvPr id="27" name="Rectangle 26"/>
                <p:cNvSpPr/>
                <p:nvPr/>
              </p:nvSpPr>
              <p:spPr>
                <a:xfrm>
                  <a:off x="5245778" y="3380601"/>
                  <a:ext cx="1082348" cy="276999"/>
                </a:xfrm>
                <a:prstGeom prst="rect">
                  <a:avLst/>
                </a:prstGeom>
              </p:spPr>
              <p:txBody>
                <a:bodyPr wrap="none">
                  <a:spAutoFit/>
                </a:bodyPr>
                <a:lstStyle/>
                <a:p>
                  <a:pPr algn="ctr"/>
                  <a:r>
                    <a:rPr lang="en-US" sz="1200" b="1" dirty="0" err="1">
                      <a:solidFill>
                        <a:srgbClr val="FF0000"/>
                      </a:solidFill>
                      <a:latin typeface="Times New Roman" pitchFamily="18" charset="0"/>
                      <a:cs typeface="Times New Roman" pitchFamily="18" charset="0"/>
                    </a:rPr>
                    <a:t>Patient_bolus</a:t>
                  </a:r>
                  <a:endParaRPr lang="en-US" sz="1200" b="1" dirty="0">
                    <a:solidFill>
                      <a:srgbClr val="FF0000"/>
                    </a:solidFill>
                  </a:endParaRPr>
                </a:p>
              </p:txBody>
            </p:sp>
          </p:grpSp>
        </p:grpSp>
        <p:pic>
          <p:nvPicPr>
            <p:cNvPr id="21" name="Picture 4" descr="http://www.officialpsds.com/images/thumbs/Magnifying-Glass-high-res-psd53394.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4960636" flipH="1">
              <a:off x="6858097" y="1104825"/>
              <a:ext cx="2438400" cy="1524000"/>
            </a:xfrm>
            <a:prstGeom prst="rect">
              <a:avLst/>
            </a:prstGeom>
            <a:noFill/>
            <a:extLst>
              <a:ext uri="{909E8E84-426E-40DD-AFC4-6F175D3DCCD1}">
                <a14:hiddenFill xmlns:a14="http://schemas.microsoft.com/office/drawing/2010/main">
                  <a:solidFill>
                    <a:srgbClr val="FFFFFF"/>
                  </a:solidFill>
                </a14:hiddenFill>
              </a:ext>
            </a:extLst>
          </p:spPr>
        </p:pic>
        <p:sp>
          <p:nvSpPr>
            <p:cNvPr id="22" name="Oval 21"/>
            <p:cNvSpPr/>
            <p:nvPr/>
          </p:nvSpPr>
          <p:spPr>
            <a:xfrm rot="10800000" flipV="1">
              <a:off x="7143777" y="779178"/>
              <a:ext cx="1130572" cy="1125747"/>
            </a:xfrm>
            <a:prstGeom prst="ellipse">
              <a:avLst/>
            </a:prstGeom>
            <a:solidFill>
              <a:schemeClr val="bg1">
                <a:alpha val="97000"/>
              </a:schemeClr>
            </a:solidFill>
            <a:ln w="31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3" name="Rectangle 22"/>
            <p:cNvSpPr/>
            <p:nvPr/>
          </p:nvSpPr>
          <p:spPr>
            <a:xfrm>
              <a:off x="7300506" y="958403"/>
              <a:ext cx="894796" cy="646331"/>
            </a:xfrm>
            <a:prstGeom prst="rect">
              <a:avLst/>
            </a:prstGeom>
          </p:spPr>
          <p:txBody>
            <a:bodyPr wrap="none">
              <a:spAutoFit/>
            </a:bodyPr>
            <a:lstStyle/>
            <a:p>
              <a:pPr algn="ctr"/>
              <a:r>
                <a:rPr lang="en-US" sz="1200" b="1" dirty="0" smtClean="0">
                  <a:solidFill>
                    <a:srgbClr val="FF0000"/>
                  </a:solidFill>
                  <a:latin typeface="Times New Roman" pitchFamily="18" charset="0"/>
                  <a:cs typeface="Times New Roman" pitchFamily="18" charset="0"/>
                </a:rPr>
                <a:t>Actual_</a:t>
              </a:r>
            </a:p>
            <a:p>
              <a:pPr algn="ctr"/>
              <a:r>
                <a:rPr lang="en-US" sz="1200" b="1" dirty="0" err="1" smtClean="0">
                  <a:solidFill>
                    <a:srgbClr val="FF0000"/>
                  </a:solidFill>
                  <a:latin typeface="Times New Roman" pitchFamily="18" charset="0"/>
                  <a:cs typeface="Times New Roman" pitchFamily="18" charset="0"/>
                </a:rPr>
                <a:t>FlowRate</a:t>
              </a:r>
              <a:r>
                <a:rPr lang="en-US" sz="1200" b="1" dirty="0" smtClean="0">
                  <a:solidFill>
                    <a:srgbClr val="FF0000"/>
                  </a:solidFill>
                  <a:latin typeface="Times New Roman" pitchFamily="18" charset="0"/>
                  <a:cs typeface="Times New Roman" pitchFamily="18" charset="0"/>
                </a:rPr>
                <a:t>_</a:t>
              </a:r>
            </a:p>
            <a:p>
              <a:pPr algn="ctr"/>
              <a:r>
                <a:rPr lang="en-US" sz="1200" b="1" dirty="0" err="1" smtClean="0">
                  <a:solidFill>
                    <a:srgbClr val="FF0000"/>
                  </a:solidFill>
                  <a:latin typeface="Times New Roman" pitchFamily="18" charset="0"/>
                  <a:cs typeface="Times New Roman" pitchFamily="18" charset="0"/>
                </a:rPr>
                <a:t>ToPatient</a:t>
              </a:r>
              <a:endParaRPr lang="en-US" sz="1200" b="1" dirty="0">
                <a:solidFill>
                  <a:srgbClr val="FF0000"/>
                </a:solidFill>
              </a:endParaRPr>
            </a:p>
          </p:txBody>
        </p:sp>
      </p:grpSp>
      <p:pic>
        <p:nvPicPr>
          <p:cNvPr id="36" name="Picture 4" descr="http://www.officialpsds.com/images/thumbs/Magnifying-Glass-high-res-psd53394.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739396" flipH="1">
            <a:off x="3868340" y="1520114"/>
            <a:ext cx="2438400" cy="1524000"/>
          </a:xfrm>
          <a:prstGeom prst="rect">
            <a:avLst/>
          </a:prstGeom>
          <a:noFill/>
          <a:extLst>
            <a:ext uri="{909E8E84-426E-40DD-AFC4-6F175D3DCCD1}">
              <a14:hiddenFill xmlns:a14="http://schemas.microsoft.com/office/drawing/2010/main">
                <a:solidFill>
                  <a:srgbClr val="FFFFFF"/>
                </a:solidFill>
              </a14:hiddenFill>
            </a:ext>
          </a:extLst>
        </p:spPr>
      </p:pic>
      <p:sp>
        <p:nvSpPr>
          <p:cNvPr id="37" name="Oval 36"/>
          <p:cNvSpPr/>
          <p:nvPr/>
        </p:nvSpPr>
        <p:spPr>
          <a:xfrm rot="10800000" flipV="1">
            <a:off x="5163392" y="1675588"/>
            <a:ext cx="1130572" cy="1125747"/>
          </a:xfrm>
          <a:prstGeom prst="ellipse">
            <a:avLst/>
          </a:prstGeom>
          <a:solidFill>
            <a:schemeClr val="bg1">
              <a:alpha val="97000"/>
            </a:schemeClr>
          </a:solidFill>
          <a:ln w="31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38" name="Rectangle 37"/>
          <p:cNvSpPr/>
          <p:nvPr/>
        </p:nvSpPr>
        <p:spPr>
          <a:xfrm>
            <a:off x="5118290" y="2010025"/>
            <a:ext cx="1233479" cy="461665"/>
          </a:xfrm>
          <a:prstGeom prst="rect">
            <a:avLst/>
          </a:prstGeom>
        </p:spPr>
        <p:txBody>
          <a:bodyPr wrap="none">
            <a:spAutoFit/>
          </a:bodyPr>
          <a:lstStyle/>
          <a:p>
            <a:pPr algn="ctr"/>
            <a:r>
              <a:rPr lang="en-US" sz="1200" b="1" dirty="0" err="1">
                <a:solidFill>
                  <a:srgbClr val="FF0000"/>
                </a:solidFill>
                <a:latin typeface="Times New Roman" pitchFamily="18" charset="0"/>
                <a:cs typeface="Times New Roman" pitchFamily="18" charset="0"/>
              </a:rPr>
              <a:t>Entered_Bolus</a:t>
            </a:r>
            <a:r>
              <a:rPr lang="en-US" sz="1200" b="1" dirty="0" smtClean="0">
                <a:solidFill>
                  <a:srgbClr val="FF0000"/>
                </a:solidFill>
                <a:latin typeface="Times New Roman" pitchFamily="18" charset="0"/>
                <a:cs typeface="Times New Roman" pitchFamily="18" charset="0"/>
              </a:rPr>
              <a:t>_</a:t>
            </a:r>
          </a:p>
          <a:p>
            <a:pPr algn="ctr"/>
            <a:r>
              <a:rPr lang="en-US" sz="1200" b="1" dirty="0" smtClean="0">
                <a:solidFill>
                  <a:srgbClr val="FF0000"/>
                </a:solidFill>
                <a:latin typeface="Times New Roman" pitchFamily="18" charset="0"/>
                <a:cs typeface="Times New Roman" pitchFamily="18" charset="0"/>
              </a:rPr>
              <a:t>Interval</a:t>
            </a:r>
            <a:endParaRPr lang="en-US" sz="1200" b="1" dirty="0">
              <a:solidFill>
                <a:srgbClr val="FF0000"/>
              </a:solidFill>
            </a:endParaRPr>
          </a:p>
        </p:txBody>
      </p:sp>
      <p:sp>
        <p:nvSpPr>
          <p:cNvPr id="43" name="Rectangle 42"/>
          <p:cNvSpPr/>
          <p:nvPr/>
        </p:nvSpPr>
        <p:spPr>
          <a:xfrm>
            <a:off x="0" y="4343400"/>
            <a:ext cx="9144000" cy="10757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114300" y="4267200"/>
            <a:ext cx="8915400" cy="1075730"/>
          </a:xfrm>
          <a:prstGeom prst="rect">
            <a:avLst/>
          </a:prstGeom>
          <a:solidFill>
            <a:schemeClr val="accent2">
              <a:lumMod val="60000"/>
              <a:lumOff val="40000"/>
              <a:alpha val="81000"/>
            </a:schemeClr>
          </a:solid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i="1" dirty="0">
                <a:solidFill>
                  <a:schemeClr val="tx1">
                    <a:lumMod val="65000"/>
                    <a:lumOff val="35000"/>
                  </a:schemeClr>
                </a:solidFill>
              </a:rPr>
              <a:t>Patient-requested bolus shall not be delivered more often than a prescribed number of </a:t>
            </a:r>
            <a:r>
              <a:rPr lang="en-US" sz="2400" i="1" dirty="0" smtClean="0">
                <a:solidFill>
                  <a:schemeClr val="tx1">
                    <a:lumMod val="65000"/>
                    <a:lumOff val="35000"/>
                  </a:schemeClr>
                </a:solidFill>
              </a:rPr>
              <a:t>minutes</a:t>
            </a:r>
            <a:endParaRPr lang="en-US" sz="2400" i="1" dirty="0">
              <a:solidFill>
                <a:schemeClr val="tx1">
                  <a:lumMod val="65000"/>
                  <a:lumOff val="35000"/>
                </a:schemeClr>
              </a:solidFill>
            </a:endParaRPr>
          </a:p>
        </p:txBody>
      </p:sp>
      <p:sp>
        <p:nvSpPr>
          <p:cNvPr id="44" name="Rectangle 43"/>
          <p:cNvSpPr/>
          <p:nvPr/>
        </p:nvSpPr>
        <p:spPr>
          <a:xfrm>
            <a:off x="0" y="5496276"/>
            <a:ext cx="9144000" cy="11241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171244" y="5581471"/>
            <a:ext cx="8915400" cy="1124129"/>
          </a:xfrm>
          <a:prstGeom prst="rect">
            <a:avLst/>
          </a:prstGeom>
          <a:solidFill>
            <a:schemeClr val="accent2">
              <a:lumMod val="60000"/>
              <a:lumOff val="40000"/>
              <a:alpha val="81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i="1" dirty="0" smtClean="0">
                <a:solidFill>
                  <a:schemeClr val="tx1"/>
                </a:solidFill>
              </a:rPr>
              <a:t>The </a:t>
            </a:r>
            <a:r>
              <a:rPr lang="en-US" sz="2400" i="1" dirty="0">
                <a:solidFill>
                  <a:schemeClr val="tx1"/>
                </a:solidFill>
              </a:rPr>
              <a:t>system shall not deliver </a:t>
            </a:r>
            <a:r>
              <a:rPr lang="en-US" sz="2400" b="1" i="1" dirty="0">
                <a:solidFill>
                  <a:schemeClr val="tx1"/>
                </a:solidFill>
              </a:rPr>
              <a:t>Actual </a:t>
            </a:r>
            <a:r>
              <a:rPr lang="en-US" sz="2400" b="1" i="1" dirty="0" err="1">
                <a:solidFill>
                  <a:schemeClr val="tx1"/>
                </a:solidFill>
              </a:rPr>
              <a:t>FlowRate_ToPatient</a:t>
            </a:r>
            <a:r>
              <a:rPr lang="en-US" sz="2400" b="1" i="1" dirty="0">
                <a:solidFill>
                  <a:schemeClr val="tx1"/>
                </a:solidFill>
              </a:rPr>
              <a:t>  </a:t>
            </a:r>
            <a:r>
              <a:rPr lang="en-US" sz="2400" i="1" dirty="0">
                <a:solidFill>
                  <a:schemeClr val="tx1"/>
                </a:solidFill>
              </a:rPr>
              <a:t>at </a:t>
            </a:r>
            <a:r>
              <a:rPr lang="en-US" sz="2400" b="1" i="1" dirty="0" err="1">
                <a:solidFill>
                  <a:schemeClr val="tx1"/>
                </a:solidFill>
              </a:rPr>
              <a:t>Entered_Bolus_FlowRate</a:t>
            </a:r>
            <a:r>
              <a:rPr lang="en-US" sz="2400" i="1" dirty="0">
                <a:solidFill>
                  <a:schemeClr val="tx1"/>
                </a:solidFill>
              </a:rPr>
              <a:t>  if  duration between two consecutive </a:t>
            </a:r>
            <a:r>
              <a:rPr lang="en-US" sz="2400" b="1" i="1" dirty="0" err="1">
                <a:solidFill>
                  <a:schemeClr val="tx1"/>
                </a:solidFill>
              </a:rPr>
              <a:t>Patient_bolus</a:t>
            </a:r>
            <a:r>
              <a:rPr lang="en-US" sz="2400" i="1" dirty="0">
                <a:solidFill>
                  <a:schemeClr val="tx1"/>
                </a:solidFill>
              </a:rPr>
              <a:t> is less </a:t>
            </a:r>
            <a:r>
              <a:rPr lang="en-US" sz="2400" i="1" dirty="0" smtClean="0">
                <a:solidFill>
                  <a:schemeClr val="tx1"/>
                </a:solidFill>
              </a:rPr>
              <a:t>than </a:t>
            </a:r>
            <a:r>
              <a:rPr lang="en-US" sz="2400" b="1" i="1" dirty="0" err="1" smtClean="0">
                <a:solidFill>
                  <a:schemeClr val="tx1"/>
                </a:solidFill>
              </a:rPr>
              <a:t>Entered_Bolus_Interval</a:t>
            </a:r>
            <a:endParaRPr lang="en-US" sz="2400" b="1" i="1" dirty="0">
              <a:solidFill>
                <a:schemeClr val="tx1"/>
              </a:solidFill>
            </a:endParaRPr>
          </a:p>
        </p:txBody>
      </p:sp>
      <p:sp>
        <p:nvSpPr>
          <p:cNvPr id="2" name="Date Placeholder 1"/>
          <p:cNvSpPr>
            <a:spLocks noGrp="1"/>
          </p:cNvSpPr>
          <p:nvPr>
            <p:ph type="dt" sz="half" idx="10"/>
          </p:nvPr>
        </p:nvSpPr>
        <p:spPr/>
        <p:txBody>
          <a:bodyPr/>
          <a:lstStyle/>
          <a:p>
            <a:fld id="{7C3044B6-1AA1-46F4-A446-67FA4F3EE797}" type="datetime1">
              <a:rPr lang="en-US" smtClean="0"/>
              <a:t>3/17/2014</a:t>
            </a:fld>
            <a:endParaRPr lang="en-US" dirty="0"/>
          </a:p>
        </p:txBody>
      </p:sp>
      <p:sp>
        <p:nvSpPr>
          <p:cNvPr id="3" name="Footer Placeholder 2"/>
          <p:cNvSpPr>
            <a:spLocks noGrp="1"/>
          </p:cNvSpPr>
          <p:nvPr>
            <p:ph type="ftr" sz="quarter" idx="11"/>
          </p:nvPr>
        </p:nvSpPr>
        <p:spPr/>
        <p:txBody>
          <a:bodyPr/>
          <a:lstStyle/>
          <a:p>
            <a:r>
              <a:rPr lang="en-US" smtClean="0"/>
              <a:t>AADL and AGREE - Mike Whalen</a:t>
            </a:r>
            <a:endParaRPr lang="en-US" dirty="0"/>
          </a:p>
        </p:txBody>
      </p:sp>
    </p:spTree>
    <p:extLst>
      <p:ext uri="{BB962C8B-B14F-4D97-AF65-F5344CB8AC3E}">
        <p14:creationId xmlns:p14="http://schemas.microsoft.com/office/powerpoint/2010/main" val="14241678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A5FA6E97-0784-490A-A9E7-F8345BF34469}" type="slidenum">
              <a:rPr lang="en-US" smtClean="0"/>
              <a:pPr/>
              <a:t>47</a:t>
            </a:fld>
            <a:endParaRPr lang="en-US"/>
          </a:p>
        </p:txBody>
      </p:sp>
      <p:sp>
        <p:nvSpPr>
          <p:cNvPr id="12" name="Title 11"/>
          <p:cNvSpPr>
            <a:spLocks noGrp="1"/>
          </p:cNvSpPr>
          <p:nvPr>
            <p:ph type="title"/>
          </p:nvPr>
        </p:nvSpPr>
        <p:spPr/>
        <p:txBody>
          <a:bodyPr/>
          <a:lstStyle/>
          <a:p>
            <a:endParaRPr lang="en-US"/>
          </a:p>
        </p:txBody>
      </p:sp>
      <p:sp>
        <p:nvSpPr>
          <p:cNvPr id="15" name="Rectangle 14"/>
          <p:cNvSpPr/>
          <p:nvPr/>
        </p:nvSpPr>
        <p:spPr>
          <a:xfrm>
            <a:off x="0" y="7266"/>
            <a:ext cx="9144000" cy="68507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381000" y="6324600"/>
            <a:ext cx="67056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3279" y="7266"/>
            <a:ext cx="6867525" cy="68507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76200" y="5410200"/>
            <a:ext cx="8915400" cy="954107"/>
          </a:xfrm>
          <a:prstGeom prst="rect">
            <a:avLst/>
          </a:prstGeom>
          <a:solidFill>
            <a:srgbClr val="BAE18F"/>
          </a:solidFill>
          <a:ln w="28575">
            <a:solidFill>
              <a:schemeClr val="accent3">
                <a:lumMod val="50000"/>
              </a:schemeClr>
            </a:solidFill>
          </a:ln>
        </p:spPr>
        <p:txBody>
          <a:bodyPr wrap="square">
            <a:spAutoFit/>
          </a:bodyPr>
          <a:lstStyle/>
          <a:p>
            <a:pPr marL="222250" lvl="2"/>
            <a:r>
              <a:rPr lang="en-US" sz="2800" i="1" dirty="0" smtClean="0">
                <a:latin typeface="Times New Roman" pitchFamily="18" charset="0"/>
                <a:cs typeface="Times New Roman" pitchFamily="18" charset="0"/>
              </a:rPr>
              <a:t>An </a:t>
            </a:r>
            <a:r>
              <a:rPr lang="en-US" sz="2800" i="1" dirty="0">
                <a:latin typeface="Times New Roman" pitchFamily="18" charset="0"/>
                <a:cs typeface="Times New Roman" pitchFamily="18" charset="0"/>
              </a:rPr>
              <a:t>upstream occlusion alarm shall be triggered if the system senses an upstream occlusion</a:t>
            </a:r>
            <a:r>
              <a:rPr lang="en-US" sz="2800" i="1" dirty="0" smtClean="0">
                <a:latin typeface="Times New Roman" pitchFamily="18" charset="0"/>
                <a:cs typeface="Times New Roman" pitchFamily="18" charset="0"/>
              </a:rPr>
              <a:t>.</a:t>
            </a:r>
            <a:endParaRPr lang="en-US" sz="2400" i="1" dirty="0">
              <a:latin typeface="Times New Roman" pitchFamily="18" charset="0"/>
              <a:cs typeface="Times New Roman" pitchFamily="18" charset="0"/>
            </a:endParaRPr>
          </a:p>
        </p:txBody>
      </p:sp>
      <p:sp>
        <p:nvSpPr>
          <p:cNvPr id="2" name="Date Placeholder 1"/>
          <p:cNvSpPr>
            <a:spLocks noGrp="1"/>
          </p:cNvSpPr>
          <p:nvPr>
            <p:ph type="dt" sz="half" idx="10"/>
          </p:nvPr>
        </p:nvSpPr>
        <p:spPr/>
        <p:txBody>
          <a:bodyPr/>
          <a:lstStyle/>
          <a:p>
            <a:fld id="{FF5286D4-80DA-49EB-BA39-6D96338AD192}" type="datetime1">
              <a:rPr lang="en-US" smtClean="0"/>
              <a:t>3/17/2014</a:t>
            </a:fld>
            <a:endParaRPr lang="en-US" dirty="0"/>
          </a:p>
        </p:txBody>
      </p:sp>
      <p:sp>
        <p:nvSpPr>
          <p:cNvPr id="3" name="Footer Placeholder 2"/>
          <p:cNvSpPr>
            <a:spLocks noGrp="1"/>
          </p:cNvSpPr>
          <p:nvPr>
            <p:ph type="ftr" sz="quarter" idx="11"/>
          </p:nvPr>
        </p:nvSpPr>
        <p:spPr/>
        <p:txBody>
          <a:bodyPr/>
          <a:lstStyle/>
          <a:p>
            <a:r>
              <a:rPr lang="en-US" smtClean="0"/>
              <a:t>AADL and AGREE - Mike Whalen</a:t>
            </a:r>
            <a:endParaRPr lang="en-US" dirty="0"/>
          </a:p>
        </p:txBody>
      </p:sp>
    </p:spTree>
    <p:extLst>
      <p:ext uri="{BB962C8B-B14F-4D97-AF65-F5344CB8AC3E}">
        <p14:creationId xmlns:p14="http://schemas.microsoft.com/office/powerpoint/2010/main" val="17350232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chor="ctr"/>
          <a:lstStyle/>
          <a:p>
            <a:pPr algn="ctr"/>
            <a:r>
              <a:rPr lang="en-US" dirty="0" smtClean="0"/>
              <a:t>Case Example : Infusion system</a:t>
            </a:r>
            <a:endParaRPr lang="en-US" dirty="0"/>
          </a:p>
        </p:txBody>
      </p:sp>
      <p:pic>
        <p:nvPicPr>
          <p:cNvPr id="7"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1600200"/>
            <a:ext cx="5091995"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4434" y="1600200"/>
            <a:ext cx="6410325" cy="4371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6800" y="1447800"/>
            <a:ext cx="7315200" cy="4543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val 2"/>
          <p:cNvSpPr/>
          <p:nvPr/>
        </p:nvSpPr>
        <p:spPr>
          <a:xfrm>
            <a:off x="3733800" y="2667000"/>
            <a:ext cx="1447800" cy="16002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5B285D00-6636-4F0B-B834-875E64B3B0B7}" type="datetime1">
              <a:rPr lang="en-US" smtClean="0"/>
              <a:t>3/17/2014</a:t>
            </a:fld>
            <a:endParaRPr lang="en-US" dirty="0"/>
          </a:p>
        </p:txBody>
      </p:sp>
      <p:sp>
        <p:nvSpPr>
          <p:cNvPr id="5" name="Footer Placeholder 4"/>
          <p:cNvSpPr>
            <a:spLocks noGrp="1"/>
          </p:cNvSpPr>
          <p:nvPr>
            <p:ph type="ftr" sz="quarter" idx="11"/>
          </p:nvPr>
        </p:nvSpPr>
        <p:spPr/>
        <p:txBody>
          <a:bodyPr/>
          <a:lstStyle/>
          <a:p>
            <a:r>
              <a:rPr lang="en-US" smtClean="0"/>
              <a:t>AADL and AGREE - Mike Whalen</a:t>
            </a:r>
            <a:endParaRPr lang="en-US" dirty="0"/>
          </a:p>
        </p:txBody>
      </p:sp>
      <p:sp>
        <p:nvSpPr>
          <p:cNvPr id="6" name="Slide Number Placeholder 5"/>
          <p:cNvSpPr>
            <a:spLocks noGrp="1"/>
          </p:cNvSpPr>
          <p:nvPr>
            <p:ph type="sldNum" sz="quarter" idx="12"/>
          </p:nvPr>
        </p:nvSpPr>
        <p:spPr/>
        <p:txBody>
          <a:bodyPr/>
          <a:lstStyle/>
          <a:p>
            <a:fld id="{4D024EAD-959E-4AE8-BC1E-4597B6F00E83}" type="slidenum">
              <a:rPr lang="en-US" smtClean="0"/>
              <a:pPr/>
              <a:t>48</a:t>
            </a:fld>
            <a:endParaRPr lang="en-US" dirty="0"/>
          </a:p>
        </p:txBody>
      </p:sp>
    </p:spTree>
    <p:custDataLst>
      <p:tags r:id="rId1"/>
    </p:custDataLst>
    <p:extLst>
      <p:ext uri="{BB962C8B-B14F-4D97-AF65-F5344CB8AC3E}">
        <p14:creationId xmlns:p14="http://schemas.microsoft.com/office/powerpoint/2010/main" val="446803616"/>
      </p:ext>
    </p:extLst>
  </p:cSld>
  <p:clrMapOvr>
    <a:masterClrMapping/>
  </p:clrMapOvr>
  <p:transition spd="slow" advTm="66000">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051"/>
                                        </p:tgtEl>
                                        <p:attrNameLst>
                                          <p:attrName>style.visibility</p:attrName>
                                        </p:attrNameLst>
                                      </p:cBhvr>
                                      <p:to>
                                        <p:strVal val="visible"/>
                                      </p:to>
                                    </p:set>
                                    <p:anim calcmode="lin" valueType="num">
                                      <p:cBhvr>
                                        <p:cTn id="12" dur="500" fill="hold"/>
                                        <p:tgtEl>
                                          <p:spTgt spid="2051"/>
                                        </p:tgtEl>
                                        <p:attrNameLst>
                                          <p:attrName>ppt_w</p:attrName>
                                        </p:attrNameLst>
                                      </p:cBhvr>
                                      <p:tavLst>
                                        <p:tav tm="0">
                                          <p:val>
                                            <p:fltVal val="0"/>
                                          </p:val>
                                        </p:tav>
                                        <p:tav tm="100000">
                                          <p:val>
                                            <p:strVal val="#ppt_w"/>
                                          </p:val>
                                        </p:tav>
                                      </p:tavLst>
                                    </p:anim>
                                    <p:anim calcmode="lin" valueType="num">
                                      <p:cBhvr>
                                        <p:cTn id="13" dur="500" fill="hold"/>
                                        <p:tgtEl>
                                          <p:spTgt spid="2051"/>
                                        </p:tgtEl>
                                        <p:attrNameLst>
                                          <p:attrName>ppt_h</p:attrName>
                                        </p:attrNameLst>
                                      </p:cBhvr>
                                      <p:tavLst>
                                        <p:tav tm="0">
                                          <p:val>
                                            <p:fltVal val="0"/>
                                          </p:val>
                                        </p:tav>
                                        <p:tav tm="100000">
                                          <p:val>
                                            <p:strVal val="#ppt_h"/>
                                          </p:val>
                                        </p:tav>
                                      </p:tavLst>
                                    </p:anim>
                                    <p:animEffect transition="in" filter="fade">
                                      <p:cBhvr>
                                        <p:cTn id="14" dur="500"/>
                                        <p:tgtEl>
                                          <p:spTgt spid="205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6"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Horizont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141231" cy="1143000"/>
          </a:xfrm>
        </p:spPr>
        <p:txBody>
          <a:bodyPr anchor="ctr"/>
          <a:lstStyle/>
          <a:p>
            <a:pPr algn="ctr"/>
            <a:r>
              <a:rPr lang="en-US" dirty="0"/>
              <a:t>Monolithic Approach</a:t>
            </a:r>
          </a:p>
        </p:txBody>
      </p:sp>
      <p:pic>
        <p:nvPicPr>
          <p:cNvPr id="1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1257300"/>
            <a:ext cx="3053088" cy="55626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094" y="1752600"/>
            <a:ext cx="8930706" cy="3886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Explosion 2 2"/>
          <p:cNvSpPr/>
          <p:nvPr/>
        </p:nvSpPr>
        <p:spPr>
          <a:xfrm rot="21087172">
            <a:off x="-1915" y="3769872"/>
            <a:ext cx="5059659" cy="2057400"/>
          </a:xfrm>
          <a:prstGeom prst="irregularSeal2">
            <a:avLst/>
          </a:prstGeom>
          <a:solidFill>
            <a:srgbClr val="FF0000"/>
          </a:solidFill>
          <a:ln w="3175">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b="1" dirty="0" smtClean="0">
                <a:solidFill>
                  <a:schemeClr val="bg1"/>
                </a:solidFill>
              </a:rPr>
              <a:t>Complexity</a:t>
            </a:r>
            <a:endParaRPr lang="en-US" sz="2800" b="1" dirty="0">
              <a:solidFill>
                <a:schemeClr val="bg1"/>
              </a:solidFill>
            </a:endParaRPr>
          </a:p>
        </p:txBody>
      </p:sp>
      <p:sp>
        <p:nvSpPr>
          <p:cNvPr id="6" name="Explosion 2 5"/>
          <p:cNvSpPr/>
          <p:nvPr/>
        </p:nvSpPr>
        <p:spPr>
          <a:xfrm rot="384774">
            <a:off x="5324574" y="3813629"/>
            <a:ext cx="3660144" cy="2057400"/>
          </a:xfrm>
          <a:prstGeom prst="irregularSeal2">
            <a:avLst/>
          </a:prstGeom>
          <a:solidFill>
            <a:srgbClr val="FF0000"/>
          </a:solidFill>
          <a:ln w="3175">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b="1" dirty="0" smtClean="0">
                <a:solidFill>
                  <a:schemeClr val="bg1"/>
                </a:solidFill>
              </a:rPr>
              <a:t>Size</a:t>
            </a:r>
            <a:endParaRPr lang="en-US" sz="2800" b="1" dirty="0">
              <a:solidFill>
                <a:schemeClr val="bg1"/>
              </a:solidFill>
            </a:endParaRPr>
          </a:p>
        </p:txBody>
      </p:sp>
      <p:sp>
        <p:nvSpPr>
          <p:cNvPr id="7" name="Explosion 2 6"/>
          <p:cNvSpPr/>
          <p:nvPr/>
        </p:nvSpPr>
        <p:spPr>
          <a:xfrm rot="863664">
            <a:off x="2539255" y="1325408"/>
            <a:ext cx="4599415" cy="2057400"/>
          </a:xfrm>
          <a:prstGeom prst="irregularSeal2">
            <a:avLst/>
          </a:prstGeom>
          <a:solidFill>
            <a:srgbClr val="FF0000"/>
          </a:solidFill>
          <a:ln w="3175">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b="1" dirty="0" smtClean="0">
                <a:solidFill>
                  <a:schemeClr val="bg1"/>
                </a:solidFill>
              </a:rPr>
              <a:t>Scalability</a:t>
            </a:r>
            <a:endParaRPr lang="en-US" sz="2800" b="1" dirty="0">
              <a:solidFill>
                <a:schemeClr val="bg1"/>
              </a:solidFill>
            </a:endParaRPr>
          </a:p>
        </p:txBody>
      </p:sp>
      <p:sp>
        <p:nvSpPr>
          <p:cNvPr id="4" name="Date Placeholder 3"/>
          <p:cNvSpPr>
            <a:spLocks noGrp="1"/>
          </p:cNvSpPr>
          <p:nvPr>
            <p:ph type="dt" sz="half" idx="10"/>
          </p:nvPr>
        </p:nvSpPr>
        <p:spPr/>
        <p:txBody>
          <a:bodyPr/>
          <a:lstStyle/>
          <a:p>
            <a:fld id="{161CD812-FD52-4FC5-88CC-70E0C02DB362}" type="datetime1">
              <a:rPr lang="en-US" smtClean="0"/>
              <a:t>3/17/2014</a:t>
            </a:fld>
            <a:endParaRPr lang="en-US" dirty="0"/>
          </a:p>
        </p:txBody>
      </p:sp>
      <p:sp>
        <p:nvSpPr>
          <p:cNvPr id="5" name="Footer Placeholder 4"/>
          <p:cNvSpPr>
            <a:spLocks noGrp="1"/>
          </p:cNvSpPr>
          <p:nvPr>
            <p:ph type="ftr" sz="quarter" idx="11"/>
          </p:nvPr>
        </p:nvSpPr>
        <p:spPr/>
        <p:txBody>
          <a:bodyPr/>
          <a:lstStyle/>
          <a:p>
            <a:r>
              <a:rPr lang="en-US" smtClean="0"/>
              <a:t>AADL and AGREE - Mike Whalen</a:t>
            </a:r>
            <a:endParaRPr lang="en-US" dirty="0"/>
          </a:p>
        </p:txBody>
      </p:sp>
      <p:sp>
        <p:nvSpPr>
          <p:cNvPr id="8" name="Slide Number Placeholder 7"/>
          <p:cNvSpPr>
            <a:spLocks noGrp="1"/>
          </p:cNvSpPr>
          <p:nvPr>
            <p:ph type="sldNum" sz="quarter" idx="12"/>
          </p:nvPr>
        </p:nvSpPr>
        <p:spPr/>
        <p:txBody>
          <a:bodyPr/>
          <a:lstStyle/>
          <a:p>
            <a:fld id="{4D024EAD-959E-4AE8-BC1E-4597B6F00E83}" type="slidenum">
              <a:rPr lang="en-US" smtClean="0"/>
              <a:pPr/>
              <a:t>49</a:t>
            </a:fld>
            <a:endParaRPr lang="en-US" dirty="0"/>
          </a:p>
        </p:txBody>
      </p:sp>
    </p:spTree>
    <p:custDataLst>
      <p:tags r:id="rId1"/>
    </p:custDataLst>
    <p:extLst>
      <p:ext uri="{BB962C8B-B14F-4D97-AF65-F5344CB8AC3E}">
        <p14:creationId xmlns:p14="http://schemas.microsoft.com/office/powerpoint/2010/main" val="122091280"/>
      </p:ext>
    </p:extLst>
  </p:cSld>
  <p:clrMapOvr>
    <a:masterClrMapping/>
  </p:clrMapOvr>
  <p:transition spd="slow" advTm="48000">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par>
                          <p:cTn id="17" fill="hold">
                            <p:stCondLst>
                              <p:cond delay="500"/>
                            </p:stCondLst>
                            <p:childTnLst>
                              <p:par>
                                <p:cTn id="18" presetID="53" presetClass="entr" presetSubtype="16"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animEffect transition="in" filter="fade">
                                      <p:cBhvr>
                                        <p:cTn id="22" dur="500"/>
                                        <p:tgtEl>
                                          <p:spTgt spid="3"/>
                                        </p:tgtEl>
                                      </p:cBhvr>
                                    </p:animEffect>
                                  </p:childTnLst>
                                </p:cTn>
                              </p:par>
                            </p:childTnLst>
                          </p:cTn>
                        </p:par>
                        <p:par>
                          <p:cTn id="23" fill="hold">
                            <p:stCondLst>
                              <p:cond delay="1000"/>
                            </p:stCondLst>
                            <p:childTnLst>
                              <p:par>
                                <p:cTn id="24" presetID="53" presetClass="entr" presetSubtype="16"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Effect transition="in" filter="fade">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6019800" y="1828800"/>
            <a:ext cx="3200400" cy="3539430"/>
          </a:xfrm>
          <a:prstGeom prst="rect">
            <a:avLst/>
          </a:prstGeom>
          <a:noFill/>
        </p:spPr>
        <p:txBody>
          <a:bodyPr wrap="square" rtlCol="0">
            <a:spAutoFit/>
          </a:bodyPr>
          <a:lstStyle/>
          <a:p>
            <a:r>
              <a:rPr lang="en-US" sz="1400" dirty="0" smtClean="0"/>
              <a:t>MFD Hosted: </a:t>
            </a:r>
          </a:p>
          <a:p>
            <a:r>
              <a:rPr lang="en-US" sz="1400" dirty="0" smtClean="0"/>
              <a:t>  </a:t>
            </a:r>
            <a:r>
              <a:rPr lang="en-US" sz="1400" b="1" dirty="0" smtClean="0"/>
              <a:t>DM</a:t>
            </a:r>
            <a:r>
              <a:rPr lang="en-US" sz="1400" dirty="0" smtClean="0"/>
              <a:t>: MFD Display Manager</a:t>
            </a:r>
          </a:p>
          <a:p>
            <a:r>
              <a:rPr lang="en-US" sz="1400" dirty="0" smtClean="0"/>
              <a:t>  </a:t>
            </a:r>
            <a:r>
              <a:rPr lang="en-US" sz="1400" b="1" dirty="0" smtClean="0"/>
              <a:t>WAM</a:t>
            </a:r>
            <a:r>
              <a:rPr lang="en-US" sz="1400" dirty="0" smtClean="0"/>
              <a:t>: Warning and Annunciations </a:t>
            </a:r>
            <a:br>
              <a:rPr lang="en-US" sz="1400" dirty="0" smtClean="0"/>
            </a:br>
            <a:r>
              <a:rPr lang="en-US" sz="1400" dirty="0" smtClean="0"/>
              <a:t>     Manager</a:t>
            </a:r>
          </a:p>
          <a:p>
            <a:r>
              <a:rPr lang="en-US" sz="1400" dirty="0" smtClean="0"/>
              <a:t>  </a:t>
            </a:r>
            <a:r>
              <a:rPr lang="en-US" sz="1400" b="1" dirty="0" smtClean="0"/>
              <a:t>PCM</a:t>
            </a:r>
            <a:r>
              <a:rPr lang="en-US" sz="1400" dirty="0" smtClean="0"/>
              <a:t>: Page Content and Menu Manager</a:t>
            </a:r>
          </a:p>
          <a:p>
            <a:r>
              <a:rPr lang="en-US" sz="1400" dirty="0" smtClean="0"/>
              <a:t>  </a:t>
            </a:r>
            <a:r>
              <a:rPr lang="en-US" sz="1400" b="1" dirty="0" smtClean="0"/>
              <a:t>FD</a:t>
            </a:r>
            <a:r>
              <a:rPr lang="en-US" sz="1400" dirty="0" smtClean="0"/>
              <a:t>: Flight Director</a:t>
            </a:r>
          </a:p>
          <a:p>
            <a:endParaRPr lang="en-US" sz="1400" dirty="0" smtClean="0"/>
          </a:p>
          <a:p>
            <a:endParaRPr lang="en-US" sz="1400" dirty="0" smtClean="0"/>
          </a:p>
          <a:p>
            <a:r>
              <a:rPr lang="en-US" sz="1400" dirty="0" smtClean="0"/>
              <a:t>Mission Hosted: </a:t>
            </a:r>
          </a:p>
          <a:p>
            <a:r>
              <a:rPr lang="en-US" sz="1400" dirty="0" smtClean="0"/>
              <a:t>  </a:t>
            </a:r>
            <a:r>
              <a:rPr lang="en-US" sz="1400" b="1" dirty="0" smtClean="0"/>
              <a:t>CM</a:t>
            </a:r>
            <a:r>
              <a:rPr lang="en-US" sz="1400" dirty="0" smtClean="0"/>
              <a:t>: Communications Manager</a:t>
            </a:r>
          </a:p>
          <a:p>
            <a:r>
              <a:rPr lang="en-US" sz="1400" dirty="0" smtClean="0"/>
              <a:t>  </a:t>
            </a:r>
            <a:r>
              <a:rPr lang="en-US" sz="1400" b="1" dirty="0" smtClean="0"/>
              <a:t>WM</a:t>
            </a:r>
            <a:r>
              <a:rPr lang="en-US" sz="1400" dirty="0" smtClean="0"/>
              <a:t>: Weapons Manager</a:t>
            </a:r>
          </a:p>
          <a:p>
            <a:r>
              <a:rPr lang="en-US" sz="1400" dirty="0" smtClean="0"/>
              <a:t>  </a:t>
            </a:r>
            <a:r>
              <a:rPr lang="en-US" sz="1400" b="1" dirty="0" smtClean="0"/>
              <a:t>SA</a:t>
            </a:r>
            <a:r>
              <a:rPr lang="en-US" sz="1400" dirty="0" smtClean="0"/>
              <a:t>: Situational Awareness</a:t>
            </a:r>
          </a:p>
          <a:p>
            <a:r>
              <a:rPr lang="en-US" sz="1400" dirty="0" smtClean="0"/>
              <a:t>  </a:t>
            </a:r>
            <a:r>
              <a:rPr lang="en-US" sz="1400" b="1" dirty="0" smtClean="0"/>
              <a:t>FM</a:t>
            </a:r>
            <a:r>
              <a:rPr lang="en-US" sz="1400" dirty="0" smtClean="0"/>
              <a:t>: Flight Manager</a:t>
            </a:r>
          </a:p>
          <a:p>
            <a:r>
              <a:rPr lang="en-US" sz="1400" dirty="0" smtClean="0"/>
              <a:t>  </a:t>
            </a:r>
            <a:r>
              <a:rPr lang="en-US" sz="1400" b="1" dirty="0" smtClean="0"/>
              <a:t>MSM</a:t>
            </a:r>
            <a:r>
              <a:rPr lang="en-US" sz="1400" dirty="0" smtClean="0"/>
              <a:t>: Mission Sensor Manager</a:t>
            </a:r>
          </a:p>
          <a:p>
            <a:r>
              <a:rPr lang="en-US" sz="1400" dirty="0" smtClean="0"/>
              <a:t>  </a:t>
            </a:r>
            <a:r>
              <a:rPr lang="en-US" sz="1400" b="1" dirty="0" smtClean="0"/>
              <a:t>1553</a:t>
            </a:r>
            <a:r>
              <a:rPr lang="en-US" sz="1400" dirty="0" smtClean="0"/>
              <a:t>: Software Interface to </a:t>
            </a:r>
            <a:br>
              <a:rPr lang="en-US" sz="1400" dirty="0" smtClean="0"/>
            </a:br>
            <a:r>
              <a:rPr lang="en-US" sz="1400" dirty="0" smtClean="0"/>
              <a:t>     MIL STD 1553 bus</a:t>
            </a:r>
          </a:p>
        </p:txBody>
      </p:sp>
      <p:sp>
        <p:nvSpPr>
          <p:cNvPr id="2" name="Title 1"/>
          <p:cNvSpPr>
            <a:spLocks noGrp="1"/>
          </p:cNvSpPr>
          <p:nvPr>
            <p:ph type="title"/>
          </p:nvPr>
        </p:nvSpPr>
        <p:spPr/>
        <p:txBody>
          <a:bodyPr/>
          <a:lstStyle/>
          <a:p>
            <a:r>
              <a:rPr lang="en-US" dirty="0" smtClean="0"/>
              <a:t>An Example: </a:t>
            </a:r>
            <a:endParaRPr lang="en-US" dirty="0"/>
          </a:p>
        </p:txBody>
      </p:sp>
      <p:sp>
        <p:nvSpPr>
          <p:cNvPr id="4" name="Date Placeholder 3"/>
          <p:cNvSpPr>
            <a:spLocks noGrp="1"/>
          </p:cNvSpPr>
          <p:nvPr>
            <p:ph type="dt" sz="half" idx="10"/>
          </p:nvPr>
        </p:nvSpPr>
        <p:spPr/>
        <p:txBody>
          <a:bodyPr/>
          <a:lstStyle/>
          <a:p>
            <a:fld id="{4FD5EA92-A90D-47F4-8947-6B655308BB9C}" type="datetime1">
              <a:rPr lang="en-US" smtClean="0"/>
              <a:t>3/17/2014</a:t>
            </a:fld>
            <a:endParaRPr lang="en-US" dirty="0"/>
          </a:p>
        </p:txBody>
      </p:sp>
      <p:sp>
        <p:nvSpPr>
          <p:cNvPr id="5" name="Footer Placeholder 4"/>
          <p:cNvSpPr>
            <a:spLocks noGrp="1"/>
          </p:cNvSpPr>
          <p:nvPr>
            <p:ph type="ftr" sz="quarter" idx="11"/>
          </p:nvPr>
        </p:nvSpPr>
        <p:spPr/>
        <p:txBody>
          <a:bodyPr/>
          <a:lstStyle/>
          <a:p>
            <a:r>
              <a:rPr lang="en-US" smtClean="0"/>
              <a:t>AADL and AGREE - Mike Whalen</a:t>
            </a:r>
            <a:endParaRPr lang="en-US" dirty="0"/>
          </a:p>
        </p:txBody>
      </p:sp>
      <p:sp>
        <p:nvSpPr>
          <p:cNvPr id="6" name="Slide Number Placeholder 5"/>
          <p:cNvSpPr>
            <a:spLocks noGrp="1"/>
          </p:cNvSpPr>
          <p:nvPr>
            <p:ph type="sldNum" sz="quarter" idx="12"/>
          </p:nvPr>
        </p:nvSpPr>
        <p:spPr/>
        <p:txBody>
          <a:bodyPr/>
          <a:lstStyle/>
          <a:p>
            <a:fld id="{4D024EAD-959E-4AE8-BC1E-4597B6F00E83}" type="slidenum">
              <a:rPr lang="en-US" smtClean="0"/>
              <a:pPr/>
              <a:t>5</a:t>
            </a:fld>
            <a:endParaRPr lang="en-US" dirty="0"/>
          </a:p>
        </p:txBody>
      </p:sp>
      <p:pic>
        <p:nvPicPr>
          <p:cNvPr id="2050" name="Picture 2"/>
          <p:cNvPicPr>
            <a:picLocks noChangeAspect="1" noChangeArrowheads="1"/>
          </p:cNvPicPr>
          <p:nvPr/>
        </p:nvPicPr>
        <p:blipFill>
          <a:blip r:embed="rId3" cstate="print"/>
          <a:srcRect/>
          <a:stretch>
            <a:fillRect/>
          </a:stretch>
        </p:blipFill>
        <p:spPr bwMode="auto">
          <a:xfrm>
            <a:off x="0" y="1447800"/>
            <a:ext cx="5982886" cy="4578350"/>
          </a:xfrm>
          <a:prstGeom prst="rect">
            <a:avLst/>
          </a:prstGeom>
          <a:noFill/>
          <a:ln w="9525">
            <a:solidFill>
              <a:schemeClr val="tx1"/>
            </a:solidFill>
            <a:miter lim="800000"/>
            <a:headEnd/>
            <a:tailEnd/>
          </a:ln>
        </p:spPr>
      </p:pic>
      <p:sp>
        <p:nvSpPr>
          <p:cNvPr id="8" name="Rounded Rectangular Callout 7"/>
          <p:cNvSpPr/>
          <p:nvPr/>
        </p:nvSpPr>
        <p:spPr>
          <a:xfrm>
            <a:off x="0" y="4800600"/>
            <a:ext cx="1828800" cy="990600"/>
          </a:xfrm>
          <a:prstGeom prst="wedgeRoundRectCallout">
            <a:avLst>
              <a:gd name="adj1" fmla="val 50132"/>
              <a:gd name="adj2" fmla="val -17070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What are the delays of certain signal paths?</a:t>
            </a:r>
            <a:endParaRPr lang="en-US" dirty="0"/>
          </a:p>
        </p:txBody>
      </p:sp>
      <p:sp>
        <p:nvSpPr>
          <p:cNvPr id="10" name="Rounded Rectangular Callout 9"/>
          <p:cNvSpPr/>
          <p:nvPr/>
        </p:nvSpPr>
        <p:spPr>
          <a:xfrm>
            <a:off x="5410200" y="609600"/>
            <a:ext cx="1981200" cy="990600"/>
          </a:xfrm>
          <a:prstGeom prst="wedgeRoundRectCallout">
            <a:avLst>
              <a:gd name="adj1" fmla="val -45617"/>
              <a:gd name="adj2" fmla="val 9872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Are DMs , WAMs, etc. , redundant or unique?</a:t>
            </a:r>
            <a:endParaRPr lang="en-US" dirty="0"/>
          </a:p>
        </p:txBody>
      </p:sp>
      <p:sp>
        <p:nvSpPr>
          <p:cNvPr id="11" name="Rounded Rectangular Callout 10"/>
          <p:cNvSpPr/>
          <p:nvPr/>
        </p:nvSpPr>
        <p:spPr>
          <a:xfrm>
            <a:off x="6019800" y="3581400"/>
            <a:ext cx="2286000" cy="1371600"/>
          </a:xfrm>
          <a:prstGeom prst="wedgeRoundRectCallout">
            <a:avLst>
              <a:gd name="adj1" fmla="val -121566"/>
              <a:gd name="adj2" fmla="val -4382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How is data replicated between redundant mission processors and MFD processors</a:t>
            </a:r>
            <a:endParaRPr lang="en-US" dirty="0"/>
          </a:p>
        </p:txBody>
      </p:sp>
      <p:grpSp>
        <p:nvGrpSpPr>
          <p:cNvPr id="13" name="Group 12"/>
          <p:cNvGrpSpPr/>
          <p:nvPr/>
        </p:nvGrpSpPr>
        <p:grpSpPr>
          <a:xfrm>
            <a:off x="1143000" y="2667000"/>
            <a:ext cx="685800" cy="1600200"/>
            <a:chOff x="2743200" y="3048000"/>
            <a:chExt cx="685800" cy="1600200"/>
          </a:xfrm>
        </p:grpSpPr>
        <p:cxnSp>
          <p:nvCxnSpPr>
            <p:cNvPr id="14" name="Straight Connector 13"/>
            <p:cNvCxnSpPr/>
            <p:nvPr/>
          </p:nvCxnSpPr>
          <p:spPr>
            <a:xfrm rot="5400000">
              <a:off x="2438400" y="3352800"/>
              <a:ext cx="609600" cy="0"/>
            </a:xfrm>
            <a:prstGeom prst="line">
              <a:avLst/>
            </a:prstGeom>
          </p:spPr>
          <p:style>
            <a:lnRef idx="3">
              <a:schemeClr val="accent3"/>
            </a:lnRef>
            <a:fillRef idx="0">
              <a:schemeClr val="accent3"/>
            </a:fillRef>
            <a:effectRef idx="2">
              <a:schemeClr val="accent3"/>
            </a:effectRef>
            <a:fontRef idx="minor">
              <a:schemeClr val="tx1"/>
            </a:fontRef>
          </p:style>
        </p:cxnSp>
        <p:cxnSp>
          <p:nvCxnSpPr>
            <p:cNvPr id="15" name="Straight Connector 14"/>
            <p:cNvCxnSpPr/>
            <p:nvPr/>
          </p:nvCxnSpPr>
          <p:spPr>
            <a:xfrm rot="5400000">
              <a:off x="2933700" y="4152900"/>
              <a:ext cx="990600" cy="0"/>
            </a:xfrm>
            <a:prstGeom prst="line">
              <a:avLst/>
            </a:prstGeom>
          </p:spPr>
          <p:style>
            <a:lnRef idx="3">
              <a:schemeClr val="accent3"/>
            </a:lnRef>
            <a:fillRef idx="0">
              <a:schemeClr val="accent3"/>
            </a:fillRef>
            <a:effectRef idx="2">
              <a:schemeClr val="accent3"/>
            </a:effectRef>
            <a:fontRef idx="minor">
              <a:schemeClr val="tx1"/>
            </a:fontRef>
          </p:style>
        </p:cxnSp>
        <p:cxnSp>
          <p:nvCxnSpPr>
            <p:cNvPr id="16" name="Straight Connector 15"/>
            <p:cNvCxnSpPr/>
            <p:nvPr/>
          </p:nvCxnSpPr>
          <p:spPr>
            <a:xfrm rot="10800000">
              <a:off x="2743200" y="3657600"/>
              <a:ext cx="685800" cy="0"/>
            </a:xfrm>
            <a:prstGeom prst="line">
              <a:avLst/>
            </a:prstGeom>
          </p:spPr>
          <p:style>
            <a:lnRef idx="3">
              <a:schemeClr val="accent3"/>
            </a:lnRef>
            <a:fillRef idx="0">
              <a:schemeClr val="accent3"/>
            </a:fillRef>
            <a:effectRef idx="2">
              <a:schemeClr val="accent3"/>
            </a:effectRef>
            <a:fontRef idx="minor">
              <a:schemeClr val="tx1"/>
            </a:fontRef>
          </p:style>
        </p:cxnSp>
      </p:grpSp>
      <p:sp>
        <p:nvSpPr>
          <p:cNvPr id="17" name="TextBox 16"/>
          <p:cNvSpPr txBox="1"/>
          <p:nvPr/>
        </p:nvSpPr>
        <p:spPr>
          <a:xfrm>
            <a:off x="1066800" y="6106180"/>
            <a:ext cx="4495800" cy="523220"/>
          </a:xfrm>
          <a:prstGeom prst="rect">
            <a:avLst/>
          </a:prstGeom>
          <a:noFill/>
        </p:spPr>
        <p:txBody>
          <a:bodyPr wrap="square" rtlCol="0">
            <a:spAutoFit/>
          </a:bodyPr>
          <a:lstStyle/>
          <a:p>
            <a:r>
              <a:rPr lang="en-US" sz="1400" i="1" dirty="0" smtClean="0"/>
              <a:t>Image from “Embedded </a:t>
            </a:r>
            <a:r>
              <a:rPr lang="en-US" sz="1400" i="1" dirty="0"/>
              <a:t>System Architecture Analysis Using SAE AADL” by </a:t>
            </a:r>
            <a:r>
              <a:rPr lang="en-US" sz="1400" i="1" dirty="0" err="1"/>
              <a:t>Feiler</a:t>
            </a:r>
            <a:r>
              <a:rPr lang="en-US" sz="1400" i="1" dirty="0"/>
              <a:t>, </a:t>
            </a:r>
            <a:r>
              <a:rPr lang="en-US" sz="1400" i="1" dirty="0" err="1"/>
              <a:t>Gluch</a:t>
            </a:r>
            <a:r>
              <a:rPr lang="en-US" sz="1400" i="1" dirty="0"/>
              <a:t>, </a:t>
            </a:r>
            <a:r>
              <a:rPr lang="en-US" sz="1400" i="1" dirty="0" err="1"/>
              <a:t>Hudak</a:t>
            </a:r>
            <a:r>
              <a:rPr lang="en-US" sz="1400" i="1" dirty="0"/>
              <a:t>, and Lewis</a:t>
            </a:r>
            <a:r>
              <a:rPr lang="en-US" sz="1400" i="1" dirty="0" smtClean="0"/>
              <a:t>.</a:t>
            </a:r>
            <a:endParaRPr lang="en-US" dirty="0"/>
          </a:p>
        </p:txBody>
      </p:sp>
    </p:spTree>
    <p:extLst>
      <p:ext uri="{BB962C8B-B14F-4D97-AF65-F5344CB8AC3E}">
        <p14:creationId xmlns:p14="http://schemas.microsoft.com/office/powerpoint/2010/main" val="1118187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141231" cy="1143000"/>
          </a:xfrm>
        </p:spPr>
        <p:txBody>
          <a:bodyPr anchor="ctr"/>
          <a:lstStyle/>
          <a:p>
            <a:pPr algn="ctr"/>
            <a:r>
              <a:rPr lang="en-US" dirty="0" smtClean="0"/>
              <a:t>Software Decomposition</a:t>
            </a:r>
            <a:endParaRPr lang="en-US" dirty="0"/>
          </a:p>
        </p:txBody>
      </p:sp>
      <p:pic>
        <p:nvPicPr>
          <p:cNvPr id="54" name="PowerPoint Temp">
            <a:hlinkClick r:id="" action="ppaction://media"/>
          </p:cNvPr>
          <p:cNvPicPr>
            <a:picLocks noRot="1" noChangeAspect="1"/>
          </p:cNvPicPr>
          <p:nvPr>
            <a:wavAudioFile r:embed="rId2" name="PowerPoint Temp"/>
          </p:nvPr>
        </p:nvPicPr>
        <p:blipFill>
          <a:blip r:embed="rId5"/>
          <a:stretch>
            <a:fillRect/>
          </a:stretch>
        </p:blipFill>
        <p:spPr>
          <a:xfrm>
            <a:off x="8716963" y="6430963"/>
            <a:ext cx="274637" cy="274637"/>
          </a:xfrm>
          <a:prstGeom prst="rect">
            <a:avLst/>
          </a:prstGeom>
        </p:spPr>
      </p:pic>
      <p:pic>
        <p:nvPicPr>
          <p:cNvPr id="1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47800" y="1295399"/>
            <a:ext cx="6172200" cy="46943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Date Placeholder 2"/>
          <p:cNvSpPr>
            <a:spLocks noGrp="1"/>
          </p:cNvSpPr>
          <p:nvPr>
            <p:ph type="dt" sz="half" idx="10"/>
          </p:nvPr>
        </p:nvSpPr>
        <p:spPr/>
        <p:txBody>
          <a:bodyPr/>
          <a:lstStyle/>
          <a:p>
            <a:fld id="{73A5F1E7-2146-4150-AD40-2C049CAF0E31}" type="datetime1">
              <a:rPr lang="en-US" smtClean="0"/>
              <a:t>3/17/2014</a:t>
            </a:fld>
            <a:endParaRPr lang="en-US" dirty="0"/>
          </a:p>
        </p:txBody>
      </p:sp>
      <p:sp>
        <p:nvSpPr>
          <p:cNvPr id="4" name="Footer Placeholder 3"/>
          <p:cNvSpPr>
            <a:spLocks noGrp="1"/>
          </p:cNvSpPr>
          <p:nvPr>
            <p:ph type="ftr" sz="quarter" idx="11"/>
          </p:nvPr>
        </p:nvSpPr>
        <p:spPr/>
        <p:txBody>
          <a:bodyPr/>
          <a:lstStyle/>
          <a:p>
            <a:r>
              <a:rPr lang="en-US" smtClean="0"/>
              <a:t>AADL and AGREE - Mike Whalen</a:t>
            </a:r>
            <a:endParaRPr lang="en-US" dirty="0"/>
          </a:p>
        </p:txBody>
      </p:sp>
      <p:sp>
        <p:nvSpPr>
          <p:cNvPr id="5" name="Slide Number Placeholder 4"/>
          <p:cNvSpPr>
            <a:spLocks noGrp="1"/>
          </p:cNvSpPr>
          <p:nvPr>
            <p:ph type="sldNum" sz="quarter" idx="12"/>
          </p:nvPr>
        </p:nvSpPr>
        <p:spPr/>
        <p:txBody>
          <a:bodyPr/>
          <a:lstStyle/>
          <a:p>
            <a:fld id="{4D024EAD-959E-4AE8-BC1E-4597B6F00E83}" type="slidenum">
              <a:rPr lang="en-US" smtClean="0"/>
              <a:pPr/>
              <a:t>50</a:t>
            </a:fld>
            <a:endParaRPr lang="en-US" dirty="0"/>
          </a:p>
        </p:txBody>
      </p:sp>
    </p:spTree>
    <p:custDataLst>
      <p:tags r:id="rId1"/>
    </p:custDataLst>
    <p:extLst>
      <p:ext uri="{BB962C8B-B14F-4D97-AF65-F5344CB8AC3E}">
        <p14:creationId xmlns:p14="http://schemas.microsoft.com/office/powerpoint/2010/main" val="162564286"/>
      </p:ext>
    </p:extLst>
  </p:cSld>
  <p:clrMapOvr>
    <a:masterClrMapping/>
  </p:clrMapOvr>
  <p:transition spd="slow" advTm="48000">
    <p:wheel spokes="1"/>
  </p:transition>
  <p:timing>
    <p:tnLst>
      <p:par>
        <p:cTn id="1" dur="indefinite" restart="never" nodeType="tmRoot">
          <p:childTnLst>
            <p:audio isNarration="1">
              <p:cMediaNode showWhenStopped="0">
                <p:cTn id="2" fill="hold" display="0">
                  <p:stCondLst>
                    <p:cond delay="indefinite"/>
                  </p:stCondLst>
                  <p:endCondLst>
                    <p:cond evt="onPrev" delay="0">
                      <p:tgtEl>
                        <p:sldTgt/>
                      </p:tgtEl>
                    </p:cond>
                    <p:cond evt="onStopAudio" delay="0">
                      <p:tgtEl>
                        <p:sldTgt/>
                      </p:tgtEl>
                    </p:cond>
                  </p:endCondLst>
                </p:cTn>
                <p:tgtEl>
                  <p:spTgt spid="54"/>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chor="ctr"/>
          <a:lstStyle/>
          <a:p>
            <a:pPr algn="ctr"/>
            <a:r>
              <a:rPr lang="en-US" dirty="0"/>
              <a:t>R</a:t>
            </a:r>
            <a:r>
              <a:rPr lang="en-US" dirty="0" smtClean="0"/>
              <a:t>equirements Allocation</a:t>
            </a:r>
            <a:endParaRPr lang="en-US" dirty="0"/>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9300" y="2107842"/>
            <a:ext cx="5143500" cy="39119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9" name="Group 18"/>
          <p:cNvGrpSpPr/>
          <p:nvPr/>
        </p:nvGrpSpPr>
        <p:grpSpPr>
          <a:xfrm>
            <a:off x="152400" y="4215072"/>
            <a:ext cx="2307116" cy="1572239"/>
            <a:chOff x="152400" y="4062672"/>
            <a:chExt cx="2307116" cy="1572239"/>
          </a:xfrm>
          <a:solidFill>
            <a:srgbClr val="0000FF"/>
          </a:solidFill>
        </p:grpSpPr>
        <p:sp>
          <p:nvSpPr>
            <p:cNvPr id="3" name="Down Arrow 2"/>
            <p:cNvSpPr/>
            <p:nvPr/>
          </p:nvSpPr>
          <p:spPr>
            <a:xfrm rot="12114911">
              <a:off x="1855685" y="4062672"/>
              <a:ext cx="455987" cy="1175679"/>
            </a:xfrm>
            <a:prstGeom prst="down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52400" y="4927025"/>
              <a:ext cx="2307116" cy="707886"/>
            </a:xfrm>
            <a:prstGeom prst="rect">
              <a:avLst/>
            </a:prstGeom>
            <a:grpFill/>
            <a:ln w="12700">
              <a:noFill/>
            </a:ln>
          </p:spPr>
          <p:txBody>
            <a:bodyPr wrap="square" rtlCol="0">
              <a:spAutoFit/>
            </a:bodyPr>
            <a:lstStyle/>
            <a:p>
              <a:pPr algn="ctr"/>
              <a:r>
                <a:rPr lang="en-US" sz="2000" dirty="0" smtClean="0">
                  <a:solidFill>
                    <a:schemeClr val="bg1"/>
                  </a:solidFill>
                </a:rPr>
                <a:t>Computes total volume infused</a:t>
              </a:r>
              <a:endParaRPr lang="en-US" sz="2000" dirty="0">
                <a:solidFill>
                  <a:schemeClr val="bg1"/>
                </a:solidFill>
              </a:endParaRPr>
            </a:p>
          </p:txBody>
        </p:sp>
      </p:grpSp>
      <p:grpSp>
        <p:nvGrpSpPr>
          <p:cNvPr id="6" name="Group 5"/>
          <p:cNvGrpSpPr/>
          <p:nvPr/>
        </p:nvGrpSpPr>
        <p:grpSpPr>
          <a:xfrm>
            <a:off x="2514599" y="5692913"/>
            <a:ext cx="1676402" cy="857311"/>
            <a:chOff x="2514599" y="5540513"/>
            <a:chExt cx="1676402" cy="857311"/>
          </a:xfrm>
          <a:solidFill>
            <a:srgbClr val="0000FF"/>
          </a:solidFill>
        </p:grpSpPr>
        <p:sp>
          <p:nvSpPr>
            <p:cNvPr id="16" name="Down Arrow 15"/>
            <p:cNvSpPr/>
            <p:nvPr/>
          </p:nvSpPr>
          <p:spPr>
            <a:xfrm rot="10800000">
              <a:off x="3677041" y="5540513"/>
              <a:ext cx="455987" cy="589657"/>
            </a:xfrm>
            <a:prstGeom prst="down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2514599" y="5997714"/>
              <a:ext cx="1676402" cy="400110"/>
            </a:xfrm>
            <a:prstGeom prst="rect">
              <a:avLst/>
            </a:prstGeom>
            <a:grpFill/>
            <a:ln w="12700">
              <a:noFill/>
            </a:ln>
          </p:spPr>
          <p:txBody>
            <a:bodyPr wrap="square" rtlCol="0">
              <a:spAutoFit/>
            </a:bodyPr>
            <a:lstStyle>
              <a:defPPr>
                <a:defRPr lang="en-US"/>
              </a:defPPr>
              <a:lvl1pPr algn="ctr">
                <a:defRPr sz="1600">
                  <a:solidFill>
                    <a:schemeClr val="bg1"/>
                  </a:solidFill>
                </a:defRPr>
              </a:lvl1pPr>
            </a:lstStyle>
            <a:p>
              <a:r>
                <a:rPr lang="en-US" sz="2000" dirty="0" smtClean="0"/>
                <a:t>Raises </a:t>
              </a:r>
              <a:r>
                <a:rPr lang="en-US" sz="2000" dirty="0"/>
                <a:t>alarms</a:t>
              </a:r>
            </a:p>
          </p:txBody>
        </p:sp>
      </p:grpSp>
      <p:grpSp>
        <p:nvGrpSpPr>
          <p:cNvPr id="4" name="Group 3"/>
          <p:cNvGrpSpPr/>
          <p:nvPr/>
        </p:nvGrpSpPr>
        <p:grpSpPr>
          <a:xfrm>
            <a:off x="4800600" y="4571999"/>
            <a:ext cx="2598478" cy="1795069"/>
            <a:chOff x="4800600" y="4419599"/>
            <a:chExt cx="2598478" cy="1795069"/>
          </a:xfrm>
          <a:solidFill>
            <a:srgbClr val="0000FF"/>
          </a:solidFill>
        </p:grpSpPr>
        <p:sp>
          <p:nvSpPr>
            <p:cNvPr id="13" name="TextBox 12"/>
            <p:cNvSpPr txBox="1"/>
            <p:nvPr/>
          </p:nvSpPr>
          <p:spPr>
            <a:xfrm>
              <a:off x="4800600" y="5814558"/>
              <a:ext cx="2598478" cy="400110"/>
            </a:xfrm>
            <a:prstGeom prst="rect">
              <a:avLst/>
            </a:prstGeom>
            <a:grpFill/>
            <a:ln w="12700">
              <a:noFill/>
            </a:ln>
          </p:spPr>
          <p:txBody>
            <a:bodyPr wrap="square" rtlCol="0">
              <a:spAutoFit/>
            </a:bodyPr>
            <a:lstStyle>
              <a:defPPr>
                <a:defRPr lang="en-US"/>
              </a:defPPr>
              <a:lvl1pPr algn="ctr">
                <a:defRPr sz="1600">
                  <a:solidFill>
                    <a:schemeClr val="bg1"/>
                  </a:solidFill>
                </a:defRPr>
              </a:lvl1pPr>
            </a:lstStyle>
            <a:p>
              <a:r>
                <a:rPr lang="en-US" sz="2000" dirty="0" smtClean="0"/>
                <a:t>Maintains thresholds</a:t>
              </a:r>
              <a:endParaRPr lang="en-US" sz="2000" dirty="0"/>
            </a:p>
          </p:txBody>
        </p:sp>
        <p:sp>
          <p:nvSpPr>
            <p:cNvPr id="17" name="Down Arrow 16"/>
            <p:cNvSpPr/>
            <p:nvPr/>
          </p:nvSpPr>
          <p:spPr>
            <a:xfrm rot="9948047">
              <a:off x="5395934" y="4419599"/>
              <a:ext cx="455987" cy="1510139"/>
            </a:xfrm>
            <a:prstGeom prst="down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p:cNvGrpSpPr/>
          <p:nvPr/>
        </p:nvGrpSpPr>
        <p:grpSpPr>
          <a:xfrm>
            <a:off x="6378257" y="4147446"/>
            <a:ext cx="2537143" cy="1510139"/>
            <a:chOff x="6378257" y="3995046"/>
            <a:chExt cx="2537143" cy="1510139"/>
          </a:xfrm>
          <a:solidFill>
            <a:srgbClr val="0000FF"/>
          </a:solidFill>
        </p:grpSpPr>
        <p:sp>
          <p:nvSpPr>
            <p:cNvPr id="18" name="Down Arrow 17"/>
            <p:cNvSpPr/>
            <p:nvPr/>
          </p:nvSpPr>
          <p:spPr>
            <a:xfrm rot="8301575">
              <a:off x="7171085" y="3995046"/>
              <a:ext cx="455987" cy="1510139"/>
            </a:xfrm>
            <a:prstGeom prst="down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6378257" y="5010090"/>
              <a:ext cx="2537143" cy="400110"/>
            </a:xfrm>
            <a:prstGeom prst="rect">
              <a:avLst/>
            </a:prstGeom>
            <a:grpFill/>
            <a:ln w="12700">
              <a:noFill/>
            </a:ln>
          </p:spPr>
          <p:txBody>
            <a:bodyPr wrap="square" rtlCol="0">
              <a:spAutoFit/>
            </a:bodyPr>
            <a:lstStyle/>
            <a:p>
              <a:pPr algn="ctr"/>
              <a:r>
                <a:rPr lang="en-US" sz="2000" dirty="0" smtClean="0">
                  <a:solidFill>
                    <a:schemeClr val="bg1"/>
                  </a:solidFill>
                </a:rPr>
                <a:t>Commands flow rate</a:t>
              </a:r>
              <a:endParaRPr lang="en-US" sz="2000" dirty="0">
                <a:solidFill>
                  <a:schemeClr val="bg1"/>
                </a:solidFill>
              </a:endParaRPr>
            </a:p>
          </p:txBody>
        </p:sp>
      </p:grpSp>
      <p:sp>
        <p:nvSpPr>
          <p:cNvPr id="20" name="Rectangle 19"/>
          <p:cNvSpPr/>
          <p:nvPr/>
        </p:nvSpPr>
        <p:spPr>
          <a:xfrm>
            <a:off x="0" y="1270337"/>
            <a:ext cx="9144000" cy="1015663"/>
          </a:xfrm>
          <a:prstGeom prst="rect">
            <a:avLst/>
          </a:prstGeom>
          <a:solidFill>
            <a:schemeClr val="bg1">
              <a:lumMod val="85000"/>
            </a:schemeClr>
          </a:solidFill>
        </p:spPr>
        <p:txBody>
          <a:bodyPr wrap="square">
            <a:spAutoFit/>
          </a:bodyPr>
          <a:lstStyle/>
          <a:p>
            <a:pPr lvl="1"/>
            <a:r>
              <a:rPr lang="en-US" sz="2000" b="1" dirty="0"/>
              <a:t>While </a:t>
            </a:r>
            <a:r>
              <a:rPr lang="en-US" sz="2000" b="1" dirty="0">
                <a:solidFill>
                  <a:srgbClr val="0000FF"/>
                </a:solidFill>
              </a:rPr>
              <a:t>infusing</a:t>
            </a:r>
            <a:r>
              <a:rPr lang="en-US" sz="2000" b="1" dirty="0"/>
              <a:t>, </a:t>
            </a:r>
            <a:endParaRPr lang="en-US" sz="2000" b="1" dirty="0" smtClean="0"/>
          </a:p>
          <a:p>
            <a:pPr lvl="1"/>
            <a:r>
              <a:rPr lang="en-US" sz="2000" b="1" dirty="0" smtClean="0"/>
              <a:t>if </a:t>
            </a:r>
            <a:r>
              <a:rPr lang="en-US" sz="2000" b="1" dirty="0"/>
              <a:t>the </a:t>
            </a:r>
            <a:r>
              <a:rPr lang="en-US" sz="2000" b="1" dirty="0">
                <a:solidFill>
                  <a:srgbClr val="FF0000"/>
                </a:solidFill>
              </a:rPr>
              <a:t>total</a:t>
            </a:r>
            <a:r>
              <a:rPr lang="en-US" sz="2000" b="1" dirty="0"/>
              <a:t> </a:t>
            </a:r>
            <a:r>
              <a:rPr lang="en-US" sz="2000" b="1" dirty="0">
                <a:solidFill>
                  <a:srgbClr val="FF0000"/>
                </a:solidFill>
              </a:rPr>
              <a:t>volume infused exceeds the maximum </a:t>
            </a:r>
            <a:r>
              <a:rPr lang="en-US" sz="2000" b="1" dirty="0" smtClean="0">
                <a:solidFill>
                  <a:srgbClr val="FF0000"/>
                </a:solidFill>
              </a:rPr>
              <a:t>VTBI</a:t>
            </a:r>
            <a:r>
              <a:rPr lang="en-US" sz="2000" b="1" dirty="0" smtClean="0"/>
              <a:t>, then then </a:t>
            </a:r>
            <a:r>
              <a:rPr lang="en-US" sz="2000" b="1" dirty="0"/>
              <a:t>system shall </a:t>
            </a:r>
            <a:r>
              <a:rPr lang="en-US" sz="2000" b="1" dirty="0">
                <a:solidFill>
                  <a:srgbClr val="009900"/>
                </a:solidFill>
              </a:rPr>
              <a:t>switch to KVO flow</a:t>
            </a:r>
            <a:r>
              <a:rPr lang="en-US" sz="2000" b="1" dirty="0" smtClean="0">
                <a:solidFill>
                  <a:srgbClr val="7030A0"/>
                </a:solidFill>
              </a:rPr>
              <a:t>.</a:t>
            </a:r>
            <a:endParaRPr lang="en-US" sz="2000" b="1" dirty="0">
              <a:solidFill>
                <a:srgbClr val="7030A0"/>
              </a:solidFill>
            </a:endParaRPr>
          </a:p>
        </p:txBody>
      </p:sp>
      <p:sp>
        <p:nvSpPr>
          <p:cNvPr id="7" name="Date Placeholder 6"/>
          <p:cNvSpPr>
            <a:spLocks noGrp="1"/>
          </p:cNvSpPr>
          <p:nvPr>
            <p:ph type="dt" sz="half" idx="10"/>
          </p:nvPr>
        </p:nvSpPr>
        <p:spPr/>
        <p:txBody>
          <a:bodyPr/>
          <a:lstStyle/>
          <a:p>
            <a:fld id="{049C684B-AB62-4AFC-9B88-F821A733B60B}" type="datetime1">
              <a:rPr lang="en-US" smtClean="0"/>
              <a:t>3/17/2014</a:t>
            </a:fld>
            <a:endParaRPr lang="en-US" dirty="0"/>
          </a:p>
        </p:txBody>
      </p:sp>
      <p:sp>
        <p:nvSpPr>
          <p:cNvPr id="8" name="Footer Placeholder 7"/>
          <p:cNvSpPr>
            <a:spLocks noGrp="1"/>
          </p:cNvSpPr>
          <p:nvPr>
            <p:ph type="ftr" sz="quarter" idx="11"/>
          </p:nvPr>
        </p:nvSpPr>
        <p:spPr/>
        <p:txBody>
          <a:bodyPr/>
          <a:lstStyle/>
          <a:p>
            <a:r>
              <a:rPr lang="en-US" smtClean="0"/>
              <a:t>AADL and AGREE - Mike Whalen</a:t>
            </a:r>
            <a:endParaRPr lang="en-US" dirty="0"/>
          </a:p>
        </p:txBody>
      </p:sp>
      <p:sp>
        <p:nvSpPr>
          <p:cNvPr id="10" name="Slide Number Placeholder 9"/>
          <p:cNvSpPr>
            <a:spLocks noGrp="1"/>
          </p:cNvSpPr>
          <p:nvPr>
            <p:ph type="sldNum" sz="quarter" idx="12"/>
          </p:nvPr>
        </p:nvSpPr>
        <p:spPr/>
        <p:txBody>
          <a:bodyPr/>
          <a:lstStyle/>
          <a:p>
            <a:fld id="{4D024EAD-959E-4AE8-BC1E-4597B6F00E83}" type="slidenum">
              <a:rPr lang="en-US" smtClean="0"/>
              <a:pPr/>
              <a:t>51</a:t>
            </a:fld>
            <a:endParaRPr lang="en-US" dirty="0"/>
          </a:p>
        </p:txBody>
      </p:sp>
    </p:spTree>
    <p:custDataLst>
      <p:tags r:id="rId1"/>
    </p:custDataLst>
    <p:extLst>
      <p:ext uri="{BB962C8B-B14F-4D97-AF65-F5344CB8AC3E}">
        <p14:creationId xmlns:p14="http://schemas.microsoft.com/office/powerpoint/2010/main" val="107886839"/>
      </p:ext>
    </p:extLst>
  </p:cSld>
  <p:clrMapOvr>
    <a:masterClrMapping/>
  </p:clrMapOvr>
  <p:transition spd="slow" advTm="6500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p:cTn id="11" dur="500" fill="hold"/>
                                        <p:tgtEl>
                                          <p:spTgt spid="19"/>
                                        </p:tgtEl>
                                        <p:attrNameLst>
                                          <p:attrName>ppt_w</p:attrName>
                                        </p:attrNameLst>
                                      </p:cBhvr>
                                      <p:tavLst>
                                        <p:tav tm="0">
                                          <p:val>
                                            <p:fltVal val="0"/>
                                          </p:val>
                                        </p:tav>
                                        <p:tav tm="100000">
                                          <p:val>
                                            <p:strVal val="#ppt_w"/>
                                          </p:val>
                                        </p:tav>
                                      </p:tavLst>
                                    </p:anim>
                                    <p:anim calcmode="lin" valueType="num">
                                      <p:cBhvr>
                                        <p:cTn id="12" dur="500" fill="hold"/>
                                        <p:tgtEl>
                                          <p:spTgt spid="19"/>
                                        </p:tgtEl>
                                        <p:attrNameLst>
                                          <p:attrName>ppt_h</p:attrName>
                                        </p:attrNameLst>
                                      </p:cBhvr>
                                      <p:tavLst>
                                        <p:tav tm="0">
                                          <p:val>
                                            <p:fltVal val="0"/>
                                          </p:val>
                                        </p:tav>
                                        <p:tav tm="100000">
                                          <p:val>
                                            <p:strVal val="#ppt_h"/>
                                          </p:val>
                                        </p:tav>
                                      </p:tavLst>
                                    </p:anim>
                                    <p:animEffect transition="in" filter="fade">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p:cTn id="32" dur="500" fill="hold"/>
                                        <p:tgtEl>
                                          <p:spTgt spid="5"/>
                                        </p:tgtEl>
                                        <p:attrNameLst>
                                          <p:attrName>ppt_w</p:attrName>
                                        </p:attrNameLst>
                                      </p:cBhvr>
                                      <p:tavLst>
                                        <p:tav tm="0">
                                          <p:val>
                                            <p:fltVal val="0"/>
                                          </p:val>
                                        </p:tav>
                                        <p:tav tm="100000">
                                          <p:val>
                                            <p:strVal val="#ppt_w"/>
                                          </p:val>
                                        </p:tav>
                                      </p:tavLst>
                                    </p:anim>
                                    <p:anim calcmode="lin" valueType="num">
                                      <p:cBhvr>
                                        <p:cTn id="33" dur="500" fill="hold"/>
                                        <p:tgtEl>
                                          <p:spTgt spid="5"/>
                                        </p:tgtEl>
                                        <p:attrNameLst>
                                          <p:attrName>ppt_h</p:attrName>
                                        </p:attrNameLst>
                                      </p:cBhvr>
                                      <p:tavLst>
                                        <p:tav tm="0">
                                          <p:val>
                                            <p:fltVal val="0"/>
                                          </p:val>
                                        </p:tav>
                                        <p:tav tm="100000">
                                          <p:val>
                                            <p:strVal val="#ppt_h"/>
                                          </p:val>
                                        </p:tav>
                                      </p:tavLst>
                                    </p:anim>
                                    <p:animEffect transition="in" filter="fade">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083174" cy="1257300"/>
          </a:xfrm>
        </p:spPr>
        <p:txBody>
          <a:bodyPr anchor="ctr">
            <a:normAutofit/>
          </a:bodyPr>
          <a:lstStyle/>
          <a:p>
            <a:pPr algn="ctr"/>
            <a:r>
              <a:rPr lang="en-US" b="1" dirty="0" smtClean="0"/>
              <a:t>AGREE </a:t>
            </a:r>
            <a:br>
              <a:rPr lang="en-US" b="1" dirty="0" smtClean="0"/>
            </a:br>
            <a:r>
              <a:rPr lang="en-US" sz="2700" dirty="0" smtClean="0"/>
              <a:t>Assume </a:t>
            </a:r>
            <a:r>
              <a:rPr lang="en-US" sz="2700" dirty="0"/>
              <a:t>Guarantee Reasoning </a:t>
            </a:r>
            <a:r>
              <a:rPr lang="en-US" sz="2700" dirty="0" smtClean="0"/>
              <a:t>Environment</a:t>
            </a:r>
            <a:endParaRPr lang="en-US" b="1" dirty="0"/>
          </a:p>
        </p:txBody>
      </p:sp>
      <p:sp>
        <p:nvSpPr>
          <p:cNvPr id="3" name="Rectangle 2"/>
          <p:cNvSpPr/>
          <p:nvPr/>
        </p:nvSpPr>
        <p:spPr>
          <a:xfrm>
            <a:off x="1066800" y="3352800"/>
            <a:ext cx="7848600" cy="2308324"/>
          </a:xfrm>
          <a:prstGeom prst="rect">
            <a:avLst/>
          </a:prstGeom>
        </p:spPr>
        <p:txBody>
          <a:bodyPr wrap="square">
            <a:spAutoFit/>
          </a:bodyPr>
          <a:lstStyle/>
          <a:p>
            <a:pPr marL="285750" indent="-285750">
              <a:buFont typeface="Arial" panose="020B0604020202020204" pitchFamily="34" charset="0"/>
              <a:buChar char="•"/>
            </a:pPr>
            <a:r>
              <a:rPr lang="en-US" sz="2400" dirty="0"/>
              <a:t>JKIND – a </a:t>
            </a:r>
            <a:r>
              <a:rPr lang="en-US" sz="2400" dirty="0" smtClean="0"/>
              <a:t>k-induction bounded </a:t>
            </a:r>
            <a:r>
              <a:rPr lang="en-US" sz="2400" dirty="0"/>
              <a:t>model checker for </a:t>
            </a:r>
            <a:r>
              <a:rPr lang="en-US" sz="2400" dirty="0" smtClean="0"/>
              <a:t>verification</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smtClean="0"/>
              <a:t>Architecture -  </a:t>
            </a:r>
            <a:r>
              <a:rPr lang="en-US" sz="2400" dirty="0"/>
              <a:t>expressed in the </a:t>
            </a:r>
            <a:r>
              <a:rPr lang="en-US" sz="2400" dirty="0" smtClean="0"/>
              <a:t>AADL</a:t>
            </a:r>
          </a:p>
          <a:p>
            <a:pPr marL="285750" indent="-285750">
              <a:buFont typeface="Arial" panose="020B0604020202020204" pitchFamily="34" charset="0"/>
              <a:buChar char="•"/>
            </a:pPr>
            <a:r>
              <a:rPr lang="en-US" sz="2400" dirty="0" smtClean="0"/>
              <a:t>Assumptions </a:t>
            </a:r>
            <a:r>
              <a:rPr lang="en-US" sz="2400" dirty="0"/>
              <a:t>and </a:t>
            </a:r>
            <a:r>
              <a:rPr lang="en-US" sz="2400" dirty="0" smtClean="0"/>
              <a:t>Guarantees - expressed </a:t>
            </a:r>
            <a:r>
              <a:rPr lang="en-US" sz="2400" dirty="0"/>
              <a:t>in a subset a past-time </a:t>
            </a:r>
            <a:r>
              <a:rPr lang="en-US" sz="2400" dirty="0" smtClean="0"/>
              <a:t>temporal logic</a:t>
            </a:r>
            <a:endParaRPr lang="en-US" sz="2400" dirty="0"/>
          </a:p>
        </p:txBody>
      </p:sp>
      <p:sp>
        <p:nvSpPr>
          <p:cNvPr id="4" name="Rectangle 3"/>
          <p:cNvSpPr/>
          <p:nvPr/>
        </p:nvSpPr>
        <p:spPr>
          <a:xfrm>
            <a:off x="1066800" y="1618893"/>
            <a:ext cx="7848600" cy="1384995"/>
          </a:xfrm>
          <a:prstGeom prst="rect">
            <a:avLst/>
          </a:prstGeom>
        </p:spPr>
        <p:txBody>
          <a:bodyPr wrap="square">
            <a:spAutoFit/>
          </a:bodyPr>
          <a:lstStyle/>
          <a:p>
            <a:r>
              <a:rPr lang="en-US" sz="2800" i="1" dirty="0"/>
              <a:t>For a given system architecture, system level guarantees hold as a logical consequence of a given set of component-level guarantees and assumptions.</a:t>
            </a:r>
          </a:p>
        </p:txBody>
      </p:sp>
      <p:sp>
        <p:nvSpPr>
          <p:cNvPr id="5" name="Date Placeholder 4"/>
          <p:cNvSpPr>
            <a:spLocks noGrp="1"/>
          </p:cNvSpPr>
          <p:nvPr>
            <p:ph type="dt" sz="half" idx="10"/>
          </p:nvPr>
        </p:nvSpPr>
        <p:spPr/>
        <p:txBody>
          <a:bodyPr/>
          <a:lstStyle/>
          <a:p>
            <a:fld id="{02DF9DF4-2C5B-445A-A4FB-1E12DBAB2BF8}" type="datetime1">
              <a:rPr lang="en-US" smtClean="0"/>
              <a:t>3/17/2014</a:t>
            </a:fld>
            <a:endParaRPr lang="en-US" dirty="0"/>
          </a:p>
        </p:txBody>
      </p:sp>
      <p:sp>
        <p:nvSpPr>
          <p:cNvPr id="6" name="Footer Placeholder 5"/>
          <p:cNvSpPr>
            <a:spLocks noGrp="1"/>
          </p:cNvSpPr>
          <p:nvPr>
            <p:ph type="ftr" sz="quarter" idx="11"/>
          </p:nvPr>
        </p:nvSpPr>
        <p:spPr/>
        <p:txBody>
          <a:bodyPr/>
          <a:lstStyle/>
          <a:p>
            <a:r>
              <a:rPr lang="en-US" smtClean="0"/>
              <a:t>AADL and AGREE - Mike Whalen</a:t>
            </a:r>
            <a:endParaRPr lang="en-US" dirty="0"/>
          </a:p>
        </p:txBody>
      </p:sp>
      <p:sp>
        <p:nvSpPr>
          <p:cNvPr id="7" name="Slide Number Placeholder 6"/>
          <p:cNvSpPr>
            <a:spLocks noGrp="1"/>
          </p:cNvSpPr>
          <p:nvPr>
            <p:ph type="sldNum" sz="quarter" idx="12"/>
          </p:nvPr>
        </p:nvSpPr>
        <p:spPr/>
        <p:txBody>
          <a:bodyPr/>
          <a:lstStyle/>
          <a:p>
            <a:fld id="{4D024EAD-959E-4AE8-BC1E-4597B6F00E83}" type="slidenum">
              <a:rPr lang="en-US" smtClean="0"/>
              <a:pPr/>
              <a:t>52</a:t>
            </a:fld>
            <a:endParaRPr lang="en-US" dirty="0"/>
          </a:p>
        </p:txBody>
      </p:sp>
    </p:spTree>
    <p:extLst>
      <p:ext uri="{BB962C8B-B14F-4D97-AF65-F5344CB8AC3E}">
        <p14:creationId xmlns:p14="http://schemas.microsoft.com/office/powerpoint/2010/main" val="1006938037"/>
      </p:ext>
    </p:extLst>
  </p:cSld>
  <p:clrMapOvr>
    <a:masterClrMapping/>
  </p:clrMapOvr>
  <p:transition spd="slow" advTm="113000">
    <p:wipe/>
  </p:transition>
  <p:timing>
    <p:tnLst>
      <p:par>
        <p:cTn id="1" dur="indefinite" restart="never" nodeType="tmRoot"/>
      </p:par>
    </p:tnLst>
  </p:timing>
  <p:extLst mod="1">
    <p:ext uri="{E180D4A7-C9FB-4DFB-919C-405C955672EB}">
      <p14:showEvtLst xmlns:p14="http://schemas.microsoft.com/office/powerpoint/2010/main">
        <p14:playEvt time="6581" objId="3"/>
        <p14:stopEvt time="114473" objId="3"/>
      </p14:showEvtLst>
    </p:ext>
  </p:extLs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chor="ctr"/>
          <a:lstStyle/>
          <a:p>
            <a:pPr algn="ctr"/>
            <a:r>
              <a:rPr lang="en-US" dirty="0" smtClean="0"/>
              <a:t>Guarantees</a:t>
            </a:r>
            <a:endParaRPr lang="en-US" b="1" dirty="0"/>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9300" y="1955442"/>
            <a:ext cx="5143500" cy="39119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 name="Group 7"/>
          <p:cNvGrpSpPr/>
          <p:nvPr/>
        </p:nvGrpSpPr>
        <p:grpSpPr>
          <a:xfrm>
            <a:off x="0" y="1084928"/>
            <a:ext cx="9144000" cy="2154435"/>
            <a:chOff x="0" y="962561"/>
            <a:chExt cx="9144000" cy="2154435"/>
          </a:xfrm>
        </p:grpSpPr>
        <p:sp>
          <p:nvSpPr>
            <p:cNvPr id="20" name="Rectangle 19"/>
            <p:cNvSpPr/>
            <p:nvPr/>
          </p:nvSpPr>
          <p:spPr>
            <a:xfrm>
              <a:off x="0" y="962561"/>
              <a:ext cx="9144000" cy="1323439"/>
            </a:xfrm>
            <a:prstGeom prst="rect">
              <a:avLst/>
            </a:prstGeom>
            <a:solidFill>
              <a:schemeClr val="bg1">
                <a:lumMod val="85000"/>
              </a:schemeClr>
            </a:solidFill>
          </p:spPr>
          <p:txBody>
            <a:bodyPr wrap="square">
              <a:spAutoFit/>
            </a:bodyPr>
            <a:lstStyle/>
            <a:p>
              <a:pPr lvl="1"/>
              <a:r>
                <a:rPr lang="en-US" sz="2000" b="1" dirty="0"/>
                <a:t>While </a:t>
              </a:r>
              <a:r>
                <a:rPr lang="en-US" sz="2000" b="1" dirty="0">
                  <a:solidFill>
                    <a:srgbClr val="0000FF"/>
                  </a:solidFill>
                </a:rPr>
                <a:t>infusing</a:t>
              </a:r>
              <a:r>
                <a:rPr lang="en-US" sz="2000" b="1" dirty="0"/>
                <a:t>, </a:t>
              </a:r>
              <a:endParaRPr lang="en-US" sz="2000" b="1" dirty="0" smtClean="0"/>
            </a:p>
            <a:p>
              <a:pPr lvl="1"/>
              <a:r>
                <a:rPr lang="en-US" sz="2000" b="1" dirty="0" smtClean="0"/>
                <a:t>if </a:t>
              </a:r>
              <a:r>
                <a:rPr lang="en-US" sz="2000" b="1" dirty="0"/>
                <a:t>the </a:t>
              </a:r>
              <a:r>
                <a:rPr lang="en-US" sz="2000" b="1" dirty="0">
                  <a:solidFill>
                    <a:srgbClr val="FF0000"/>
                  </a:solidFill>
                </a:rPr>
                <a:t>total</a:t>
              </a:r>
              <a:r>
                <a:rPr lang="en-US" sz="2000" b="1" dirty="0"/>
                <a:t> </a:t>
              </a:r>
              <a:r>
                <a:rPr lang="en-US" sz="2000" b="1" dirty="0">
                  <a:solidFill>
                    <a:srgbClr val="FF0000"/>
                  </a:solidFill>
                </a:rPr>
                <a:t>volume infused exceeds the maximum </a:t>
              </a:r>
              <a:r>
                <a:rPr lang="en-US" sz="2000" b="1" dirty="0" smtClean="0">
                  <a:solidFill>
                    <a:srgbClr val="FF0000"/>
                  </a:solidFill>
                </a:rPr>
                <a:t>VTBI</a:t>
              </a:r>
              <a:r>
                <a:rPr lang="en-US" sz="2000" b="1" dirty="0" smtClean="0"/>
                <a:t>, then then </a:t>
              </a:r>
              <a:r>
                <a:rPr lang="en-US" sz="2000" b="1" dirty="0"/>
                <a:t>system shall </a:t>
              </a:r>
              <a:r>
                <a:rPr lang="en-US" sz="2000" b="1" dirty="0">
                  <a:solidFill>
                    <a:srgbClr val="009900"/>
                  </a:solidFill>
                </a:rPr>
                <a:t>switch to KVO flow</a:t>
              </a:r>
              <a:r>
                <a:rPr lang="en-US" sz="2000" b="1" dirty="0" smtClean="0">
                  <a:solidFill>
                    <a:srgbClr val="7030A0"/>
                  </a:solidFill>
                </a:rPr>
                <a:t>.</a:t>
              </a:r>
            </a:p>
            <a:p>
              <a:pPr lvl="1"/>
              <a:endParaRPr lang="en-US" sz="2000" b="1" dirty="0">
                <a:solidFill>
                  <a:srgbClr val="7030A0"/>
                </a:solidFill>
              </a:endParaRPr>
            </a:p>
          </p:txBody>
        </p:sp>
        <p:sp>
          <p:nvSpPr>
            <p:cNvPr id="7" name="Rectangle 6"/>
            <p:cNvSpPr/>
            <p:nvPr/>
          </p:nvSpPr>
          <p:spPr>
            <a:xfrm>
              <a:off x="0" y="2239833"/>
              <a:ext cx="9144000" cy="877163"/>
            </a:xfrm>
            <a:prstGeom prst="rect">
              <a:avLst/>
            </a:prstGeom>
            <a:solidFill>
              <a:schemeClr val="bg1">
                <a:lumMod val="85000"/>
              </a:schemeClr>
            </a:solidFill>
          </p:spPr>
          <p:txBody>
            <a:bodyPr wrap="square">
              <a:spAutoFit/>
            </a:bodyPr>
            <a:lstStyle/>
            <a:p>
              <a:r>
                <a:rPr lang="en-US" sz="1700" b="1" dirty="0" smtClean="0">
                  <a:solidFill>
                    <a:srgbClr val="0000FF"/>
                  </a:solidFill>
                </a:rPr>
                <a:t>(</a:t>
              </a:r>
              <a:r>
                <a:rPr lang="en-US" sz="1700" b="1" dirty="0">
                  <a:solidFill>
                    <a:srgbClr val="0000FF"/>
                  </a:solidFill>
                </a:rPr>
                <a:t>pre(</a:t>
              </a:r>
              <a:r>
                <a:rPr lang="en-US" sz="1700" b="1" dirty="0" err="1">
                  <a:solidFill>
                    <a:srgbClr val="0000FF"/>
                  </a:solidFill>
                </a:rPr>
                <a:t>GPCA_SW_OUT.Current_System_Mode</a:t>
              </a:r>
              <a:r>
                <a:rPr lang="en-US" sz="1700" b="1" dirty="0">
                  <a:solidFill>
                    <a:srgbClr val="0000FF"/>
                  </a:solidFill>
                </a:rPr>
                <a:t>) &gt; 1) </a:t>
              </a:r>
              <a:r>
                <a:rPr lang="en-US" sz="1700" b="1" dirty="0"/>
                <a:t>and </a:t>
              </a:r>
            </a:p>
            <a:p>
              <a:r>
                <a:rPr lang="en-US" sz="1700" dirty="0">
                  <a:solidFill>
                    <a:srgbClr val="FF0000"/>
                  </a:solidFill>
                </a:rPr>
                <a:t> </a:t>
              </a:r>
              <a:r>
                <a:rPr lang="en-US" sz="1700" dirty="0" smtClean="0">
                  <a:solidFill>
                    <a:srgbClr val="FF0000"/>
                  </a:solidFill>
                </a:rPr>
                <a:t>    </a:t>
              </a:r>
              <a:r>
                <a:rPr lang="en-US" sz="1700" b="1" dirty="0" smtClean="0">
                  <a:solidFill>
                    <a:srgbClr val="FF0000"/>
                  </a:solidFill>
                </a:rPr>
                <a:t>(</a:t>
              </a:r>
              <a:r>
                <a:rPr lang="en-US" sz="1700" b="1" dirty="0" err="1">
                  <a:solidFill>
                    <a:srgbClr val="FF0000"/>
                  </a:solidFill>
                </a:rPr>
                <a:t>GPCA_SW_OUT.Volume_Infused</a:t>
              </a:r>
              <a:r>
                <a:rPr lang="en-US" sz="1700" b="1" dirty="0">
                  <a:solidFill>
                    <a:srgbClr val="FF0000"/>
                  </a:solidFill>
                </a:rPr>
                <a:t> &gt; </a:t>
              </a:r>
              <a:r>
                <a:rPr lang="en-US" sz="1700" b="1" dirty="0" err="1">
                  <a:solidFill>
                    <a:srgbClr val="FF0000"/>
                  </a:solidFill>
                </a:rPr>
                <a:t>DB_IN.VTBI_High</a:t>
              </a:r>
              <a:r>
                <a:rPr lang="en-US" sz="1700" b="1" dirty="0"/>
                <a:t>) ) =&gt; </a:t>
              </a:r>
            </a:p>
            <a:p>
              <a:r>
                <a:rPr lang="en-US" sz="1700" b="1" dirty="0"/>
                <a:t> </a:t>
              </a:r>
              <a:r>
                <a:rPr lang="en-US" sz="1700" b="1" dirty="0" smtClean="0"/>
                <a:t>      </a:t>
              </a:r>
              <a:r>
                <a:rPr lang="en-US" sz="1700" b="1" dirty="0" smtClean="0">
                  <a:solidFill>
                    <a:srgbClr val="009900"/>
                  </a:solidFill>
                </a:rPr>
                <a:t>(</a:t>
              </a:r>
              <a:r>
                <a:rPr lang="en-US" sz="1700" b="1" dirty="0" err="1">
                  <a:solidFill>
                    <a:srgbClr val="009900"/>
                  </a:solidFill>
                </a:rPr>
                <a:t>GPCA_SW_OUT.Commanded_Flow_Rate</a:t>
              </a:r>
              <a:r>
                <a:rPr lang="en-US" sz="1700" b="1" dirty="0">
                  <a:solidFill>
                    <a:srgbClr val="009900"/>
                  </a:solidFill>
                </a:rPr>
                <a:t> &lt;= </a:t>
              </a:r>
              <a:r>
                <a:rPr lang="en-US" sz="1700" b="1" dirty="0" smtClean="0">
                  <a:solidFill>
                    <a:srgbClr val="009900"/>
                  </a:solidFill>
                </a:rPr>
                <a:t> </a:t>
              </a:r>
              <a:r>
                <a:rPr lang="en-US" sz="1700" b="1" dirty="0" err="1" smtClean="0">
                  <a:solidFill>
                    <a:srgbClr val="009900"/>
                  </a:solidFill>
                </a:rPr>
                <a:t>GPCA_SW_OUT.Flow_Rate_KVO</a:t>
              </a:r>
              <a:r>
                <a:rPr lang="en-US" sz="1700" b="1" dirty="0">
                  <a:solidFill>
                    <a:srgbClr val="009900"/>
                  </a:solidFill>
                </a:rPr>
                <a:t>);</a:t>
              </a:r>
            </a:p>
          </p:txBody>
        </p:sp>
      </p:grpSp>
      <p:grpSp>
        <p:nvGrpSpPr>
          <p:cNvPr id="21" name="Group 20"/>
          <p:cNvGrpSpPr/>
          <p:nvPr/>
        </p:nvGrpSpPr>
        <p:grpSpPr>
          <a:xfrm>
            <a:off x="119743" y="3742961"/>
            <a:ext cx="4865007" cy="1638615"/>
            <a:chOff x="119743" y="3742961"/>
            <a:chExt cx="4865007" cy="1638615"/>
          </a:xfrm>
          <a:solidFill>
            <a:srgbClr val="0000FF"/>
          </a:solidFill>
        </p:grpSpPr>
        <p:sp>
          <p:nvSpPr>
            <p:cNvPr id="14" name="Down Arrow 13"/>
            <p:cNvSpPr/>
            <p:nvPr/>
          </p:nvSpPr>
          <p:spPr>
            <a:xfrm rot="13160286">
              <a:off x="1633144" y="3742961"/>
              <a:ext cx="457200" cy="1287152"/>
            </a:xfrm>
            <a:prstGeom prst="down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2" name="Rectangle 11"/>
            <p:cNvSpPr/>
            <p:nvPr/>
          </p:nvSpPr>
          <p:spPr>
            <a:xfrm>
              <a:off x="119743" y="4796801"/>
              <a:ext cx="4865007" cy="584775"/>
            </a:xfrm>
            <a:prstGeom prst="rect">
              <a:avLst/>
            </a:prstGeom>
            <a:grpFill/>
            <a:ln>
              <a:noFill/>
            </a:ln>
          </p:spPr>
          <p:txBody>
            <a:bodyPr wrap="square">
              <a:spAutoFit/>
            </a:bodyPr>
            <a:lstStyle/>
            <a:p>
              <a:r>
                <a:rPr lang="en-US" sz="1600" dirty="0">
                  <a:solidFill>
                    <a:schemeClr val="bg1"/>
                  </a:solidFill>
                </a:rPr>
                <a:t> </a:t>
              </a:r>
              <a:r>
                <a:rPr lang="en-US" sz="1600" b="1" dirty="0">
                  <a:solidFill>
                    <a:schemeClr val="bg1"/>
                  </a:solidFill>
                </a:rPr>
                <a:t>(</a:t>
              </a:r>
              <a:r>
                <a:rPr lang="en-US" sz="1600" b="1" dirty="0" err="1">
                  <a:solidFill>
                    <a:schemeClr val="bg1"/>
                  </a:solidFill>
                </a:rPr>
                <a:t>IM_IN.Current_System_Mode</a:t>
              </a:r>
              <a:r>
                <a:rPr lang="en-US" sz="1600" b="1" dirty="0">
                  <a:solidFill>
                    <a:schemeClr val="bg1"/>
                  </a:solidFill>
                </a:rPr>
                <a:t> &gt; 1)) </a:t>
              </a:r>
              <a:r>
                <a:rPr lang="en-US" sz="1600" b="1" dirty="0" smtClean="0">
                  <a:solidFill>
                    <a:schemeClr val="bg1"/>
                  </a:solidFill>
                </a:rPr>
                <a:t>=&gt; </a:t>
              </a:r>
            </a:p>
            <a:p>
              <a:r>
                <a:rPr lang="en-US" sz="1600" b="1" dirty="0">
                  <a:solidFill>
                    <a:schemeClr val="bg1"/>
                  </a:solidFill>
                </a:rPr>
                <a:t>	</a:t>
              </a:r>
              <a:r>
                <a:rPr lang="en-US" sz="1600" b="1" dirty="0" smtClean="0">
                  <a:solidFill>
                    <a:schemeClr val="bg1"/>
                  </a:solidFill>
                </a:rPr>
                <a:t>	</a:t>
              </a:r>
              <a:r>
                <a:rPr lang="en-US" sz="1600" b="1" dirty="0" err="1" smtClean="0">
                  <a:solidFill>
                    <a:schemeClr val="bg1"/>
                  </a:solidFill>
                </a:rPr>
                <a:t>SYS_STAT_OUT.In_Therapy</a:t>
              </a:r>
              <a:r>
                <a:rPr lang="en-US" sz="1600" b="1" dirty="0">
                  <a:solidFill>
                    <a:schemeClr val="bg1"/>
                  </a:solidFill>
                </a:rPr>
                <a:t>);</a:t>
              </a:r>
              <a:endParaRPr lang="en-US" sz="1600" dirty="0">
                <a:solidFill>
                  <a:schemeClr val="bg1"/>
                </a:solidFill>
              </a:endParaRPr>
            </a:p>
          </p:txBody>
        </p:sp>
      </p:grpSp>
      <p:grpSp>
        <p:nvGrpSpPr>
          <p:cNvPr id="23" name="Group 22"/>
          <p:cNvGrpSpPr/>
          <p:nvPr/>
        </p:nvGrpSpPr>
        <p:grpSpPr>
          <a:xfrm>
            <a:off x="1524000" y="5410200"/>
            <a:ext cx="6819900" cy="1355467"/>
            <a:chOff x="1790700" y="5334000"/>
            <a:chExt cx="6438900" cy="1355467"/>
          </a:xfrm>
          <a:solidFill>
            <a:srgbClr val="0000FF"/>
          </a:solidFill>
        </p:grpSpPr>
        <p:sp>
          <p:nvSpPr>
            <p:cNvPr id="22" name="Down Arrow 21"/>
            <p:cNvSpPr/>
            <p:nvPr/>
          </p:nvSpPr>
          <p:spPr>
            <a:xfrm rot="10800000">
              <a:off x="3788917" y="5334000"/>
              <a:ext cx="457200" cy="1287152"/>
            </a:xfrm>
            <a:prstGeom prst="down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Rectangle 9"/>
            <p:cNvSpPr/>
            <p:nvPr/>
          </p:nvSpPr>
          <p:spPr>
            <a:xfrm>
              <a:off x="1790700" y="5858470"/>
              <a:ext cx="6438900" cy="830997"/>
            </a:xfrm>
            <a:prstGeom prst="rect">
              <a:avLst/>
            </a:prstGeom>
            <a:grpFill/>
            <a:ln>
              <a:noFill/>
            </a:ln>
          </p:spPr>
          <p:txBody>
            <a:bodyPr wrap="square">
              <a:spAutoFit/>
            </a:bodyPr>
            <a:lstStyle/>
            <a:p>
              <a:r>
                <a:rPr lang="en-US" sz="1600" b="1" dirty="0">
                  <a:solidFill>
                    <a:schemeClr val="bg1"/>
                  </a:solidFill>
                </a:rPr>
                <a:t>(</a:t>
              </a:r>
              <a:r>
                <a:rPr lang="en-US" sz="1600" b="1" dirty="0" err="1">
                  <a:solidFill>
                    <a:schemeClr val="bg1"/>
                  </a:solidFill>
                </a:rPr>
                <a:t>SYS_STAT_IN.In_Therapy</a:t>
              </a:r>
              <a:r>
                <a:rPr lang="en-US" sz="1600" b="1" dirty="0">
                  <a:solidFill>
                    <a:schemeClr val="bg1"/>
                  </a:solidFill>
                </a:rPr>
                <a:t>) and </a:t>
              </a:r>
            </a:p>
            <a:p>
              <a:r>
                <a:rPr lang="en-US" sz="1600" dirty="0">
                  <a:solidFill>
                    <a:schemeClr val="bg1"/>
                  </a:solidFill>
                </a:rPr>
                <a:t> </a:t>
              </a:r>
              <a:r>
                <a:rPr lang="en-US" sz="1600" dirty="0" smtClean="0">
                  <a:solidFill>
                    <a:schemeClr val="bg1"/>
                  </a:solidFill>
                </a:rPr>
                <a:t>        </a:t>
              </a:r>
              <a:r>
                <a:rPr lang="en-US" sz="1600" b="1" dirty="0" smtClean="0">
                  <a:solidFill>
                    <a:schemeClr val="bg1"/>
                  </a:solidFill>
                </a:rPr>
                <a:t>(</a:t>
              </a:r>
              <a:r>
                <a:rPr lang="en-US" sz="1600" b="1" dirty="0" err="1">
                  <a:solidFill>
                    <a:schemeClr val="bg1"/>
                  </a:solidFill>
                </a:rPr>
                <a:t>SYS_STAT_IN.Volume_Infused</a:t>
              </a:r>
              <a:r>
                <a:rPr lang="en-US" sz="1600" b="1" dirty="0">
                  <a:solidFill>
                    <a:schemeClr val="bg1"/>
                  </a:solidFill>
                </a:rPr>
                <a:t> &gt; </a:t>
              </a:r>
              <a:r>
                <a:rPr lang="en-US" sz="1600" b="1" dirty="0" err="1">
                  <a:solidFill>
                    <a:schemeClr val="bg1"/>
                  </a:solidFill>
                </a:rPr>
                <a:t>DB_IN.VTBI_High</a:t>
              </a:r>
              <a:r>
                <a:rPr lang="en-US" sz="1600" b="1" dirty="0">
                  <a:solidFill>
                    <a:schemeClr val="bg1"/>
                  </a:solidFill>
                </a:rPr>
                <a:t> ) ) =&gt; </a:t>
              </a:r>
              <a:r>
                <a:rPr lang="en-US" sz="1600" b="1" dirty="0" smtClean="0">
                  <a:solidFill>
                    <a:schemeClr val="bg1"/>
                  </a:solidFill>
                </a:rPr>
                <a:t>   </a:t>
              </a:r>
            </a:p>
            <a:p>
              <a:r>
                <a:rPr lang="en-US" sz="1600" b="1" dirty="0">
                  <a:solidFill>
                    <a:schemeClr val="bg1"/>
                  </a:solidFill>
                </a:rPr>
                <a:t> </a:t>
              </a:r>
              <a:r>
                <a:rPr lang="en-US" sz="1600" b="1" dirty="0" smtClean="0">
                  <a:solidFill>
                    <a:schemeClr val="bg1"/>
                  </a:solidFill>
                </a:rPr>
                <a:t>                                                  (</a:t>
              </a:r>
              <a:r>
                <a:rPr lang="en-US" sz="1600" b="1" dirty="0" err="1">
                  <a:solidFill>
                    <a:schemeClr val="bg1"/>
                  </a:solidFill>
                </a:rPr>
                <a:t>ALARM_OUT.Highest_Level_Alarm</a:t>
              </a:r>
              <a:r>
                <a:rPr lang="en-US" sz="1600" b="1" dirty="0">
                  <a:solidFill>
                    <a:schemeClr val="bg1"/>
                  </a:solidFill>
                </a:rPr>
                <a:t> &gt;= 3) ); </a:t>
              </a:r>
              <a:endParaRPr lang="en-US" sz="1600" dirty="0">
                <a:solidFill>
                  <a:schemeClr val="bg1"/>
                </a:solidFill>
              </a:endParaRPr>
            </a:p>
          </p:txBody>
        </p:sp>
      </p:grpSp>
      <p:grpSp>
        <p:nvGrpSpPr>
          <p:cNvPr id="25" name="Group 24"/>
          <p:cNvGrpSpPr/>
          <p:nvPr/>
        </p:nvGrpSpPr>
        <p:grpSpPr>
          <a:xfrm>
            <a:off x="2286000" y="4343400"/>
            <a:ext cx="6850743" cy="1801777"/>
            <a:chOff x="2369457" y="4370423"/>
            <a:chExt cx="6850743" cy="1801777"/>
          </a:xfrm>
          <a:solidFill>
            <a:srgbClr val="0000FF"/>
          </a:solidFill>
        </p:grpSpPr>
        <p:sp>
          <p:nvSpPr>
            <p:cNvPr id="26" name="Down Arrow 25"/>
            <p:cNvSpPr/>
            <p:nvPr/>
          </p:nvSpPr>
          <p:spPr>
            <a:xfrm rot="8556318">
              <a:off x="7001180" y="4370423"/>
              <a:ext cx="457200" cy="1507744"/>
            </a:xfrm>
            <a:prstGeom prst="down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4" name="Rectangle 23"/>
            <p:cNvSpPr/>
            <p:nvPr/>
          </p:nvSpPr>
          <p:spPr>
            <a:xfrm>
              <a:off x="2369457" y="5587425"/>
              <a:ext cx="6850743" cy="584775"/>
            </a:xfrm>
            <a:prstGeom prst="rect">
              <a:avLst/>
            </a:prstGeom>
            <a:grpFill/>
            <a:ln>
              <a:noFill/>
            </a:ln>
          </p:spPr>
          <p:txBody>
            <a:bodyPr wrap="square">
              <a:spAutoFit/>
            </a:bodyPr>
            <a:lstStyle/>
            <a:p>
              <a:r>
                <a:rPr lang="en-US" sz="1600" b="1" dirty="0" smtClean="0">
                  <a:solidFill>
                    <a:schemeClr val="bg1"/>
                  </a:solidFill>
                </a:rPr>
                <a:t>(</a:t>
              </a:r>
              <a:r>
                <a:rPr lang="en-US" sz="1600" b="1" dirty="0" err="1">
                  <a:solidFill>
                    <a:schemeClr val="bg1"/>
                  </a:solidFill>
                </a:rPr>
                <a:t>ALARM_IN.Highest_Level_Alarm</a:t>
              </a:r>
              <a:r>
                <a:rPr lang="en-US" sz="1600" b="1" dirty="0">
                  <a:solidFill>
                    <a:schemeClr val="bg1"/>
                  </a:solidFill>
                </a:rPr>
                <a:t> = 3)) </a:t>
              </a:r>
              <a:r>
                <a:rPr lang="en-US" sz="1600" b="1" dirty="0" smtClean="0">
                  <a:solidFill>
                    <a:schemeClr val="bg1"/>
                  </a:solidFill>
                </a:rPr>
                <a:t>=&gt;         </a:t>
              </a:r>
            </a:p>
            <a:p>
              <a:r>
                <a:rPr lang="en-US" sz="1600" b="1" dirty="0">
                  <a:solidFill>
                    <a:schemeClr val="bg1"/>
                  </a:solidFill>
                </a:rPr>
                <a:t> </a:t>
              </a:r>
              <a:r>
                <a:rPr lang="en-US" sz="1600" b="1" dirty="0" smtClean="0">
                  <a:solidFill>
                    <a:schemeClr val="bg1"/>
                  </a:solidFill>
                </a:rPr>
                <a:t>         (</a:t>
              </a:r>
              <a:r>
                <a:rPr lang="en-US" sz="1600" b="1" dirty="0" err="1">
                  <a:solidFill>
                    <a:schemeClr val="bg1"/>
                  </a:solidFill>
                </a:rPr>
                <a:t>IM_OUT.Commanded_Flow_Rate</a:t>
              </a:r>
              <a:r>
                <a:rPr lang="en-US" sz="1600" b="1" dirty="0">
                  <a:solidFill>
                    <a:schemeClr val="bg1"/>
                  </a:solidFill>
                </a:rPr>
                <a:t> = </a:t>
              </a:r>
              <a:r>
                <a:rPr lang="en-US" sz="1600" b="1" dirty="0" err="1">
                  <a:solidFill>
                    <a:schemeClr val="bg1"/>
                  </a:solidFill>
                </a:rPr>
                <a:t>CONFIG_IN.Flow_Rate_KVO</a:t>
              </a:r>
              <a:r>
                <a:rPr lang="en-US" sz="1600" b="1" dirty="0">
                  <a:solidFill>
                    <a:schemeClr val="bg1"/>
                  </a:solidFill>
                </a:rPr>
                <a:t>)</a:t>
              </a:r>
            </a:p>
          </p:txBody>
        </p:sp>
      </p:grpSp>
      <p:sp>
        <p:nvSpPr>
          <p:cNvPr id="3" name="Date Placeholder 2"/>
          <p:cNvSpPr>
            <a:spLocks noGrp="1"/>
          </p:cNvSpPr>
          <p:nvPr>
            <p:ph type="dt" sz="half" idx="10"/>
          </p:nvPr>
        </p:nvSpPr>
        <p:spPr/>
        <p:txBody>
          <a:bodyPr/>
          <a:lstStyle/>
          <a:p>
            <a:fld id="{40981821-78F1-4B6F-A44F-E9B9D46C9DCC}" type="datetime1">
              <a:rPr lang="en-US" smtClean="0"/>
              <a:t>3/17/2014</a:t>
            </a:fld>
            <a:endParaRPr lang="en-US" dirty="0"/>
          </a:p>
        </p:txBody>
      </p:sp>
      <p:sp>
        <p:nvSpPr>
          <p:cNvPr id="4" name="Footer Placeholder 3"/>
          <p:cNvSpPr>
            <a:spLocks noGrp="1"/>
          </p:cNvSpPr>
          <p:nvPr>
            <p:ph type="ftr" sz="quarter" idx="11"/>
          </p:nvPr>
        </p:nvSpPr>
        <p:spPr/>
        <p:txBody>
          <a:bodyPr/>
          <a:lstStyle/>
          <a:p>
            <a:r>
              <a:rPr lang="en-US" smtClean="0"/>
              <a:t>AADL and AGREE - Mike Whalen</a:t>
            </a:r>
            <a:endParaRPr lang="en-US" dirty="0"/>
          </a:p>
        </p:txBody>
      </p:sp>
      <p:sp>
        <p:nvSpPr>
          <p:cNvPr id="5" name="Slide Number Placeholder 4"/>
          <p:cNvSpPr>
            <a:spLocks noGrp="1"/>
          </p:cNvSpPr>
          <p:nvPr>
            <p:ph type="sldNum" sz="quarter" idx="12"/>
          </p:nvPr>
        </p:nvSpPr>
        <p:spPr/>
        <p:txBody>
          <a:bodyPr/>
          <a:lstStyle/>
          <a:p>
            <a:fld id="{4D024EAD-959E-4AE8-BC1E-4597B6F00E83}" type="slidenum">
              <a:rPr lang="en-US" smtClean="0"/>
              <a:pPr/>
              <a:t>53</a:t>
            </a:fld>
            <a:endParaRPr lang="en-US" dirty="0"/>
          </a:p>
        </p:txBody>
      </p:sp>
    </p:spTree>
    <p:custDataLst>
      <p:tags r:id="rId1"/>
    </p:custDataLst>
    <p:extLst>
      <p:ext uri="{BB962C8B-B14F-4D97-AF65-F5344CB8AC3E}">
        <p14:creationId xmlns:p14="http://schemas.microsoft.com/office/powerpoint/2010/main" val="3563982260"/>
      </p:ext>
    </p:extLst>
  </p:cSld>
  <p:clrMapOvr>
    <a:masterClrMapping/>
  </p:clrMapOvr>
  <mc:AlternateContent xmlns:mc="http://schemas.openxmlformats.org/markup-compatibility/2006" xmlns:p14="http://schemas.microsoft.com/office/powerpoint/2010/main">
    <mc:Choice Requires="p14">
      <p:transition p14:dur="0" advTm="65000"/>
    </mc:Choice>
    <mc:Fallback xmlns="">
      <p:transition advTm="6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p:cTn id="11" dur="500" fill="hold"/>
                                        <p:tgtEl>
                                          <p:spTgt spid="21"/>
                                        </p:tgtEl>
                                        <p:attrNameLst>
                                          <p:attrName>ppt_w</p:attrName>
                                        </p:attrNameLst>
                                      </p:cBhvr>
                                      <p:tavLst>
                                        <p:tav tm="0">
                                          <p:val>
                                            <p:fltVal val="0"/>
                                          </p:val>
                                        </p:tav>
                                        <p:tav tm="100000">
                                          <p:val>
                                            <p:strVal val="#ppt_w"/>
                                          </p:val>
                                        </p:tav>
                                      </p:tavLst>
                                    </p:anim>
                                    <p:anim calcmode="lin" valueType="num">
                                      <p:cBhvr>
                                        <p:cTn id="12" dur="500" fill="hold"/>
                                        <p:tgtEl>
                                          <p:spTgt spid="21"/>
                                        </p:tgtEl>
                                        <p:attrNameLst>
                                          <p:attrName>ppt_h</p:attrName>
                                        </p:attrNameLst>
                                      </p:cBhvr>
                                      <p:tavLst>
                                        <p:tav tm="0">
                                          <p:val>
                                            <p:fltVal val="0"/>
                                          </p:val>
                                        </p:tav>
                                        <p:tav tm="100000">
                                          <p:val>
                                            <p:strVal val="#ppt_h"/>
                                          </p:val>
                                        </p:tav>
                                      </p:tavLst>
                                    </p:anim>
                                    <p:animEffect transition="in" filter="fade">
                                      <p:cBhvr>
                                        <p:cTn id="13" dur="500"/>
                                        <p:tgtEl>
                                          <p:spTgt spid="21"/>
                                        </p:tgtEl>
                                      </p:cBhvr>
                                    </p:animEffect>
                                  </p:childTnLst>
                                  <p:subTnLst>
                                    <p:set>
                                      <p:cBhvr override="childStyle">
                                        <p:cTn dur="1" fill="hold" display="0" masterRel="nextClick" afterEffect="1"/>
                                        <p:tgtEl>
                                          <p:spTgt spid="21"/>
                                        </p:tgtEl>
                                        <p:attrNameLst>
                                          <p:attrName>style.visibility</p:attrName>
                                        </p:attrNameLst>
                                      </p:cBhvr>
                                      <p:to>
                                        <p:strVal val="hidden"/>
                                      </p:to>
                                    </p:set>
                                  </p:sub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p:cTn id="18" dur="500" fill="hold"/>
                                        <p:tgtEl>
                                          <p:spTgt spid="23"/>
                                        </p:tgtEl>
                                        <p:attrNameLst>
                                          <p:attrName>ppt_w</p:attrName>
                                        </p:attrNameLst>
                                      </p:cBhvr>
                                      <p:tavLst>
                                        <p:tav tm="0">
                                          <p:val>
                                            <p:fltVal val="0"/>
                                          </p:val>
                                        </p:tav>
                                        <p:tav tm="100000">
                                          <p:val>
                                            <p:strVal val="#ppt_w"/>
                                          </p:val>
                                        </p:tav>
                                      </p:tavLst>
                                    </p:anim>
                                    <p:anim calcmode="lin" valueType="num">
                                      <p:cBhvr>
                                        <p:cTn id="19" dur="500" fill="hold"/>
                                        <p:tgtEl>
                                          <p:spTgt spid="23"/>
                                        </p:tgtEl>
                                        <p:attrNameLst>
                                          <p:attrName>ppt_h</p:attrName>
                                        </p:attrNameLst>
                                      </p:cBhvr>
                                      <p:tavLst>
                                        <p:tav tm="0">
                                          <p:val>
                                            <p:fltVal val="0"/>
                                          </p:val>
                                        </p:tav>
                                        <p:tav tm="100000">
                                          <p:val>
                                            <p:strVal val="#ppt_h"/>
                                          </p:val>
                                        </p:tav>
                                      </p:tavLst>
                                    </p:anim>
                                    <p:animEffect transition="in" filter="fade">
                                      <p:cBhvr>
                                        <p:cTn id="20" dur="500"/>
                                        <p:tgtEl>
                                          <p:spTgt spid="23"/>
                                        </p:tgtEl>
                                      </p:cBhvr>
                                    </p:animEffect>
                                  </p:childTnLst>
                                  <p:subTnLst>
                                    <p:set>
                                      <p:cBhvr override="childStyle">
                                        <p:cTn dur="1" fill="hold" display="0" masterRel="nextClick" afterEffect="1"/>
                                        <p:tgtEl>
                                          <p:spTgt spid="23"/>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p:cTn id="25" dur="500" fill="hold"/>
                                        <p:tgtEl>
                                          <p:spTgt spid="25"/>
                                        </p:tgtEl>
                                        <p:attrNameLst>
                                          <p:attrName>ppt_w</p:attrName>
                                        </p:attrNameLst>
                                      </p:cBhvr>
                                      <p:tavLst>
                                        <p:tav tm="0">
                                          <p:val>
                                            <p:fltVal val="0"/>
                                          </p:val>
                                        </p:tav>
                                        <p:tav tm="100000">
                                          <p:val>
                                            <p:strVal val="#ppt_w"/>
                                          </p:val>
                                        </p:tav>
                                      </p:tavLst>
                                    </p:anim>
                                    <p:anim calcmode="lin" valueType="num">
                                      <p:cBhvr>
                                        <p:cTn id="26" dur="500" fill="hold"/>
                                        <p:tgtEl>
                                          <p:spTgt spid="25"/>
                                        </p:tgtEl>
                                        <p:attrNameLst>
                                          <p:attrName>ppt_h</p:attrName>
                                        </p:attrNameLst>
                                      </p:cBhvr>
                                      <p:tavLst>
                                        <p:tav tm="0">
                                          <p:val>
                                            <p:fltVal val="0"/>
                                          </p:val>
                                        </p:tav>
                                        <p:tav tm="100000">
                                          <p:val>
                                            <p:strVal val="#ppt_h"/>
                                          </p:val>
                                        </p:tav>
                                      </p:tavLst>
                                    </p:anim>
                                    <p:animEffect transition="in" filter="fade">
                                      <p:cBhvr>
                                        <p:cTn id="27" dur="500"/>
                                        <p:tgtEl>
                                          <p:spTgt spid="25"/>
                                        </p:tgtEl>
                                      </p:cBhvr>
                                    </p:animEffect>
                                  </p:childTnLst>
                                  <p:subTnLst>
                                    <p:set>
                                      <p:cBhvr override="childStyle">
                                        <p:cTn dur="1" fill="hold" display="0" masterRel="nextClick" afterEffect="1"/>
                                        <p:tgtEl>
                                          <p:spTgt spid="25"/>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AGREE Demo</a:t>
            </a:r>
            <a:endParaRPr lang="en-US" dirty="0"/>
          </a:p>
        </p:txBody>
      </p:sp>
      <p:pic>
        <p:nvPicPr>
          <p:cNvPr id="5" name="HILT_AADL_Demo.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120775"/>
            <a:ext cx="9144000" cy="4746625"/>
          </a:xfrm>
          <a:prstGeom prst="rect">
            <a:avLst/>
          </a:prstGeom>
        </p:spPr>
      </p:pic>
      <p:sp>
        <p:nvSpPr>
          <p:cNvPr id="3" name="Date Placeholder 2"/>
          <p:cNvSpPr>
            <a:spLocks noGrp="1"/>
          </p:cNvSpPr>
          <p:nvPr>
            <p:ph type="dt" sz="half" idx="10"/>
          </p:nvPr>
        </p:nvSpPr>
        <p:spPr/>
        <p:txBody>
          <a:bodyPr/>
          <a:lstStyle/>
          <a:p>
            <a:fld id="{E2CC98D5-2847-463E-BB4D-0B0D5EB79FB9}" type="datetime1">
              <a:rPr lang="en-US" smtClean="0"/>
              <a:t>3/17/2014</a:t>
            </a:fld>
            <a:endParaRPr lang="en-US" dirty="0"/>
          </a:p>
        </p:txBody>
      </p:sp>
      <p:sp>
        <p:nvSpPr>
          <p:cNvPr id="4" name="Footer Placeholder 3"/>
          <p:cNvSpPr>
            <a:spLocks noGrp="1"/>
          </p:cNvSpPr>
          <p:nvPr>
            <p:ph type="ftr" sz="quarter" idx="11"/>
          </p:nvPr>
        </p:nvSpPr>
        <p:spPr/>
        <p:txBody>
          <a:bodyPr/>
          <a:lstStyle/>
          <a:p>
            <a:r>
              <a:rPr lang="en-US" smtClean="0"/>
              <a:t>AADL and AGREE - Mike Whalen</a:t>
            </a:r>
            <a:endParaRPr lang="en-US" dirty="0"/>
          </a:p>
        </p:txBody>
      </p:sp>
      <p:sp>
        <p:nvSpPr>
          <p:cNvPr id="6" name="Slide Number Placeholder 5"/>
          <p:cNvSpPr>
            <a:spLocks noGrp="1"/>
          </p:cNvSpPr>
          <p:nvPr>
            <p:ph type="sldNum" sz="quarter" idx="12"/>
          </p:nvPr>
        </p:nvSpPr>
        <p:spPr/>
        <p:txBody>
          <a:bodyPr/>
          <a:lstStyle/>
          <a:p>
            <a:fld id="{4D024EAD-959E-4AE8-BC1E-4597B6F00E83}" type="slidenum">
              <a:rPr lang="en-US" smtClean="0"/>
              <a:pPr/>
              <a:t>54</a:t>
            </a:fld>
            <a:endParaRPr lang="en-US" dirty="0"/>
          </a:p>
        </p:txBody>
      </p:sp>
    </p:spTree>
    <p:extLst>
      <p:ext uri="{BB962C8B-B14F-4D97-AF65-F5344CB8AC3E}">
        <p14:creationId xmlns:p14="http://schemas.microsoft.com/office/powerpoint/2010/main" val="41428080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6458" y="152400"/>
            <a:ext cx="8787541" cy="852392"/>
          </a:xfrm>
        </p:spPr>
        <p:txBody>
          <a:bodyPr anchor="ctr"/>
          <a:lstStyle/>
          <a:p>
            <a:pPr algn="ctr"/>
            <a:r>
              <a:rPr lang="en-US" dirty="0"/>
              <a:t>B</a:t>
            </a:r>
            <a:r>
              <a:rPr lang="en-US" dirty="0" smtClean="0"/>
              <a:t>ehavioral Models</a:t>
            </a:r>
            <a:endParaRPr lang="en-US" dirty="0"/>
          </a:p>
        </p:txBody>
      </p:sp>
      <p:pic>
        <p:nvPicPr>
          <p:cNvPr id="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1371600"/>
            <a:ext cx="5257800" cy="39988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62282" y="1271094"/>
            <a:ext cx="5124318" cy="54345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6459" y="1905000"/>
            <a:ext cx="8335963" cy="4890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3556" y="1524000"/>
            <a:ext cx="8800896" cy="4938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Date Placeholder 2"/>
          <p:cNvSpPr>
            <a:spLocks noGrp="1"/>
          </p:cNvSpPr>
          <p:nvPr>
            <p:ph type="dt" sz="half" idx="10"/>
          </p:nvPr>
        </p:nvSpPr>
        <p:spPr/>
        <p:txBody>
          <a:bodyPr/>
          <a:lstStyle/>
          <a:p>
            <a:fld id="{5630151B-BA57-45E8-BBF4-93AF5C6F7A63}" type="datetime1">
              <a:rPr lang="en-US" smtClean="0"/>
              <a:t>3/17/2014</a:t>
            </a:fld>
            <a:endParaRPr lang="en-US" dirty="0"/>
          </a:p>
        </p:txBody>
      </p:sp>
      <p:sp>
        <p:nvSpPr>
          <p:cNvPr id="4" name="Footer Placeholder 3"/>
          <p:cNvSpPr>
            <a:spLocks noGrp="1"/>
          </p:cNvSpPr>
          <p:nvPr>
            <p:ph type="ftr" sz="quarter" idx="11"/>
          </p:nvPr>
        </p:nvSpPr>
        <p:spPr/>
        <p:txBody>
          <a:bodyPr/>
          <a:lstStyle/>
          <a:p>
            <a:r>
              <a:rPr lang="en-US" smtClean="0"/>
              <a:t>AADL and AGREE - Mike Whalen</a:t>
            </a:r>
            <a:endParaRPr lang="en-US" dirty="0"/>
          </a:p>
        </p:txBody>
      </p:sp>
      <p:sp>
        <p:nvSpPr>
          <p:cNvPr id="5" name="Slide Number Placeholder 4"/>
          <p:cNvSpPr>
            <a:spLocks noGrp="1"/>
          </p:cNvSpPr>
          <p:nvPr>
            <p:ph type="sldNum" sz="quarter" idx="12"/>
          </p:nvPr>
        </p:nvSpPr>
        <p:spPr/>
        <p:txBody>
          <a:bodyPr/>
          <a:lstStyle/>
          <a:p>
            <a:fld id="{4D024EAD-959E-4AE8-BC1E-4597B6F00E83}" type="slidenum">
              <a:rPr lang="en-US" smtClean="0"/>
              <a:pPr/>
              <a:t>55</a:t>
            </a:fld>
            <a:endParaRPr lang="en-US" dirty="0"/>
          </a:p>
        </p:txBody>
      </p:sp>
    </p:spTree>
    <p:custDataLst>
      <p:tags r:id="rId1"/>
    </p:custDataLst>
    <p:extLst>
      <p:ext uri="{BB962C8B-B14F-4D97-AF65-F5344CB8AC3E}">
        <p14:creationId xmlns:p14="http://schemas.microsoft.com/office/powerpoint/2010/main" val="2930353959"/>
      </p:ext>
    </p:extLst>
  </p:cSld>
  <p:clrMapOvr>
    <a:masterClrMapping/>
  </p:clrMapOvr>
  <p:transition spd="slow" advTm="38000">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 calcmode="lin" valueType="num">
                                      <p:cBhvr>
                                        <p:cTn id="7" dur="500" fill="hold"/>
                                        <p:tgtEl>
                                          <p:spTgt spid="1027"/>
                                        </p:tgtEl>
                                        <p:attrNameLst>
                                          <p:attrName>ppt_w</p:attrName>
                                        </p:attrNameLst>
                                      </p:cBhvr>
                                      <p:tavLst>
                                        <p:tav tm="0">
                                          <p:val>
                                            <p:fltVal val="0"/>
                                          </p:val>
                                        </p:tav>
                                        <p:tav tm="100000">
                                          <p:val>
                                            <p:strVal val="#ppt_w"/>
                                          </p:val>
                                        </p:tav>
                                      </p:tavLst>
                                    </p:anim>
                                    <p:anim calcmode="lin" valueType="num">
                                      <p:cBhvr>
                                        <p:cTn id="8" dur="500" fill="hold"/>
                                        <p:tgtEl>
                                          <p:spTgt spid="1027"/>
                                        </p:tgtEl>
                                        <p:attrNameLst>
                                          <p:attrName>ppt_h</p:attrName>
                                        </p:attrNameLst>
                                      </p:cBhvr>
                                      <p:tavLst>
                                        <p:tav tm="0">
                                          <p:val>
                                            <p:fltVal val="0"/>
                                          </p:val>
                                        </p:tav>
                                        <p:tav tm="100000">
                                          <p:val>
                                            <p:strVal val="#ppt_h"/>
                                          </p:val>
                                        </p:tav>
                                      </p:tavLst>
                                    </p:anim>
                                    <p:animEffect transition="in" filter="fade">
                                      <p:cBhvr>
                                        <p:cTn id="9" dur="500"/>
                                        <p:tgtEl>
                                          <p:spTgt spid="102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098"/>
                                        </p:tgtEl>
                                        <p:attrNameLst>
                                          <p:attrName>style.visibility</p:attrName>
                                        </p:attrNameLst>
                                      </p:cBhvr>
                                      <p:to>
                                        <p:strVal val="visible"/>
                                      </p:to>
                                    </p:set>
                                    <p:anim calcmode="lin" valueType="num">
                                      <p:cBhvr>
                                        <p:cTn id="14" dur="500" fill="hold"/>
                                        <p:tgtEl>
                                          <p:spTgt spid="4098"/>
                                        </p:tgtEl>
                                        <p:attrNameLst>
                                          <p:attrName>ppt_w</p:attrName>
                                        </p:attrNameLst>
                                      </p:cBhvr>
                                      <p:tavLst>
                                        <p:tav tm="0">
                                          <p:val>
                                            <p:fltVal val="0"/>
                                          </p:val>
                                        </p:tav>
                                        <p:tav tm="100000">
                                          <p:val>
                                            <p:strVal val="#ppt_w"/>
                                          </p:val>
                                        </p:tav>
                                      </p:tavLst>
                                    </p:anim>
                                    <p:anim calcmode="lin" valueType="num">
                                      <p:cBhvr>
                                        <p:cTn id="15" dur="500" fill="hold"/>
                                        <p:tgtEl>
                                          <p:spTgt spid="4098"/>
                                        </p:tgtEl>
                                        <p:attrNameLst>
                                          <p:attrName>ppt_h</p:attrName>
                                        </p:attrNameLst>
                                      </p:cBhvr>
                                      <p:tavLst>
                                        <p:tav tm="0">
                                          <p:val>
                                            <p:fltVal val="0"/>
                                          </p:val>
                                        </p:tav>
                                        <p:tav tm="100000">
                                          <p:val>
                                            <p:strVal val="#ppt_h"/>
                                          </p:val>
                                        </p:tav>
                                      </p:tavLst>
                                    </p:anim>
                                    <p:animEffect transition="in" filter="fade">
                                      <p:cBhvr>
                                        <p:cTn id="16" dur="500"/>
                                        <p:tgtEl>
                                          <p:spTgt spid="409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099"/>
                                        </p:tgtEl>
                                        <p:attrNameLst>
                                          <p:attrName>style.visibility</p:attrName>
                                        </p:attrNameLst>
                                      </p:cBhvr>
                                      <p:to>
                                        <p:strVal val="visible"/>
                                      </p:to>
                                    </p:set>
                                    <p:anim calcmode="lin" valueType="num">
                                      <p:cBhvr>
                                        <p:cTn id="21" dur="500" fill="hold"/>
                                        <p:tgtEl>
                                          <p:spTgt spid="4099"/>
                                        </p:tgtEl>
                                        <p:attrNameLst>
                                          <p:attrName>ppt_w</p:attrName>
                                        </p:attrNameLst>
                                      </p:cBhvr>
                                      <p:tavLst>
                                        <p:tav tm="0">
                                          <p:val>
                                            <p:fltVal val="0"/>
                                          </p:val>
                                        </p:tav>
                                        <p:tav tm="100000">
                                          <p:val>
                                            <p:strVal val="#ppt_w"/>
                                          </p:val>
                                        </p:tav>
                                      </p:tavLst>
                                    </p:anim>
                                    <p:anim calcmode="lin" valueType="num">
                                      <p:cBhvr>
                                        <p:cTn id="22" dur="500" fill="hold"/>
                                        <p:tgtEl>
                                          <p:spTgt spid="4099"/>
                                        </p:tgtEl>
                                        <p:attrNameLst>
                                          <p:attrName>ppt_h</p:attrName>
                                        </p:attrNameLst>
                                      </p:cBhvr>
                                      <p:tavLst>
                                        <p:tav tm="0">
                                          <p:val>
                                            <p:fltVal val="0"/>
                                          </p:val>
                                        </p:tav>
                                        <p:tav tm="100000">
                                          <p:val>
                                            <p:strVal val="#ppt_h"/>
                                          </p:val>
                                        </p:tav>
                                      </p:tavLst>
                                    </p:anim>
                                    <p:animEffect transition="in" filter="fade">
                                      <p:cBhvr>
                                        <p:cTn id="23" dur="500"/>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Verification Model</a:t>
            </a:r>
            <a:endParaRPr lang="en-US" dirty="0"/>
          </a:p>
        </p:txBody>
      </p:sp>
      <p:pic>
        <p:nvPicPr>
          <p:cNvPr id="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295400"/>
            <a:ext cx="7620000" cy="46595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 y="1430707"/>
            <a:ext cx="8839200" cy="5351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p:cNvSpPr>
            <a:spLocks noGrp="1"/>
          </p:cNvSpPr>
          <p:nvPr>
            <p:ph type="dt" sz="half" idx="10"/>
          </p:nvPr>
        </p:nvSpPr>
        <p:spPr/>
        <p:txBody>
          <a:bodyPr/>
          <a:lstStyle/>
          <a:p>
            <a:fld id="{A782D660-280A-45F9-A13C-F8619A4A19B6}" type="datetime1">
              <a:rPr lang="en-US" smtClean="0"/>
              <a:t>3/17/2014</a:t>
            </a:fld>
            <a:endParaRPr lang="en-US" dirty="0"/>
          </a:p>
        </p:txBody>
      </p:sp>
      <p:sp>
        <p:nvSpPr>
          <p:cNvPr id="5" name="Footer Placeholder 4"/>
          <p:cNvSpPr>
            <a:spLocks noGrp="1"/>
          </p:cNvSpPr>
          <p:nvPr>
            <p:ph type="ftr" sz="quarter" idx="11"/>
          </p:nvPr>
        </p:nvSpPr>
        <p:spPr/>
        <p:txBody>
          <a:bodyPr/>
          <a:lstStyle/>
          <a:p>
            <a:r>
              <a:rPr lang="en-US" smtClean="0"/>
              <a:t>AADL and AGREE - Mike Whalen</a:t>
            </a:r>
            <a:endParaRPr lang="en-US" dirty="0"/>
          </a:p>
        </p:txBody>
      </p:sp>
      <p:sp>
        <p:nvSpPr>
          <p:cNvPr id="6" name="Slide Number Placeholder 5"/>
          <p:cNvSpPr>
            <a:spLocks noGrp="1"/>
          </p:cNvSpPr>
          <p:nvPr>
            <p:ph type="sldNum" sz="quarter" idx="12"/>
          </p:nvPr>
        </p:nvSpPr>
        <p:spPr/>
        <p:txBody>
          <a:bodyPr/>
          <a:lstStyle/>
          <a:p>
            <a:fld id="{4D024EAD-959E-4AE8-BC1E-4597B6F00E83}" type="slidenum">
              <a:rPr lang="en-US" smtClean="0"/>
              <a:pPr/>
              <a:t>56</a:t>
            </a:fld>
            <a:endParaRPr lang="en-US" dirty="0"/>
          </a:p>
        </p:txBody>
      </p:sp>
    </p:spTree>
    <p:extLst>
      <p:ext uri="{BB962C8B-B14F-4D97-AF65-F5344CB8AC3E}">
        <p14:creationId xmlns:p14="http://schemas.microsoft.com/office/powerpoint/2010/main" val="13118802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animEffect transition="in" filter="fade">
                                      <p:cBhvr>
                                        <p:cTn id="9"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Property Correspondence</a:t>
            </a:r>
            <a:endParaRPr lang="en-US" dirty="0"/>
          </a:p>
        </p:txBody>
      </p:sp>
      <p:sp>
        <p:nvSpPr>
          <p:cNvPr id="3" name="Title 1"/>
          <p:cNvSpPr txBox="1">
            <a:spLocks/>
          </p:cNvSpPr>
          <p:nvPr/>
        </p:nvSpPr>
        <p:spPr>
          <a:xfrm>
            <a:off x="609600" y="274638"/>
            <a:ext cx="7924800"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400" kern="1200">
                <a:solidFill>
                  <a:srgbClr val="C00000"/>
                </a:solidFill>
                <a:latin typeface="+mj-lt"/>
                <a:ea typeface="+mj-ea"/>
                <a:cs typeface="+mj-cs"/>
              </a:defRPr>
            </a:lvl1pPr>
          </a:lstStyle>
          <a:p>
            <a:endParaRPr lang="en-US" dirty="0"/>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6" y="1688068"/>
            <a:ext cx="9231376" cy="8382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79" y="3886200"/>
            <a:ext cx="9106293" cy="10668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9" name="TextBox 8"/>
          <p:cNvSpPr txBox="1"/>
          <p:nvPr/>
        </p:nvSpPr>
        <p:spPr>
          <a:xfrm>
            <a:off x="2667000" y="2678668"/>
            <a:ext cx="3276600" cy="369332"/>
          </a:xfrm>
          <a:prstGeom prst="rect">
            <a:avLst/>
          </a:prstGeom>
          <a:noFill/>
        </p:spPr>
        <p:txBody>
          <a:bodyPr wrap="square" rtlCol="0">
            <a:spAutoFit/>
          </a:bodyPr>
          <a:lstStyle/>
          <a:p>
            <a:pPr algn="ctr"/>
            <a:r>
              <a:rPr lang="en-US" b="1" dirty="0" smtClean="0"/>
              <a:t>Property in AGREE</a:t>
            </a:r>
            <a:endParaRPr lang="en-US" b="1" dirty="0"/>
          </a:p>
        </p:txBody>
      </p:sp>
      <p:sp>
        <p:nvSpPr>
          <p:cNvPr id="13" name="TextBox 12"/>
          <p:cNvSpPr txBox="1"/>
          <p:nvPr/>
        </p:nvSpPr>
        <p:spPr>
          <a:xfrm>
            <a:off x="2667000" y="4979432"/>
            <a:ext cx="3276600" cy="369332"/>
          </a:xfrm>
          <a:prstGeom prst="rect">
            <a:avLst/>
          </a:prstGeom>
          <a:noFill/>
        </p:spPr>
        <p:txBody>
          <a:bodyPr wrap="square" rtlCol="0">
            <a:spAutoFit/>
          </a:bodyPr>
          <a:lstStyle/>
          <a:p>
            <a:pPr algn="ctr"/>
            <a:r>
              <a:rPr lang="en-US" b="1" dirty="0" smtClean="0"/>
              <a:t>Property in Embedded </a:t>
            </a:r>
            <a:r>
              <a:rPr lang="en-US" b="1" dirty="0" err="1" smtClean="0"/>
              <a:t>Matlab</a:t>
            </a:r>
            <a:endParaRPr lang="en-US" b="1" dirty="0"/>
          </a:p>
        </p:txBody>
      </p:sp>
      <p:sp>
        <p:nvSpPr>
          <p:cNvPr id="4" name="Date Placeholder 3"/>
          <p:cNvSpPr>
            <a:spLocks noGrp="1"/>
          </p:cNvSpPr>
          <p:nvPr>
            <p:ph type="dt" sz="half" idx="10"/>
          </p:nvPr>
        </p:nvSpPr>
        <p:spPr/>
        <p:txBody>
          <a:bodyPr/>
          <a:lstStyle/>
          <a:p>
            <a:fld id="{B86F13C0-E13D-4854-ADDE-E8BCD166AB70}" type="datetime1">
              <a:rPr lang="en-US" smtClean="0"/>
              <a:t>3/17/2014</a:t>
            </a:fld>
            <a:endParaRPr lang="en-US" dirty="0"/>
          </a:p>
        </p:txBody>
      </p:sp>
      <p:sp>
        <p:nvSpPr>
          <p:cNvPr id="5" name="Footer Placeholder 4"/>
          <p:cNvSpPr>
            <a:spLocks noGrp="1"/>
          </p:cNvSpPr>
          <p:nvPr>
            <p:ph type="ftr" sz="quarter" idx="11"/>
          </p:nvPr>
        </p:nvSpPr>
        <p:spPr/>
        <p:txBody>
          <a:bodyPr/>
          <a:lstStyle/>
          <a:p>
            <a:r>
              <a:rPr lang="en-US" smtClean="0"/>
              <a:t>AADL and AGREE - Mike Whalen</a:t>
            </a:r>
            <a:endParaRPr lang="en-US" dirty="0"/>
          </a:p>
        </p:txBody>
      </p:sp>
      <p:sp>
        <p:nvSpPr>
          <p:cNvPr id="6" name="Slide Number Placeholder 5"/>
          <p:cNvSpPr>
            <a:spLocks noGrp="1"/>
          </p:cNvSpPr>
          <p:nvPr>
            <p:ph type="sldNum" sz="quarter" idx="12"/>
          </p:nvPr>
        </p:nvSpPr>
        <p:spPr/>
        <p:txBody>
          <a:bodyPr/>
          <a:lstStyle/>
          <a:p>
            <a:fld id="{4D024EAD-959E-4AE8-BC1E-4597B6F00E83}" type="slidenum">
              <a:rPr lang="en-US" smtClean="0"/>
              <a:pPr/>
              <a:t>57</a:t>
            </a:fld>
            <a:endParaRPr lang="en-US" dirty="0"/>
          </a:p>
        </p:txBody>
      </p:sp>
    </p:spTree>
    <p:extLst>
      <p:ext uri="{BB962C8B-B14F-4D97-AF65-F5344CB8AC3E}">
        <p14:creationId xmlns:p14="http://schemas.microsoft.com/office/powerpoint/2010/main" val="16853409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Behavioral Model Verification</a:t>
            </a:r>
            <a:endParaRPr lang="en-US" dirty="0"/>
          </a:p>
        </p:txBody>
      </p:sp>
      <p:pic>
        <p:nvPicPr>
          <p:cNvPr id="2" name="HILT_SLDV_Demo.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447800"/>
            <a:ext cx="9144000" cy="4746625"/>
          </a:xfrm>
          <a:prstGeom prst="rect">
            <a:avLst/>
          </a:prstGeom>
        </p:spPr>
      </p:pic>
      <p:sp>
        <p:nvSpPr>
          <p:cNvPr id="4" name="Date Placeholder 3"/>
          <p:cNvSpPr>
            <a:spLocks noGrp="1"/>
          </p:cNvSpPr>
          <p:nvPr>
            <p:ph type="dt" sz="half" idx="10"/>
          </p:nvPr>
        </p:nvSpPr>
        <p:spPr/>
        <p:txBody>
          <a:bodyPr/>
          <a:lstStyle/>
          <a:p>
            <a:fld id="{7F1E1C5F-6A54-41E8-999F-EBAC22592901}" type="datetime1">
              <a:rPr lang="en-US" smtClean="0"/>
              <a:t>3/17/2014</a:t>
            </a:fld>
            <a:endParaRPr lang="en-US" dirty="0"/>
          </a:p>
        </p:txBody>
      </p:sp>
      <p:sp>
        <p:nvSpPr>
          <p:cNvPr id="5" name="Footer Placeholder 4"/>
          <p:cNvSpPr>
            <a:spLocks noGrp="1"/>
          </p:cNvSpPr>
          <p:nvPr>
            <p:ph type="ftr" sz="quarter" idx="11"/>
          </p:nvPr>
        </p:nvSpPr>
        <p:spPr/>
        <p:txBody>
          <a:bodyPr/>
          <a:lstStyle/>
          <a:p>
            <a:r>
              <a:rPr lang="en-US" smtClean="0"/>
              <a:t>AADL and AGREE - Mike Whalen</a:t>
            </a:r>
            <a:endParaRPr lang="en-US" dirty="0"/>
          </a:p>
        </p:txBody>
      </p:sp>
      <p:sp>
        <p:nvSpPr>
          <p:cNvPr id="6" name="Slide Number Placeholder 5"/>
          <p:cNvSpPr>
            <a:spLocks noGrp="1"/>
          </p:cNvSpPr>
          <p:nvPr>
            <p:ph type="sldNum" sz="quarter" idx="12"/>
          </p:nvPr>
        </p:nvSpPr>
        <p:spPr/>
        <p:txBody>
          <a:bodyPr/>
          <a:lstStyle/>
          <a:p>
            <a:fld id="{4D024EAD-959E-4AE8-BC1E-4597B6F00E83}" type="slidenum">
              <a:rPr lang="en-US" smtClean="0"/>
              <a:pPr/>
              <a:t>58</a:t>
            </a:fld>
            <a:endParaRPr lang="en-US" dirty="0"/>
          </a:p>
        </p:txBody>
      </p:sp>
    </p:spTree>
    <p:extLst>
      <p:ext uri="{BB962C8B-B14F-4D97-AF65-F5344CB8AC3E}">
        <p14:creationId xmlns:p14="http://schemas.microsoft.com/office/powerpoint/2010/main" val="1814743349"/>
      </p:ext>
    </p:extLst>
  </p:cSld>
  <p:clrMapOvr>
    <a:masterClrMapping/>
  </p:clrMapOvr>
  <p:transition spd="slow" advTm="122000">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extLst mod="1">
    <p:ext uri="{E180D4A7-C9FB-4DFB-919C-405C955672EB}">
      <p14:showEvtLst xmlns:p14="http://schemas.microsoft.com/office/powerpoint/2010/main">
        <p14:playEvt time="47404" objId="4"/>
        <p14:stopEvt time="97262" objId="4"/>
      </p14:showEvtLst>
    </p:ext>
  </p:extLs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itle 1"/>
          <p:cNvSpPr>
            <a:spLocks noGrp="1"/>
          </p:cNvSpPr>
          <p:nvPr>
            <p:ph type="title"/>
          </p:nvPr>
        </p:nvSpPr>
        <p:spPr>
          <a:xfrm>
            <a:off x="1219200" y="76200"/>
            <a:ext cx="7467600" cy="1143000"/>
          </a:xfrm>
        </p:spPr>
        <p:txBody>
          <a:bodyPr>
            <a:normAutofit/>
          </a:bodyPr>
          <a:lstStyle/>
          <a:p>
            <a:r>
              <a:rPr lang="en-US" dirty="0" smtClean="0"/>
              <a:t>Results</a:t>
            </a:r>
            <a:endParaRPr lang="en-US" dirty="0"/>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00" y="2438400"/>
            <a:ext cx="9144000" cy="20410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Group 2"/>
          <p:cNvGrpSpPr/>
          <p:nvPr/>
        </p:nvGrpSpPr>
        <p:grpSpPr>
          <a:xfrm>
            <a:off x="76200" y="3498273"/>
            <a:ext cx="7620000" cy="358024"/>
            <a:chOff x="76200" y="3498273"/>
            <a:chExt cx="7620000" cy="358024"/>
          </a:xfrm>
        </p:grpSpPr>
        <p:sp>
          <p:nvSpPr>
            <p:cNvPr id="2" name="Rectangle 1"/>
            <p:cNvSpPr/>
            <p:nvPr/>
          </p:nvSpPr>
          <p:spPr>
            <a:xfrm>
              <a:off x="76200" y="3505200"/>
              <a:ext cx="2743200" cy="35109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562600" y="3498273"/>
              <a:ext cx="2133600" cy="35109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p:cNvGrpSpPr/>
          <p:nvPr/>
        </p:nvGrpSpPr>
        <p:grpSpPr>
          <a:xfrm>
            <a:off x="76200" y="3534228"/>
            <a:ext cx="9005454" cy="515737"/>
            <a:chOff x="76200" y="3534228"/>
            <a:chExt cx="9005454" cy="515737"/>
          </a:xfrm>
        </p:grpSpPr>
        <p:sp>
          <p:nvSpPr>
            <p:cNvPr id="5" name="Rectangle 4"/>
            <p:cNvSpPr/>
            <p:nvPr/>
          </p:nvSpPr>
          <p:spPr>
            <a:xfrm>
              <a:off x="76200" y="3754715"/>
              <a:ext cx="2743200" cy="283885"/>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6201" y="3534228"/>
              <a:ext cx="5562600" cy="216064"/>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391400" y="3701622"/>
              <a:ext cx="1690254" cy="348343"/>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Date Placeholder 3"/>
          <p:cNvSpPr>
            <a:spLocks noGrp="1"/>
          </p:cNvSpPr>
          <p:nvPr>
            <p:ph type="dt" sz="half" idx="10"/>
          </p:nvPr>
        </p:nvSpPr>
        <p:spPr/>
        <p:txBody>
          <a:bodyPr/>
          <a:lstStyle/>
          <a:p>
            <a:fld id="{7A4FFDF8-E01D-424C-BCB5-DDD7DAD63638}" type="datetime1">
              <a:rPr lang="en-US" smtClean="0"/>
              <a:t>3/17/2014</a:t>
            </a:fld>
            <a:endParaRPr lang="en-US" dirty="0"/>
          </a:p>
        </p:txBody>
      </p:sp>
      <p:sp>
        <p:nvSpPr>
          <p:cNvPr id="10" name="Footer Placeholder 9"/>
          <p:cNvSpPr>
            <a:spLocks noGrp="1"/>
          </p:cNvSpPr>
          <p:nvPr>
            <p:ph type="ftr" sz="quarter" idx="11"/>
          </p:nvPr>
        </p:nvSpPr>
        <p:spPr/>
        <p:txBody>
          <a:bodyPr/>
          <a:lstStyle/>
          <a:p>
            <a:r>
              <a:rPr lang="en-US" smtClean="0"/>
              <a:t>AADL and AGREE - Mike Whalen</a:t>
            </a:r>
            <a:endParaRPr lang="en-US" dirty="0"/>
          </a:p>
        </p:txBody>
      </p:sp>
      <p:sp>
        <p:nvSpPr>
          <p:cNvPr id="11" name="Slide Number Placeholder 10"/>
          <p:cNvSpPr>
            <a:spLocks noGrp="1"/>
          </p:cNvSpPr>
          <p:nvPr>
            <p:ph type="sldNum" sz="quarter" idx="12"/>
          </p:nvPr>
        </p:nvSpPr>
        <p:spPr/>
        <p:txBody>
          <a:bodyPr/>
          <a:lstStyle/>
          <a:p>
            <a:fld id="{4D024EAD-959E-4AE8-BC1E-4597B6F00E83}" type="slidenum">
              <a:rPr lang="en-US" smtClean="0"/>
              <a:pPr/>
              <a:t>59</a:t>
            </a:fld>
            <a:endParaRPr lang="en-US" dirty="0"/>
          </a:p>
        </p:txBody>
      </p:sp>
    </p:spTree>
    <p:custDataLst>
      <p:tags r:id="rId1"/>
    </p:custDataLst>
    <p:extLst>
      <p:ext uri="{BB962C8B-B14F-4D97-AF65-F5344CB8AC3E}">
        <p14:creationId xmlns:p14="http://schemas.microsoft.com/office/powerpoint/2010/main" val="3523114309"/>
      </p:ext>
    </p:extLst>
  </p:cSld>
  <p:clrMapOvr>
    <a:masterClrMapping/>
  </p:clrMapOvr>
  <p:transition spd="slow" advTm="67000">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Model in AADL to Clarify Architecture</a:t>
            </a:r>
            <a:endParaRPr lang="en-US" dirty="0"/>
          </a:p>
        </p:txBody>
      </p:sp>
      <p:sp>
        <p:nvSpPr>
          <p:cNvPr id="3" name="Content Placeholder 2"/>
          <p:cNvSpPr>
            <a:spLocks noGrp="1"/>
          </p:cNvSpPr>
          <p:nvPr>
            <p:ph idx="1"/>
          </p:nvPr>
        </p:nvSpPr>
        <p:spPr/>
        <p:txBody>
          <a:bodyPr/>
          <a:lstStyle/>
          <a:p>
            <a:r>
              <a:rPr lang="en-US" dirty="0" smtClean="0"/>
              <a:t>AADL Allows straightforward, precise modeling of current system and possible changes to system</a:t>
            </a:r>
          </a:p>
          <a:p>
            <a:r>
              <a:rPr lang="en-US" dirty="0" smtClean="0"/>
              <a:t>Can discuss schedulability, reliability, etc.</a:t>
            </a:r>
          </a:p>
          <a:p>
            <a:pPr lvl="1"/>
            <a:r>
              <a:rPr lang="en-US" dirty="0" smtClean="0"/>
              <a:t>Can use built-in analyses to provide quantified information</a:t>
            </a:r>
            <a:endParaRPr lang="en-US" dirty="0"/>
          </a:p>
        </p:txBody>
      </p:sp>
      <p:sp>
        <p:nvSpPr>
          <p:cNvPr id="4" name="Date Placeholder 3"/>
          <p:cNvSpPr>
            <a:spLocks noGrp="1"/>
          </p:cNvSpPr>
          <p:nvPr>
            <p:ph type="dt" sz="half" idx="10"/>
          </p:nvPr>
        </p:nvSpPr>
        <p:spPr/>
        <p:txBody>
          <a:bodyPr/>
          <a:lstStyle/>
          <a:p>
            <a:fld id="{1F7B38DF-14B9-4530-B7BB-13F454EE98B4}" type="datetime1">
              <a:rPr lang="en-US" smtClean="0"/>
              <a:t>3/17/2014</a:t>
            </a:fld>
            <a:endParaRPr lang="en-US" dirty="0"/>
          </a:p>
        </p:txBody>
      </p:sp>
      <p:sp>
        <p:nvSpPr>
          <p:cNvPr id="5" name="Footer Placeholder 4"/>
          <p:cNvSpPr>
            <a:spLocks noGrp="1"/>
          </p:cNvSpPr>
          <p:nvPr>
            <p:ph type="ftr" sz="quarter" idx="11"/>
          </p:nvPr>
        </p:nvSpPr>
        <p:spPr/>
        <p:txBody>
          <a:bodyPr/>
          <a:lstStyle/>
          <a:p>
            <a:r>
              <a:rPr lang="en-US" smtClean="0"/>
              <a:t>AADL and AGREE - Mike Whalen</a:t>
            </a:r>
            <a:endParaRPr lang="en-US" dirty="0"/>
          </a:p>
        </p:txBody>
      </p:sp>
      <p:sp>
        <p:nvSpPr>
          <p:cNvPr id="6" name="Slide Number Placeholder 5"/>
          <p:cNvSpPr>
            <a:spLocks noGrp="1"/>
          </p:cNvSpPr>
          <p:nvPr>
            <p:ph type="sldNum" sz="quarter" idx="12"/>
          </p:nvPr>
        </p:nvSpPr>
        <p:spPr/>
        <p:txBody>
          <a:bodyPr/>
          <a:lstStyle/>
          <a:p>
            <a:fld id="{4D024EAD-959E-4AE8-BC1E-4597B6F00E83}" type="slidenum">
              <a:rPr lang="en-US" smtClean="0"/>
              <a:pPr/>
              <a:t>6</a:t>
            </a:fld>
            <a:endParaRPr lang="en-US" dirty="0"/>
          </a:p>
        </p:txBody>
      </p:sp>
    </p:spTree>
    <p:extLst>
      <p:ext uri="{BB962C8B-B14F-4D97-AF65-F5344CB8AC3E}">
        <p14:creationId xmlns:p14="http://schemas.microsoft.com/office/powerpoint/2010/main" val="283922739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682664" y="1441971"/>
            <a:ext cx="6717949" cy="4763975"/>
            <a:chOff x="163322" y="147488"/>
            <a:chExt cx="8917235" cy="6060958"/>
          </a:xfrm>
        </p:grpSpPr>
        <p:pic>
          <p:nvPicPr>
            <p:cNvPr id="3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2692" y="3088960"/>
              <a:ext cx="3647865" cy="27744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6" name="Group 45"/>
            <p:cNvGrpSpPr/>
            <p:nvPr/>
          </p:nvGrpSpPr>
          <p:grpSpPr>
            <a:xfrm>
              <a:off x="163322" y="147488"/>
              <a:ext cx="7663042" cy="6060958"/>
              <a:chOff x="239522" y="299888"/>
              <a:chExt cx="7663042" cy="6060958"/>
            </a:xfrm>
          </p:grpSpPr>
          <p:grpSp>
            <p:nvGrpSpPr>
              <p:cNvPr id="42" name="Group 41"/>
              <p:cNvGrpSpPr/>
              <p:nvPr/>
            </p:nvGrpSpPr>
            <p:grpSpPr>
              <a:xfrm>
                <a:off x="239522" y="299888"/>
                <a:ext cx="7663042" cy="2516190"/>
                <a:chOff x="246126" y="299888"/>
                <a:chExt cx="7663042" cy="2516190"/>
              </a:xfrm>
            </p:grpSpPr>
            <p:sp>
              <p:nvSpPr>
                <p:cNvPr id="5" name="Oval 4"/>
                <p:cNvSpPr/>
                <p:nvPr/>
              </p:nvSpPr>
              <p:spPr>
                <a:xfrm>
                  <a:off x="246126" y="299888"/>
                  <a:ext cx="1055715" cy="1645793"/>
                </a:xfrm>
                <a:prstGeom prst="ellipse">
                  <a:avLst/>
                </a:prstGeom>
                <a:noFill/>
                <a:ln w="28575">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15498" y="406697"/>
                  <a:ext cx="2393670" cy="2409381"/>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16" name="Straight Arrow Connector 15"/>
                <p:cNvCxnSpPr>
                  <a:stCxn id="5" idx="6"/>
                  <a:endCxn id="8" idx="1"/>
                </p:cNvCxnSpPr>
                <p:nvPr/>
              </p:nvCxnSpPr>
              <p:spPr>
                <a:xfrm>
                  <a:off x="1301841" y="1122784"/>
                  <a:ext cx="4213655" cy="48860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43" name="Group 42"/>
              <p:cNvGrpSpPr/>
              <p:nvPr/>
            </p:nvGrpSpPr>
            <p:grpSpPr>
              <a:xfrm>
                <a:off x="6324600" y="914400"/>
                <a:ext cx="1008225" cy="2326960"/>
                <a:chOff x="6324600" y="914400"/>
                <a:chExt cx="1008225" cy="2326960"/>
              </a:xfrm>
            </p:grpSpPr>
            <p:sp>
              <p:nvSpPr>
                <p:cNvPr id="12" name="Oval 11"/>
                <p:cNvSpPr/>
                <p:nvPr/>
              </p:nvSpPr>
              <p:spPr>
                <a:xfrm>
                  <a:off x="6324600" y="914400"/>
                  <a:ext cx="789709" cy="1083359"/>
                </a:xfrm>
                <a:prstGeom prst="ellipse">
                  <a:avLst/>
                </a:prstGeom>
                <a:noFill/>
                <a:ln w="28575">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cxnSp>
              <p:nvCxnSpPr>
                <p:cNvPr id="13" name="Straight Arrow Connector 12"/>
                <p:cNvCxnSpPr>
                  <a:stCxn id="12" idx="4"/>
                  <a:endCxn id="31" idx="0"/>
                </p:cNvCxnSpPr>
                <p:nvPr/>
              </p:nvCxnSpPr>
              <p:spPr>
                <a:xfrm>
                  <a:off x="6719455" y="1997759"/>
                  <a:ext cx="613370" cy="1243601"/>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44" name="Group 43"/>
              <p:cNvGrpSpPr/>
              <p:nvPr/>
            </p:nvGrpSpPr>
            <p:grpSpPr>
              <a:xfrm>
                <a:off x="1073060" y="3047889"/>
                <a:ext cx="6254723" cy="3312957"/>
                <a:chOff x="1073060" y="3047889"/>
                <a:chExt cx="6254723" cy="3312957"/>
              </a:xfrm>
            </p:grpSpPr>
            <p:sp>
              <p:nvSpPr>
                <p:cNvPr id="21" name="Oval 20"/>
                <p:cNvSpPr/>
                <p:nvPr/>
              </p:nvSpPr>
              <p:spPr>
                <a:xfrm>
                  <a:off x="6400800" y="3581400"/>
                  <a:ext cx="926983" cy="2245936"/>
                </a:xfrm>
                <a:prstGeom prst="ellipse">
                  <a:avLst/>
                </a:prstGeom>
                <a:noFill/>
                <a:ln w="28575">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512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3060" y="3047889"/>
                  <a:ext cx="2527766" cy="3312957"/>
                </a:xfrm>
                <a:prstGeom prst="rect">
                  <a:avLst/>
                </a:prstGeom>
                <a:noFill/>
                <a:ln w="19050">
                  <a:noFill/>
                  <a:miter lim="800000"/>
                  <a:headEnd/>
                  <a:tailEnd/>
                </a:ln>
                <a:extLst>
                  <a:ext uri="{909E8E84-426E-40DD-AFC4-6F175D3DCCD1}">
                    <a14:hiddenFill xmlns:a14="http://schemas.microsoft.com/office/drawing/2010/main">
                      <a:solidFill>
                        <a:schemeClr val="accent1"/>
                      </a:solidFill>
                    </a14:hiddenFill>
                  </a:ext>
                </a:extLst>
              </p:spPr>
            </p:pic>
            <p:cxnSp>
              <p:nvCxnSpPr>
                <p:cNvPr id="45" name="Straight Arrow Connector 44"/>
                <p:cNvCxnSpPr>
                  <a:stCxn id="21" idx="2"/>
                  <a:endCxn id="5122" idx="3"/>
                </p:cNvCxnSpPr>
                <p:nvPr/>
              </p:nvCxnSpPr>
              <p:spPr>
                <a:xfrm flipH="1" flipV="1">
                  <a:off x="3600826" y="4704368"/>
                  <a:ext cx="2799975" cy="1"/>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grpSp>
      <p:pic>
        <p:nvPicPr>
          <p:cNvPr id="3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8431" y="1260027"/>
            <a:ext cx="3790169" cy="2584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139" name="Group 5138"/>
          <p:cNvGrpSpPr/>
          <p:nvPr/>
        </p:nvGrpSpPr>
        <p:grpSpPr>
          <a:xfrm>
            <a:off x="2156534" y="2552514"/>
            <a:ext cx="6454066" cy="4305486"/>
            <a:chOff x="3309769" y="2482962"/>
            <a:chExt cx="6454066" cy="4305486"/>
          </a:xfrm>
        </p:grpSpPr>
        <p:pic>
          <p:nvPicPr>
            <p:cNvPr id="39"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309769" y="3551912"/>
              <a:ext cx="6454066" cy="3236536"/>
            </a:xfrm>
            <a:prstGeom prst="rect">
              <a:avLst/>
            </a:prstGeom>
            <a:noFill/>
            <a:ln w="28575">
              <a:solidFill>
                <a:srgbClr val="00FF00"/>
              </a:solidFill>
            </a:ln>
            <a:extLst>
              <a:ext uri="{909E8E84-426E-40DD-AFC4-6F175D3DCCD1}">
                <a14:hiddenFill xmlns:a14="http://schemas.microsoft.com/office/drawing/2010/main">
                  <a:solidFill>
                    <a:schemeClr val="accent1"/>
                  </a:solidFill>
                </a14:hiddenFill>
              </a:ext>
            </a:extLst>
          </p:spPr>
        </p:pic>
        <p:cxnSp>
          <p:nvCxnSpPr>
            <p:cNvPr id="63" name="Straight Arrow Connector 62"/>
            <p:cNvCxnSpPr/>
            <p:nvPr/>
          </p:nvCxnSpPr>
          <p:spPr>
            <a:xfrm flipH="1">
              <a:off x="4963235" y="3195704"/>
              <a:ext cx="1725967" cy="394600"/>
            </a:xfrm>
            <a:prstGeom prst="straightConnector1">
              <a:avLst/>
            </a:prstGeom>
            <a:ln w="19050">
              <a:solidFill>
                <a:srgbClr val="00FF00"/>
              </a:solidFill>
              <a:tailEnd type="arrow"/>
            </a:ln>
          </p:spPr>
          <p:style>
            <a:lnRef idx="1">
              <a:schemeClr val="accent1"/>
            </a:lnRef>
            <a:fillRef idx="0">
              <a:schemeClr val="accent1"/>
            </a:fillRef>
            <a:effectRef idx="0">
              <a:schemeClr val="accent1"/>
            </a:effectRef>
            <a:fontRef idx="minor">
              <a:schemeClr val="tx1"/>
            </a:fontRef>
          </p:style>
        </p:cxnSp>
        <p:sp>
          <p:nvSpPr>
            <p:cNvPr id="51" name="Oval 50"/>
            <p:cNvSpPr/>
            <p:nvPr/>
          </p:nvSpPr>
          <p:spPr>
            <a:xfrm>
              <a:off x="6715835" y="2482962"/>
              <a:ext cx="795475" cy="954243"/>
            </a:xfrm>
            <a:prstGeom prst="ellipse">
              <a:avLst/>
            </a:prstGeom>
            <a:noFill/>
            <a:ln w="28575">
              <a:solidFill>
                <a:srgbClr val="00FF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grpSp>
      <p:grpSp>
        <p:nvGrpSpPr>
          <p:cNvPr id="5140" name="Group 5139"/>
          <p:cNvGrpSpPr/>
          <p:nvPr/>
        </p:nvGrpSpPr>
        <p:grpSpPr>
          <a:xfrm>
            <a:off x="76203" y="1497274"/>
            <a:ext cx="8686798" cy="5111599"/>
            <a:chOff x="1143757" y="1343593"/>
            <a:chExt cx="5204783" cy="2966003"/>
          </a:xfrm>
        </p:grpSpPr>
        <p:pic>
          <p:nvPicPr>
            <p:cNvPr id="40"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710947" y="2641336"/>
              <a:ext cx="4637593" cy="1668260"/>
            </a:xfrm>
            <a:prstGeom prst="rect">
              <a:avLst/>
            </a:prstGeom>
            <a:noFill/>
            <a:ln w="28575">
              <a:solidFill>
                <a:srgbClr val="FF33CC"/>
              </a:solidFill>
            </a:ln>
            <a:extLst>
              <a:ext uri="{909E8E84-426E-40DD-AFC4-6F175D3DCCD1}">
                <a14:hiddenFill xmlns:a14="http://schemas.microsoft.com/office/drawing/2010/main">
                  <a:solidFill>
                    <a:schemeClr val="accent1"/>
                  </a:solidFill>
                </a14:hiddenFill>
              </a:ext>
            </a:extLst>
          </p:spPr>
        </p:pic>
        <p:sp>
          <p:nvSpPr>
            <p:cNvPr id="50" name="Oval 49"/>
            <p:cNvSpPr/>
            <p:nvPr/>
          </p:nvSpPr>
          <p:spPr>
            <a:xfrm>
              <a:off x="1143757" y="1343593"/>
              <a:ext cx="547871" cy="634518"/>
            </a:xfrm>
            <a:prstGeom prst="ellipse">
              <a:avLst/>
            </a:prstGeom>
            <a:noFill/>
            <a:ln w="28575">
              <a:solidFill>
                <a:srgbClr val="FF33CC"/>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cxnSp>
          <p:nvCxnSpPr>
            <p:cNvPr id="52" name="Straight Arrow Connector 51"/>
            <p:cNvCxnSpPr>
              <a:stCxn id="50" idx="4"/>
              <a:endCxn id="40" idx="0"/>
            </p:cNvCxnSpPr>
            <p:nvPr/>
          </p:nvCxnSpPr>
          <p:spPr>
            <a:xfrm>
              <a:off x="1417692" y="1978111"/>
              <a:ext cx="2612051" cy="663225"/>
            </a:xfrm>
            <a:prstGeom prst="straightConnector1">
              <a:avLst/>
            </a:prstGeom>
            <a:ln w="28575">
              <a:solidFill>
                <a:srgbClr val="FF33CC"/>
              </a:solidFill>
              <a:tailEnd type="arrow"/>
            </a:ln>
          </p:spPr>
          <p:style>
            <a:lnRef idx="1">
              <a:schemeClr val="accent1"/>
            </a:lnRef>
            <a:fillRef idx="0">
              <a:schemeClr val="accent1"/>
            </a:fillRef>
            <a:effectRef idx="0">
              <a:schemeClr val="accent1"/>
            </a:effectRef>
            <a:fontRef idx="minor">
              <a:schemeClr val="tx1"/>
            </a:fontRef>
          </p:style>
        </p:cxnSp>
      </p:grpSp>
      <p:sp>
        <p:nvSpPr>
          <p:cNvPr id="41" name="Title 1"/>
          <p:cNvSpPr>
            <a:spLocks noGrp="1"/>
          </p:cNvSpPr>
          <p:nvPr>
            <p:ph type="title"/>
          </p:nvPr>
        </p:nvSpPr>
        <p:spPr>
          <a:xfrm>
            <a:off x="457200" y="76200"/>
            <a:ext cx="8229600" cy="1143000"/>
          </a:xfrm>
        </p:spPr>
        <p:txBody>
          <a:bodyPr>
            <a:normAutofit/>
          </a:bodyPr>
          <a:lstStyle/>
          <a:p>
            <a:r>
              <a:rPr lang="en-US" dirty="0" smtClean="0"/>
              <a:t>Summary</a:t>
            </a:r>
            <a:endParaRPr lang="en-US" dirty="0"/>
          </a:p>
        </p:txBody>
      </p:sp>
      <p:sp>
        <p:nvSpPr>
          <p:cNvPr id="2" name="Date Placeholder 1"/>
          <p:cNvSpPr>
            <a:spLocks noGrp="1"/>
          </p:cNvSpPr>
          <p:nvPr>
            <p:ph type="dt" sz="half" idx="10"/>
          </p:nvPr>
        </p:nvSpPr>
        <p:spPr/>
        <p:txBody>
          <a:bodyPr/>
          <a:lstStyle/>
          <a:p>
            <a:fld id="{2B38648C-E1A0-4A97-BBA0-B5AFE16C9F71}" type="datetime1">
              <a:rPr lang="en-US" smtClean="0"/>
              <a:t>3/17/2014</a:t>
            </a:fld>
            <a:endParaRPr lang="en-US" dirty="0"/>
          </a:p>
        </p:txBody>
      </p:sp>
      <p:sp>
        <p:nvSpPr>
          <p:cNvPr id="4" name="Footer Placeholder 3"/>
          <p:cNvSpPr>
            <a:spLocks noGrp="1"/>
          </p:cNvSpPr>
          <p:nvPr>
            <p:ph type="ftr" sz="quarter" idx="11"/>
          </p:nvPr>
        </p:nvSpPr>
        <p:spPr/>
        <p:txBody>
          <a:bodyPr/>
          <a:lstStyle/>
          <a:p>
            <a:r>
              <a:rPr lang="en-US" smtClean="0"/>
              <a:t>AADL and AGREE - Mike Whalen</a:t>
            </a:r>
            <a:endParaRPr lang="en-US" dirty="0"/>
          </a:p>
        </p:txBody>
      </p:sp>
      <p:sp>
        <p:nvSpPr>
          <p:cNvPr id="6" name="Slide Number Placeholder 5"/>
          <p:cNvSpPr>
            <a:spLocks noGrp="1"/>
          </p:cNvSpPr>
          <p:nvPr>
            <p:ph type="sldNum" sz="quarter" idx="12"/>
          </p:nvPr>
        </p:nvSpPr>
        <p:spPr/>
        <p:txBody>
          <a:bodyPr/>
          <a:lstStyle/>
          <a:p>
            <a:fld id="{4D024EAD-959E-4AE8-BC1E-4597B6F00E83}" type="slidenum">
              <a:rPr lang="en-US" smtClean="0"/>
              <a:pPr/>
              <a:t>60</a:t>
            </a:fld>
            <a:endParaRPr lang="en-US" dirty="0"/>
          </a:p>
        </p:txBody>
      </p:sp>
    </p:spTree>
    <p:custDataLst>
      <p:tags r:id="rId1"/>
    </p:custDataLst>
    <p:extLst>
      <p:ext uri="{BB962C8B-B14F-4D97-AF65-F5344CB8AC3E}">
        <p14:creationId xmlns:p14="http://schemas.microsoft.com/office/powerpoint/2010/main" val="2812013802"/>
      </p:ext>
    </p:extLst>
  </p:cSld>
  <p:clrMapOvr>
    <a:masterClrMapping/>
  </p:clrMapOvr>
  <p:transition spd="slow" advTm="67000">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5139"/>
                                        </p:tgtEl>
                                        <p:attrNameLst>
                                          <p:attrName>style.visibility</p:attrName>
                                        </p:attrNameLst>
                                      </p:cBhvr>
                                      <p:to>
                                        <p:strVal val="visible"/>
                                      </p:to>
                                    </p:set>
                                    <p:animEffect transition="in" filter="wipe(up)">
                                      <p:cBhvr>
                                        <p:cTn id="17" dur="500"/>
                                        <p:tgtEl>
                                          <p:spTgt spid="5139"/>
                                        </p:tgtEl>
                                      </p:cBhvr>
                                    </p:animEffect>
                                  </p:childTnLst>
                                  <p:subTnLst>
                                    <p:set>
                                      <p:cBhvr override="childStyle">
                                        <p:cTn dur="1" fill="hold" display="0" masterRel="nextClick" afterEffect="1"/>
                                        <p:tgtEl>
                                          <p:spTgt spid="5139"/>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5140"/>
                                        </p:tgtEl>
                                        <p:attrNameLst>
                                          <p:attrName>style.visibility</p:attrName>
                                        </p:attrNameLst>
                                      </p:cBhvr>
                                      <p:to>
                                        <p:strVal val="visible"/>
                                      </p:to>
                                    </p:set>
                                    <p:animEffect transition="in" filter="wipe(up)">
                                      <p:cBhvr>
                                        <p:cTn id="22" dur="500"/>
                                        <p:tgtEl>
                                          <p:spTgt spid="5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Steps</a:t>
            </a:r>
            <a:endParaRPr lang="en-US" dirty="0"/>
          </a:p>
        </p:txBody>
      </p:sp>
      <p:sp>
        <p:nvSpPr>
          <p:cNvPr id="3" name="TextBox 2"/>
          <p:cNvSpPr txBox="1"/>
          <p:nvPr/>
        </p:nvSpPr>
        <p:spPr>
          <a:xfrm>
            <a:off x="1143000" y="1447800"/>
            <a:ext cx="7848600" cy="3108543"/>
          </a:xfrm>
          <a:prstGeom prst="rect">
            <a:avLst/>
          </a:prstGeom>
          <a:noFill/>
        </p:spPr>
        <p:txBody>
          <a:bodyPr wrap="square" rtlCol="0">
            <a:spAutoFit/>
          </a:bodyPr>
          <a:lstStyle/>
          <a:p>
            <a:pPr marL="342900" indent="-342900">
              <a:buFont typeface="Arial" panose="020B0604020202020204" pitchFamily="34" charset="0"/>
              <a:buChar char="•"/>
            </a:pPr>
            <a:r>
              <a:rPr lang="en-US" sz="2800" dirty="0" smtClean="0"/>
              <a:t>Handle synchronous architectural models</a:t>
            </a:r>
          </a:p>
          <a:p>
            <a:pPr marL="342900" indent="-342900">
              <a:buFont typeface="Arial" panose="020B0604020202020204" pitchFamily="34" charset="0"/>
              <a:buChar char="•"/>
            </a:pPr>
            <a:endParaRPr lang="en-US" sz="2800" dirty="0" smtClean="0"/>
          </a:p>
          <a:p>
            <a:pPr marL="342900" indent="-342900">
              <a:buFont typeface="Arial" panose="020B0604020202020204" pitchFamily="34" charset="0"/>
              <a:buChar char="•"/>
            </a:pPr>
            <a:r>
              <a:rPr lang="en-US" sz="2800" dirty="0" smtClean="0"/>
              <a:t>Automated conversion of AGREE properties to Embedded </a:t>
            </a:r>
            <a:r>
              <a:rPr lang="en-US" sz="2800" dirty="0" err="1" smtClean="0"/>
              <a:t>Matlab</a:t>
            </a:r>
            <a:r>
              <a:rPr lang="en-US" sz="2800" dirty="0"/>
              <a:t> </a:t>
            </a:r>
            <a:r>
              <a:rPr lang="en-US" sz="2800" dirty="0" smtClean="0"/>
              <a:t>properties.</a:t>
            </a:r>
          </a:p>
          <a:p>
            <a:pPr marL="342900" indent="-342900">
              <a:buFont typeface="Arial" panose="020B0604020202020204" pitchFamily="34" charset="0"/>
              <a:buChar char="•"/>
            </a:pPr>
            <a:endParaRPr lang="en-US" sz="2800" dirty="0" smtClean="0"/>
          </a:p>
          <a:p>
            <a:pPr marL="342900" indent="-342900">
              <a:buFont typeface="Arial" panose="020B0604020202020204" pitchFamily="34" charset="0"/>
              <a:buChar char="•"/>
            </a:pPr>
            <a:r>
              <a:rPr lang="en-US" sz="2800" dirty="0" smtClean="0"/>
              <a:t>Identify and address limitations of type of properties that can be verified.</a:t>
            </a:r>
            <a:endParaRPr lang="en-US" sz="2800" dirty="0"/>
          </a:p>
        </p:txBody>
      </p:sp>
      <p:sp>
        <p:nvSpPr>
          <p:cNvPr id="4" name="Date Placeholder 3"/>
          <p:cNvSpPr>
            <a:spLocks noGrp="1"/>
          </p:cNvSpPr>
          <p:nvPr>
            <p:ph type="dt" sz="half" idx="10"/>
          </p:nvPr>
        </p:nvSpPr>
        <p:spPr/>
        <p:txBody>
          <a:bodyPr/>
          <a:lstStyle/>
          <a:p>
            <a:fld id="{A75F4DEA-7A35-432D-A53B-FAB6581386DF}" type="datetime1">
              <a:rPr lang="en-US" smtClean="0"/>
              <a:t>3/17/2014</a:t>
            </a:fld>
            <a:endParaRPr lang="en-US" dirty="0"/>
          </a:p>
        </p:txBody>
      </p:sp>
      <p:sp>
        <p:nvSpPr>
          <p:cNvPr id="5" name="Footer Placeholder 4"/>
          <p:cNvSpPr>
            <a:spLocks noGrp="1"/>
          </p:cNvSpPr>
          <p:nvPr>
            <p:ph type="ftr" sz="quarter" idx="11"/>
          </p:nvPr>
        </p:nvSpPr>
        <p:spPr/>
        <p:txBody>
          <a:bodyPr/>
          <a:lstStyle/>
          <a:p>
            <a:r>
              <a:rPr lang="en-US" smtClean="0"/>
              <a:t>AADL and AGREE - Mike Whalen</a:t>
            </a:r>
            <a:endParaRPr lang="en-US" dirty="0"/>
          </a:p>
        </p:txBody>
      </p:sp>
      <p:sp>
        <p:nvSpPr>
          <p:cNvPr id="6" name="Slide Number Placeholder 5"/>
          <p:cNvSpPr>
            <a:spLocks noGrp="1"/>
          </p:cNvSpPr>
          <p:nvPr>
            <p:ph type="sldNum" sz="quarter" idx="12"/>
          </p:nvPr>
        </p:nvSpPr>
        <p:spPr/>
        <p:txBody>
          <a:bodyPr/>
          <a:lstStyle/>
          <a:p>
            <a:fld id="{4D024EAD-959E-4AE8-BC1E-4597B6F00E83}" type="slidenum">
              <a:rPr lang="en-US" smtClean="0"/>
              <a:pPr/>
              <a:t>61</a:t>
            </a:fld>
            <a:endParaRPr lang="en-US" dirty="0"/>
          </a:p>
        </p:txBody>
      </p:sp>
    </p:spTree>
    <p:extLst>
      <p:ext uri="{BB962C8B-B14F-4D97-AF65-F5344CB8AC3E}">
        <p14:creationId xmlns:p14="http://schemas.microsoft.com/office/powerpoint/2010/main" val="2800417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have we learned?</a:t>
            </a:r>
            <a:endParaRPr lang="en-US" dirty="0"/>
          </a:p>
        </p:txBody>
      </p:sp>
      <p:sp>
        <p:nvSpPr>
          <p:cNvPr id="3" name="Content Placeholder 2"/>
          <p:cNvSpPr>
            <a:spLocks noGrp="1"/>
          </p:cNvSpPr>
          <p:nvPr>
            <p:ph idx="1"/>
          </p:nvPr>
        </p:nvSpPr>
        <p:spPr/>
        <p:txBody>
          <a:bodyPr/>
          <a:lstStyle/>
          <a:p>
            <a:r>
              <a:rPr lang="en-US" dirty="0" smtClean="0"/>
              <a:t>You tell me!</a:t>
            </a:r>
            <a:endParaRPr lang="en-US" dirty="0"/>
          </a:p>
        </p:txBody>
      </p:sp>
      <p:sp>
        <p:nvSpPr>
          <p:cNvPr id="4" name="Date Placeholder 3"/>
          <p:cNvSpPr>
            <a:spLocks noGrp="1"/>
          </p:cNvSpPr>
          <p:nvPr>
            <p:ph type="dt" sz="half" idx="10"/>
          </p:nvPr>
        </p:nvSpPr>
        <p:spPr/>
        <p:txBody>
          <a:bodyPr/>
          <a:lstStyle/>
          <a:p>
            <a:fld id="{87216326-3911-4DF3-995B-CF347B1D7A0A}" type="datetime1">
              <a:rPr lang="en-US" smtClean="0"/>
              <a:t>3/17/2014</a:t>
            </a:fld>
            <a:endParaRPr lang="en-US" dirty="0"/>
          </a:p>
        </p:txBody>
      </p:sp>
      <p:sp>
        <p:nvSpPr>
          <p:cNvPr id="7" name="Slide Number Placeholder 6"/>
          <p:cNvSpPr>
            <a:spLocks noGrp="1"/>
          </p:cNvSpPr>
          <p:nvPr>
            <p:ph type="sldNum" sz="quarter" idx="12"/>
          </p:nvPr>
        </p:nvSpPr>
        <p:spPr/>
        <p:txBody>
          <a:bodyPr/>
          <a:lstStyle/>
          <a:p>
            <a:fld id="{4D024EAD-959E-4AE8-BC1E-4597B6F00E83}" type="slidenum">
              <a:rPr lang="en-US" smtClean="0"/>
              <a:pPr/>
              <a:t>62</a:t>
            </a:fld>
            <a:endParaRPr lang="en-US" dirty="0"/>
          </a:p>
        </p:txBody>
      </p:sp>
      <p:sp>
        <p:nvSpPr>
          <p:cNvPr id="9" name="Footer Placeholder 8"/>
          <p:cNvSpPr>
            <a:spLocks noGrp="1"/>
          </p:cNvSpPr>
          <p:nvPr>
            <p:ph type="ftr" sz="quarter" idx="11"/>
          </p:nvPr>
        </p:nvSpPr>
        <p:spPr/>
        <p:txBody>
          <a:bodyPr/>
          <a:lstStyle/>
          <a:p>
            <a:r>
              <a:rPr lang="en-US" smtClean="0"/>
              <a:t>AADL and AGREE - Mike Whalen</a:t>
            </a:r>
            <a:endParaRPr lang="en-US" dirty="0"/>
          </a:p>
        </p:txBody>
      </p:sp>
    </p:spTree>
    <p:extLst>
      <p:ext uri="{BB962C8B-B14F-4D97-AF65-F5344CB8AC3E}">
        <p14:creationId xmlns:p14="http://schemas.microsoft.com/office/powerpoint/2010/main" val="20621892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have we learned?</a:t>
            </a:r>
            <a:endParaRPr lang="en-US" dirty="0"/>
          </a:p>
        </p:txBody>
      </p:sp>
      <p:sp>
        <p:nvSpPr>
          <p:cNvPr id="3" name="Content Placeholder 2"/>
          <p:cNvSpPr>
            <a:spLocks noGrp="1"/>
          </p:cNvSpPr>
          <p:nvPr>
            <p:ph idx="1"/>
          </p:nvPr>
        </p:nvSpPr>
        <p:spPr>
          <a:xfrm>
            <a:off x="1435608" y="1447800"/>
            <a:ext cx="7498080" cy="5029200"/>
          </a:xfrm>
        </p:spPr>
        <p:txBody>
          <a:bodyPr>
            <a:normAutofit/>
          </a:bodyPr>
          <a:lstStyle/>
          <a:p>
            <a:r>
              <a:rPr lang="en-US" sz="2800" dirty="0" smtClean="0"/>
              <a:t>An overview of real-time architecture concepts</a:t>
            </a:r>
          </a:p>
          <a:p>
            <a:pPr lvl="1"/>
            <a:r>
              <a:rPr lang="en-US" sz="2400" dirty="0" smtClean="0"/>
              <a:t>The role of time on application structure</a:t>
            </a:r>
          </a:p>
          <a:p>
            <a:pPr lvl="1"/>
            <a:r>
              <a:rPr lang="en-US" sz="2400" dirty="0" smtClean="0"/>
              <a:t>How real-time concerns affect architecture partitioning</a:t>
            </a:r>
          </a:p>
          <a:p>
            <a:r>
              <a:rPr lang="en-US" sz="2800" dirty="0" smtClean="0"/>
              <a:t>Logical/physical views of real-time systems</a:t>
            </a:r>
          </a:p>
          <a:p>
            <a:r>
              <a:rPr lang="en-US" sz="2800" dirty="0" smtClean="0"/>
              <a:t>AADL and architecture description languages</a:t>
            </a:r>
          </a:p>
        </p:txBody>
      </p:sp>
      <p:sp>
        <p:nvSpPr>
          <p:cNvPr id="4" name="Date Placeholder 3"/>
          <p:cNvSpPr>
            <a:spLocks noGrp="1"/>
          </p:cNvSpPr>
          <p:nvPr>
            <p:ph type="dt" sz="half" idx="10"/>
          </p:nvPr>
        </p:nvSpPr>
        <p:spPr/>
        <p:txBody>
          <a:bodyPr/>
          <a:lstStyle/>
          <a:p>
            <a:fld id="{4B4E1CB1-9BFE-483F-9272-DC66AEA39B50}" type="datetime1">
              <a:rPr lang="en-US" smtClean="0"/>
              <a:t>3/17/2014</a:t>
            </a:fld>
            <a:endParaRPr lang="en-US" dirty="0"/>
          </a:p>
        </p:txBody>
      </p:sp>
      <p:sp>
        <p:nvSpPr>
          <p:cNvPr id="7" name="Slide Number Placeholder 6"/>
          <p:cNvSpPr>
            <a:spLocks noGrp="1"/>
          </p:cNvSpPr>
          <p:nvPr>
            <p:ph type="sldNum" sz="quarter" idx="12"/>
          </p:nvPr>
        </p:nvSpPr>
        <p:spPr/>
        <p:txBody>
          <a:bodyPr/>
          <a:lstStyle/>
          <a:p>
            <a:fld id="{4D024EAD-959E-4AE8-BC1E-4597B6F00E83}" type="slidenum">
              <a:rPr lang="en-US" smtClean="0"/>
              <a:pPr/>
              <a:t>63</a:t>
            </a:fld>
            <a:endParaRPr lang="en-US" dirty="0"/>
          </a:p>
        </p:txBody>
      </p:sp>
      <p:sp>
        <p:nvSpPr>
          <p:cNvPr id="9" name="Footer Placeholder 8"/>
          <p:cNvSpPr>
            <a:spLocks noGrp="1"/>
          </p:cNvSpPr>
          <p:nvPr>
            <p:ph type="ftr" sz="quarter" idx="11"/>
          </p:nvPr>
        </p:nvSpPr>
        <p:spPr/>
        <p:txBody>
          <a:bodyPr/>
          <a:lstStyle/>
          <a:p>
            <a:r>
              <a:rPr lang="en-US" smtClean="0"/>
              <a:t>AADL and AGREE - Mike Whalen</a:t>
            </a:r>
            <a:endParaRPr lang="en-US" dirty="0"/>
          </a:p>
        </p:txBody>
      </p:sp>
    </p:spTree>
    <p:extLst>
      <p:ext uri="{BB962C8B-B14F-4D97-AF65-F5344CB8AC3E}">
        <p14:creationId xmlns:p14="http://schemas.microsoft.com/office/powerpoint/2010/main" val="310864043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Initial Model: </a:t>
            </a:r>
            <a:endParaRPr lang="en-US" dirty="0"/>
          </a:p>
        </p:txBody>
      </p:sp>
      <p:sp>
        <p:nvSpPr>
          <p:cNvPr id="4" name="Date Placeholder 3"/>
          <p:cNvSpPr>
            <a:spLocks noGrp="1"/>
          </p:cNvSpPr>
          <p:nvPr>
            <p:ph type="dt" sz="half" idx="10"/>
          </p:nvPr>
        </p:nvSpPr>
        <p:spPr/>
        <p:txBody>
          <a:bodyPr/>
          <a:lstStyle/>
          <a:p>
            <a:fld id="{249F5594-98BB-4CD4-B603-E05D05C85A3D}" type="datetime1">
              <a:rPr lang="en-US" smtClean="0"/>
              <a:t>3/17/2014</a:t>
            </a:fld>
            <a:endParaRPr lang="en-US" dirty="0"/>
          </a:p>
        </p:txBody>
      </p:sp>
      <p:sp>
        <p:nvSpPr>
          <p:cNvPr id="5" name="Footer Placeholder 4"/>
          <p:cNvSpPr>
            <a:spLocks noGrp="1"/>
          </p:cNvSpPr>
          <p:nvPr>
            <p:ph type="ftr" sz="quarter" idx="11"/>
          </p:nvPr>
        </p:nvSpPr>
        <p:spPr/>
        <p:txBody>
          <a:bodyPr/>
          <a:lstStyle/>
          <a:p>
            <a:r>
              <a:rPr lang="en-US" smtClean="0"/>
              <a:t>AADL and AGREE - Mike Whalen</a:t>
            </a:r>
            <a:endParaRPr lang="en-US" dirty="0"/>
          </a:p>
        </p:txBody>
      </p:sp>
      <p:sp>
        <p:nvSpPr>
          <p:cNvPr id="6" name="Slide Number Placeholder 5"/>
          <p:cNvSpPr>
            <a:spLocks noGrp="1"/>
          </p:cNvSpPr>
          <p:nvPr>
            <p:ph type="sldNum" sz="quarter" idx="12"/>
          </p:nvPr>
        </p:nvSpPr>
        <p:spPr/>
        <p:txBody>
          <a:bodyPr/>
          <a:lstStyle/>
          <a:p>
            <a:fld id="{4D024EAD-959E-4AE8-BC1E-4597B6F00E83}" type="slidenum">
              <a:rPr lang="en-US" smtClean="0"/>
              <a:pPr/>
              <a:t>7</a:t>
            </a:fld>
            <a:endParaRPr lang="en-US" dirty="0"/>
          </a:p>
        </p:txBody>
      </p:sp>
      <p:pic>
        <p:nvPicPr>
          <p:cNvPr id="3074" name="Picture 2"/>
          <p:cNvPicPr>
            <a:picLocks noChangeAspect="1" noChangeArrowheads="1"/>
          </p:cNvPicPr>
          <p:nvPr/>
        </p:nvPicPr>
        <p:blipFill>
          <a:blip r:embed="rId3" cstate="print"/>
          <a:srcRect/>
          <a:stretch>
            <a:fillRect/>
          </a:stretch>
        </p:blipFill>
        <p:spPr bwMode="auto">
          <a:xfrm>
            <a:off x="1600200" y="1524000"/>
            <a:ext cx="6902450" cy="4559300"/>
          </a:xfrm>
          <a:prstGeom prst="rect">
            <a:avLst/>
          </a:prstGeom>
          <a:noFill/>
          <a:ln w="9525">
            <a:noFill/>
            <a:miter lim="800000"/>
            <a:headEnd/>
            <a:tailEnd/>
          </a:ln>
        </p:spPr>
      </p:pic>
      <p:sp>
        <p:nvSpPr>
          <p:cNvPr id="8" name="Rounded Rectangular Callout 7"/>
          <p:cNvSpPr/>
          <p:nvPr/>
        </p:nvSpPr>
        <p:spPr>
          <a:xfrm>
            <a:off x="3124200" y="5334000"/>
            <a:ext cx="3124200" cy="1219200"/>
          </a:xfrm>
          <a:prstGeom prst="wedgeRoundRectCallout">
            <a:avLst>
              <a:gd name="adj1" fmla="val -50247"/>
              <a:gd name="adj2" fmla="val -8297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Scheduling this “task” with others is difficult; it must run at 20Hz and worst case execution time is high</a:t>
            </a:r>
            <a:endParaRPr lang="en-US" dirty="0"/>
          </a:p>
        </p:txBody>
      </p:sp>
      <p:sp>
        <p:nvSpPr>
          <p:cNvPr id="9" name="TextBox 8"/>
          <p:cNvSpPr txBox="1"/>
          <p:nvPr/>
        </p:nvSpPr>
        <p:spPr>
          <a:xfrm>
            <a:off x="685800" y="5867400"/>
            <a:ext cx="2362200" cy="954107"/>
          </a:xfrm>
          <a:prstGeom prst="rect">
            <a:avLst/>
          </a:prstGeom>
          <a:solidFill>
            <a:schemeClr val="bg1"/>
          </a:solidFill>
        </p:spPr>
        <p:txBody>
          <a:bodyPr wrap="square" rtlCol="0">
            <a:spAutoFit/>
          </a:bodyPr>
          <a:lstStyle/>
          <a:p>
            <a:r>
              <a:rPr lang="en-US" sz="1400" i="1" dirty="0" smtClean="0"/>
              <a:t>Image from “Embedded </a:t>
            </a:r>
            <a:r>
              <a:rPr lang="en-US" sz="1400" i="1" dirty="0"/>
              <a:t>System Architecture Analysis Using SAE AADL” by </a:t>
            </a:r>
            <a:r>
              <a:rPr lang="en-US" sz="1400" i="1" dirty="0" err="1"/>
              <a:t>Feiler</a:t>
            </a:r>
            <a:r>
              <a:rPr lang="en-US" sz="1400" i="1" dirty="0"/>
              <a:t>, </a:t>
            </a:r>
            <a:r>
              <a:rPr lang="en-US" sz="1400" i="1" dirty="0" err="1"/>
              <a:t>Gluch</a:t>
            </a:r>
            <a:r>
              <a:rPr lang="en-US" sz="1400" i="1" dirty="0"/>
              <a:t>, </a:t>
            </a:r>
            <a:r>
              <a:rPr lang="en-US" sz="1400" i="1" dirty="0" err="1"/>
              <a:t>Hudak</a:t>
            </a:r>
            <a:r>
              <a:rPr lang="en-US" sz="1400" i="1" dirty="0"/>
              <a:t>, and Lewis</a:t>
            </a:r>
            <a:r>
              <a:rPr lang="en-US" sz="1400" i="1" dirty="0" smtClean="0"/>
              <a:t>.</a:t>
            </a:r>
            <a:endParaRPr lang="en-US" dirty="0"/>
          </a:p>
        </p:txBody>
      </p:sp>
    </p:spTree>
    <p:extLst>
      <p:ext uri="{BB962C8B-B14F-4D97-AF65-F5344CB8AC3E}">
        <p14:creationId xmlns:p14="http://schemas.microsoft.com/office/powerpoint/2010/main" val="1631681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1"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Flow Communication</a:t>
            </a:r>
            <a:endParaRPr lang="en-US" dirty="0"/>
          </a:p>
        </p:txBody>
      </p:sp>
      <p:sp>
        <p:nvSpPr>
          <p:cNvPr id="3" name="Date Placeholder 2"/>
          <p:cNvSpPr>
            <a:spLocks noGrp="1"/>
          </p:cNvSpPr>
          <p:nvPr>
            <p:ph type="dt" sz="half" idx="10"/>
          </p:nvPr>
        </p:nvSpPr>
        <p:spPr/>
        <p:txBody>
          <a:bodyPr/>
          <a:lstStyle/>
          <a:p>
            <a:fld id="{74FCE6EB-7BCE-4B57-80B1-947E2D69BC87}" type="datetime1">
              <a:rPr lang="en-US" smtClean="0"/>
              <a:t>3/17/2014</a:t>
            </a:fld>
            <a:endParaRPr lang="en-US" dirty="0"/>
          </a:p>
        </p:txBody>
      </p:sp>
      <p:sp>
        <p:nvSpPr>
          <p:cNvPr id="4" name="Footer Placeholder 3"/>
          <p:cNvSpPr>
            <a:spLocks noGrp="1"/>
          </p:cNvSpPr>
          <p:nvPr>
            <p:ph type="ftr" sz="quarter" idx="11"/>
          </p:nvPr>
        </p:nvSpPr>
        <p:spPr/>
        <p:txBody>
          <a:bodyPr/>
          <a:lstStyle/>
          <a:p>
            <a:r>
              <a:rPr lang="en-US" smtClean="0"/>
              <a:t>AADL and AGREE - Mike Whalen</a:t>
            </a:r>
            <a:endParaRPr lang="en-US" dirty="0"/>
          </a:p>
        </p:txBody>
      </p:sp>
      <p:sp>
        <p:nvSpPr>
          <p:cNvPr id="5" name="Slide Number Placeholder 4"/>
          <p:cNvSpPr>
            <a:spLocks noGrp="1"/>
          </p:cNvSpPr>
          <p:nvPr>
            <p:ph type="sldNum" sz="quarter" idx="12"/>
          </p:nvPr>
        </p:nvSpPr>
        <p:spPr/>
        <p:txBody>
          <a:bodyPr/>
          <a:lstStyle/>
          <a:p>
            <a:fld id="{4D024EAD-959E-4AE8-BC1E-4597B6F00E83}" type="slidenum">
              <a:rPr lang="en-US" smtClean="0"/>
              <a:pPr/>
              <a:t>8</a:t>
            </a:fld>
            <a:endParaRPr lang="en-US" dirty="0"/>
          </a:p>
        </p:txBody>
      </p:sp>
      <p:pic>
        <p:nvPicPr>
          <p:cNvPr id="4098" name="Picture 2"/>
          <p:cNvPicPr>
            <a:picLocks noChangeAspect="1" noChangeArrowheads="1"/>
          </p:cNvPicPr>
          <p:nvPr/>
        </p:nvPicPr>
        <p:blipFill>
          <a:blip r:embed="rId3" cstate="print"/>
          <a:srcRect/>
          <a:stretch>
            <a:fillRect/>
          </a:stretch>
        </p:blipFill>
        <p:spPr bwMode="auto">
          <a:xfrm>
            <a:off x="1676400" y="1295400"/>
            <a:ext cx="6908800" cy="4948655"/>
          </a:xfrm>
          <a:prstGeom prst="rect">
            <a:avLst/>
          </a:prstGeom>
          <a:noFill/>
          <a:ln w="9525">
            <a:noFill/>
            <a:miter lim="800000"/>
            <a:headEnd/>
            <a:tailEnd/>
          </a:ln>
        </p:spPr>
      </p:pic>
      <p:sp>
        <p:nvSpPr>
          <p:cNvPr id="7" name="TextBox 6"/>
          <p:cNvSpPr txBox="1"/>
          <p:nvPr/>
        </p:nvSpPr>
        <p:spPr>
          <a:xfrm>
            <a:off x="1066800" y="6106180"/>
            <a:ext cx="4495800" cy="523220"/>
          </a:xfrm>
          <a:prstGeom prst="rect">
            <a:avLst/>
          </a:prstGeom>
          <a:noFill/>
        </p:spPr>
        <p:txBody>
          <a:bodyPr wrap="square" rtlCol="0">
            <a:spAutoFit/>
          </a:bodyPr>
          <a:lstStyle/>
          <a:p>
            <a:r>
              <a:rPr lang="en-US" sz="1400" i="1" dirty="0" smtClean="0"/>
              <a:t>Image from “Embedded </a:t>
            </a:r>
            <a:r>
              <a:rPr lang="en-US" sz="1400" i="1" dirty="0"/>
              <a:t>System Architecture Analysis Using SAE AADL” by </a:t>
            </a:r>
            <a:r>
              <a:rPr lang="en-US" sz="1400" i="1" dirty="0" err="1"/>
              <a:t>Feiler</a:t>
            </a:r>
            <a:r>
              <a:rPr lang="en-US" sz="1400" i="1" dirty="0"/>
              <a:t>, </a:t>
            </a:r>
            <a:r>
              <a:rPr lang="en-US" sz="1400" i="1" dirty="0" err="1"/>
              <a:t>Gluch</a:t>
            </a:r>
            <a:r>
              <a:rPr lang="en-US" sz="1400" i="1" dirty="0"/>
              <a:t>, </a:t>
            </a:r>
            <a:r>
              <a:rPr lang="en-US" sz="1400" i="1" dirty="0" err="1"/>
              <a:t>Hudak</a:t>
            </a:r>
            <a:r>
              <a:rPr lang="en-US" sz="1400" i="1" dirty="0"/>
              <a:t>, and Lewis</a:t>
            </a:r>
            <a:r>
              <a:rPr lang="en-US" sz="1400" i="1" dirty="0" smtClean="0"/>
              <a:t>.</a:t>
            </a:r>
            <a:endParaRPr lang="en-US" dirty="0"/>
          </a:p>
        </p:txBody>
      </p:sp>
    </p:spTree>
    <p:extLst>
      <p:ext uri="{BB962C8B-B14F-4D97-AF65-F5344CB8AC3E}">
        <p14:creationId xmlns:p14="http://schemas.microsoft.com/office/powerpoint/2010/main" val="27554949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Priority-Based Approach</a:t>
            </a:r>
            <a:endParaRPr lang="en-US" dirty="0"/>
          </a:p>
        </p:txBody>
      </p:sp>
      <p:sp>
        <p:nvSpPr>
          <p:cNvPr id="3" name="Date Placeholder 2"/>
          <p:cNvSpPr>
            <a:spLocks noGrp="1"/>
          </p:cNvSpPr>
          <p:nvPr>
            <p:ph type="dt" sz="half" idx="10"/>
          </p:nvPr>
        </p:nvSpPr>
        <p:spPr/>
        <p:txBody>
          <a:bodyPr/>
          <a:lstStyle/>
          <a:p>
            <a:fld id="{D9A6590C-10C4-4871-B309-56D010A34230}" type="datetime1">
              <a:rPr lang="en-US" smtClean="0"/>
              <a:t>3/17/2014</a:t>
            </a:fld>
            <a:endParaRPr lang="en-US" dirty="0"/>
          </a:p>
        </p:txBody>
      </p:sp>
      <p:sp>
        <p:nvSpPr>
          <p:cNvPr id="4" name="Footer Placeholder 3"/>
          <p:cNvSpPr>
            <a:spLocks noGrp="1"/>
          </p:cNvSpPr>
          <p:nvPr>
            <p:ph type="ftr" sz="quarter" idx="11"/>
          </p:nvPr>
        </p:nvSpPr>
        <p:spPr/>
        <p:txBody>
          <a:bodyPr/>
          <a:lstStyle/>
          <a:p>
            <a:r>
              <a:rPr lang="en-US" smtClean="0"/>
              <a:t>AADL and AGREE - Mike Whalen</a:t>
            </a:r>
            <a:endParaRPr lang="en-US" dirty="0"/>
          </a:p>
        </p:txBody>
      </p:sp>
      <p:sp>
        <p:nvSpPr>
          <p:cNvPr id="5" name="Slide Number Placeholder 4"/>
          <p:cNvSpPr>
            <a:spLocks noGrp="1"/>
          </p:cNvSpPr>
          <p:nvPr>
            <p:ph type="sldNum" sz="quarter" idx="12"/>
          </p:nvPr>
        </p:nvSpPr>
        <p:spPr/>
        <p:txBody>
          <a:bodyPr/>
          <a:lstStyle/>
          <a:p>
            <a:fld id="{4D024EAD-959E-4AE8-BC1E-4597B6F00E83}" type="slidenum">
              <a:rPr lang="en-US" smtClean="0"/>
              <a:pPr/>
              <a:t>9</a:t>
            </a:fld>
            <a:endParaRPr lang="en-US" dirty="0"/>
          </a:p>
        </p:txBody>
      </p:sp>
      <p:pic>
        <p:nvPicPr>
          <p:cNvPr id="5122" name="Picture 2"/>
          <p:cNvPicPr>
            <a:picLocks noChangeAspect="1" noChangeArrowheads="1"/>
          </p:cNvPicPr>
          <p:nvPr/>
        </p:nvPicPr>
        <p:blipFill>
          <a:blip r:embed="rId3" cstate="print"/>
          <a:srcRect/>
          <a:stretch>
            <a:fillRect/>
          </a:stretch>
        </p:blipFill>
        <p:spPr bwMode="auto">
          <a:xfrm>
            <a:off x="1676400" y="1676400"/>
            <a:ext cx="6457950" cy="4718050"/>
          </a:xfrm>
          <a:prstGeom prst="rect">
            <a:avLst/>
          </a:prstGeom>
          <a:noFill/>
          <a:ln w="9525">
            <a:noFill/>
            <a:miter lim="800000"/>
            <a:headEnd/>
            <a:tailEnd/>
          </a:ln>
        </p:spPr>
      </p:pic>
      <p:sp>
        <p:nvSpPr>
          <p:cNvPr id="7" name="Rounded Rectangular Callout 6"/>
          <p:cNvSpPr/>
          <p:nvPr/>
        </p:nvSpPr>
        <p:spPr>
          <a:xfrm>
            <a:off x="228600" y="3962400"/>
            <a:ext cx="3276600" cy="2057400"/>
          </a:xfrm>
          <a:prstGeom prst="wedgeRoundRectCallout">
            <a:avLst>
              <a:gd name="adj1" fmla="val 80510"/>
              <a:gd name="adj2" fmla="val -2725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Priority inversion here.  </a:t>
            </a:r>
          </a:p>
          <a:p>
            <a:pPr algn="ctr"/>
            <a:r>
              <a:rPr lang="en-US" dirty="0" smtClean="0"/>
              <a:t>PG *needs* to run more often than IN, but can’t pre-empt it.  Difficult to schedule!  </a:t>
            </a:r>
          </a:p>
          <a:p>
            <a:pPr algn="ctr"/>
            <a:r>
              <a:rPr lang="en-US" dirty="0" smtClean="0"/>
              <a:t>Representing data dependencies as priorities is a poor way to schedule tasks.</a:t>
            </a:r>
            <a:endParaRPr lang="en-US" dirty="0"/>
          </a:p>
        </p:txBody>
      </p:sp>
      <p:sp>
        <p:nvSpPr>
          <p:cNvPr id="8" name="TextBox 7"/>
          <p:cNvSpPr txBox="1"/>
          <p:nvPr/>
        </p:nvSpPr>
        <p:spPr>
          <a:xfrm>
            <a:off x="1066800" y="6106180"/>
            <a:ext cx="4495800" cy="523220"/>
          </a:xfrm>
          <a:prstGeom prst="rect">
            <a:avLst/>
          </a:prstGeom>
          <a:noFill/>
        </p:spPr>
        <p:txBody>
          <a:bodyPr wrap="square" rtlCol="0">
            <a:spAutoFit/>
          </a:bodyPr>
          <a:lstStyle/>
          <a:p>
            <a:r>
              <a:rPr lang="en-US" sz="1400" i="1" dirty="0" smtClean="0"/>
              <a:t>Image from “Embedded </a:t>
            </a:r>
            <a:r>
              <a:rPr lang="en-US" sz="1400" i="1" dirty="0"/>
              <a:t>System Architecture Analysis Using SAE AADL” by </a:t>
            </a:r>
            <a:r>
              <a:rPr lang="en-US" sz="1400" i="1" dirty="0" err="1"/>
              <a:t>Feiler</a:t>
            </a:r>
            <a:r>
              <a:rPr lang="en-US" sz="1400" i="1" dirty="0"/>
              <a:t>, </a:t>
            </a:r>
            <a:r>
              <a:rPr lang="en-US" sz="1400" i="1" dirty="0" err="1"/>
              <a:t>Gluch</a:t>
            </a:r>
            <a:r>
              <a:rPr lang="en-US" sz="1400" i="1" dirty="0"/>
              <a:t>, </a:t>
            </a:r>
            <a:r>
              <a:rPr lang="en-US" sz="1400" i="1" dirty="0" err="1"/>
              <a:t>Hudak</a:t>
            </a:r>
            <a:r>
              <a:rPr lang="en-US" sz="1400" i="1" dirty="0"/>
              <a:t>, and Lewis</a:t>
            </a:r>
            <a:r>
              <a:rPr lang="en-US" sz="1400" i="1" dirty="0" smtClean="0"/>
              <a:t>.</a:t>
            </a:r>
            <a:endParaRPr lang="en-US" dirty="0"/>
          </a:p>
        </p:txBody>
      </p:sp>
    </p:spTree>
    <p:extLst>
      <p:ext uri="{BB962C8B-B14F-4D97-AF65-F5344CB8AC3E}">
        <p14:creationId xmlns:p14="http://schemas.microsoft.com/office/powerpoint/2010/main" val="4138962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8.8"/>
</p:tagLst>
</file>

<file path=ppt/tags/tag2.xml><?xml version="1.0" encoding="utf-8"?>
<p:tagLst xmlns:a="http://schemas.openxmlformats.org/drawingml/2006/main" xmlns:r="http://schemas.openxmlformats.org/officeDocument/2006/relationships" xmlns:p="http://schemas.openxmlformats.org/presentationml/2006/main">
  <p:tag name="TIMING" val="|22.9|14.2|3.3|4.5"/>
</p:tagLst>
</file>

<file path=ppt/tags/tag3.xml><?xml version="1.0" encoding="utf-8"?>
<p:tagLst xmlns:a="http://schemas.openxmlformats.org/drawingml/2006/main" xmlns:r="http://schemas.openxmlformats.org/officeDocument/2006/relationships" xmlns:p="http://schemas.openxmlformats.org/presentationml/2006/main">
  <p:tag name="TIMING" val="|22.9|14.2|3.3|4.5"/>
</p:tagLst>
</file>

<file path=ppt/tags/tag4.xml><?xml version="1.0" encoding="utf-8"?>
<p:tagLst xmlns:a="http://schemas.openxmlformats.org/drawingml/2006/main" xmlns:r="http://schemas.openxmlformats.org/officeDocument/2006/relationships" xmlns:p="http://schemas.openxmlformats.org/presentationml/2006/main">
  <p:tag name="TIMING" val="|19.9|14.4|5.8|5.3|3.:"/>
</p:tagLst>
</file>

<file path=ppt/tags/tag5.xml><?xml version="1.0" encoding="utf-8"?>
<p:tagLst xmlns:a="http://schemas.openxmlformats.org/drawingml/2006/main" xmlns:r="http://schemas.openxmlformats.org/officeDocument/2006/relationships" xmlns:p="http://schemas.openxmlformats.org/presentationml/2006/main">
  <p:tag name="TIMING" val="|19.9|14.4|5.8|5.3|3.:"/>
</p:tagLst>
</file>

<file path=ppt/tags/tag6.xml><?xml version="1.0" encoding="utf-8"?>
<p:tagLst xmlns:a="http://schemas.openxmlformats.org/drawingml/2006/main" xmlns:r="http://schemas.openxmlformats.org/officeDocument/2006/relationships" xmlns:p="http://schemas.openxmlformats.org/presentationml/2006/main">
  <p:tag name="TIMING" val="|13.4|1.5|2.7|3.4"/>
</p:tagLst>
</file>

<file path=ppt/tags/tag7.xml><?xml version="1.0" encoding="utf-8"?>
<p:tagLst xmlns:a="http://schemas.openxmlformats.org/drawingml/2006/main" xmlns:r="http://schemas.openxmlformats.org/officeDocument/2006/relationships" xmlns:p="http://schemas.openxmlformats.org/presentationml/2006/main">
  <p:tag name="TIMING" val="|1.3|28.8|5.1"/>
</p:tagLst>
</file>

<file path=ppt/tags/tag8.xml><?xml version="1.0" encoding="utf-8"?>
<p:tagLst xmlns:a="http://schemas.openxmlformats.org/drawingml/2006/main" xmlns:r="http://schemas.openxmlformats.org/officeDocument/2006/relationships" xmlns:p="http://schemas.openxmlformats.org/presentationml/2006/main">
  <p:tag name="TIMING" val="|1.3|28.8|5.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Solstice</Template>
  <TotalTime>19877</TotalTime>
  <Words>5033</Words>
  <Application>Microsoft Office PowerPoint</Application>
  <PresentationFormat>On-screen Show (4:3)</PresentationFormat>
  <Paragraphs>815</Paragraphs>
  <Slides>63</Slides>
  <Notes>28</Notes>
  <HiddenSlides>0</HiddenSlides>
  <MMClips>3</MMClips>
  <ScaleCrop>false</ScaleCrop>
  <HeadingPairs>
    <vt:vector size="4" baseType="variant">
      <vt:variant>
        <vt:lpstr>Theme</vt:lpstr>
      </vt:variant>
      <vt:variant>
        <vt:i4>1</vt:i4>
      </vt:variant>
      <vt:variant>
        <vt:lpstr>Slide Titles</vt:lpstr>
      </vt:variant>
      <vt:variant>
        <vt:i4>63</vt:i4>
      </vt:variant>
    </vt:vector>
  </HeadingPairs>
  <TitlesOfParts>
    <vt:vector size="64" baseType="lpstr">
      <vt:lpstr>Solstice</vt:lpstr>
      <vt:lpstr>AADL &amp; AGREE</vt:lpstr>
      <vt:lpstr>AADL Overview</vt:lpstr>
      <vt:lpstr>Analysis Using AADL</vt:lpstr>
      <vt:lpstr>An Example: </vt:lpstr>
      <vt:lpstr>An Example: </vt:lpstr>
      <vt:lpstr>Model in AADL to Clarify Architecture</vt:lpstr>
      <vt:lpstr>Initial Model: </vt:lpstr>
      <vt:lpstr>Flow Communication</vt:lpstr>
      <vt:lpstr>A Priority-Based Approach</vt:lpstr>
      <vt:lpstr>Dataflow-based scheduling</vt:lpstr>
      <vt:lpstr>Polling or Event-Based? </vt:lpstr>
      <vt:lpstr>Sporadic events </vt:lpstr>
      <vt:lpstr>Managing Latency</vt:lpstr>
      <vt:lpstr>Managing Latency</vt:lpstr>
      <vt:lpstr>Communicating Redundancy</vt:lpstr>
      <vt:lpstr>Communicating Redundancy</vt:lpstr>
      <vt:lpstr>Describing Fault Tolerance</vt:lpstr>
      <vt:lpstr>Compositional verification</vt:lpstr>
      <vt:lpstr>Main Messages</vt:lpstr>
      <vt:lpstr>Component Level Formal Analysis Efforts</vt:lpstr>
      <vt:lpstr>PowerPoint Presentation</vt:lpstr>
      <vt:lpstr>System verification </vt:lpstr>
      <vt:lpstr>Hierarchical reasoning about systems</vt:lpstr>
      <vt:lpstr>Compositional Reasoning for Active Standby</vt:lpstr>
      <vt:lpstr>Hierarchical reasoning between analysis domains.</vt:lpstr>
      <vt:lpstr>Contracts </vt:lpstr>
      <vt:lpstr>Reasoning about contracts</vt:lpstr>
      <vt:lpstr>Systems of Contracts</vt:lpstr>
      <vt:lpstr>Reasoning about Contracts</vt:lpstr>
      <vt:lpstr>Circular Systems</vt:lpstr>
      <vt:lpstr>Reasoning Soundly with Circular Components </vt:lpstr>
      <vt:lpstr>Handling Circularity, Formally</vt:lpstr>
      <vt:lpstr>Composition Formulation</vt:lpstr>
      <vt:lpstr>A concrete example</vt:lpstr>
      <vt:lpstr>DEMO</vt:lpstr>
      <vt:lpstr>Architecture and Requirements</vt:lpstr>
      <vt:lpstr>Requirements or Design Information?</vt:lpstr>
      <vt:lpstr>A: Both</vt:lpstr>
      <vt:lpstr>PowerPoint Presentation</vt:lpstr>
      <vt:lpstr>Your How is My What</vt:lpstr>
      <vt:lpstr>Twin Peaks</vt:lpstr>
      <vt:lpstr>Flow is Bi-directional</vt:lpstr>
      <vt:lpstr>Requirements Validation and Verification</vt:lpstr>
      <vt:lpstr>Requirements at different scopes</vt:lpstr>
      <vt:lpstr>Architectural Models - System scope</vt:lpstr>
      <vt:lpstr>PowerPoint Presentation</vt:lpstr>
      <vt:lpstr>PowerPoint Presentation</vt:lpstr>
      <vt:lpstr>Case Example : Infusion system</vt:lpstr>
      <vt:lpstr>Monolithic Approach</vt:lpstr>
      <vt:lpstr>Software Decomposition</vt:lpstr>
      <vt:lpstr>Requirements Allocation</vt:lpstr>
      <vt:lpstr>AGREE  Assume Guarantee Reasoning Environment</vt:lpstr>
      <vt:lpstr>Guarantees</vt:lpstr>
      <vt:lpstr>AGREE Demo</vt:lpstr>
      <vt:lpstr>Behavioral Models</vt:lpstr>
      <vt:lpstr>Verification Model</vt:lpstr>
      <vt:lpstr>Property Correspondence</vt:lpstr>
      <vt:lpstr>Behavioral Model Verification</vt:lpstr>
      <vt:lpstr>Results</vt:lpstr>
      <vt:lpstr>Summary</vt:lpstr>
      <vt:lpstr>Next Steps</vt:lpstr>
      <vt:lpstr>What have we learned?</vt:lpstr>
      <vt:lpstr>What have we learned?</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SEng 5861: Software Architecture</dc:title>
  <dc:creator>whalen</dc:creator>
  <cp:lastModifiedBy>Michael Whalen</cp:lastModifiedBy>
  <cp:revision>1225</cp:revision>
  <cp:lastPrinted>2013-11-02T12:49:30Z</cp:lastPrinted>
  <dcterms:created xsi:type="dcterms:W3CDTF">2010-09-08T15:36:48Z</dcterms:created>
  <dcterms:modified xsi:type="dcterms:W3CDTF">2014-03-17T17:38:18Z</dcterms:modified>
</cp:coreProperties>
</file>