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271" r:id="rId3"/>
    <p:sldId id="257" r:id="rId4"/>
    <p:sldId id="258" r:id="rId5"/>
    <p:sldId id="289" r:id="rId6"/>
    <p:sldId id="260" r:id="rId7"/>
    <p:sldId id="261" r:id="rId8"/>
    <p:sldId id="262" r:id="rId9"/>
    <p:sldId id="263" r:id="rId10"/>
    <p:sldId id="264" r:id="rId11"/>
    <p:sldId id="265" r:id="rId12"/>
    <p:sldId id="266" r:id="rId13"/>
    <p:sldId id="267" r:id="rId14"/>
    <p:sldId id="268" r:id="rId15"/>
    <p:sldId id="269" r:id="rId16"/>
    <p:sldId id="293" r:id="rId17"/>
    <p:sldId id="270" r:id="rId18"/>
    <p:sldId id="272" r:id="rId19"/>
    <p:sldId id="273" r:id="rId20"/>
    <p:sldId id="274" r:id="rId21"/>
    <p:sldId id="275" r:id="rId22"/>
    <p:sldId id="286" r:id="rId23"/>
    <p:sldId id="290" r:id="rId24"/>
    <p:sldId id="292" r:id="rId25"/>
    <p:sldId id="291" r:id="rId26"/>
    <p:sldId id="287" r:id="rId27"/>
    <p:sldId id="288" r:id="rId28"/>
    <p:sldId id="285" r:id="rId29"/>
    <p:sldId id="259" r:id="rId30"/>
    <p:sldId id="294" r:id="rId31"/>
    <p:sldId id="295" r:id="rId32"/>
    <p:sldId id="296"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89" autoAdjust="0"/>
    <p:restoredTop sz="94660"/>
  </p:normalViewPr>
  <p:slideViewPr>
    <p:cSldViewPr snapToGrid="0">
      <p:cViewPr varScale="1">
        <p:scale>
          <a:sx n="48" d="100"/>
          <a:sy n="48" d="100"/>
        </p:scale>
        <p:origin x="720" y="58"/>
      </p:cViewPr>
      <p:guideLst/>
    </p:cSldViewPr>
  </p:slideViewPr>
  <p:notesTextViewPr>
    <p:cViewPr>
      <p:scale>
        <a:sx n="1" d="1"/>
        <a:sy n="1" d="1"/>
      </p:scale>
      <p:origin x="0" y="0"/>
    </p:cViewPr>
  </p:notesTextViewPr>
  <p:sorterViewPr>
    <p:cViewPr>
      <p:scale>
        <a:sx n="100" d="100"/>
        <a:sy n="100" d="100"/>
      </p:scale>
      <p:origin x="0" y="-131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B65864-8F86-4D77-837F-3B01FB764746}" type="datetimeFigureOut">
              <a:rPr lang="en-US" smtClean="0"/>
              <a:t>10/12/2016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C2AB02-C07E-4AD8-90AD-56B12CAEA51E}" type="slidenum">
              <a:rPr lang="en-US" smtClean="0"/>
              <a:t>‹#›</a:t>
            </a:fld>
            <a:endParaRPr lang="en-US"/>
          </a:p>
        </p:txBody>
      </p:sp>
    </p:spTree>
    <p:extLst>
      <p:ext uri="{BB962C8B-B14F-4D97-AF65-F5344CB8AC3E}">
        <p14:creationId xmlns:p14="http://schemas.microsoft.com/office/powerpoint/2010/main" val="22937163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lgn="ctr">
              <a:defRPr>
                <a:solidFill>
                  <a:schemeClr val="tx1"/>
                </a:solidFill>
                <a:latin typeface="Arial" panose="020B0604020202020204" pitchFamily="34" charset="0"/>
              </a:defRPr>
            </a:lvl1pPr>
            <a:lvl2pPr marL="742950" indent="-285750" algn="ctr">
              <a:defRPr>
                <a:solidFill>
                  <a:schemeClr val="tx1"/>
                </a:solidFill>
                <a:latin typeface="Arial" panose="020B0604020202020204" pitchFamily="34" charset="0"/>
              </a:defRPr>
            </a:lvl2pPr>
            <a:lvl3pPr marL="1143000" indent="-228600" algn="ctr">
              <a:defRPr>
                <a:solidFill>
                  <a:schemeClr val="tx1"/>
                </a:solidFill>
                <a:latin typeface="Arial" panose="020B0604020202020204" pitchFamily="34" charset="0"/>
              </a:defRPr>
            </a:lvl3pPr>
            <a:lvl4pPr marL="1600200" indent="-228600" algn="ctr">
              <a:defRPr>
                <a:solidFill>
                  <a:schemeClr val="tx1"/>
                </a:solidFill>
                <a:latin typeface="Arial" panose="020B0604020202020204" pitchFamily="34" charset="0"/>
              </a:defRPr>
            </a:lvl4pPr>
            <a:lvl5pPr marL="2057400" indent="-228600" algn="ctr">
              <a:defRPr>
                <a:solidFill>
                  <a:schemeClr val="tx1"/>
                </a:solidFill>
                <a:latin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defRPr>
            </a:lvl9pPr>
          </a:lstStyle>
          <a:p>
            <a:pPr algn="r"/>
            <a:fld id="{A329D6C1-B25E-478C-8FD9-CB8450A9A675}" type="slidenum">
              <a:rPr lang="en-US" altLang="en-US"/>
              <a:pPr algn="r"/>
              <a:t>21</a:t>
            </a:fld>
            <a:endParaRPr lang="en-US" altLang="en-US"/>
          </a:p>
        </p:txBody>
      </p:sp>
      <p:sp>
        <p:nvSpPr>
          <p:cNvPr id="8195" name="Rectangle 2"/>
          <p:cNvSpPr>
            <a:spLocks noGrp="1" noRot="1" noChangeAspect="1" noChangeArrowheads="1" noTextEdit="1"/>
          </p:cNvSpPr>
          <p:nvPr>
            <p:ph type="sldImg"/>
          </p:nvPr>
        </p:nvSpPr>
        <p:spPr>
          <a:ln/>
        </p:spPr>
      </p:sp>
      <p:sp>
        <p:nvSpPr>
          <p:cNvPr id="8196"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2992942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EF95C0-247A-4224-87D0-8FF16B1BEE13}" type="datetimeFigureOut">
              <a:rPr lang="en-US" smtClean="0"/>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DEB60-B536-4F44-9153-C398547B8A3F}" type="slidenum">
              <a:rPr lang="en-US" smtClean="0"/>
              <a:t>‹#›</a:t>
            </a:fld>
            <a:endParaRPr lang="en-US"/>
          </a:p>
        </p:txBody>
      </p:sp>
    </p:spTree>
    <p:extLst>
      <p:ext uri="{BB962C8B-B14F-4D97-AF65-F5344CB8AC3E}">
        <p14:creationId xmlns:p14="http://schemas.microsoft.com/office/powerpoint/2010/main" val="1961090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EF95C0-247A-4224-87D0-8FF16B1BEE13}" type="datetimeFigureOut">
              <a:rPr lang="en-US" smtClean="0"/>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DEB60-B536-4F44-9153-C398547B8A3F}" type="slidenum">
              <a:rPr lang="en-US" smtClean="0"/>
              <a:t>‹#›</a:t>
            </a:fld>
            <a:endParaRPr lang="en-US"/>
          </a:p>
        </p:txBody>
      </p:sp>
    </p:spTree>
    <p:extLst>
      <p:ext uri="{BB962C8B-B14F-4D97-AF65-F5344CB8AC3E}">
        <p14:creationId xmlns:p14="http://schemas.microsoft.com/office/powerpoint/2010/main" val="21834404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EF95C0-247A-4224-87D0-8FF16B1BEE13}" type="datetimeFigureOut">
              <a:rPr lang="en-US" smtClean="0"/>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DEB60-B536-4F44-9153-C398547B8A3F}" type="slidenum">
              <a:rPr lang="en-US" smtClean="0"/>
              <a:t>‹#›</a:t>
            </a:fld>
            <a:endParaRPr lang="en-US"/>
          </a:p>
        </p:txBody>
      </p:sp>
    </p:spTree>
    <p:extLst>
      <p:ext uri="{BB962C8B-B14F-4D97-AF65-F5344CB8AC3E}">
        <p14:creationId xmlns:p14="http://schemas.microsoft.com/office/powerpoint/2010/main" val="37171283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EF95C0-247A-4224-87D0-8FF16B1BEE13}" type="datetimeFigureOut">
              <a:rPr lang="en-US" smtClean="0"/>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DEB60-B536-4F44-9153-C398547B8A3F}" type="slidenum">
              <a:rPr lang="en-US" smtClean="0"/>
              <a:t>‹#›</a:t>
            </a:fld>
            <a:endParaRPr lang="en-US"/>
          </a:p>
        </p:txBody>
      </p:sp>
    </p:spTree>
    <p:extLst>
      <p:ext uri="{BB962C8B-B14F-4D97-AF65-F5344CB8AC3E}">
        <p14:creationId xmlns:p14="http://schemas.microsoft.com/office/powerpoint/2010/main" val="22032969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EEF95C0-247A-4224-87D0-8FF16B1BEE13}" type="datetimeFigureOut">
              <a:rPr lang="en-US" smtClean="0"/>
              <a:t>10/12/2016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C4DEB60-B536-4F44-9153-C398547B8A3F}" type="slidenum">
              <a:rPr lang="en-US" smtClean="0"/>
              <a:t>‹#›</a:t>
            </a:fld>
            <a:endParaRPr lang="en-US"/>
          </a:p>
        </p:txBody>
      </p:sp>
    </p:spTree>
    <p:extLst>
      <p:ext uri="{BB962C8B-B14F-4D97-AF65-F5344CB8AC3E}">
        <p14:creationId xmlns:p14="http://schemas.microsoft.com/office/powerpoint/2010/main" val="37489332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EF95C0-247A-4224-87D0-8FF16B1BEE13}" type="datetimeFigureOut">
              <a:rPr lang="en-US" smtClean="0"/>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4DEB60-B536-4F44-9153-C398547B8A3F}" type="slidenum">
              <a:rPr lang="en-US" smtClean="0"/>
              <a:t>‹#›</a:t>
            </a:fld>
            <a:endParaRPr lang="en-US"/>
          </a:p>
        </p:txBody>
      </p:sp>
    </p:spTree>
    <p:extLst>
      <p:ext uri="{BB962C8B-B14F-4D97-AF65-F5344CB8AC3E}">
        <p14:creationId xmlns:p14="http://schemas.microsoft.com/office/powerpoint/2010/main" val="35063398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EF95C0-247A-4224-87D0-8FF16B1BEE13}" type="datetimeFigureOut">
              <a:rPr lang="en-US" smtClean="0"/>
              <a:t>10/12/2016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C4DEB60-B536-4F44-9153-C398547B8A3F}" type="slidenum">
              <a:rPr lang="en-US" smtClean="0"/>
              <a:t>‹#›</a:t>
            </a:fld>
            <a:endParaRPr lang="en-US"/>
          </a:p>
        </p:txBody>
      </p:sp>
    </p:spTree>
    <p:extLst>
      <p:ext uri="{BB962C8B-B14F-4D97-AF65-F5344CB8AC3E}">
        <p14:creationId xmlns:p14="http://schemas.microsoft.com/office/powerpoint/2010/main" val="1302133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EF95C0-247A-4224-87D0-8FF16B1BEE13}" type="datetimeFigureOut">
              <a:rPr lang="en-US" smtClean="0"/>
              <a:t>10/12/2016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C4DEB60-B536-4F44-9153-C398547B8A3F}" type="slidenum">
              <a:rPr lang="en-US" smtClean="0"/>
              <a:t>‹#›</a:t>
            </a:fld>
            <a:endParaRPr lang="en-US"/>
          </a:p>
        </p:txBody>
      </p:sp>
    </p:spTree>
    <p:extLst>
      <p:ext uri="{BB962C8B-B14F-4D97-AF65-F5344CB8AC3E}">
        <p14:creationId xmlns:p14="http://schemas.microsoft.com/office/powerpoint/2010/main" val="1922144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EF95C0-247A-4224-87D0-8FF16B1BEE13}" type="datetimeFigureOut">
              <a:rPr lang="en-US" smtClean="0"/>
              <a:t>10/12/2016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C4DEB60-B536-4F44-9153-C398547B8A3F}" type="slidenum">
              <a:rPr lang="en-US" smtClean="0"/>
              <a:t>‹#›</a:t>
            </a:fld>
            <a:endParaRPr lang="en-US"/>
          </a:p>
        </p:txBody>
      </p:sp>
    </p:spTree>
    <p:extLst>
      <p:ext uri="{BB962C8B-B14F-4D97-AF65-F5344CB8AC3E}">
        <p14:creationId xmlns:p14="http://schemas.microsoft.com/office/powerpoint/2010/main" val="28161024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EF95C0-247A-4224-87D0-8FF16B1BEE13}" type="datetimeFigureOut">
              <a:rPr lang="en-US" smtClean="0"/>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4DEB60-B536-4F44-9153-C398547B8A3F}" type="slidenum">
              <a:rPr lang="en-US" smtClean="0"/>
              <a:t>‹#›</a:t>
            </a:fld>
            <a:endParaRPr lang="en-US"/>
          </a:p>
        </p:txBody>
      </p:sp>
    </p:spTree>
    <p:extLst>
      <p:ext uri="{BB962C8B-B14F-4D97-AF65-F5344CB8AC3E}">
        <p14:creationId xmlns:p14="http://schemas.microsoft.com/office/powerpoint/2010/main" val="1283060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FEEF95C0-247A-4224-87D0-8FF16B1BEE13}" type="datetimeFigureOut">
              <a:rPr lang="en-US" smtClean="0"/>
              <a:t>10/12/2016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C4DEB60-B536-4F44-9153-C398547B8A3F}" type="slidenum">
              <a:rPr lang="en-US" smtClean="0"/>
              <a:t>‹#›</a:t>
            </a:fld>
            <a:endParaRPr lang="en-US"/>
          </a:p>
        </p:txBody>
      </p:sp>
    </p:spTree>
    <p:extLst>
      <p:ext uri="{BB962C8B-B14F-4D97-AF65-F5344CB8AC3E}">
        <p14:creationId xmlns:p14="http://schemas.microsoft.com/office/powerpoint/2010/main" val="15334599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EF95C0-247A-4224-87D0-8FF16B1BEE13}" type="datetimeFigureOut">
              <a:rPr lang="en-US" smtClean="0"/>
              <a:t>10/12/2016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4DEB60-B536-4F44-9153-C398547B8A3F}" type="slidenum">
              <a:rPr lang="en-US" smtClean="0"/>
              <a:t>‹#›</a:t>
            </a:fld>
            <a:endParaRPr lang="en-US"/>
          </a:p>
        </p:txBody>
      </p:sp>
    </p:spTree>
    <p:extLst>
      <p:ext uri="{BB962C8B-B14F-4D97-AF65-F5344CB8AC3E}">
        <p14:creationId xmlns:p14="http://schemas.microsoft.com/office/powerpoint/2010/main" val="1394739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hyperlink" Target="http://search.proquest.com/docview/215836114?pq-origsite=gscholar"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di.ntnu.no/emner/tdt4242/foiler/3-2-Testability.ppt" TargetMode="External"/><Relationship Id="rId2" Type="http://schemas.openxmlformats.org/officeDocument/2006/relationships/hyperlink" Target="http://search.proquest.com/docview/215836114?pq-origsite=gscholar" TargetMode="External"/><Relationship Id="rId1" Type="http://schemas.openxmlformats.org/officeDocument/2006/relationships/slideLayout" Target="../slideLayouts/slideLayout2.xml"/><Relationship Id="rId6" Type="http://schemas.openxmlformats.org/officeDocument/2006/relationships/hyperlink" Target="http://citeseerx.ist.psu.edu/viewdoc/download?doi=10.1.1.85.391&amp;rep=rep1&amp;type=pdf" TargetMode="External"/><Relationship Id="rId5" Type="http://schemas.openxmlformats.org/officeDocument/2006/relationships/hyperlink" Target="http://www.rti.org/sites/default/files/resources/software_testing.pdf" TargetMode="External"/><Relationship Id="rId4" Type="http://schemas.openxmlformats.org/officeDocument/2006/relationships/hyperlink" Target="http://paris.utdallas.edu/qrs16/docs/Keynote-Jeff-Voas-slides.pdf" TargetMode="Externa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844842" y="1214438"/>
            <a:ext cx="9144000" cy="2387600"/>
          </a:xfrm>
        </p:spPr>
        <p:txBody>
          <a:bodyPr/>
          <a:lstStyle/>
          <a:p>
            <a:r>
              <a:rPr lang="en-US" dirty="0" smtClean="0"/>
              <a:t>Testability</a:t>
            </a:r>
            <a:endParaRPr lang="en-US" dirty="0"/>
          </a:p>
        </p:txBody>
      </p:sp>
      <p:sp>
        <p:nvSpPr>
          <p:cNvPr id="4" name="Subtitle 3"/>
          <p:cNvSpPr>
            <a:spLocks noGrp="1"/>
          </p:cNvSpPr>
          <p:nvPr>
            <p:ph type="subTitle" idx="1"/>
          </p:nvPr>
        </p:nvSpPr>
        <p:spPr/>
        <p:txBody>
          <a:bodyPr/>
          <a:lstStyle/>
          <a:p>
            <a:endParaRPr lang="en-US"/>
          </a:p>
        </p:txBody>
      </p:sp>
    </p:spTree>
    <p:extLst>
      <p:ext uri="{BB962C8B-B14F-4D97-AF65-F5344CB8AC3E}">
        <p14:creationId xmlns:p14="http://schemas.microsoft.com/office/powerpoint/2010/main" val="7556796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First and foremost:</a:t>
            </a:r>
          </a:p>
          <a:p>
            <a:r>
              <a:rPr lang="en-US" dirty="0"/>
              <a:t>The customer needs to know what he wants and why he wants it. In some cases it is easier to test if the user actually has achieved his goal than to test that the system implements the requirement. </a:t>
            </a:r>
          </a:p>
          <a:p>
            <a:r>
              <a:rPr lang="en-US" dirty="0"/>
              <a:t>Unfortunately, the “why”-part is usually not stated as part of a requirement. </a:t>
            </a:r>
          </a:p>
        </p:txBody>
      </p:sp>
    </p:spTree>
    <p:extLst>
      <p:ext uri="{BB962C8B-B14F-4D97-AF65-F5344CB8AC3E}">
        <p14:creationId xmlns:p14="http://schemas.microsoft.com/office/powerpoint/2010/main" val="217346035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Each requirement needs to be</a:t>
            </a:r>
          </a:p>
          <a:p>
            <a:r>
              <a:rPr lang="en-US" dirty="0"/>
              <a:t>Relevant, i.e. pertinent to the system’s purpose and at the right level of restrictiveness.</a:t>
            </a:r>
          </a:p>
          <a:p>
            <a:r>
              <a:rPr lang="en-US" dirty="0"/>
              <a:t>Feasible, i.e. possible to realize. If it is difficult to implement, is might also be difficult to test.</a:t>
            </a:r>
          </a:p>
          <a:p>
            <a:r>
              <a:rPr lang="en-US" dirty="0"/>
              <a:t>Traceable, i.e. it must be possible to relate it to one or more</a:t>
            </a:r>
          </a:p>
          <a:p>
            <a:pPr lvl="1"/>
            <a:r>
              <a:rPr lang="en-US" dirty="0"/>
              <a:t>Software components</a:t>
            </a:r>
          </a:p>
          <a:p>
            <a:pPr lvl="1"/>
            <a:r>
              <a:rPr lang="en-US" dirty="0"/>
              <a:t>Process steps</a:t>
            </a:r>
          </a:p>
        </p:txBody>
      </p:sp>
    </p:spTree>
    <p:extLst>
      <p:ext uri="{BB962C8B-B14F-4D97-AF65-F5344CB8AC3E}">
        <p14:creationId xmlns:p14="http://schemas.microsoft.com/office/powerpoint/2010/main" val="38326303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Automatic door opener – what is missing?</a:t>
            </a:r>
          </a:p>
          <a:p>
            <a:r>
              <a:rPr lang="en-US" dirty="0"/>
              <a:t>If the door is closed and a person is detected then send signal </a:t>
            </a:r>
            <a:r>
              <a:rPr lang="en-US" dirty="0" err="1"/>
              <a:t>Open_Door</a:t>
            </a:r>
            <a:r>
              <a:rPr lang="en-US" dirty="0"/>
              <a:t>. If no person is detected after 10 sec., send signal </a:t>
            </a:r>
            <a:r>
              <a:rPr lang="en-US" dirty="0" err="1"/>
              <a:t>Close_Door</a:t>
            </a:r>
            <a:r>
              <a:rPr lang="en-US" dirty="0"/>
              <a:t>.</a:t>
            </a:r>
          </a:p>
          <a:p>
            <a:endParaRPr lang="en-US" dirty="0"/>
          </a:p>
        </p:txBody>
      </p:sp>
    </p:spTree>
    <p:extLst>
      <p:ext uri="{BB962C8B-B14F-4D97-AF65-F5344CB8AC3E}">
        <p14:creationId xmlns:p14="http://schemas.microsoft.com/office/powerpoint/2010/main" val="32160717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Words and phrases that include: </a:t>
            </a:r>
          </a:p>
          <a:p>
            <a:r>
              <a:rPr lang="en-US" dirty="0"/>
              <a:t>as appropriate</a:t>
            </a:r>
          </a:p>
          <a:p>
            <a:r>
              <a:rPr lang="en-US" dirty="0"/>
              <a:t>if practical</a:t>
            </a:r>
          </a:p>
          <a:p>
            <a:r>
              <a:rPr lang="en-US" dirty="0"/>
              <a:t>as required</a:t>
            </a:r>
          </a:p>
          <a:p>
            <a:r>
              <a:rPr lang="en-US" dirty="0"/>
              <a:t>to the extent necessary / practical.</a:t>
            </a:r>
          </a:p>
          <a:p>
            <a:r>
              <a:rPr lang="en-US" dirty="0"/>
              <a:t> Their meaning </a:t>
            </a:r>
          </a:p>
          <a:p>
            <a:r>
              <a:rPr lang="en-US" dirty="0"/>
              <a:t>is subject to interpretation </a:t>
            </a:r>
          </a:p>
          <a:p>
            <a:r>
              <a:rPr lang="en-US" dirty="0"/>
              <a:t>make the requirement optional </a:t>
            </a:r>
          </a:p>
          <a:p>
            <a:r>
              <a:rPr lang="en-US" dirty="0"/>
              <a:t>Phrases like "at a minimum" only ensure the minimum, while "shall be considered" only requires the contractor to think about it.</a:t>
            </a:r>
          </a:p>
        </p:txBody>
      </p:sp>
    </p:spTree>
    <p:extLst>
      <p:ext uri="{BB962C8B-B14F-4D97-AF65-F5344CB8AC3E}">
        <p14:creationId xmlns:p14="http://schemas.microsoft.com/office/powerpoint/2010/main" val="295917679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Words and phrases that include: </a:t>
            </a:r>
          </a:p>
          <a:p>
            <a:r>
              <a:rPr lang="en-US" dirty="0"/>
              <a:t>as appropriate</a:t>
            </a:r>
          </a:p>
          <a:p>
            <a:r>
              <a:rPr lang="en-US" dirty="0"/>
              <a:t>if practical</a:t>
            </a:r>
          </a:p>
          <a:p>
            <a:r>
              <a:rPr lang="en-US" dirty="0"/>
              <a:t>as required</a:t>
            </a:r>
          </a:p>
          <a:p>
            <a:r>
              <a:rPr lang="en-US" dirty="0"/>
              <a:t>to the extent necessary / practical.</a:t>
            </a:r>
          </a:p>
          <a:p>
            <a:r>
              <a:rPr lang="en-US" dirty="0"/>
              <a:t> Their meaning </a:t>
            </a:r>
          </a:p>
          <a:p>
            <a:r>
              <a:rPr lang="en-US" dirty="0"/>
              <a:t>is subject to interpretation </a:t>
            </a:r>
          </a:p>
          <a:p>
            <a:r>
              <a:rPr lang="en-US" dirty="0"/>
              <a:t>make the requirement optional </a:t>
            </a:r>
          </a:p>
          <a:p>
            <a:r>
              <a:rPr lang="en-US" dirty="0"/>
              <a:t>Phrases like "at a minimum" only ensure the minimum, while "shall be considered" only requires the contractor to think about it.</a:t>
            </a:r>
          </a:p>
        </p:txBody>
      </p:sp>
    </p:spTree>
    <p:extLst>
      <p:ext uri="{BB962C8B-B14F-4D97-AF65-F5344CB8AC3E}">
        <p14:creationId xmlns:p14="http://schemas.microsoft.com/office/powerpoint/2010/main" val="32316205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Observability</a:t>
            </a:r>
            <a:endParaRPr lang="en-US" dirty="0"/>
          </a:p>
        </p:txBody>
      </p:sp>
      <p:sp>
        <p:nvSpPr>
          <p:cNvPr id="3" name="Content Placeholder 2"/>
          <p:cNvSpPr>
            <a:spLocks noGrp="1"/>
          </p:cNvSpPr>
          <p:nvPr>
            <p:ph idx="1"/>
          </p:nvPr>
        </p:nvSpPr>
        <p:spPr/>
        <p:txBody>
          <a:bodyPr/>
          <a:lstStyle/>
          <a:p>
            <a:r>
              <a:rPr lang="en-US" dirty="0" smtClean="0"/>
              <a:t>A </a:t>
            </a:r>
            <a:r>
              <a:rPr lang="en-US" dirty="0"/>
              <a:t>software component is observable “if distinct outputs are generated from distinct inputs”</a:t>
            </a:r>
          </a:p>
          <a:p>
            <a:r>
              <a:rPr lang="en-US" dirty="0"/>
              <a:t>Progress of the test execution?</a:t>
            </a:r>
            <a:br>
              <a:rPr lang="en-US" dirty="0"/>
            </a:br>
            <a:r>
              <a:rPr lang="en-US" dirty="0"/>
              <a:t>This is important for tests that do not produce output – e.g. the requirement is only concerned with an internal state change or update of a database. </a:t>
            </a:r>
          </a:p>
          <a:p>
            <a:r>
              <a:rPr lang="en-US" dirty="0"/>
              <a:t>Results of the test?</a:t>
            </a:r>
            <a:br>
              <a:rPr lang="en-US" dirty="0"/>
            </a:br>
            <a:r>
              <a:rPr lang="en-US" dirty="0"/>
              <a:t> Important for tests where the output is dependent on an internal state or database content. </a:t>
            </a:r>
          </a:p>
        </p:txBody>
      </p:sp>
    </p:spTree>
    <p:extLst>
      <p:ext uri="{BB962C8B-B14F-4D97-AF65-F5344CB8AC3E}">
        <p14:creationId xmlns:p14="http://schemas.microsoft.com/office/powerpoint/2010/main" val="3901220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Controllable</a:t>
            </a:r>
            <a:endParaRPr lang="en-US" dirty="0"/>
          </a:p>
        </p:txBody>
      </p:sp>
      <p:sp>
        <p:nvSpPr>
          <p:cNvPr id="3" name="Content Placeholder 2"/>
          <p:cNvSpPr>
            <a:spLocks noGrp="1"/>
          </p:cNvSpPr>
          <p:nvPr>
            <p:ph idx="1"/>
          </p:nvPr>
        </p:nvSpPr>
        <p:spPr/>
        <p:txBody>
          <a:bodyPr/>
          <a:lstStyle/>
          <a:p>
            <a:r>
              <a:rPr lang="en-US" dirty="0"/>
              <a:t>A software component is controllable “if, given any desired output value, an extra input exists which ‘forces’ the component output to that value” </a:t>
            </a:r>
          </a:p>
        </p:txBody>
      </p:sp>
    </p:spTree>
    <p:extLst>
      <p:ext uri="{BB962C8B-B14F-4D97-AF65-F5344CB8AC3E}">
        <p14:creationId xmlns:p14="http://schemas.microsoft.com/office/powerpoint/2010/main" val="19950625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 </a:t>
            </a:r>
            <a:r>
              <a:rPr lang="en-US" dirty="0" err="1" smtClean="0"/>
              <a:t>Restartability</a:t>
            </a:r>
            <a:endParaRPr lang="en-US" dirty="0"/>
          </a:p>
        </p:txBody>
      </p:sp>
      <p:sp>
        <p:nvSpPr>
          <p:cNvPr id="3" name="Content Placeholder 2"/>
          <p:cNvSpPr>
            <a:spLocks noGrp="1"/>
          </p:cNvSpPr>
          <p:nvPr>
            <p:ph idx="1"/>
          </p:nvPr>
        </p:nvSpPr>
        <p:spPr/>
        <p:txBody>
          <a:bodyPr/>
          <a:lstStyle/>
          <a:p>
            <a:r>
              <a:rPr lang="en-US" dirty="0"/>
              <a:t>This is mostly a question of check points in the code. How easy is it to </a:t>
            </a:r>
          </a:p>
          <a:p>
            <a:r>
              <a:rPr lang="en-US" dirty="0"/>
              <a:t>Stop the test temporarily</a:t>
            </a:r>
          </a:p>
          <a:p>
            <a:r>
              <a:rPr lang="en-US" dirty="0"/>
              <a:t>Study current state and output</a:t>
            </a:r>
          </a:p>
          <a:p>
            <a:r>
              <a:rPr lang="en-US" dirty="0"/>
              <a:t>Start the test again from</a:t>
            </a:r>
          </a:p>
          <a:p>
            <a:pPr lvl="1"/>
            <a:r>
              <a:rPr lang="en-US" dirty="0"/>
              <a:t>The point where it was stopped</a:t>
            </a:r>
          </a:p>
          <a:p>
            <a:pPr lvl="1"/>
            <a:r>
              <a:rPr lang="en-US" dirty="0"/>
              <a:t>Start </a:t>
            </a:r>
          </a:p>
        </p:txBody>
      </p:sp>
    </p:spTree>
    <p:extLst>
      <p:ext uri="{BB962C8B-B14F-4D97-AF65-F5344CB8AC3E}">
        <p14:creationId xmlns:p14="http://schemas.microsoft.com/office/powerpoint/2010/main" val="16853468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Given a function     Q = f(t)</a:t>
            </a:r>
          </a:p>
          <a:p>
            <a:r>
              <a:rPr lang="en-US" dirty="0"/>
              <a:t>Domain</a:t>
            </a:r>
            <a:br>
              <a:rPr lang="en-US" dirty="0"/>
            </a:br>
            <a:r>
              <a:rPr lang="en-US" dirty="0"/>
              <a:t>The domain of f is the set of all possible input values, t, which yield an output</a:t>
            </a:r>
          </a:p>
          <a:p>
            <a:r>
              <a:rPr lang="en-US" dirty="0"/>
              <a:t>Range</a:t>
            </a:r>
            <a:br>
              <a:rPr lang="en-US" dirty="0"/>
            </a:br>
            <a:r>
              <a:rPr lang="en-US" dirty="0"/>
              <a:t>The range of f is the corresponding set of output values Q</a:t>
            </a:r>
          </a:p>
        </p:txBody>
      </p:sp>
    </p:spTree>
    <p:extLst>
      <p:ext uri="{BB962C8B-B14F-4D97-AF65-F5344CB8AC3E}">
        <p14:creationId xmlns:p14="http://schemas.microsoft.com/office/powerpoint/2010/main" val="41373288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Domain</a:t>
            </a:r>
            <a:endParaRPr lang="en-US" dirty="0"/>
          </a:p>
        </p:txBody>
      </p:sp>
      <p:sp>
        <p:nvSpPr>
          <p:cNvPr id="3" name="Content Placeholder 2"/>
          <p:cNvSpPr>
            <a:spLocks noGrp="1"/>
          </p:cNvSpPr>
          <p:nvPr>
            <p:ph idx="1"/>
          </p:nvPr>
        </p:nvSpPr>
        <p:spPr/>
        <p:txBody>
          <a:bodyPr/>
          <a:lstStyle/>
          <a:p>
            <a:r>
              <a:rPr lang="en-US" dirty="0"/>
              <a:t>The domain is the set of all possible inputs into the function   {  1, 2, 3, … }</a:t>
            </a:r>
          </a:p>
          <a:p>
            <a:endParaRPr lang="en-US" dirty="0"/>
          </a:p>
          <a:p>
            <a:endParaRPr lang="en-US" dirty="0"/>
          </a:p>
          <a:p>
            <a:endParaRPr lang="en-US" dirty="0"/>
          </a:p>
          <a:p>
            <a:endParaRPr lang="en-US" dirty="0"/>
          </a:p>
          <a:p>
            <a:endParaRPr lang="en-US" dirty="0"/>
          </a:p>
          <a:p>
            <a:r>
              <a:rPr lang="en-US" dirty="0"/>
              <a:t>The nature of some functions may mean restricting certain values as inputs</a:t>
            </a:r>
          </a:p>
          <a:p>
            <a:endParaRPr lang="en-US" dirty="0"/>
          </a:p>
        </p:txBody>
      </p:sp>
    </p:spTree>
    <p:extLst>
      <p:ext uri="{BB962C8B-B14F-4D97-AF65-F5344CB8AC3E}">
        <p14:creationId xmlns:p14="http://schemas.microsoft.com/office/powerpoint/2010/main" val="2970938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Quality</a:t>
            </a:r>
            <a:endParaRPr lang="en-US" dirty="0"/>
          </a:p>
        </p:txBody>
      </p:sp>
      <p:sp>
        <p:nvSpPr>
          <p:cNvPr id="3" name="Content Placeholder 2"/>
          <p:cNvSpPr>
            <a:spLocks noGrp="1"/>
          </p:cNvSpPr>
          <p:nvPr>
            <p:ph idx="1"/>
          </p:nvPr>
        </p:nvSpPr>
        <p:spPr/>
        <p:txBody>
          <a:bodyPr/>
          <a:lstStyle/>
          <a:p>
            <a:r>
              <a:rPr lang="en-US" dirty="0"/>
              <a:t>“Totality of features of a software product that bears on its ability to satisfy given needs.” [Source: IEEE-STD-729]</a:t>
            </a:r>
          </a:p>
          <a:p>
            <a:endParaRPr lang="en-US" dirty="0"/>
          </a:p>
          <a:p>
            <a:r>
              <a:rPr lang="en-US" dirty="0"/>
              <a:t>“Composite characteristics of software that determine the degree to which the software in use will meet the expectations of the customer.” [Source: IEEE-STD-729]</a:t>
            </a:r>
          </a:p>
        </p:txBody>
      </p:sp>
    </p:spTree>
    <p:extLst>
      <p:ext uri="{BB962C8B-B14F-4D97-AF65-F5344CB8AC3E}">
        <p14:creationId xmlns:p14="http://schemas.microsoft.com/office/powerpoint/2010/main" val="66319659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Range</a:t>
            </a:r>
            <a:endParaRPr lang="en-US" dirty="0"/>
          </a:p>
        </p:txBody>
      </p:sp>
      <p:sp>
        <p:nvSpPr>
          <p:cNvPr id="3" name="Content Placeholder 2"/>
          <p:cNvSpPr>
            <a:spLocks noGrp="1"/>
          </p:cNvSpPr>
          <p:nvPr>
            <p:ph idx="1"/>
          </p:nvPr>
        </p:nvSpPr>
        <p:spPr/>
        <p:txBody>
          <a:bodyPr/>
          <a:lstStyle/>
          <a:p>
            <a:endParaRPr lang="en-US" dirty="0"/>
          </a:p>
          <a:p>
            <a:r>
              <a:rPr lang="en-US" dirty="0"/>
              <a:t>        { 9, 14, -4, 6, … }</a:t>
            </a:r>
          </a:p>
          <a:p>
            <a:endParaRPr lang="en-US" dirty="0"/>
          </a:p>
          <a:p>
            <a:r>
              <a:rPr lang="en-US" dirty="0"/>
              <a:t>The range would be all the possible resulting outputs</a:t>
            </a:r>
          </a:p>
          <a:p>
            <a:r>
              <a:rPr lang="en-US" dirty="0"/>
              <a:t>The nature of a function may restrict the possible output values</a:t>
            </a:r>
          </a:p>
        </p:txBody>
      </p:sp>
    </p:spTree>
    <p:extLst>
      <p:ext uri="{BB962C8B-B14F-4D97-AF65-F5344CB8AC3E}">
        <p14:creationId xmlns:p14="http://schemas.microsoft.com/office/powerpoint/2010/main" val="10382443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eaLnBrk="1" hangingPunct="1"/>
            <a:r>
              <a:rPr lang="en-US" altLang="en-US" smtClean="0"/>
              <a:t>Definition</a:t>
            </a:r>
          </a:p>
        </p:txBody>
      </p:sp>
      <p:sp>
        <p:nvSpPr>
          <p:cNvPr id="7171" name="Rectangle 3"/>
          <p:cNvSpPr>
            <a:spLocks noGrp="1" noChangeArrowheads="1"/>
          </p:cNvSpPr>
          <p:nvPr>
            <p:ph type="body" idx="1"/>
          </p:nvPr>
        </p:nvSpPr>
        <p:spPr/>
        <p:txBody>
          <a:bodyPr/>
          <a:lstStyle/>
          <a:p>
            <a:pPr eaLnBrk="1" hangingPunct="1">
              <a:buFontTx/>
              <a:buNone/>
            </a:pPr>
            <a:r>
              <a:rPr lang="en-US" altLang="en-US" smtClean="0"/>
              <a:t>Given a function     Q = f(t)</a:t>
            </a:r>
          </a:p>
          <a:p>
            <a:pPr eaLnBrk="1" hangingPunct="1"/>
            <a:r>
              <a:rPr lang="en-US" altLang="en-US" smtClean="0"/>
              <a:t>Domain</a:t>
            </a:r>
            <a:br>
              <a:rPr lang="en-US" altLang="en-US" smtClean="0"/>
            </a:br>
            <a:r>
              <a:rPr lang="en-US" altLang="en-US" smtClean="0"/>
              <a:t>The domain of </a:t>
            </a:r>
            <a:r>
              <a:rPr lang="en-US" altLang="en-US" i="1" smtClean="0"/>
              <a:t>f</a:t>
            </a:r>
            <a:r>
              <a:rPr lang="en-US" altLang="en-US" smtClean="0"/>
              <a:t> is the set of all possible input values, </a:t>
            </a:r>
            <a:r>
              <a:rPr lang="en-US" altLang="en-US" i="1" smtClean="0"/>
              <a:t>t</a:t>
            </a:r>
            <a:r>
              <a:rPr lang="en-US" altLang="en-US" smtClean="0"/>
              <a:t>, which yield an output</a:t>
            </a:r>
          </a:p>
          <a:p>
            <a:pPr eaLnBrk="1" hangingPunct="1"/>
            <a:r>
              <a:rPr lang="en-US" altLang="en-US" smtClean="0"/>
              <a:t>Range</a:t>
            </a:r>
            <a:br>
              <a:rPr lang="en-US" altLang="en-US" smtClean="0"/>
            </a:br>
            <a:r>
              <a:rPr lang="en-US" altLang="en-US" smtClean="0"/>
              <a:t>The range of </a:t>
            </a:r>
            <a:r>
              <a:rPr lang="en-US" altLang="en-US" i="1" smtClean="0"/>
              <a:t>f</a:t>
            </a:r>
            <a:r>
              <a:rPr lang="en-US" altLang="en-US" smtClean="0"/>
              <a:t> is the corresponding set of output values </a:t>
            </a:r>
            <a:r>
              <a:rPr lang="en-US" altLang="en-US" i="1" smtClean="0"/>
              <a:t>Q</a:t>
            </a:r>
            <a:endParaRPr lang="en-US" altLang="en-US" smtClean="0"/>
          </a:p>
        </p:txBody>
      </p:sp>
    </p:spTree>
    <p:extLst>
      <p:ext uri="{BB962C8B-B14F-4D97-AF65-F5344CB8AC3E}">
        <p14:creationId xmlns:p14="http://schemas.microsoft.com/office/powerpoint/2010/main" val="80484550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2640876" y="1690688"/>
            <a:ext cx="6605447" cy="4509610"/>
          </a:xfrm>
          <a:prstGeom prst="rect">
            <a:avLst/>
          </a:prstGeom>
        </p:spPr>
      </p:pic>
    </p:spTree>
    <p:extLst>
      <p:ext uri="{BB962C8B-B14F-4D97-AF65-F5344CB8AC3E}">
        <p14:creationId xmlns:p14="http://schemas.microsoft.com/office/powerpoint/2010/main" val="335927819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PIE</a:t>
            </a:r>
            <a:endParaRPr lang="en-US" dirty="0"/>
          </a:p>
        </p:txBody>
      </p:sp>
      <p:pic>
        <p:nvPicPr>
          <p:cNvPr id="4" name="Picture 3"/>
          <p:cNvPicPr>
            <a:picLocks noChangeAspect="1"/>
          </p:cNvPicPr>
          <p:nvPr/>
        </p:nvPicPr>
        <p:blipFill>
          <a:blip r:embed="rId2"/>
          <a:stretch>
            <a:fillRect/>
          </a:stretch>
        </p:blipFill>
        <p:spPr>
          <a:xfrm>
            <a:off x="3225171" y="2690640"/>
            <a:ext cx="5741658" cy="3976079"/>
          </a:xfrm>
          <a:prstGeom prst="rect">
            <a:avLst/>
          </a:prstGeom>
        </p:spPr>
      </p:pic>
      <p:pic>
        <p:nvPicPr>
          <p:cNvPr id="5" name="Picture 4"/>
          <p:cNvPicPr>
            <a:picLocks noChangeAspect="1"/>
          </p:cNvPicPr>
          <p:nvPr/>
        </p:nvPicPr>
        <p:blipFill>
          <a:blip r:embed="rId3"/>
          <a:stretch>
            <a:fillRect/>
          </a:stretch>
        </p:blipFill>
        <p:spPr>
          <a:xfrm>
            <a:off x="2283707" y="1690688"/>
            <a:ext cx="9070093" cy="743158"/>
          </a:xfrm>
          <a:prstGeom prst="rect">
            <a:avLst/>
          </a:prstGeom>
        </p:spPr>
      </p:pic>
    </p:spTree>
    <p:extLst>
      <p:ext uri="{BB962C8B-B14F-4D97-AF65-F5344CB8AC3E}">
        <p14:creationId xmlns:p14="http://schemas.microsoft.com/office/powerpoint/2010/main" val="29275380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Estimation</a:t>
            </a:r>
            <a:endParaRPr lang="en-US" dirty="0"/>
          </a:p>
        </p:txBody>
      </p:sp>
      <p:sp>
        <p:nvSpPr>
          <p:cNvPr id="3" name="Content Placeholder 2"/>
          <p:cNvSpPr>
            <a:spLocks noGrp="1"/>
          </p:cNvSpPr>
          <p:nvPr>
            <p:ph idx="1"/>
          </p:nvPr>
        </p:nvSpPr>
        <p:spPr/>
        <p:txBody>
          <a:bodyPr/>
          <a:lstStyle/>
          <a:p>
            <a:r>
              <a:rPr lang="en-US" dirty="0"/>
              <a:t>Execution probability is estimated for some given input distribution by determining the proportion of cases that execute the location of interest. </a:t>
            </a:r>
            <a:endParaRPr lang="en-US" dirty="0" smtClean="0"/>
          </a:p>
          <a:p>
            <a:r>
              <a:rPr lang="en-US" dirty="0" smtClean="0"/>
              <a:t>Infection </a:t>
            </a:r>
            <a:r>
              <a:rPr lang="en-US" dirty="0"/>
              <a:t>probability is estimated by introducing mutations of the location and determining the proportion of input cases that give rise to a different state from the non-mutated location. </a:t>
            </a:r>
            <a:endParaRPr lang="en-US" dirty="0" smtClean="0"/>
          </a:p>
          <a:p>
            <a:r>
              <a:rPr lang="en-US" dirty="0" smtClean="0"/>
              <a:t>Propagation </a:t>
            </a:r>
            <a:r>
              <a:rPr lang="en-US" dirty="0"/>
              <a:t>probability is estimated by determining the proportion of cases for which perturbed data states at the location propagate and give rise to faulty results. </a:t>
            </a:r>
          </a:p>
        </p:txBody>
      </p:sp>
    </p:spTree>
    <p:extLst>
      <p:ext uri="{BB962C8B-B14F-4D97-AF65-F5344CB8AC3E}">
        <p14:creationId xmlns:p14="http://schemas.microsoft.com/office/powerpoint/2010/main" val="136983497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Fault size</a:t>
            </a:r>
            <a:endParaRPr lang="en-US" dirty="0"/>
          </a:p>
        </p:txBody>
      </p:sp>
      <p:sp>
        <p:nvSpPr>
          <p:cNvPr id="3" name="Content Placeholder 2"/>
          <p:cNvSpPr>
            <a:spLocks noGrp="1"/>
          </p:cNvSpPr>
          <p:nvPr>
            <p:ph idx="1"/>
          </p:nvPr>
        </p:nvSpPr>
        <p:spPr/>
        <p:txBody>
          <a:bodyPr/>
          <a:lstStyle/>
          <a:p>
            <a:r>
              <a:rPr lang="en-US" dirty="0" smtClean="0"/>
              <a:t>the </a:t>
            </a:r>
            <a:r>
              <a:rPr lang="en-US" b="1" dirty="0" smtClean="0"/>
              <a:t>syntactic size </a:t>
            </a:r>
            <a:r>
              <a:rPr lang="en-US" dirty="0" smtClean="0"/>
              <a:t>of </a:t>
            </a:r>
            <a:r>
              <a:rPr lang="en-US" dirty="0"/>
              <a:t>a fault as “the number of </a:t>
            </a:r>
            <a:r>
              <a:rPr lang="en-US" dirty="0" smtClean="0"/>
              <a:t>statements  </a:t>
            </a:r>
            <a:r>
              <a:rPr lang="en-US" dirty="0"/>
              <a:t>or  tokens  that  need  to  be  changed  to  get  a  correct  </a:t>
            </a:r>
            <a:r>
              <a:rPr lang="en-US" dirty="0" smtClean="0"/>
              <a:t>program</a:t>
            </a:r>
            <a:r>
              <a:rPr lang="en-US" dirty="0"/>
              <a:t>”. </a:t>
            </a:r>
            <a:endParaRPr lang="en-US" dirty="0" smtClean="0"/>
          </a:p>
          <a:p>
            <a:r>
              <a:rPr lang="en-US" dirty="0" smtClean="0"/>
              <a:t>the </a:t>
            </a:r>
            <a:r>
              <a:rPr lang="en-US" b="1" dirty="0"/>
              <a:t>semantic size </a:t>
            </a:r>
            <a:r>
              <a:rPr lang="en-US" dirty="0"/>
              <a:t>of a fault as “the relative size of the subdomain of D for which the output mapping is incorrect”</a:t>
            </a:r>
            <a:endParaRPr lang="en-US" dirty="0" smtClean="0"/>
          </a:p>
          <a:p>
            <a:endParaRPr lang="en-US" dirty="0"/>
          </a:p>
        </p:txBody>
      </p:sp>
    </p:spTree>
    <p:extLst>
      <p:ext uri="{BB962C8B-B14F-4D97-AF65-F5344CB8AC3E}">
        <p14:creationId xmlns:p14="http://schemas.microsoft.com/office/powerpoint/2010/main" val="87345938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DRR</a:t>
            </a:r>
            <a:endParaRPr lang="en-US" dirty="0"/>
          </a:p>
        </p:txBody>
      </p:sp>
      <p:pic>
        <p:nvPicPr>
          <p:cNvPr id="4" name="Content Placeholder 3"/>
          <p:cNvPicPr>
            <a:picLocks noGrp="1" noChangeAspect="1"/>
          </p:cNvPicPr>
          <p:nvPr>
            <p:ph idx="1"/>
          </p:nvPr>
        </p:nvPicPr>
        <p:blipFill>
          <a:blip r:embed="rId2"/>
          <a:stretch>
            <a:fillRect/>
          </a:stretch>
        </p:blipFill>
        <p:spPr>
          <a:xfrm>
            <a:off x="205019" y="1690688"/>
            <a:ext cx="11781962" cy="1919879"/>
          </a:xfrm>
          <a:prstGeom prst="rect">
            <a:avLst/>
          </a:prstGeom>
        </p:spPr>
      </p:pic>
      <p:sp>
        <p:nvSpPr>
          <p:cNvPr id="5" name="Rectangle 4"/>
          <p:cNvSpPr/>
          <p:nvPr/>
        </p:nvSpPr>
        <p:spPr>
          <a:xfrm>
            <a:off x="511277" y="3559153"/>
            <a:ext cx="10977717" cy="1077218"/>
          </a:xfrm>
          <a:prstGeom prst="rect">
            <a:avLst/>
          </a:prstGeom>
        </p:spPr>
        <p:txBody>
          <a:bodyPr wrap="square">
            <a:spAutoFit/>
          </a:bodyPr>
          <a:lstStyle/>
          <a:p>
            <a:r>
              <a:rPr lang="en-US" sz="3200" dirty="0"/>
              <a:t>where |D| is the cardinality of the domain of the specification and |R| is the cardinality of the range.</a:t>
            </a:r>
          </a:p>
        </p:txBody>
      </p:sp>
    </p:spTree>
    <p:extLst>
      <p:ext uri="{BB962C8B-B14F-4D97-AF65-F5344CB8AC3E}">
        <p14:creationId xmlns:p14="http://schemas.microsoft.com/office/powerpoint/2010/main" val="358690756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Design for testability</a:t>
            </a:r>
            <a:endParaRPr lang="en-US" dirty="0"/>
          </a:p>
        </p:txBody>
      </p:sp>
      <p:sp>
        <p:nvSpPr>
          <p:cNvPr id="3" name="Content Placeholder 2"/>
          <p:cNvSpPr>
            <a:spLocks noGrp="1"/>
          </p:cNvSpPr>
          <p:nvPr>
            <p:ph idx="1"/>
          </p:nvPr>
        </p:nvSpPr>
        <p:spPr/>
        <p:txBody>
          <a:bodyPr>
            <a:normAutofit/>
          </a:bodyPr>
          <a:lstStyle/>
          <a:p>
            <a:r>
              <a:rPr lang="en-US" dirty="0"/>
              <a:t>Binder [6] </a:t>
            </a:r>
            <a:r>
              <a:rPr lang="en-US" dirty="0" smtClean="0"/>
              <a:t>talks about </a:t>
            </a:r>
            <a:r>
              <a:rPr lang="en-US" dirty="0"/>
              <a:t>six major factors that result in testability in the development process. The factors are:</a:t>
            </a:r>
          </a:p>
          <a:p>
            <a:r>
              <a:rPr lang="en-US" dirty="0"/>
              <a:t>characteristics of the design documentation, </a:t>
            </a:r>
            <a:endParaRPr lang="en-US" dirty="0" smtClean="0"/>
          </a:p>
          <a:p>
            <a:r>
              <a:rPr lang="en-US" dirty="0" smtClean="0"/>
              <a:t>characteristics </a:t>
            </a:r>
            <a:r>
              <a:rPr lang="en-US" dirty="0"/>
              <a:t>of the </a:t>
            </a:r>
            <a:r>
              <a:rPr lang="en-US" dirty="0" smtClean="0"/>
              <a:t>implementation,</a:t>
            </a:r>
          </a:p>
          <a:p>
            <a:r>
              <a:rPr lang="en-US" dirty="0" smtClean="0"/>
              <a:t>built-in test </a:t>
            </a:r>
            <a:r>
              <a:rPr lang="en-US" dirty="0"/>
              <a:t>capabilities, </a:t>
            </a:r>
            <a:endParaRPr lang="en-US" dirty="0" smtClean="0"/>
          </a:p>
          <a:p>
            <a:r>
              <a:rPr lang="en-US" dirty="0" smtClean="0"/>
              <a:t>presence </a:t>
            </a:r>
            <a:r>
              <a:rPr lang="en-US" dirty="0"/>
              <a:t>of a test suite, </a:t>
            </a:r>
            <a:endParaRPr lang="en-US" dirty="0" smtClean="0"/>
          </a:p>
          <a:p>
            <a:r>
              <a:rPr lang="en-US" dirty="0" smtClean="0"/>
              <a:t>presence </a:t>
            </a:r>
            <a:r>
              <a:rPr lang="en-US" dirty="0"/>
              <a:t>of test tools and the software development</a:t>
            </a:r>
          </a:p>
          <a:p>
            <a:r>
              <a:rPr lang="en-US" dirty="0"/>
              <a:t>process capability/maturity.</a:t>
            </a:r>
          </a:p>
        </p:txBody>
      </p:sp>
    </p:spTree>
    <p:extLst>
      <p:ext uri="{BB962C8B-B14F-4D97-AF65-F5344CB8AC3E}">
        <p14:creationId xmlns:p14="http://schemas.microsoft.com/office/powerpoint/2010/main" val="24213816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DRR</a:t>
            </a:r>
            <a:endParaRPr lang="en-US" dirty="0"/>
          </a:p>
        </p:txBody>
      </p:sp>
      <p:sp>
        <p:nvSpPr>
          <p:cNvPr id="3" name="Content Placeholder 2"/>
          <p:cNvSpPr>
            <a:spLocks noGrp="1"/>
          </p:cNvSpPr>
          <p:nvPr>
            <p:ph idx="1"/>
          </p:nvPr>
        </p:nvSpPr>
        <p:spPr/>
        <p:txBody>
          <a:bodyPr>
            <a:normAutofit/>
          </a:bodyPr>
          <a:lstStyle/>
          <a:p>
            <a:r>
              <a:rPr lang="en-US" dirty="0" smtClean="0"/>
              <a:t>The closer to 1 the DRR is the more testable the function</a:t>
            </a:r>
          </a:p>
          <a:p>
            <a:r>
              <a:rPr lang="en-US" dirty="0" smtClean="0"/>
              <a:t>The domain range ratio DRR of a</a:t>
            </a:r>
            <a:endParaRPr lang="en-US" dirty="0"/>
          </a:p>
          <a:p>
            <a:endParaRPr lang="en-US" dirty="0"/>
          </a:p>
        </p:txBody>
      </p:sp>
    </p:spTree>
    <p:extLst>
      <p:ext uri="{BB962C8B-B14F-4D97-AF65-F5344CB8AC3E}">
        <p14:creationId xmlns:p14="http://schemas.microsoft.com/office/powerpoint/2010/main" val="33844000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hlinkClick r:id="rId2"/>
              </a:rPr>
              <a:t>http://</a:t>
            </a:r>
            <a:r>
              <a:rPr lang="en-US" dirty="0" smtClean="0">
                <a:hlinkClick r:id="rId2"/>
              </a:rPr>
              <a:t>search.proquest.com/docview/215836114?pq-origsite=gscholar</a:t>
            </a:r>
            <a:endParaRPr lang="en-US" dirty="0" smtClean="0"/>
          </a:p>
          <a:p>
            <a:r>
              <a:rPr lang="en-US" dirty="0" smtClean="0"/>
              <a:t>Write a half page summary of the content </a:t>
            </a:r>
            <a:r>
              <a:rPr lang="en-US" dirty="0" err="1" smtClean="0"/>
              <a:t>nd</a:t>
            </a:r>
            <a:r>
              <a:rPr lang="en-US" dirty="0" smtClean="0"/>
              <a:t> half a page of critique of the idea, not the presentation</a:t>
            </a:r>
          </a:p>
          <a:p>
            <a:r>
              <a:rPr lang="en-US" dirty="0" smtClean="0"/>
              <a:t>Submit as </a:t>
            </a:r>
            <a:r>
              <a:rPr lang="en-US" dirty="0" err="1" smtClean="0"/>
              <a:t>ususal</a:t>
            </a:r>
            <a:r>
              <a:rPr lang="en-US" dirty="0" smtClean="0"/>
              <a:t> Oct 17</a:t>
            </a:r>
            <a:r>
              <a:rPr lang="en-US" baseline="30000" dirty="0" smtClean="0"/>
              <a:t>th</a:t>
            </a:r>
            <a:r>
              <a:rPr lang="en-US" dirty="0" smtClean="0"/>
              <a:t> by 11:59PM</a:t>
            </a:r>
            <a:endParaRPr lang="en-US" dirty="0"/>
          </a:p>
        </p:txBody>
      </p:sp>
    </p:spTree>
    <p:extLst>
      <p:ext uri="{BB962C8B-B14F-4D97-AF65-F5344CB8AC3E}">
        <p14:creationId xmlns:p14="http://schemas.microsoft.com/office/powerpoint/2010/main" val="22005352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hlinkClick r:id="rId2"/>
              </a:rPr>
              <a:t>http://search.proquest.com/docview/215836114?pq-origsite=gscholar</a:t>
            </a:r>
            <a:endParaRPr lang="en-US" dirty="0" smtClean="0"/>
          </a:p>
          <a:p>
            <a:r>
              <a:rPr lang="en-US" dirty="0" smtClean="0">
                <a:hlinkClick r:id="rId3"/>
              </a:rPr>
              <a:t>www.idi.ntnu.no/emner/tdt4242/foiler/3-2-Testability.ppt</a:t>
            </a:r>
            <a:endParaRPr lang="en-US" dirty="0" smtClean="0"/>
          </a:p>
          <a:p>
            <a:r>
              <a:rPr lang="en-US" dirty="0" smtClean="0">
                <a:hlinkClick r:id="rId4"/>
              </a:rPr>
              <a:t>http://paris.utdallas.edu/qrs16/docs/Keynote-Jeff-Voas-slides.pdf</a:t>
            </a:r>
            <a:endParaRPr lang="en-US" dirty="0" smtClean="0"/>
          </a:p>
          <a:p>
            <a:r>
              <a:rPr lang="en-US" dirty="0" smtClean="0">
                <a:hlinkClick r:id="rId5"/>
              </a:rPr>
              <a:t>http://www.rti.org/sites/default/files/resources/software_testing.pdf</a:t>
            </a:r>
            <a:endParaRPr lang="en-US" dirty="0" smtClean="0"/>
          </a:p>
          <a:p>
            <a:r>
              <a:rPr lang="en-US" dirty="0" smtClean="0">
                <a:hlinkClick r:id="rId6"/>
              </a:rPr>
              <a:t>http://citeseerx.ist.psu.edu/viewdoc/download?doi=10.1.1.85.391&amp;rep=rep1&amp;type=pdf</a:t>
            </a:r>
            <a:endParaRPr lang="en-US" dirty="0" smtClean="0"/>
          </a:p>
          <a:p>
            <a:endParaRPr lang="en-US" dirty="0"/>
          </a:p>
        </p:txBody>
      </p:sp>
    </p:spTree>
    <p:extLst>
      <p:ext uri="{BB962C8B-B14F-4D97-AF65-F5344CB8AC3E}">
        <p14:creationId xmlns:p14="http://schemas.microsoft.com/office/powerpoint/2010/main" val="108225763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a:t> Fewer tests means more escapes:  Suppose our tests have 1:100 odds of finding a bug and there are 1,000 latent bugs in our system. We need to run at least 100,000 tests to find these bugs. But suppose we run only 50,000 tests and release; we’ll probably ship with about 500 latent bugs.</a:t>
            </a:r>
          </a:p>
          <a:p>
            <a:endParaRPr lang="en-US" dirty="0"/>
          </a:p>
          <a:p>
            <a:r>
              <a:rPr lang="en-US" dirty="0"/>
              <a:t>Testability determines the limit to which the risk of costly or dangerous bugs can be reduced to an acceptable level.</a:t>
            </a:r>
          </a:p>
          <a:p>
            <a:endParaRPr lang="en-US" dirty="0"/>
          </a:p>
          <a:p>
            <a:r>
              <a:rPr lang="en-US" dirty="0"/>
              <a:t>That is, poor testability means you’ll probably ship/release a system with more nasty bugs than is prudent.</a:t>
            </a:r>
          </a:p>
          <a:p>
            <a:endParaRPr lang="en-US" dirty="0"/>
          </a:p>
        </p:txBody>
      </p:sp>
    </p:spTree>
    <p:extLst>
      <p:ext uri="{BB962C8B-B14F-4D97-AF65-F5344CB8AC3E}">
        <p14:creationId xmlns:p14="http://schemas.microsoft.com/office/powerpoint/2010/main" val="36157843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About 130 individual factors that contribute to </a:t>
            </a:r>
            <a:r>
              <a:rPr lang="en-US" dirty="0" smtClean="0"/>
              <a:t>testability according to Binder. </a:t>
            </a:r>
            <a:r>
              <a:rPr lang="en-US" dirty="0"/>
              <a:t>The effect of all this can be measured with two ratios:</a:t>
            </a:r>
          </a:p>
          <a:p>
            <a:endParaRPr lang="en-US" dirty="0"/>
          </a:p>
          <a:p>
            <a:r>
              <a:rPr lang="en-US" dirty="0"/>
              <a:t>    Efficiency: average tests per unit of effort.  Or, much testing can we get done with the time, technology, and people on hand?</a:t>
            </a:r>
          </a:p>
          <a:p>
            <a:r>
              <a:rPr lang="en-US" dirty="0"/>
              <a:t>    Effectiveness: average probability of killing a bug per unit of effort.</a:t>
            </a:r>
          </a:p>
          <a:p>
            <a:endParaRPr lang="en-US" dirty="0"/>
          </a:p>
        </p:txBody>
      </p:sp>
    </p:spTree>
    <p:extLst>
      <p:ext uri="{BB962C8B-B14F-4D97-AF65-F5344CB8AC3E}">
        <p14:creationId xmlns:p14="http://schemas.microsoft.com/office/powerpoint/2010/main" val="390419353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Modules with low testability</a:t>
            </a:r>
          </a:p>
          <a:p>
            <a:pPr lvl="1"/>
            <a:r>
              <a:rPr lang="en-US" dirty="0" smtClean="0"/>
              <a:t>Faults are harder to find</a:t>
            </a:r>
          </a:p>
          <a:p>
            <a:pPr lvl="1"/>
            <a:r>
              <a:rPr lang="en-US" dirty="0" smtClean="0"/>
              <a:t>Coverage criteria </a:t>
            </a:r>
            <a:r>
              <a:rPr lang="en-US" dirty="0" err="1" smtClean="0"/>
              <a:t>hould</a:t>
            </a:r>
            <a:r>
              <a:rPr lang="en-US" dirty="0" smtClean="0"/>
              <a:t> vary</a:t>
            </a:r>
          </a:p>
          <a:p>
            <a:pPr lvl="1"/>
            <a:endParaRPr lang="en-US" dirty="0"/>
          </a:p>
          <a:p>
            <a:r>
              <a:rPr lang="en-US" dirty="0" smtClean="0"/>
              <a:t>Stopping criteria</a:t>
            </a:r>
          </a:p>
          <a:p>
            <a:pPr lvl="1"/>
            <a:endParaRPr lang="en-US" dirty="0"/>
          </a:p>
          <a:p>
            <a:endParaRPr lang="en-US" dirty="0"/>
          </a:p>
        </p:txBody>
      </p:sp>
    </p:spTree>
    <p:extLst>
      <p:ext uri="{BB962C8B-B14F-4D97-AF65-F5344CB8AC3E}">
        <p14:creationId xmlns:p14="http://schemas.microsoft.com/office/powerpoint/2010/main" val="30351919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Testability</a:t>
            </a:r>
            <a:endParaRPr lang="en-US" dirty="0"/>
          </a:p>
        </p:txBody>
      </p:sp>
      <p:sp>
        <p:nvSpPr>
          <p:cNvPr id="3" name="Content Placeholder 2"/>
          <p:cNvSpPr>
            <a:spLocks noGrp="1"/>
          </p:cNvSpPr>
          <p:nvPr>
            <p:ph idx="1"/>
          </p:nvPr>
        </p:nvSpPr>
        <p:spPr>
          <a:xfrm>
            <a:off x="838200" y="1690688"/>
            <a:ext cx="10515600" cy="4351338"/>
          </a:xfrm>
        </p:spPr>
        <p:txBody>
          <a:bodyPr>
            <a:normAutofit fontScale="25000" lnSpcReduction="20000"/>
          </a:bodyPr>
          <a:lstStyle/>
          <a:p>
            <a:r>
              <a:rPr lang="en-US" sz="11200" dirty="0"/>
              <a:t>According to ISO 9126, testability is defined as</a:t>
            </a:r>
            <a:r>
              <a:rPr lang="en-US" sz="11200" dirty="0" smtClean="0"/>
              <a:t>:</a:t>
            </a:r>
          </a:p>
          <a:p>
            <a:r>
              <a:rPr lang="en-US" sz="11200" dirty="0" smtClean="0"/>
              <a:t>The </a:t>
            </a:r>
            <a:r>
              <a:rPr lang="en-US" sz="11200" dirty="0"/>
              <a:t>capability of the software product to enable modified software to be validated. </a:t>
            </a:r>
            <a:endParaRPr lang="en-US" sz="11200" dirty="0" smtClean="0"/>
          </a:p>
          <a:p>
            <a:endParaRPr lang="en-US" sz="11200" dirty="0"/>
          </a:p>
          <a:p>
            <a:r>
              <a:rPr lang="en-US" sz="11200" dirty="0" smtClean="0"/>
              <a:t>IEEE Dictionary of Standard Terminology</a:t>
            </a:r>
          </a:p>
          <a:p>
            <a:r>
              <a:rPr lang="en-US" sz="11200" dirty="0" smtClean="0"/>
              <a:t>“(</a:t>
            </a:r>
            <a:r>
              <a:rPr lang="en-US" sz="11200" dirty="0"/>
              <a:t>1) </a:t>
            </a:r>
            <a:r>
              <a:rPr lang="en-US" sz="11200" dirty="0" smtClean="0"/>
              <a:t>the degree to which a system or component facilitates the establishment of test criteria and the performance of tests to determine whether those criteria have been met</a:t>
            </a:r>
            <a:r>
              <a:rPr lang="en-US" sz="11200" dirty="0"/>
              <a:t>; </a:t>
            </a:r>
            <a:r>
              <a:rPr lang="en-US" sz="11200" dirty="0" smtClean="0"/>
              <a:t>and (2</a:t>
            </a:r>
            <a:r>
              <a:rPr lang="en-US" sz="11200" dirty="0"/>
              <a:t>) </a:t>
            </a:r>
            <a:r>
              <a:rPr lang="en-US" sz="11200" dirty="0" smtClean="0"/>
              <a:t>the degree to which a requirement is stated in terms that permit establishment of test criteria and performance of tests to determine whether the criteria have been met”</a:t>
            </a:r>
            <a:endParaRPr lang="en-US" sz="11200" dirty="0"/>
          </a:p>
        </p:txBody>
      </p:sp>
    </p:spTree>
    <p:extLst>
      <p:ext uri="{BB962C8B-B14F-4D97-AF65-F5344CB8AC3E}">
        <p14:creationId xmlns:p14="http://schemas.microsoft.com/office/powerpoint/2010/main" val="288226656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PIE</a:t>
            </a:r>
            <a:endParaRPr lang="en-US" dirty="0"/>
          </a:p>
        </p:txBody>
      </p:sp>
      <p:sp>
        <p:nvSpPr>
          <p:cNvPr id="3" name="Content Placeholder 2"/>
          <p:cNvSpPr>
            <a:spLocks noGrp="1"/>
          </p:cNvSpPr>
          <p:nvPr>
            <p:ph idx="1"/>
          </p:nvPr>
        </p:nvSpPr>
        <p:spPr/>
        <p:txBody>
          <a:bodyPr/>
          <a:lstStyle/>
          <a:p>
            <a:r>
              <a:rPr lang="en-US" dirty="0" smtClean="0"/>
              <a:t>Propagation</a:t>
            </a:r>
          </a:p>
          <a:p>
            <a:r>
              <a:rPr lang="en-US" dirty="0" smtClean="0"/>
              <a:t>Infection</a:t>
            </a:r>
          </a:p>
          <a:p>
            <a:r>
              <a:rPr lang="en-US" dirty="0" smtClean="0"/>
              <a:t>Execution</a:t>
            </a:r>
            <a:endParaRPr lang="en-US" dirty="0"/>
          </a:p>
        </p:txBody>
      </p:sp>
      <p:pic>
        <p:nvPicPr>
          <p:cNvPr id="4" name="Picture 3"/>
          <p:cNvPicPr>
            <a:picLocks noChangeAspect="1"/>
          </p:cNvPicPr>
          <p:nvPr/>
        </p:nvPicPr>
        <p:blipFill>
          <a:blip r:embed="rId2"/>
          <a:stretch>
            <a:fillRect/>
          </a:stretch>
        </p:blipFill>
        <p:spPr>
          <a:xfrm>
            <a:off x="3224535" y="1438483"/>
            <a:ext cx="5742930" cy="3981033"/>
          </a:xfrm>
          <a:prstGeom prst="rect">
            <a:avLst/>
          </a:prstGeom>
        </p:spPr>
      </p:pic>
    </p:spTree>
    <p:extLst>
      <p:ext uri="{BB962C8B-B14F-4D97-AF65-F5344CB8AC3E}">
        <p14:creationId xmlns:p14="http://schemas.microsoft.com/office/powerpoint/2010/main" val="20789470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concerns</a:t>
            </a:r>
            <a:endParaRPr lang="en-US" dirty="0"/>
          </a:p>
        </p:txBody>
      </p:sp>
      <p:sp>
        <p:nvSpPr>
          <p:cNvPr id="3" name="Content Placeholder 2"/>
          <p:cNvSpPr>
            <a:spLocks noGrp="1"/>
          </p:cNvSpPr>
          <p:nvPr>
            <p:ph idx="1"/>
          </p:nvPr>
        </p:nvSpPr>
        <p:spPr/>
        <p:txBody>
          <a:bodyPr>
            <a:normAutofit/>
          </a:bodyPr>
          <a:lstStyle/>
          <a:p>
            <a:r>
              <a:rPr lang="en-US" sz="3200" dirty="0"/>
              <a:t>How easy is it to test the implementation?</a:t>
            </a:r>
          </a:p>
          <a:p>
            <a:r>
              <a:rPr lang="en-US" sz="3200" dirty="0"/>
              <a:t>How test-friendly is the </a:t>
            </a:r>
            <a:r>
              <a:rPr lang="en-US" sz="3200" dirty="0" smtClean="0"/>
              <a:t>requirement?</a:t>
            </a:r>
          </a:p>
          <a:p>
            <a:endParaRPr lang="en-US" sz="3200" dirty="0"/>
          </a:p>
          <a:p>
            <a:r>
              <a:rPr lang="en-US" sz="3200" dirty="0" smtClean="0"/>
              <a:t>3 ways to examine</a:t>
            </a:r>
          </a:p>
          <a:p>
            <a:pPr lvl="1"/>
            <a:r>
              <a:rPr lang="en-US" sz="2800" dirty="0"/>
              <a:t>T – Tests. Input / output. Involves the computer system and peripherals.</a:t>
            </a:r>
          </a:p>
          <a:p>
            <a:pPr lvl="1"/>
            <a:r>
              <a:rPr lang="en-US" sz="2800" dirty="0"/>
              <a:t>E – Experiments. Input / output but involves also the users.</a:t>
            </a:r>
          </a:p>
          <a:p>
            <a:pPr lvl="1"/>
            <a:r>
              <a:rPr lang="en-US" sz="2800" dirty="0"/>
              <a:t>I – Inspections. Evaluation based on documents.</a:t>
            </a:r>
          </a:p>
          <a:p>
            <a:pPr lvl="1"/>
            <a:endParaRPr lang="en-US" sz="2800" dirty="0"/>
          </a:p>
        </p:txBody>
      </p:sp>
    </p:spTree>
    <p:extLst>
      <p:ext uri="{BB962C8B-B14F-4D97-AF65-F5344CB8AC3E}">
        <p14:creationId xmlns:p14="http://schemas.microsoft.com/office/powerpoint/2010/main" val="407183438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1563231" y="617203"/>
            <a:ext cx="9065538" cy="6066046"/>
          </a:xfrm>
          <a:prstGeom prst="rect">
            <a:avLst/>
          </a:prstGeom>
        </p:spPr>
      </p:pic>
    </p:spTree>
    <p:extLst>
      <p:ext uri="{BB962C8B-B14F-4D97-AF65-F5344CB8AC3E}">
        <p14:creationId xmlns:p14="http://schemas.microsoft.com/office/powerpoint/2010/main" val="251046736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In order to be testable, a requirement needs to be stated in a precise way. For some requirements this is in place right from the start:</a:t>
            </a:r>
          </a:p>
          <a:p>
            <a:pPr marL="0" indent="0">
              <a:buNone/>
            </a:pPr>
            <a:r>
              <a:rPr lang="en-US" i="1" dirty="0" smtClean="0"/>
              <a:t>	When </a:t>
            </a:r>
            <a:r>
              <a:rPr lang="en-US" i="1" dirty="0"/>
              <a:t>the ACC system is turned on, the “Active” light on the </a:t>
            </a:r>
            <a:r>
              <a:rPr lang="en-US" i="1" dirty="0" smtClean="0"/>
              <a:t>	dashboard </a:t>
            </a:r>
            <a:r>
              <a:rPr lang="en-US" i="1" dirty="0"/>
              <a:t>shall be turned on. </a:t>
            </a:r>
          </a:p>
          <a:p>
            <a:r>
              <a:rPr lang="en-US" dirty="0"/>
              <a:t>In other cases we need to change a requirement to get a testable version.  </a:t>
            </a:r>
          </a:p>
          <a:p>
            <a:pPr marL="0" indent="0">
              <a:buNone/>
            </a:pPr>
            <a:r>
              <a:rPr lang="en-US" i="1" dirty="0" smtClean="0"/>
              <a:t>	The </a:t>
            </a:r>
            <a:r>
              <a:rPr lang="en-US" i="1" dirty="0"/>
              <a:t>system shall be easy to use.</a:t>
            </a:r>
          </a:p>
        </p:txBody>
      </p:sp>
    </p:spTree>
    <p:extLst>
      <p:ext uri="{BB962C8B-B14F-4D97-AF65-F5344CB8AC3E}">
        <p14:creationId xmlns:p14="http://schemas.microsoft.com/office/powerpoint/2010/main" val="37839670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Requirement: Reverse thrust may only be used, when the airplane is landed.</a:t>
            </a:r>
          </a:p>
          <a:p>
            <a:endParaRPr lang="en-US" dirty="0"/>
          </a:p>
          <a:p>
            <a:r>
              <a:rPr lang="en-US" dirty="0"/>
              <a:t>The important questions are</a:t>
            </a:r>
          </a:p>
          <a:p>
            <a:r>
              <a:rPr lang="en-US" dirty="0"/>
              <a:t>“How do you define landed?”</a:t>
            </a:r>
          </a:p>
          <a:p>
            <a:r>
              <a:rPr lang="en-US" dirty="0"/>
              <a:t>Who should you ask – e.g. pilots, airplane construction engineers, or airplane designers?</a:t>
            </a:r>
          </a:p>
        </p:txBody>
      </p:sp>
    </p:spTree>
    <p:extLst>
      <p:ext uri="{BB962C8B-B14F-4D97-AF65-F5344CB8AC3E}">
        <p14:creationId xmlns:p14="http://schemas.microsoft.com/office/powerpoint/2010/main" val="28895465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627</TotalTime>
  <Words>1191</Words>
  <Application>Microsoft Office PowerPoint</Application>
  <PresentationFormat>Widescreen</PresentationFormat>
  <Paragraphs>139</Paragraphs>
  <Slides>32</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32</vt:i4>
      </vt:variant>
    </vt:vector>
  </HeadingPairs>
  <TitlesOfParts>
    <vt:vector size="36" baseType="lpstr">
      <vt:lpstr>Arial</vt:lpstr>
      <vt:lpstr>Calibri</vt:lpstr>
      <vt:lpstr>Calibri Light</vt:lpstr>
      <vt:lpstr>Office Theme</vt:lpstr>
      <vt:lpstr>Testability</vt:lpstr>
      <vt:lpstr>Quality</vt:lpstr>
      <vt:lpstr>PowerPoint Presentation</vt:lpstr>
      <vt:lpstr>Testability</vt:lpstr>
      <vt:lpstr>PIE</vt:lpstr>
      <vt:lpstr>2 concerns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Observability</vt:lpstr>
      <vt:lpstr>Controllable</vt:lpstr>
      <vt:lpstr>Test Restartability</vt:lpstr>
      <vt:lpstr>PowerPoint Presentation</vt:lpstr>
      <vt:lpstr>Domain</vt:lpstr>
      <vt:lpstr>Range</vt:lpstr>
      <vt:lpstr>Definition</vt:lpstr>
      <vt:lpstr>PowerPoint Presentation</vt:lpstr>
      <vt:lpstr>PIE</vt:lpstr>
      <vt:lpstr>Estimation</vt:lpstr>
      <vt:lpstr>Fault size</vt:lpstr>
      <vt:lpstr>DRR</vt:lpstr>
      <vt:lpstr>Design for testability</vt:lpstr>
      <vt:lpstr>DRR</vt:lpstr>
      <vt:lpstr>PowerPoint Presentation</vt:lpstr>
      <vt:lpstr>PowerPoint Presentation</vt:lpstr>
      <vt:lpstr>PowerPoint Presentation</vt:lpstr>
      <vt:lpstr>PowerPoint Presentation</vt:lpstr>
    </vt:vector>
  </TitlesOfParts>
  <Company>Clemson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Testability</dc:title>
  <dc:creator>John Mcgregor</dc:creator>
  <cp:lastModifiedBy>John Mcgregor</cp:lastModifiedBy>
  <cp:revision>29</cp:revision>
  <dcterms:created xsi:type="dcterms:W3CDTF">2016-10-10T13:58:51Z</dcterms:created>
  <dcterms:modified xsi:type="dcterms:W3CDTF">2016-10-13T00:50:34Z</dcterms:modified>
</cp:coreProperties>
</file>