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60" r:id="rId2"/>
    <p:sldId id="261" r:id="rId3"/>
    <p:sldId id="265" r:id="rId4"/>
    <p:sldId id="296" r:id="rId5"/>
    <p:sldId id="263" r:id="rId6"/>
    <p:sldId id="262" r:id="rId7"/>
    <p:sldId id="305" r:id="rId8"/>
    <p:sldId id="295" r:id="rId9"/>
    <p:sldId id="294" r:id="rId10"/>
    <p:sldId id="269" r:id="rId11"/>
    <p:sldId id="271" r:id="rId12"/>
    <p:sldId id="270" r:id="rId13"/>
    <p:sldId id="286" r:id="rId14"/>
    <p:sldId id="287" r:id="rId15"/>
    <p:sldId id="289" r:id="rId16"/>
    <p:sldId id="297" r:id="rId17"/>
    <p:sldId id="298" r:id="rId18"/>
    <p:sldId id="304" r:id="rId19"/>
    <p:sldId id="273" r:id="rId20"/>
    <p:sldId id="275" r:id="rId21"/>
    <p:sldId id="276" r:id="rId22"/>
    <p:sldId id="277" r:id="rId23"/>
    <p:sldId id="303" r:id="rId24"/>
    <p:sldId id="278" r:id="rId25"/>
    <p:sldId id="281" r:id="rId26"/>
    <p:sldId id="282" r:id="rId27"/>
    <p:sldId id="288" r:id="rId28"/>
    <p:sldId id="272" r:id="rId29"/>
    <p:sldId id="290" r:id="rId30"/>
    <p:sldId id="291" r:id="rId31"/>
    <p:sldId id="280" r:id="rId32"/>
    <p:sldId id="279" r:id="rId33"/>
    <p:sldId id="283" r:id="rId34"/>
    <p:sldId id="284" r:id="rId35"/>
    <p:sldId id="292" r:id="rId36"/>
    <p:sldId id="293" r:id="rId37"/>
    <p:sldId id="299" r:id="rId38"/>
    <p:sldId id="301" r:id="rId39"/>
    <p:sldId id="302" r:id="rId40"/>
    <p:sldId id="266" r:id="rId41"/>
    <p:sldId id="268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52" d="100"/>
          <a:sy n="52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12/30/2017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43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12/30/2017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12/30/2017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12/30/2017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12/30/2017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12/30/2017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12/30/2017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12/30/2017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s/ref=dp_byline_sr_ebooks_1?ie=UTF8&amp;text=Julien+Delange&amp;search-alias=digital-text&amp;field-author=Julien+Delange&amp;sort=relevanceran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pacemaker+photo&amp;view=detailv2&amp;&amp;id=997FED128ED84963BB9EDE3B774E4D21EC445E40&amp;selectedIndex=35&amp;ccid=dGPvUIix&amp;simid=608014276303914910&amp;thid=OIP.M7463ef5088b197f405387dcef7f84742o0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reports/07tr005.pdf" TargetMode="External"/><Relationship Id="rId2" Type="http://schemas.openxmlformats.org/officeDocument/2006/relationships/hyperlink" Target="http://www.sei.cmu.edu/reports/06tr02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i.cmu.edu/reports/05tn017.pdf" TargetMode="External"/><Relationship Id="rId4" Type="http://schemas.openxmlformats.org/officeDocument/2006/relationships/hyperlink" Target="http://www.sei.cmu.edu/architecture/tools/viewsandbeyond/index.cfm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adl.org/post/2013/07/11/aadl-eswee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i.cmu.edu/library/abstracts/books/0321154959.cf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ing.com/images/search?q=pacemaker+photo&amp;view=detailv2&amp;&amp;id=997FED128ED84963BB9EDE3B774E4D21EC445E40&amp;selectedIndex=35&amp;ccid=dGPvUIix&amp;simid=608014276303914910&amp;thid=OIP.M7463ef5088b197f405387dcef7f84742o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bing.com/images/search?q=pacemaker+photo&amp;view=detailv2&amp;&amp;id=C8BC90B516A2DCF65DD0953D9B1CF78135DF230A&amp;selectedIndex=12&amp;ccid=DzYoeQtD&amp;simid=608008224683067295&amp;thid=OIP.M0f3628790b43e20d34bf014e5b595eb6o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qrl.mcmaster.ca/_SQRLDocuments/PACEMAKER.pdf" TargetMode="External"/><Relationship Id="rId2" Type="http://schemas.openxmlformats.org/officeDocument/2006/relationships/hyperlink" Target="http://clusterlabs.org/doc/en-US/Pacemaker/1.0/html/Pacemaker_Explained/s-intro-architectur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di.uminho.pt/twiki/pub/Education/MFES0910/ProjectoIntegrado/BSC1-Presentatio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err="1" smtClean="0"/>
              <a:t>CpSc</a:t>
            </a:r>
            <a:r>
              <a:rPr lang="en-US" dirty="0" smtClean="0"/>
              <a:t> 8750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Class 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Overview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just start digging the foundation</a:t>
            </a:r>
          </a:p>
          <a:p>
            <a:r>
              <a:rPr lang="en-US" dirty="0" smtClean="0"/>
              <a:t>Few “green field” projects</a:t>
            </a:r>
          </a:p>
          <a:p>
            <a:r>
              <a:rPr lang="en-US" dirty="0" smtClean="0"/>
              <a:t>Have some domain experience and architectural background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423084"/>
            <a:ext cx="3657600" cy="243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Eclipse architecture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architecture cartoon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7900987" cy="52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Modules, subsystems, … </a:t>
            </a:r>
          </a:p>
          <a:p>
            <a:r>
              <a:rPr lang="en-US" dirty="0" smtClean="0"/>
              <a:t>These are pieces of a system and entities with which the architect works.</a:t>
            </a:r>
          </a:p>
          <a:p>
            <a:r>
              <a:rPr lang="en-US" dirty="0" smtClean="0"/>
              <a:t>Determining what a particular module does is the job of the architect </a:t>
            </a:r>
          </a:p>
          <a:p>
            <a:r>
              <a:rPr lang="en-US" dirty="0" smtClean="0"/>
              <a:t>How a particular module does its assigned job is a detailed design issue not an architecture issue</a:t>
            </a:r>
          </a:p>
          <a:p>
            <a:r>
              <a:rPr lang="en-US" dirty="0" smtClean="0"/>
              <a:t>Architectural issues cross module boundaries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Orchestration/choreography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architect creates pieces for certain reasons</a:t>
            </a:r>
          </a:p>
          <a:p>
            <a:r>
              <a:rPr lang="en-US" dirty="0" smtClean="0"/>
              <a:t>And connects certain pieces to achieve specific objectives.</a:t>
            </a:r>
          </a:p>
          <a:p>
            <a:r>
              <a:rPr lang="en-US" dirty="0" smtClean="0"/>
              <a:t>The architect orchestrates the interactions of the pieces of the system but leaves the details to the engineers.</a:t>
            </a:r>
            <a:endParaRPr lang="en-US" dirty="0"/>
          </a:p>
        </p:txBody>
      </p:sp>
      <p:pic>
        <p:nvPicPr>
          <p:cNvPr id="4098" name="Picture 2" descr="C:\Users\McGregor\AppData\Local\Microsoft\Windows\Temporary Internet Files\Content.IE5\T264PTY1\MC90008889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953000"/>
            <a:ext cx="1827886" cy="1733702"/>
          </a:xfrm>
          <a:prstGeom prst="rect">
            <a:avLst/>
          </a:prstGeom>
          <a:noFill/>
        </p:spPr>
      </p:pic>
      <p:pic>
        <p:nvPicPr>
          <p:cNvPr id="4099" name="Picture 3" descr="C:\Users\McGregor\AppData\Local\Microsoft\Windows\Temporary Internet Files\Content.IE5\YUZD0NUO\MC90001706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272567"/>
            <a:ext cx="1200912" cy="1414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System/software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system</a:t>
            </a:r>
            <a:r>
              <a:rPr lang="en-US" dirty="0" smtClean="0"/>
              <a:t> is the complete package needed to solve a problem. It will usually include:</a:t>
            </a:r>
          </a:p>
          <a:p>
            <a:pPr lvl="1"/>
            <a:r>
              <a:rPr lang="en-US" b="1" dirty="0" smtClean="0"/>
              <a:t>Hardware</a:t>
            </a:r>
            <a:r>
              <a:rPr lang="en-US" dirty="0" smtClean="0"/>
              <a:t> – stand-alone computer; an electronic controller embedded in an assembly such as a brake assembly; an integrated multi-function device such as a cell-phone</a:t>
            </a:r>
          </a:p>
          <a:p>
            <a:pPr lvl="1"/>
            <a:r>
              <a:rPr lang="en-US" b="1" dirty="0" smtClean="0"/>
              <a:t>Software</a:t>
            </a:r>
            <a:r>
              <a:rPr lang="en-US" dirty="0" smtClean="0"/>
              <a:t> – an operating system or an end-user application</a:t>
            </a:r>
          </a:p>
          <a:p>
            <a:pPr lvl="1"/>
            <a:r>
              <a:rPr lang="en-US" dirty="0" smtClean="0"/>
              <a:t>May include </a:t>
            </a:r>
            <a:r>
              <a:rPr lang="en-US" b="1" dirty="0" smtClean="0"/>
              <a:t>people</a:t>
            </a:r>
            <a:r>
              <a:rPr lang="en-US" dirty="0" smtClean="0"/>
              <a:t> such as the users and other stakeholders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</a:t>
            </a:r>
          </a:p>
          <a:p>
            <a:r>
              <a:rPr lang="en-US" dirty="0" smtClean="0"/>
              <a:t>System of systems</a:t>
            </a:r>
          </a:p>
          <a:p>
            <a:r>
              <a:rPr lang="en-US" dirty="0" smtClean="0"/>
              <a:t>Cyber-physical system</a:t>
            </a:r>
          </a:p>
          <a:p>
            <a:r>
              <a:rPr lang="en-US" dirty="0" smtClean="0"/>
              <a:t>Complex adaptive systems</a:t>
            </a:r>
          </a:p>
          <a:p>
            <a:r>
              <a:rPr lang="en-US" dirty="0" smtClean="0"/>
              <a:t>Ultra-large scale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xxxx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</a:p>
          <a:p>
            <a:r>
              <a:rPr lang="en-US" dirty="0" smtClean="0"/>
              <a:t>System architecture</a:t>
            </a:r>
          </a:p>
          <a:p>
            <a:r>
              <a:rPr lang="en-US" dirty="0" smtClean="0"/>
              <a:t>Reference architecture</a:t>
            </a:r>
          </a:p>
          <a:p>
            <a:r>
              <a:rPr lang="en-US" dirty="0" smtClean="0"/>
              <a:t>Enterprise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adaptive</a:t>
            </a:r>
          </a:p>
          <a:p>
            <a:pPr lvl="1"/>
            <a:r>
              <a:rPr lang="en-US" dirty="0" smtClean="0"/>
              <a:t>Pre-configured vs sensing the current environment</a:t>
            </a:r>
            <a:endParaRPr lang="en-US" dirty="0"/>
          </a:p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Controls heart rate in real time</a:t>
            </a:r>
          </a:p>
          <a:p>
            <a:r>
              <a:rPr lang="en-US" dirty="0" smtClean="0"/>
              <a:t>Longevity</a:t>
            </a:r>
          </a:p>
          <a:p>
            <a:pPr lvl="1"/>
            <a:r>
              <a:rPr lang="en-US" dirty="0" smtClean="0"/>
              <a:t>Web site vs embedded control</a:t>
            </a:r>
          </a:p>
          <a:p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uman interaction </a:t>
            </a:r>
          </a:p>
          <a:p>
            <a:pPr lvl="1"/>
            <a:r>
              <a:rPr lang="en-US" dirty="0" smtClean="0"/>
              <a:t>Candy crush vs autonomous vehicle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03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stakeholder is any person with an interest in the system.</a:t>
            </a:r>
          </a:p>
          <a:p>
            <a:r>
              <a:rPr lang="en-US" dirty="0" smtClean="0"/>
              <a:t>We will listen harder to some stakeholders than others.</a:t>
            </a:r>
          </a:p>
          <a:p>
            <a:r>
              <a:rPr lang="en-US" dirty="0" smtClean="0"/>
              <a:t>In our techniques often we will explicitly give stakeholders differing numbers of votes based on their priority.</a:t>
            </a:r>
          </a:p>
          <a:p>
            <a:r>
              <a:rPr lang="en-US" dirty="0" smtClean="0"/>
              <a:t>The architect is a diplomat but also a dictator.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consideration – this course meets at 8am 2 days a week – can you manage that?</a:t>
            </a:r>
          </a:p>
          <a:p>
            <a:r>
              <a:rPr lang="en-US" dirty="0"/>
              <a:t>W</a:t>
            </a:r>
            <a:r>
              <a:rPr lang="en-US" dirty="0" smtClean="0"/>
              <a:t>e will use original sources on architecture but you might want “</a:t>
            </a:r>
            <a:r>
              <a:rPr lang="en-US" b="1" dirty="0"/>
              <a:t>AADL In Practice: Become an expert in software architecture modeling and analysis Kindle Edition </a:t>
            </a:r>
            <a:r>
              <a:rPr lang="en-US" dirty="0" smtClean="0"/>
              <a:t>by </a:t>
            </a:r>
            <a:r>
              <a:rPr lang="en-US" dirty="0">
                <a:hlinkClick r:id="rId2"/>
              </a:rPr>
              <a:t>Julien </a:t>
            </a:r>
            <a:r>
              <a:rPr lang="en-US" dirty="0" err="1">
                <a:hlinkClick r:id="rId2"/>
              </a:rPr>
              <a:t>Delange</a:t>
            </a:r>
            <a:r>
              <a:rPr lang="en-US" dirty="0"/>
              <a:t> (Author</a:t>
            </a:r>
            <a:r>
              <a:rPr lang="en-US" dirty="0" smtClean="0"/>
              <a:t>). Get the Kindle reader app and buy the book for 4.99</a:t>
            </a:r>
          </a:p>
          <a:p>
            <a:r>
              <a:rPr lang="en-US" dirty="0" smtClean="0"/>
              <a:t>Note the date of the final</a:t>
            </a:r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goals of the business must be reflected in the architecture of its software-intensive products.</a:t>
            </a:r>
          </a:p>
          <a:p>
            <a:r>
              <a:rPr lang="en-US" dirty="0" smtClean="0"/>
              <a:t>Business strategy is used to set the business goals and influence the architecture.</a:t>
            </a:r>
          </a:p>
          <a:p>
            <a:r>
              <a:rPr lang="en-US" dirty="0" smtClean="0"/>
              <a:t>Do you want to dominate the market? Become part of a community? Be the center of that community?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Porter’s 5 Forces Strategy Development Technique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33800" y="2171700"/>
            <a:ext cx="1600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Potential Entrants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33800" y="3581400"/>
            <a:ext cx="1600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Competitors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3800" y="4953000"/>
            <a:ext cx="1600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Substitutes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53200" y="3581400"/>
            <a:ext cx="1600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Buyers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3581400"/>
            <a:ext cx="1600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Suppliers</a:t>
            </a:r>
            <a:endParaRPr lang="en-US" dirty="0"/>
          </a:p>
        </p:txBody>
      </p:sp>
      <p:cxnSp>
        <p:nvCxnSpPr>
          <p:cNvPr id="10" name="Straight Connector 9"/>
          <p:cNvCxnSpPr>
            <a:stCxn id="4" idx="2"/>
            <a:endCxn id="5" idx="0"/>
          </p:cNvCxnSpPr>
          <p:nvPr/>
        </p:nvCxnSpPr>
        <p:spPr>
          <a:xfrm rot="5400000">
            <a:off x="4095750" y="3143250"/>
            <a:ext cx="876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2"/>
            <a:endCxn id="6" idx="0"/>
          </p:cNvCxnSpPr>
          <p:nvPr/>
        </p:nvCxnSpPr>
        <p:spPr>
          <a:xfrm rot="5400000">
            <a:off x="4114800" y="4533900"/>
            <a:ext cx="83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  <a:endCxn id="5" idx="1"/>
          </p:cNvCxnSpPr>
          <p:nvPr/>
        </p:nvCxnSpPr>
        <p:spPr>
          <a:xfrm>
            <a:off x="2590800" y="3848100"/>
            <a:ext cx="1143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3"/>
            <a:endCxn id="7" idx="1"/>
          </p:cNvCxnSpPr>
          <p:nvPr/>
        </p:nvCxnSpPr>
        <p:spPr>
          <a:xfrm>
            <a:off x="5334000" y="3848100"/>
            <a:ext cx="1219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msung ATIV S- World's first Windows &lt;strong&gt;Phone&lt;/strong&gt; 8 &lt;strong&gt;smartphone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" y="274638"/>
            <a:ext cx="18288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Strategy/architecture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8229600" cy="4525963"/>
          </a:xfrm>
        </p:spPr>
        <p:txBody>
          <a:bodyPr/>
          <a:lstStyle/>
          <a:p>
            <a:r>
              <a:rPr lang="en-US" sz="2400" dirty="0" smtClean="0"/>
              <a:t>Today many products are designed to work with other products. For example, the patient’s pacemaker might work with certain smart phone.</a:t>
            </a:r>
          </a:p>
          <a:p>
            <a:r>
              <a:rPr lang="en-US" sz="2400" dirty="0" smtClean="0"/>
              <a:t>Our strategy is to </a:t>
            </a:r>
          </a:p>
          <a:p>
            <a:pPr lvl="1"/>
            <a:r>
              <a:rPr lang="en-US" sz="2000" dirty="0" smtClean="0"/>
              <a:t>establish an ecosystem of companies that work together.</a:t>
            </a:r>
          </a:p>
          <a:p>
            <a:pPr lvl="1"/>
            <a:r>
              <a:rPr lang="en-US" sz="2000" dirty="0" smtClean="0"/>
              <a:t>expand our market by accommodating a variety of technologies.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ide the crest of the wave of change in cyber-physical systems</a:t>
            </a:r>
          </a:p>
          <a:p>
            <a:r>
              <a:rPr lang="en-US" sz="2400" dirty="0" smtClean="0"/>
              <a:t>Our architecture will be a domain-specific architecture that emphasizes</a:t>
            </a:r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ight weight, small footprint hardware</a:t>
            </a:r>
          </a:p>
          <a:p>
            <a:pPr lvl="1"/>
            <a:r>
              <a:rPr lang="en-US" sz="2000" dirty="0" smtClean="0"/>
              <a:t>flexibility, and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asily modified software.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2" descr="https://tse1.mm.bing.net/th?&amp;id=OIP.M7463ef5088b197f405387dcef7f84742o0&amp;w=300&amp;h=165&amp;c=0&amp;pid=1.9&amp;rs=0&amp;p=0&amp;r=0">
            <a:hlinkClick r:id="rId3" tooltip="View image details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286374"/>
            <a:ext cx="2857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Strategy/organization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762000" y="1981200"/>
            <a:ext cx="2819400" cy="114300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Architecture team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5105400" y="1981200"/>
            <a:ext cx="2819400" cy="114300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  team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687762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qualities</a:t>
            </a:r>
          </a:p>
          <a:p>
            <a:endParaRPr lang="en-US" dirty="0"/>
          </a:p>
          <a:p>
            <a:r>
              <a:rPr lang="en-US" dirty="0" smtClean="0"/>
              <a:t>Strategic direction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365549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deadlines</a:t>
            </a:r>
          </a:p>
          <a:p>
            <a:endParaRPr lang="en-US" dirty="0"/>
          </a:p>
          <a:p>
            <a:r>
              <a:rPr lang="en-US" dirty="0" smtClean="0"/>
              <a:t>Tactical decisions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17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term has many meanings.</a:t>
            </a:r>
          </a:p>
          <a:p>
            <a:r>
              <a:rPr lang="en-US" sz="2400" dirty="0" smtClean="0"/>
              <a:t>Some people see it as </a:t>
            </a:r>
          </a:p>
          <a:p>
            <a:pPr lvl="1"/>
            <a:r>
              <a:rPr lang="en-US" sz="2400" dirty="0" smtClean="0"/>
              <a:t>an operating system, or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n operating system and processor instruction set, but</a:t>
            </a:r>
          </a:p>
          <a:p>
            <a:pPr lvl="1"/>
            <a:r>
              <a:rPr lang="en-US" sz="2400" dirty="0" smtClean="0"/>
              <a:t>it may be a software platform.</a:t>
            </a:r>
          </a:p>
          <a:p>
            <a:r>
              <a:rPr lang="en-US" sz="2400" dirty="0" smtClean="0"/>
              <a:t>Essentially a “platform” is a dividing line below/ beyond which product builders have no control.</a:t>
            </a:r>
          </a:p>
          <a:p>
            <a:r>
              <a:rPr lang="en-US" sz="2400" dirty="0" smtClean="0"/>
              <a:t>A product may be intended for many platforms but each will have some unique characteristics.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windows/Intel-compatible processor is considered a platform</a:t>
            </a:r>
          </a:p>
          <a:p>
            <a:r>
              <a:rPr lang="en-US" dirty="0" smtClean="0"/>
              <a:t>The software architect for an application, which will execute on the platform, has to understand the characteristics of the platform.</a:t>
            </a:r>
          </a:p>
          <a:p>
            <a:r>
              <a:rPr lang="en-US" dirty="0" smtClean="0"/>
              <a:t>In organizations that manufacture platforms, the software architect may be part of an architecture team that covers both hardware and software.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platform is often the basis for an ecosystem.</a:t>
            </a:r>
          </a:p>
          <a:p>
            <a:r>
              <a:rPr lang="en-US" dirty="0" smtClean="0"/>
              <a:t>An ecosystem is a group of systems or companies that enhance or degrade each other.</a:t>
            </a:r>
          </a:p>
          <a:p>
            <a:r>
              <a:rPr lang="en-US" dirty="0" smtClean="0"/>
              <a:t>For example, there may be several accounting packages all within the same ecosystem.</a:t>
            </a:r>
          </a:p>
          <a:p>
            <a:r>
              <a:rPr lang="en-US" dirty="0" smtClean="0"/>
              <a:t>A company may deploy their products in multiple ecosystems with different sets of features, the Exchange mail server.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ecosystem encompasses a wide range of types of companies and every member of the ecosystem is a stakeholder (although with varying levels of influence).</a:t>
            </a:r>
          </a:p>
          <a:p>
            <a:r>
              <a:rPr lang="en-US" sz="2800" dirty="0" smtClean="0"/>
              <a:t>The ecosystem can control directions of the marketplace if it is sufficiently large and influential</a:t>
            </a:r>
          </a:p>
          <a:p>
            <a:endParaRPr lang="en-US" sz="2800" dirty="0" smtClean="0"/>
          </a:p>
          <a:p>
            <a:r>
              <a:rPr lang="en-US" sz="1200" dirty="0" smtClean="0"/>
              <a:t>http://advice.cio.com/thomas_wailgum/11248/apples_ipad_ecosystem_suppliers_and_developers_hard_at_work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is not a course on requirements but they are a necessary input into the architecting process</a:t>
            </a:r>
          </a:p>
          <a:p>
            <a:r>
              <a:rPr lang="en-US" sz="2400" dirty="0" smtClean="0"/>
              <a:t>We will use a two phase approach that starts with use cases followed by </a:t>
            </a:r>
            <a:r>
              <a:rPr lang="en-US" sz="2400" dirty="0" err="1" smtClean="0"/>
              <a:t>reqspec</a:t>
            </a:r>
            <a:r>
              <a:rPr lang="en-US" sz="2400" dirty="0" smtClean="0"/>
              <a:t>, a language in ALISA. </a:t>
            </a:r>
          </a:p>
          <a:p>
            <a:r>
              <a:rPr lang="en-US" sz="2400" dirty="0" smtClean="0"/>
              <a:t>A use case is a description of an actual “use” of the system to be developed.</a:t>
            </a:r>
          </a:p>
          <a:p>
            <a:r>
              <a:rPr lang="en-US" sz="2400" dirty="0" smtClean="0"/>
              <a:t>An actor is the source of the stimulus from outside the system.</a:t>
            </a:r>
          </a:p>
          <a:p>
            <a:r>
              <a:rPr lang="en-US" sz="2400" dirty="0" smtClean="0"/>
              <a:t>The use is a set of stimulus/response pairs.</a:t>
            </a:r>
          </a:p>
          <a:p>
            <a:r>
              <a:rPr lang="en-US" sz="2400" dirty="0" smtClean="0"/>
              <a:t>There are relationships between uses: extends, generalizes, includes.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the things that the system must be able to do:</a:t>
            </a:r>
          </a:p>
          <a:p>
            <a:pPr lvl="1"/>
            <a:r>
              <a:rPr lang="en-US" dirty="0" smtClean="0"/>
              <a:t>Example: The pacemaker issues a measured voltage to the leads attached to the heart.</a:t>
            </a:r>
          </a:p>
          <a:p>
            <a:pPr lvl="1"/>
            <a:r>
              <a:rPr lang="en-US" dirty="0" smtClean="0"/>
              <a:t>Typically 80% of project problems are related to the requirements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Designing the architecture</a:t>
            </a:r>
          </a:p>
          <a:p>
            <a:pPr lvl="1"/>
            <a:r>
              <a:rPr lang="en-US" dirty="0" smtClean="0"/>
              <a:t>A process</a:t>
            </a:r>
          </a:p>
          <a:p>
            <a:pPr lvl="1"/>
            <a:r>
              <a:rPr lang="en-US" dirty="0" smtClean="0"/>
              <a:t>Techniques </a:t>
            </a:r>
          </a:p>
          <a:p>
            <a:r>
              <a:rPr lang="en-US" dirty="0" smtClean="0"/>
              <a:t>Communicating the architecture</a:t>
            </a:r>
          </a:p>
          <a:p>
            <a:pPr lvl="1"/>
            <a:r>
              <a:rPr lang="en-US" dirty="0" smtClean="0"/>
              <a:t>Notations</a:t>
            </a:r>
          </a:p>
          <a:p>
            <a:pPr lvl="1"/>
            <a:r>
              <a:rPr lang="en-US" dirty="0" smtClean="0"/>
              <a:t>Content </a:t>
            </a:r>
          </a:p>
          <a:p>
            <a:r>
              <a:rPr lang="en-US" dirty="0" smtClean="0"/>
              <a:t>Optimizing business value using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architecture</a:t>
            </a:r>
            <a:endParaRPr lang="en-US" dirty="0"/>
          </a:p>
        </p:txBody>
      </p:sp>
      <p:pic>
        <p:nvPicPr>
          <p:cNvPr id="5122" name="Picture 2" descr="C:\Users\McGregor\AppData\Local\Microsoft\Windows\Temporary Internet Files\Content.IE5\GSZJL8D1\MC90026540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953000"/>
            <a:ext cx="1788566" cy="1700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“How” a functional requirement is carried out</a:t>
            </a:r>
          </a:p>
          <a:p>
            <a:pPr lvl="1"/>
            <a:r>
              <a:rPr lang="en-US" sz="2000" dirty="0" smtClean="0"/>
              <a:t>How fast must it be carried out</a:t>
            </a:r>
          </a:p>
          <a:p>
            <a:pPr lvl="1"/>
            <a:r>
              <a:rPr lang="en-US" sz="2000" dirty="0" smtClean="0"/>
              <a:t>How reliably </a:t>
            </a:r>
          </a:p>
          <a:p>
            <a:r>
              <a:rPr lang="en-US" sz="2000" dirty="0" smtClean="0"/>
              <a:t>A quality attribute is a characteristic or property of a piece of software</a:t>
            </a:r>
          </a:p>
          <a:p>
            <a:r>
              <a:rPr lang="en-US" sz="2000" dirty="0" smtClean="0"/>
              <a:t>A non-functional requirement is a constraint on the value of a quality attribute for the system under design</a:t>
            </a:r>
          </a:p>
          <a:p>
            <a:r>
              <a:rPr lang="en-US" sz="2000" dirty="0" smtClean="0"/>
              <a:t>“The addition of a new feature must be done in 5 days or less” – non-functional requirement on the modifiability quality attribute</a:t>
            </a:r>
          </a:p>
          <a:p>
            <a:r>
              <a:rPr lang="en-US" sz="2000" dirty="0" smtClean="0"/>
              <a:t>“The velocity of the vehicle must be reduced to zero within X seconds” – </a:t>
            </a:r>
            <a:r>
              <a:rPr lang="en-US" sz="2000" dirty="0" err="1" smtClean="0"/>
              <a:t>stopability</a:t>
            </a:r>
            <a:r>
              <a:rPr lang="en-US" sz="2000" dirty="0" smtClean="0"/>
              <a:t> quality attribute</a:t>
            </a:r>
          </a:p>
          <a:p>
            <a:r>
              <a:rPr lang="en-US" sz="2000" dirty="0" smtClean="0"/>
              <a:t>A quality attribute is sometimes termed an “</a:t>
            </a:r>
            <a:r>
              <a:rPr lang="en-US" sz="2000" dirty="0" err="1" smtClean="0"/>
              <a:t>ility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943600" cy="4525963"/>
          </a:xfrm>
        </p:spPr>
        <p:txBody>
          <a:bodyPr/>
          <a:lstStyle/>
          <a:p>
            <a:r>
              <a:rPr lang="en-US" sz="2400" dirty="0" smtClean="0"/>
              <a:t>Actor is a stimulus from outside the system</a:t>
            </a:r>
          </a:p>
          <a:p>
            <a:r>
              <a:rPr lang="en-US" sz="2400" dirty="0" smtClean="0"/>
              <a:t>Actors are a subset of stakeholders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496894"/>
            <a:ext cx="6953250" cy="436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diagram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3124200" cy="4525963"/>
          </a:xfrm>
        </p:spPr>
        <p:txBody>
          <a:bodyPr/>
          <a:lstStyle/>
          <a:p>
            <a:r>
              <a:rPr lang="en-US" sz="2000" dirty="0" smtClean="0"/>
              <a:t>Use case is a single use of the system triggered by an actor.</a:t>
            </a:r>
          </a:p>
          <a:p>
            <a:r>
              <a:rPr lang="en-US" sz="2000" dirty="0" smtClean="0"/>
              <a:t>Association relates an actor to a use</a:t>
            </a:r>
          </a:p>
          <a:p>
            <a:r>
              <a:rPr lang="en-US" sz="2000" dirty="0" smtClean="0"/>
              <a:t>Extension relates a use to a use by adding on. </a:t>
            </a:r>
          </a:p>
          <a:p>
            <a:r>
              <a:rPr lang="en-US" sz="2000" dirty="0" smtClean="0"/>
              <a:t>Generalization relates a use to a use by resolving abstractions.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1600200"/>
            <a:ext cx="55245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2046" y="6430963"/>
            <a:ext cx="90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Reference: </a:t>
            </a:r>
            <a:r>
              <a:rPr lang="en-US" i="1" dirty="0" smtClean="0"/>
              <a:t>www-edlab.cs.umass.edu/cs520/OMG-</a:t>
            </a:r>
            <a:r>
              <a:rPr lang="en-US" b="1" i="1" dirty="0" smtClean="0"/>
              <a:t>Tutorial</a:t>
            </a:r>
            <a:r>
              <a:rPr lang="en-US" i="1" dirty="0" smtClean="0"/>
              <a:t>s/Tut2BehaviorModeling.ppt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6850"/>
          </a:xfrm>
        </p:spPr>
        <p:txBody>
          <a:bodyPr/>
          <a:lstStyle/>
          <a:p>
            <a:r>
              <a:rPr lang="en-US" sz="2000" dirty="0" smtClean="0"/>
              <a:t>Shows the sequence of interactions.</a:t>
            </a:r>
          </a:p>
          <a:p>
            <a:r>
              <a:rPr lang="en-US" sz="2000" dirty="0" smtClean="0"/>
              <a:t>Each “life line” – the vertical line – is the life of an object – an instance of a class.</a:t>
            </a:r>
          </a:p>
          <a:p>
            <a:r>
              <a:rPr lang="en-US" sz="2000" dirty="0" smtClean="0"/>
              <a:t>Closed arrows are synchronous and open arrows are asynchronous messages.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3067050"/>
            <a:ext cx="68484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Specification/Interface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specification defines the public methods (functions) that a module provides.</a:t>
            </a:r>
          </a:p>
          <a:p>
            <a:r>
              <a:rPr lang="en-US" dirty="0" smtClean="0"/>
              <a:t>An interface defines the interaction of two or more modules through provided and required methods. </a:t>
            </a:r>
          </a:p>
          <a:p>
            <a:r>
              <a:rPr lang="en-US" dirty="0" smtClean="0"/>
              <a:t>An architecture defines modules, their specifications, and interfaces and determines which modules should be associated in the interface.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895600" cy="4525963"/>
          </a:xfrm>
        </p:spPr>
        <p:txBody>
          <a:bodyPr/>
          <a:lstStyle/>
          <a:p>
            <a:r>
              <a:rPr lang="en-US" dirty="0" smtClean="0"/>
              <a:t>Different ways of looking at the same thing.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257300"/>
            <a:ext cx="56292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entity, 3 views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23581"/>
            <a:ext cx="8229600" cy="20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CVRIA views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29200" y="1417638"/>
            <a:ext cx="3996906" cy="5349574"/>
            <a:chOff x="4396776" y="874142"/>
            <a:chExt cx="4324530" cy="5893070"/>
          </a:xfrm>
        </p:grpSpPr>
        <p:pic>
          <p:nvPicPr>
            <p:cNvPr id="1026" name="Picture 2" descr="An icon shown as a blue parallelogram representing the Enterprise Viewpoi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531" y="874142"/>
              <a:ext cx="4295775" cy="152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This diagram shows the functional view with a graphic showing lines of ones and zeros going back and forth between 2 functions and a diagram with circles and lines connecting the circle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255" y="2398143"/>
              <a:ext cx="4124325" cy="1466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An icon shown as a purple parallelogram representing the Physical Viewpoin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529" y="3843036"/>
              <a:ext cx="4295775" cy="152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An icon shown as a green parallelogram representing the Communications Viewpoi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776" y="5367037"/>
              <a:ext cx="42957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45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architecture -   Control/Feedback </a:t>
            </a:r>
            <a:r>
              <a:rPr lang="en-US" dirty="0"/>
              <a:t>L</a:t>
            </a:r>
            <a:r>
              <a:rPr lang="en-US" dirty="0" smtClean="0"/>
              <a:t>oop</a:t>
            </a:r>
            <a:endParaRPr lang="en-US" dirty="0"/>
          </a:p>
        </p:txBody>
      </p:sp>
      <p:pic>
        <p:nvPicPr>
          <p:cNvPr id="1026" name="Picture 2" descr="Image result for control feedback loop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21431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4573587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abstract description.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pattern</a:t>
            </a:r>
            <a:endParaRPr lang="en-US" dirty="0"/>
          </a:p>
        </p:txBody>
      </p:sp>
      <p:pic>
        <p:nvPicPr>
          <p:cNvPr id="4" name="Picture 2" descr="Image result for control feedback loop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70941"/>
            <a:ext cx="21431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Cadet T87K1007"/>
          <p:cNvSpPr>
            <a:spLocks noChangeAspect="1" noChangeArrowheads="1"/>
          </p:cNvSpPr>
          <p:nvPr/>
        </p:nvSpPr>
        <p:spPr bwMode="auto">
          <a:xfrm>
            <a:off x="155575" y="-1449647"/>
            <a:ext cx="3143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    in White Full 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3" y="6858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819400" y="2447141"/>
            <a:ext cx="609600" cy="182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Image result for vehicle cruise control sys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70588"/>
            <a:ext cx="1244600" cy="83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5486400" y="2370941"/>
            <a:ext cx="762000" cy="319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2" name="Picture 14" descr="Image result for control feedback loop architecture for uav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98532"/>
            <a:ext cx="52387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4366823" y="4531816"/>
            <a:ext cx="0" cy="668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88375" y="280016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thermostat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13500" y="284632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Cruise control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502920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Autonomous navigation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5775" y="1251381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application of the abstract description..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probably didn’t know when you registered that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really several courses in one: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Business strategy</a:t>
            </a:r>
          </a:p>
          <a:p>
            <a:pPr lvl="1"/>
            <a:r>
              <a:rPr lang="en-US" dirty="0" smtClean="0"/>
              <a:t>Organizational theory</a:t>
            </a:r>
          </a:p>
          <a:p>
            <a:pPr lvl="1"/>
            <a:r>
              <a:rPr lang="en-US" dirty="0" smtClean="0"/>
              <a:t>Economics </a:t>
            </a:r>
          </a:p>
          <a:p>
            <a:pPr lvl="1"/>
            <a:r>
              <a:rPr lang="en-US" dirty="0" smtClean="0"/>
              <a:t>Psychology</a:t>
            </a:r>
          </a:p>
          <a:p>
            <a:pPr lvl="1"/>
            <a:r>
              <a:rPr lang="en-US" dirty="0" smtClean="0"/>
              <a:t>Computer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– original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</a:t>
            </a:r>
          </a:p>
          <a:p>
            <a:pPr lvl="1"/>
            <a:r>
              <a:rPr lang="en-US" dirty="0" smtClean="0">
                <a:hlinkClick r:id="rId2"/>
              </a:rPr>
              <a:t>http://www.sei.cmu.edu/reports/06tr023.pdf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http://www.sei.cmu.edu/reports/07tr005.pdf</a:t>
            </a:r>
            <a:endParaRPr lang="en-US" dirty="0" smtClean="0"/>
          </a:p>
          <a:p>
            <a:r>
              <a:rPr lang="en-US" dirty="0" smtClean="0"/>
              <a:t>Communicating</a:t>
            </a:r>
          </a:p>
          <a:p>
            <a:pPr lvl="1"/>
            <a:r>
              <a:rPr lang="en-US" dirty="0" smtClean="0">
                <a:hlinkClick r:id="rId4"/>
              </a:rPr>
              <a:t>http://www.sei.cmu.edu/architecture/tools/viewsandbeyond/index.cfm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http://www.sei.cmu.edu/reports/05tn017.pdf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list for 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Install and test the required software</a:t>
            </a:r>
          </a:p>
          <a:p>
            <a:r>
              <a:rPr lang="en-US" sz="2400" dirty="0" smtClean="0"/>
              <a:t>Read the first reference and scan the rest for the running example</a:t>
            </a:r>
          </a:p>
          <a:p>
            <a:r>
              <a:rPr lang="en-US" sz="2400" dirty="0" smtClean="0"/>
              <a:t>Read the first tech report on the previous slide</a:t>
            </a:r>
          </a:p>
          <a:p>
            <a:r>
              <a:rPr lang="en-US" sz="2400" dirty="0" smtClean="0"/>
              <a:t>Get enough sleep to last the entire semester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lvl="1"/>
            <a:endParaRPr lang="en-US" dirty="0" smtClean="0"/>
          </a:p>
          <a:p>
            <a:r>
              <a:rPr lang="en-US" dirty="0"/>
              <a:t>OSATE - http://aadl.info/aadl/osate/stable/latest/products/</a:t>
            </a:r>
            <a:endParaRPr lang="en-US" dirty="0" smtClean="0"/>
          </a:p>
          <a:p>
            <a:r>
              <a:rPr lang="en-US" dirty="0" smtClean="0"/>
              <a:t>Have this installed and running by next class</a:t>
            </a:r>
          </a:p>
          <a:p>
            <a:r>
              <a:rPr lang="en-US" dirty="0" smtClean="0"/>
              <a:t>AADL tutorial information</a:t>
            </a:r>
          </a:p>
          <a:p>
            <a:pPr lvl="1"/>
            <a:r>
              <a:rPr lang="en-US" dirty="0">
                <a:hlinkClick r:id="rId2"/>
              </a:rPr>
              <a:t>http://www.openaadl.org/post/2013/07/11/aadl-esweek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    (keep looking there are copies of the slides)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software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software architecture of a program or computing system is the structure or structures of the system, which comprise software elements, the externally visible properties of those elements, and the relationships among them. </a:t>
            </a:r>
          </a:p>
          <a:p>
            <a:pPr>
              <a:buNone/>
            </a:pPr>
            <a:r>
              <a:rPr lang="en-US" i="1" dirty="0" smtClean="0">
                <a:hlinkClick r:id="rId2"/>
              </a:rPr>
              <a:t>	</a:t>
            </a:r>
            <a:r>
              <a:rPr lang="en-US" sz="2000" i="1" dirty="0" smtClean="0">
                <a:hlinkClick r:id="rId2"/>
              </a:rPr>
              <a:t>Software Architecture in Practice (2nd edition)</a:t>
            </a:r>
            <a:r>
              <a:rPr lang="en-US" sz="2000" dirty="0" smtClean="0"/>
              <a:t>, Bass, Clements, </a:t>
            </a:r>
            <a:r>
              <a:rPr lang="en-US" sz="2000" dirty="0" err="1" smtClean="0"/>
              <a:t>Kazman</a:t>
            </a:r>
            <a:r>
              <a:rPr lang="en-US" sz="2000" dirty="0" smtClean="0"/>
              <a:t>; Addison-Wesley 2003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system has an architecture</a:t>
            </a:r>
          </a:p>
          <a:p>
            <a:r>
              <a:rPr lang="en-US" dirty="0" smtClean="0"/>
              <a:t>Not every system needs a formally constructed architecture</a:t>
            </a:r>
            <a:endParaRPr lang="en-US" dirty="0"/>
          </a:p>
          <a:p>
            <a:r>
              <a:rPr lang="en-US" dirty="0" smtClean="0"/>
              <a:t>A formally created/studied architecture is needed when there are certain system characteristics that are critical to correct operation.</a:t>
            </a:r>
          </a:p>
          <a:p>
            <a:r>
              <a:rPr lang="en-US" dirty="0" smtClean="0"/>
              <a:t>“Register xx must be read every 40 nanoseconds.”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4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Embedded, real time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r>
              <a:rPr lang="en-US" dirty="0" smtClean="0"/>
              <a:t>A pacemaker artificially stimulates  a heart that is beating incorrectly.</a:t>
            </a:r>
            <a:endParaRPr lang="en-US" dirty="0"/>
          </a:p>
        </p:txBody>
      </p:sp>
      <p:pic>
        <p:nvPicPr>
          <p:cNvPr id="1026" name="Picture 2" descr="https://tse1.mm.bing.net/th?&amp;id=OIP.M7463ef5088b197f405387dcef7f84742o0&amp;w=300&amp;h=165&amp;c=0&amp;pid=1.9&amp;rs=0&amp;p=0&amp;r=0">
            <a:hlinkClick r:id="rId2" tooltip="View image detail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30360"/>
            <a:ext cx="2857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1.mm.bing.net/th?&amp;id=OIP.M0f3628790b43e20d34bf014e5b595eb6o0&amp;w=300&amp;h=240&amp;c=0&amp;pid=1.9&amp;rs=0&amp;p=0&amp;r=0">
            <a:hlinkClick r:id="rId4" tooltip="View image details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Pacemaker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 smtClean="0"/>
          </a:p>
          <a:p>
            <a:r>
              <a:rPr lang="en-US" sz="2400" dirty="0"/>
              <a:t>http://www.cardiacengineering.com/pacemakers-wallace.pdf</a:t>
            </a:r>
          </a:p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clusterlabs.org/doc/en-US/Pacemaker/1.0/html/Pacemaker_Explained/s-intro-architecture.html</a:t>
            </a:r>
            <a:endParaRPr lang="en-US" sz="2400" dirty="0" smtClean="0"/>
          </a:p>
          <a:p>
            <a:r>
              <a:rPr lang="en-US" sz="2400" dirty="0">
                <a:hlinkClick r:id="rId3"/>
              </a:rPr>
              <a:t>http://sqrl.mcmaster.ca/_</a:t>
            </a:r>
            <a:r>
              <a:rPr lang="en-US" sz="2400" dirty="0" smtClean="0">
                <a:hlinkClick r:id="rId3"/>
              </a:rPr>
              <a:t>SQRLDocuments/PACEMAKER.pdf</a:t>
            </a:r>
            <a:endParaRPr lang="en-US" sz="2400" dirty="0" smtClean="0"/>
          </a:p>
          <a:p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wiki.di.uminho.pt/twiki/pub/Education/MFES0910/ProjectoIntegrado/BSC1-Presentation.pdf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43063</TotalTime>
  <Words>1458</Words>
  <Application>Microsoft Office PowerPoint</Application>
  <PresentationFormat>On-screen Show (4:3)</PresentationFormat>
  <Paragraphs>211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ＭＳ Ｐゴシック</vt:lpstr>
      <vt:lpstr>ＭＳ Ｐゴシック</vt:lpstr>
      <vt:lpstr>Arial</vt:lpstr>
      <vt:lpstr>Calibri</vt:lpstr>
      <vt:lpstr>Verdana</vt:lpstr>
      <vt:lpstr>ヒラギノ角ゴ Pro W3</vt:lpstr>
      <vt:lpstr>syse802Template</vt:lpstr>
      <vt:lpstr>CpSc 8750</vt:lpstr>
      <vt:lpstr>Syllabus</vt:lpstr>
      <vt:lpstr>Course Threads</vt:lpstr>
      <vt:lpstr>You probably didn’t know when you registered that </vt:lpstr>
      <vt:lpstr>Tools</vt:lpstr>
      <vt:lpstr>Definition of software architecture</vt:lpstr>
      <vt:lpstr>Why??</vt:lpstr>
      <vt:lpstr>Embedded, real time system</vt:lpstr>
      <vt:lpstr>Pacemaker </vt:lpstr>
      <vt:lpstr>Starting the process</vt:lpstr>
      <vt:lpstr>The Eclipse architecture</vt:lpstr>
      <vt:lpstr>Eclipse architecture cartoon</vt:lpstr>
      <vt:lpstr>Pieces</vt:lpstr>
      <vt:lpstr>Orchestration/choreography</vt:lpstr>
      <vt:lpstr>System/software</vt:lpstr>
      <vt:lpstr>Classes of systems</vt:lpstr>
      <vt:lpstr>xxxx architecture</vt:lpstr>
      <vt:lpstr>Dimensions</vt:lpstr>
      <vt:lpstr>Stakeholders</vt:lpstr>
      <vt:lpstr>Business Goals</vt:lpstr>
      <vt:lpstr>Porter’s 5 Forces Strategy Development Technique</vt:lpstr>
      <vt:lpstr>Strategy/architecture</vt:lpstr>
      <vt:lpstr>Strategy/organization</vt:lpstr>
      <vt:lpstr>Platform</vt:lpstr>
      <vt:lpstr>Platform - 2</vt:lpstr>
      <vt:lpstr>Ecosystem</vt:lpstr>
      <vt:lpstr>Ecosystem - 2</vt:lpstr>
      <vt:lpstr>Requirements</vt:lpstr>
      <vt:lpstr>Functional requirements</vt:lpstr>
      <vt:lpstr>Non-functional requirements</vt:lpstr>
      <vt:lpstr>Use case diagram</vt:lpstr>
      <vt:lpstr>Use case diagram - 2</vt:lpstr>
      <vt:lpstr>Sequence Diagram</vt:lpstr>
      <vt:lpstr>Specification/Interface</vt:lpstr>
      <vt:lpstr>Views</vt:lpstr>
      <vt:lpstr>One entity, 3 views</vt:lpstr>
      <vt:lpstr>Multiple views</vt:lpstr>
      <vt:lpstr>1st architecture -   Control/Feedback Loop</vt:lpstr>
      <vt:lpstr>Applying the pattern</vt:lpstr>
      <vt:lpstr>Reading – original sources</vt:lpstr>
      <vt:lpstr>Action list for next class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John Mcgregor</cp:lastModifiedBy>
  <cp:revision>100</cp:revision>
  <dcterms:created xsi:type="dcterms:W3CDTF">2010-12-20T13:48:20Z</dcterms:created>
  <dcterms:modified xsi:type="dcterms:W3CDTF">2018-01-07T15:03:12Z</dcterms:modified>
</cp:coreProperties>
</file>