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0" r:id="rId2"/>
    <p:sldId id="270" r:id="rId3"/>
    <p:sldId id="263" r:id="rId4"/>
    <p:sldId id="265" r:id="rId5"/>
    <p:sldId id="267" r:id="rId6"/>
    <p:sldId id="264" r:id="rId7"/>
    <p:sldId id="268" r:id="rId8"/>
    <p:sldId id="269" r:id="rId9"/>
    <p:sldId id="266" r:id="rId10"/>
    <p:sldId id="271" r:id="rId11"/>
    <p:sldId id="272" r:id="rId12"/>
    <p:sldId id="273" r:id="rId13"/>
    <p:sldId id="274" r:id="rId14"/>
    <p:sldId id="275" r:id="rId15"/>
    <p:sldId id="261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8" d="100"/>
          <a:sy n="48" d="100"/>
        </p:scale>
        <p:origin x="-10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2/23/2014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29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2/23/2014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2/23/2014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2/23/2014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2/23/2014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2/23/2014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2/23/2014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i.cmu.edu/productlines/ppl/software_architecture_views.html#gameboard_interfac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productlines/ppl/software_architecture_views.html#speedcontrol_interface" TargetMode="External"/><Relationship Id="rId2" Type="http://schemas.openxmlformats.org/officeDocument/2006/relationships/hyperlink" Target="http://www.sei.cmu.edu/productlines/ppl/software_architecture_views.html#scoreboard_interfac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productlines/ppl/software_architecture_views.html#speedcontrol_interface" TargetMode="External"/><Relationship Id="rId2" Type="http://schemas.openxmlformats.org/officeDocument/2006/relationships/hyperlink" Target="http://www.sei.cmu.edu/productlines/ppl/software_architecture_views.html#gameboard_interfa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i.cmu.edu/productlines/ppl/software_architecture_views.html#module_generalization" TargetMode="External"/><Relationship Id="rId4" Type="http://schemas.openxmlformats.org/officeDocument/2006/relationships/hyperlink" Target="http://www.sei.cmu.edu/productlines/ppl/software_architecture_views.html#scoreboard_interfac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productlines/ppl/software_architecture_views.html#generalization" TargetMode="External"/><Relationship Id="rId2" Type="http://schemas.openxmlformats.org/officeDocument/2006/relationships/hyperlink" Target="http://www.sei.cmu.edu/productlines/ppl/software_architecture_views.html#module_generaliz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i.cmu.edu/productlines/ppl/software_architecture_views.html#scoreboard_interfa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architecture/tools/viewsandbeyond/" TargetMode="External"/><Relationship Id="rId2" Type="http://schemas.openxmlformats.org/officeDocument/2006/relationships/hyperlink" Target="http://www.sei.cmu.edu/library/abstracts/reports/05tn017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i.cmu.edu/productlines/ppl/arch_doc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err="1" smtClean="0"/>
              <a:t>CpSc</a:t>
            </a:r>
            <a:r>
              <a:rPr lang="en-US" dirty="0" smtClean="0"/>
              <a:t>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C11 - Documentation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Module Decomposition View </a:t>
            </a:r>
          </a:p>
          <a:p>
            <a:r>
              <a:rPr lang="en-US" sz="2000" dirty="0" smtClean="0"/>
              <a:t>In this section, we describe the basic structure of an AGM game. Game variations are addressed by substitution, parameterization, and specialization. Game-specific behaviors are provided by game-specific implementations of the interfaces in this document. </a:t>
            </a:r>
          </a:p>
          <a:p>
            <a:r>
              <a:rPr lang="en-US" sz="2000" b="1" dirty="0" smtClean="0"/>
              <a:t>Module Decomposition View Packet 1: Game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previous figure shows the Game component as the representation for the generic product. The following figure shows that component's interface as the top-level interface of the system (defined in the </a:t>
            </a:r>
            <a:r>
              <a:rPr lang="en-US" sz="2000" dirty="0" err="1" smtClean="0">
                <a:hlinkClick r:id="rId2"/>
              </a:rPr>
              <a:t>GameBoard</a:t>
            </a:r>
            <a:r>
              <a:rPr lang="en-US" sz="2000" dirty="0" smtClean="0">
                <a:hlinkClick r:id="rId2"/>
              </a:rPr>
              <a:t> Interface</a:t>
            </a:r>
            <a:r>
              <a:rPr lang="en-US" sz="2000" dirty="0" smtClean="0"/>
              <a:t> section) and the other major interfaces that are at the first level of decomposition within the </a:t>
            </a:r>
            <a:r>
              <a:rPr lang="en-US" sz="2000" dirty="0" err="1" smtClean="0"/>
              <a:t>GameInterface</a:t>
            </a:r>
            <a:r>
              <a:rPr lang="en-US" sz="2000" dirty="0" smtClean="0"/>
              <a:t> (defined later in this document).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presentation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7049" y="2185988"/>
            <a:ext cx="3350099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3158254"/>
          <a:ext cx="8077200" cy="3084874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385121">
                <a:tc gridSpan="2">
                  <a:txBody>
                    <a:bodyPr/>
                    <a:lstStyle/>
                    <a:p>
                      <a:r>
                        <a:rPr lang="en-US" sz="1700" b="1" i="1"/>
                        <a:t>Elements and Responsibilities for Model Decomposition View Packet 1: Game</a:t>
                      </a:r>
                      <a:endParaRPr lang="en-US" sz="17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610">
                <a:tc>
                  <a:txBody>
                    <a:bodyPr/>
                    <a:lstStyle/>
                    <a:p>
                      <a:r>
                        <a:rPr lang="en-US" sz="1400" b="1"/>
                        <a:t>Element</a:t>
                      </a:r>
                      <a:endParaRPr lang="en-US" sz="14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Responsibilities</a:t>
                      </a:r>
                      <a:endParaRPr lang="en-US" sz="14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173">
                <a:tc>
                  <a:txBody>
                    <a:bodyPr/>
                    <a:lstStyle/>
                    <a:p>
                      <a:r>
                        <a:rPr lang="en-US" sz="1400"/>
                        <a:t>GameBoard interface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This container component holds all the elements needed for the game.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0547">
                <a:tc>
                  <a:txBody>
                    <a:bodyPr/>
                    <a:lstStyle/>
                    <a:p>
                      <a:r>
                        <a:rPr lang="en-US" sz="1400"/>
                        <a:t>ScoreBoard interface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interface keeps and presents the score as the game specifies. It is defined in the </a:t>
                      </a:r>
                      <a:r>
                        <a:rPr lang="en-US" sz="1400" dirty="0" err="1">
                          <a:hlinkClick r:id="rId2"/>
                        </a:rPr>
                        <a:t>ScoreBoard</a:t>
                      </a:r>
                      <a:r>
                        <a:rPr lang="en-US" sz="1400" dirty="0">
                          <a:hlinkClick r:id="rId2"/>
                        </a:rPr>
                        <a:t> Interface</a:t>
                      </a:r>
                      <a:r>
                        <a:rPr lang="en-US" sz="1400" dirty="0"/>
                        <a:t> section.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0277">
                <a:tc>
                  <a:txBody>
                    <a:bodyPr/>
                    <a:lstStyle/>
                    <a:p>
                      <a:r>
                        <a:rPr lang="en-US" sz="1400"/>
                        <a:t>SpeedControl interface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interface controls how often a tick is issued to the </a:t>
                      </a:r>
                      <a:r>
                        <a:rPr lang="en-US" sz="1400" dirty="0" err="1"/>
                        <a:t>GameBoard</a:t>
                      </a:r>
                      <a:r>
                        <a:rPr lang="en-US" sz="1400" dirty="0"/>
                        <a:t>. It is defined in the </a:t>
                      </a:r>
                      <a:r>
                        <a:rPr lang="en-US" sz="1400" dirty="0" err="1">
                          <a:hlinkClick r:id="rId3"/>
                        </a:rPr>
                        <a:t>SpeedControl</a:t>
                      </a:r>
                      <a:r>
                        <a:rPr lang="en-US" sz="1400" dirty="0">
                          <a:hlinkClick r:id="rId3"/>
                        </a:rPr>
                        <a:t> Interface</a:t>
                      </a:r>
                      <a:r>
                        <a:rPr lang="en-US" sz="1400" dirty="0"/>
                        <a:t> section.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1957925"/>
            <a:ext cx="8208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Element Catalog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Elements and their properties.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The following table displays element details.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Relations and their properties.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The primary relation is composition. Game 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responsible for creating, managing, and killing the elements it composes.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Relations and their properties.</a:t>
            </a:r>
            <a:r>
              <a:rPr lang="en-US" sz="1800" dirty="0" smtClean="0"/>
              <a:t> The primary relation is composition. Game is responsible for creating, managing, and killing the elements it composes. </a:t>
            </a:r>
          </a:p>
          <a:p>
            <a:r>
              <a:rPr lang="en-US" sz="1800" b="1" dirty="0" smtClean="0"/>
              <a:t>Element interfaces.</a:t>
            </a:r>
            <a:r>
              <a:rPr lang="en-US" sz="1800" dirty="0" smtClean="0"/>
              <a:t> Game interface is the program's GUI. It provides the user with Game start, stop, pause, and save behaviors. The other interfaces are documented as follows: </a:t>
            </a:r>
          </a:p>
          <a:p>
            <a:r>
              <a:rPr lang="en-US" sz="1800" dirty="0" err="1" smtClean="0">
                <a:hlinkClick r:id="rId2"/>
              </a:rPr>
              <a:t>GameBoard</a:t>
            </a:r>
            <a:endParaRPr lang="en-US" sz="1800" dirty="0" smtClean="0"/>
          </a:p>
          <a:p>
            <a:r>
              <a:rPr lang="en-US" sz="1800" dirty="0" err="1" smtClean="0">
                <a:hlinkClick r:id="rId3"/>
              </a:rPr>
              <a:t>SpeedControl</a:t>
            </a:r>
            <a:endParaRPr lang="en-US" sz="1800" dirty="0" smtClean="0"/>
          </a:p>
          <a:p>
            <a:r>
              <a:rPr lang="en-US" sz="1800" dirty="0" err="1" smtClean="0">
                <a:hlinkClick r:id="rId4"/>
              </a:rPr>
              <a:t>ScoreBoard</a:t>
            </a:r>
            <a:endParaRPr lang="en-US" sz="1800" dirty="0" smtClean="0"/>
          </a:p>
          <a:p>
            <a:r>
              <a:rPr lang="en-US" sz="1800" b="1" dirty="0" smtClean="0"/>
              <a:t>Element behavior.</a:t>
            </a:r>
            <a:r>
              <a:rPr lang="en-US" sz="1800" dirty="0" smtClean="0"/>
              <a:t> The behavior is the game that is displayed to the user. </a:t>
            </a:r>
          </a:p>
          <a:p>
            <a:r>
              <a:rPr lang="en-US" sz="1800" dirty="0" smtClean="0"/>
              <a:t>Context Diagram </a:t>
            </a:r>
            <a:br>
              <a:rPr lang="en-US" sz="1800" dirty="0" smtClean="0"/>
            </a:br>
            <a:r>
              <a:rPr lang="en-US" sz="1800" dirty="0" smtClean="0"/>
              <a:t>Game is the top level of the product and the top-level context.</a:t>
            </a:r>
          </a:p>
          <a:p>
            <a:r>
              <a:rPr lang="en-US" sz="1800" dirty="0" smtClean="0"/>
              <a:t>Variation Guide </a:t>
            </a:r>
            <a:br>
              <a:rPr lang="en-US" sz="1800" dirty="0" smtClean="0"/>
            </a:br>
            <a:r>
              <a:rPr lang="en-US" sz="1800" dirty="0" smtClean="0"/>
              <a:t>Game and </a:t>
            </a:r>
            <a:r>
              <a:rPr lang="en-US" sz="1800" dirty="0" err="1" smtClean="0"/>
              <a:t>ScoreBoard</a:t>
            </a:r>
            <a:r>
              <a:rPr lang="en-US" sz="1800" dirty="0" smtClean="0"/>
              <a:t> will each be replaced by a game-specific implementation as described in the </a:t>
            </a:r>
            <a:r>
              <a:rPr lang="en-US" sz="1800" dirty="0" smtClean="0">
                <a:hlinkClick r:id="rId5"/>
              </a:rPr>
              <a:t>Module Generalization View</a:t>
            </a:r>
            <a:r>
              <a:rPr lang="en-US" sz="1800" dirty="0" smtClean="0"/>
              <a:t> section.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Variation Guide </a:t>
            </a:r>
            <a:br>
              <a:rPr lang="en-US" sz="2000" dirty="0" smtClean="0"/>
            </a:br>
            <a:r>
              <a:rPr lang="en-US" sz="2000" dirty="0" smtClean="0"/>
              <a:t>Game and </a:t>
            </a:r>
            <a:r>
              <a:rPr lang="en-US" sz="2000" dirty="0" err="1" smtClean="0"/>
              <a:t>ScoreBoard</a:t>
            </a:r>
            <a:r>
              <a:rPr lang="en-US" sz="2000" dirty="0" smtClean="0"/>
              <a:t> will each be replaced by a game-specific implementation as described in the </a:t>
            </a:r>
            <a:r>
              <a:rPr lang="en-US" sz="2000" dirty="0" smtClean="0">
                <a:hlinkClick r:id="rId2"/>
              </a:rPr>
              <a:t>Module Generalization View</a:t>
            </a:r>
            <a:r>
              <a:rPr lang="en-US" sz="2000" dirty="0" smtClean="0"/>
              <a:t> section. </a:t>
            </a:r>
          </a:p>
          <a:p>
            <a:r>
              <a:rPr lang="en-US" sz="2000" dirty="0" smtClean="0"/>
              <a:t>Architecture Background </a:t>
            </a:r>
            <a:br>
              <a:rPr lang="en-US" sz="2000" dirty="0" smtClean="0"/>
            </a:br>
            <a:r>
              <a:rPr lang="en-US" sz="2000" dirty="0" smtClean="0"/>
              <a:t>Game encapsulates game-specific behavior. It arranges the </a:t>
            </a:r>
            <a:r>
              <a:rPr lang="en-US" sz="2000" dirty="0" err="1" smtClean="0"/>
              <a:t>GameBoard</a:t>
            </a:r>
            <a:r>
              <a:rPr lang="en-US" sz="2000" dirty="0" smtClean="0"/>
              <a:t>, keeps score, and determines the won/lost status based on its rules. The composed elements are mostly generic and can be reused and rearranged to implement other games. </a:t>
            </a:r>
          </a:p>
          <a:p>
            <a:r>
              <a:rPr lang="en-US" sz="2000" dirty="0" smtClean="0"/>
              <a:t>Other Information </a:t>
            </a:r>
            <a:br>
              <a:rPr lang="en-US" sz="2000" dirty="0" smtClean="0"/>
            </a:br>
            <a:r>
              <a:rPr lang="en-US" sz="2000" dirty="0" smtClean="0"/>
              <a:t>No other information applies. </a:t>
            </a:r>
          </a:p>
          <a:p>
            <a:r>
              <a:rPr lang="en-US" sz="2000" dirty="0" smtClean="0"/>
              <a:t>Related View Packets </a:t>
            </a:r>
          </a:p>
          <a:p>
            <a:r>
              <a:rPr lang="en-US" sz="2000" dirty="0" smtClean="0">
                <a:hlinkClick r:id="rId3"/>
              </a:rPr>
              <a:t>Module Generalization View Packet 1: Game</a:t>
            </a:r>
            <a:endParaRPr lang="en-US" sz="2000" dirty="0" smtClean="0"/>
          </a:p>
          <a:p>
            <a:r>
              <a:rPr lang="en-US" sz="2000" dirty="0" err="1" smtClean="0">
                <a:hlinkClick r:id="rId4"/>
              </a:rPr>
              <a:t>ScoreBoard</a:t>
            </a:r>
            <a:r>
              <a:rPr lang="en-US" sz="2000" dirty="0" smtClean="0">
                <a:hlinkClick r:id="rId4"/>
              </a:rPr>
              <a:t> Interface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Read </a:t>
            </a:r>
            <a:r>
              <a:rPr lang="en-US" sz="2800" dirty="0" smtClean="0">
                <a:hlinkClick r:id="rId2"/>
              </a:rPr>
              <a:t>http://www.sei.cmu.edu/library/abstracts/reports/05tn017.cfm</a:t>
            </a:r>
            <a:endParaRPr lang="en-US" sz="2800" dirty="0" smtClean="0"/>
          </a:p>
          <a:p>
            <a:r>
              <a:rPr lang="en-US" sz="2800" dirty="0" smtClean="0"/>
              <a:t>Select the “download the template” link on: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hlinkClick r:id="rId3"/>
              </a:rPr>
              <a:t>http://www.sei.cmu.edu/architecture/tools/viewsandbeyond/</a:t>
            </a:r>
            <a:endParaRPr lang="en-US" sz="2800" dirty="0" smtClean="0"/>
          </a:p>
          <a:p>
            <a:r>
              <a:rPr lang="en-US" sz="2800" dirty="0" smtClean="0"/>
              <a:t>Here is example documentation for the pedagogical product line architecture: </a:t>
            </a:r>
            <a:r>
              <a:rPr lang="en-US" sz="2800" dirty="0" smtClean="0">
                <a:hlinkClick r:id="rId4"/>
              </a:rPr>
              <a:t>http://www.sei.cmu.edu/productlines/ppl/arch_docs.html</a:t>
            </a:r>
            <a:endParaRPr lang="en-US" sz="2800" dirty="0" smtClean="0"/>
          </a:p>
          <a:p>
            <a:r>
              <a:rPr lang="en-US" sz="2800" dirty="0" smtClean="0"/>
              <a:t>Fill in the template for your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Clements et al. – book that describes an approach called Views and Beyond</a:t>
            </a:r>
          </a:p>
          <a:p>
            <a:r>
              <a:rPr lang="en-US" dirty="0" smtClean="0"/>
              <a:t>IEEE 1471 adopted standard</a:t>
            </a:r>
          </a:p>
          <a:p>
            <a:endParaRPr lang="en-US" dirty="0" smtClean="0"/>
          </a:p>
          <a:p>
            <a:r>
              <a:rPr lang="en-US" dirty="0" smtClean="0"/>
              <a:t>Results in a two volume set of documentation. See the reference at the end of the slides to the pedagogical product line and follow the link to see an example two volume set.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and Viewpoints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23581"/>
            <a:ext cx="8229600" cy="20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Presents the information in the architecture from a certain perspective</a:t>
            </a:r>
          </a:p>
          <a:p>
            <a:r>
              <a:rPr lang="en-US" dirty="0" smtClean="0"/>
              <a:t>That is, it emphasizes certain aspects of the architecture over other aspects</a:t>
            </a:r>
          </a:p>
          <a:p>
            <a:r>
              <a:rPr lang="en-US" dirty="0" smtClean="0"/>
              <a:t>Example, the specification viewpoint shows the spec without showing the implementations available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define the types of elements, the relations among them, the significant properties they exhibit, and the constraints they obey for views conforming to this viewpoint.</a:t>
            </a:r>
          </a:p>
          <a:p>
            <a:pPr lvl="0"/>
            <a:r>
              <a:rPr lang="en-US" dirty="0" smtClean="0"/>
              <a:t>The basic structures in an architecture are one source of viewpoints</a:t>
            </a:r>
          </a:p>
          <a:p>
            <a:pPr lvl="0"/>
            <a:r>
              <a:rPr lang="en-US" dirty="0" smtClean="0"/>
              <a:t>Module viewpoint – Shows an individual module and information about that module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Applies a viewpoint to the architecture for a specific stakeholder</a:t>
            </a:r>
          </a:p>
          <a:p>
            <a:r>
              <a:rPr lang="en-US" dirty="0" smtClean="0"/>
              <a:t>Every stakeholder should have at least one view that speaks to their concerns</a:t>
            </a:r>
          </a:p>
          <a:p>
            <a:r>
              <a:rPr lang="en-US" dirty="0" smtClean="0"/>
              <a:t>The view should put the information into context but not confuse the reader with extraneous material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a user interface designer would want a view that shows each module used in the interface from the viewpoint of that module’s definition.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Name of view</a:t>
            </a:r>
          </a:p>
          <a:p>
            <a:pPr lvl="0"/>
            <a:r>
              <a:rPr lang="en-US" dirty="0" smtClean="0"/>
              <a:t>View description</a:t>
            </a:r>
          </a:p>
          <a:p>
            <a:r>
              <a:rPr lang="en-US" dirty="0" smtClean="0"/>
              <a:t>Primary presentation</a:t>
            </a:r>
          </a:p>
          <a:p>
            <a:r>
              <a:rPr lang="en-US" dirty="0" smtClean="0"/>
              <a:t>List of view packets</a:t>
            </a:r>
          </a:p>
          <a:p>
            <a:r>
              <a:rPr lang="en-US" dirty="0" smtClean="0"/>
              <a:t>Element catalog</a:t>
            </a:r>
          </a:p>
          <a:p>
            <a:r>
              <a:rPr lang="en-US" dirty="0" smtClean="0"/>
              <a:t>Context diagram</a:t>
            </a:r>
          </a:p>
          <a:p>
            <a:pPr lvl="0"/>
            <a:r>
              <a:rPr lang="en-US" dirty="0" smtClean="0"/>
              <a:t>Variability mechanisms</a:t>
            </a:r>
          </a:p>
          <a:p>
            <a:r>
              <a:rPr lang="en-US" dirty="0" smtClean="0"/>
              <a:t>Architecture background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Primary Presentation </a:t>
            </a:r>
          </a:p>
          <a:p>
            <a:r>
              <a:rPr lang="en-US" sz="2000" dirty="0" smtClean="0"/>
              <a:t>Element Catalog</a:t>
            </a:r>
          </a:p>
          <a:p>
            <a:r>
              <a:rPr lang="en-US" sz="2000" dirty="0" smtClean="0"/>
              <a:t>Properties of the elements </a:t>
            </a:r>
          </a:p>
          <a:p>
            <a:r>
              <a:rPr lang="en-US" sz="2000" dirty="0" smtClean="0"/>
              <a:t>Relations and their properties</a:t>
            </a:r>
          </a:p>
          <a:p>
            <a:r>
              <a:rPr lang="en-US" sz="2000" dirty="0" smtClean="0"/>
              <a:t>Element interfaces</a:t>
            </a:r>
          </a:p>
          <a:p>
            <a:r>
              <a:rPr lang="en-US" sz="2000" dirty="0" smtClean="0"/>
              <a:t>Element behavior</a:t>
            </a:r>
          </a:p>
          <a:p>
            <a:r>
              <a:rPr lang="en-US" sz="2000" dirty="0" smtClean="0"/>
              <a:t>Context Diagram </a:t>
            </a:r>
          </a:p>
          <a:p>
            <a:r>
              <a:rPr lang="en-US" sz="2000" dirty="0" smtClean="0"/>
              <a:t>Variation Guide </a:t>
            </a:r>
          </a:p>
          <a:p>
            <a:r>
              <a:rPr lang="en-US" sz="2000" dirty="0" smtClean="0"/>
              <a:t>Architecture Background </a:t>
            </a:r>
          </a:p>
          <a:p>
            <a:pPr lvl="1">
              <a:buNone/>
            </a:pPr>
            <a:r>
              <a:rPr lang="en-US" sz="1600" b="1" dirty="0" smtClean="0"/>
              <a:t>	Rationale.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b="1" dirty="0" smtClean="0"/>
              <a:t>Analysis results.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b="1" dirty="0" smtClean="0"/>
              <a:t>Assumptions.</a:t>
            </a:r>
            <a:r>
              <a:rPr lang="en-US" sz="1600" dirty="0" smtClean="0"/>
              <a:t> </a:t>
            </a:r>
          </a:p>
          <a:p>
            <a:r>
              <a:rPr lang="en-US" sz="2000" dirty="0" smtClean="0"/>
              <a:t>Other Information </a:t>
            </a:r>
          </a:p>
          <a:p>
            <a:r>
              <a:rPr lang="en-US" sz="2000" dirty="0" smtClean="0"/>
              <a:t>Related View Packets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6562</TotalTime>
  <Words>557</Words>
  <Application>Microsoft Office PowerPoint</Application>
  <PresentationFormat>On-screen Show (4:3)</PresentationFormat>
  <Paragraphs>90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syse802Template</vt:lpstr>
      <vt:lpstr>CpSc 875</vt:lpstr>
      <vt:lpstr>2 sources</vt:lpstr>
      <vt:lpstr>Views and Viewpoints</vt:lpstr>
      <vt:lpstr>Viewpoint</vt:lpstr>
      <vt:lpstr>Viewpoint</vt:lpstr>
      <vt:lpstr>View </vt:lpstr>
      <vt:lpstr>View</vt:lpstr>
      <vt:lpstr>View</vt:lpstr>
      <vt:lpstr>View Packet</vt:lpstr>
      <vt:lpstr>Example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Windows User</cp:lastModifiedBy>
  <cp:revision>10</cp:revision>
  <dcterms:created xsi:type="dcterms:W3CDTF">2011-02-24T01:11:37Z</dcterms:created>
  <dcterms:modified xsi:type="dcterms:W3CDTF">2014-02-23T11:14:33Z</dcterms:modified>
</cp:coreProperties>
</file>