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7" r:id="rId3"/>
    <p:sldId id="258" r:id="rId4"/>
    <p:sldId id="256" r:id="rId5"/>
    <p:sldId id="259" r:id="rId6"/>
    <p:sldId id="261" r:id="rId7"/>
    <p:sldId id="263" r:id="rId8"/>
    <p:sldId id="262" r:id="rId9"/>
    <p:sldId id="264" r:id="rId10"/>
    <p:sldId id="265" r:id="rId11"/>
    <p:sldId id="267" r:id="rId12"/>
    <p:sldId id="268" r:id="rId13"/>
    <p:sldId id="266" r:id="rId14"/>
    <p:sldId id="270" r:id="rId15"/>
    <p:sldId id="269" r:id="rId16"/>
    <p:sldId id="271" r:id="rId17"/>
    <p:sldId id="273" r:id="rId18"/>
    <p:sldId id="276" r:id="rId19"/>
    <p:sldId id="277" r:id="rId20"/>
    <p:sldId id="272" r:id="rId21"/>
    <p:sldId id="274" r:id="rId22"/>
    <p:sldId id="275" r:id="rId23"/>
    <p:sldId id="280" r:id="rId24"/>
    <p:sldId id="279" r:id="rId25"/>
    <p:sldId id="278" r:id="rId26"/>
    <p:sldId id="28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8" d="100"/>
          <a:sy n="68" d="100"/>
        </p:scale>
        <p:origin x="90"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1B79F3-BF18-4507-98D9-C795495D2DD2}"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9EAEC-5DE7-49F2-B43F-91F1EC4E32D6}" type="slidenum">
              <a:rPr lang="en-US" smtClean="0"/>
              <a:t>‹#›</a:t>
            </a:fld>
            <a:endParaRPr lang="en-US"/>
          </a:p>
        </p:txBody>
      </p:sp>
    </p:spTree>
    <p:extLst>
      <p:ext uri="{BB962C8B-B14F-4D97-AF65-F5344CB8AC3E}">
        <p14:creationId xmlns:p14="http://schemas.microsoft.com/office/powerpoint/2010/main" val="3043861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1B79F3-BF18-4507-98D9-C795495D2DD2}"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9EAEC-5DE7-49F2-B43F-91F1EC4E32D6}" type="slidenum">
              <a:rPr lang="en-US" smtClean="0"/>
              <a:t>‹#›</a:t>
            </a:fld>
            <a:endParaRPr lang="en-US"/>
          </a:p>
        </p:txBody>
      </p:sp>
    </p:spTree>
    <p:extLst>
      <p:ext uri="{BB962C8B-B14F-4D97-AF65-F5344CB8AC3E}">
        <p14:creationId xmlns:p14="http://schemas.microsoft.com/office/powerpoint/2010/main" val="2085819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1B79F3-BF18-4507-98D9-C795495D2DD2}"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9EAEC-5DE7-49F2-B43F-91F1EC4E32D6}" type="slidenum">
              <a:rPr lang="en-US" smtClean="0"/>
              <a:t>‹#›</a:t>
            </a:fld>
            <a:endParaRPr lang="en-US"/>
          </a:p>
        </p:txBody>
      </p:sp>
    </p:spTree>
    <p:extLst>
      <p:ext uri="{BB962C8B-B14F-4D97-AF65-F5344CB8AC3E}">
        <p14:creationId xmlns:p14="http://schemas.microsoft.com/office/powerpoint/2010/main" val="3895819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1B79F3-BF18-4507-98D9-C795495D2DD2}"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9EAEC-5DE7-49F2-B43F-91F1EC4E32D6}" type="slidenum">
              <a:rPr lang="en-US" smtClean="0"/>
              <a:t>‹#›</a:t>
            </a:fld>
            <a:endParaRPr lang="en-US"/>
          </a:p>
        </p:txBody>
      </p:sp>
    </p:spTree>
    <p:extLst>
      <p:ext uri="{BB962C8B-B14F-4D97-AF65-F5344CB8AC3E}">
        <p14:creationId xmlns:p14="http://schemas.microsoft.com/office/powerpoint/2010/main" val="379289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C1B79F3-BF18-4507-98D9-C795495D2DD2}"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9EAEC-5DE7-49F2-B43F-91F1EC4E32D6}" type="slidenum">
              <a:rPr lang="en-US" smtClean="0"/>
              <a:t>‹#›</a:t>
            </a:fld>
            <a:endParaRPr lang="en-US"/>
          </a:p>
        </p:txBody>
      </p:sp>
    </p:spTree>
    <p:extLst>
      <p:ext uri="{BB962C8B-B14F-4D97-AF65-F5344CB8AC3E}">
        <p14:creationId xmlns:p14="http://schemas.microsoft.com/office/powerpoint/2010/main" val="2769051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1B79F3-BF18-4507-98D9-C795495D2DD2}" type="datetimeFigureOut">
              <a:rPr lang="en-US" smtClean="0"/>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D9EAEC-5DE7-49F2-B43F-91F1EC4E32D6}" type="slidenum">
              <a:rPr lang="en-US" smtClean="0"/>
              <a:t>‹#›</a:t>
            </a:fld>
            <a:endParaRPr lang="en-US"/>
          </a:p>
        </p:txBody>
      </p:sp>
    </p:spTree>
    <p:extLst>
      <p:ext uri="{BB962C8B-B14F-4D97-AF65-F5344CB8AC3E}">
        <p14:creationId xmlns:p14="http://schemas.microsoft.com/office/powerpoint/2010/main" val="2889920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1B79F3-BF18-4507-98D9-C795495D2DD2}" type="datetimeFigureOut">
              <a:rPr lang="en-US" smtClean="0"/>
              <a:t>2/15/2017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D9EAEC-5DE7-49F2-B43F-91F1EC4E32D6}" type="slidenum">
              <a:rPr lang="en-US" smtClean="0"/>
              <a:t>‹#›</a:t>
            </a:fld>
            <a:endParaRPr lang="en-US"/>
          </a:p>
        </p:txBody>
      </p:sp>
    </p:spTree>
    <p:extLst>
      <p:ext uri="{BB962C8B-B14F-4D97-AF65-F5344CB8AC3E}">
        <p14:creationId xmlns:p14="http://schemas.microsoft.com/office/powerpoint/2010/main" val="2519501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1B79F3-BF18-4507-98D9-C795495D2DD2}" type="datetimeFigureOut">
              <a:rPr lang="en-US" smtClean="0"/>
              <a:t>2/15/2017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D9EAEC-5DE7-49F2-B43F-91F1EC4E32D6}" type="slidenum">
              <a:rPr lang="en-US" smtClean="0"/>
              <a:t>‹#›</a:t>
            </a:fld>
            <a:endParaRPr lang="en-US"/>
          </a:p>
        </p:txBody>
      </p:sp>
    </p:spTree>
    <p:extLst>
      <p:ext uri="{BB962C8B-B14F-4D97-AF65-F5344CB8AC3E}">
        <p14:creationId xmlns:p14="http://schemas.microsoft.com/office/powerpoint/2010/main" val="1399988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1B79F3-BF18-4507-98D9-C795495D2DD2}" type="datetimeFigureOut">
              <a:rPr lang="en-US" smtClean="0"/>
              <a:t>2/15/2017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D9EAEC-5DE7-49F2-B43F-91F1EC4E32D6}" type="slidenum">
              <a:rPr lang="en-US" smtClean="0"/>
              <a:t>‹#›</a:t>
            </a:fld>
            <a:endParaRPr lang="en-US"/>
          </a:p>
        </p:txBody>
      </p:sp>
    </p:spTree>
    <p:extLst>
      <p:ext uri="{BB962C8B-B14F-4D97-AF65-F5344CB8AC3E}">
        <p14:creationId xmlns:p14="http://schemas.microsoft.com/office/powerpoint/2010/main" val="3877104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C1B79F3-BF18-4507-98D9-C795495D2DD2}" type="datetimeFigureOut">
              <a:rPr lang="en-US" smtClean="0"/>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D9EAEC-5DE7-49F2-B43F-91F1EC4E32D6}" type="slidenum">
              <a:rPr lang="en-US" smtClean="0"/>
              <a:t>‹#›</a:t>
            </a:fld>
            <a:endParaRPr lang="en-US"/>
          </a:p>
        </p:txBody>
      </p:sp>
    </p:spTree>
    <p:extLst>
      <p:ext uri="{BB962C8B-B14F-4D97-AF65-F5344CB8AC3E}">
        <p14:creationId xmlns:p14="http://schemas.microsoft.com/office/powerpoint/2010/main" val="3253028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C1B79F3-BF18-4507-98D9-C795495D2DD2}" type="datetimeFigureOut">
              <a:rPr lang="en-US" smtClean="0"/>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D9EAEC-5DE7-49F2-B43F-91F1EC4E32D6}" type="slidenum">
              <a:rPr lang="en-US" smtClean="0"/>
              <a:t>‹#›</a:t>
            </a:fld>
            <a:endParaRPr lang="en-US"/>
          </a:p>
        </p:txBody>
      </p:sp>
    </p:spTree>
    <p:extLst>
      <p:ext uri="{BB962C8B-B14F-4D97-AF65-F5344CB8AC3E}">
        <p14:creationId xmlns:p14="http://schemas.microsoft.com/office/powerpoint/2010/main" val="3066150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1B79F3-BF18-4507-98D9-C795495D2DD2}" type="datetimeFigureOut">
              <a:rPr lang="en-US" smtClean="0"/>
              <a:t>2/15/2017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D9EAEC-5DE7-49F2-B43F-91F1EC4E32D6}" type="slidenum">
              <a:rPr lang="en-US" smtClean="0"/>
              <a:t>‹#›</a:t>
            </a:fld>
            <a:endParaRPr lang="en-US"/>
          </a:p>
        </p:txBody>
      </p:sp>
    </p:spTree>
    <p:extLst>
      <p:ext uri="{BB962C8B-B14F-4D97-AF65-F5344CB8AC3E}">
        <p14:creationId xmlns:p14="http://schemas.microsoft.com/office/powerpoint/2010/main" val="4281839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g"/><Relationship Id="rId4" Type="http://schemas.openxmlformats.org/officeDocument/2006/relationships/image" Target="../media/image14.png"/><Relationship Id="rId9" Type="http://schemas.openxmlformats.org/officeDocument/2006/relationships/image" Target="../media/image19.jpeg"/></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smtClean="0"/>
              <a:t>Security And Architecture</a:t>
            </a:r>
            <a:endParaRPr lang="en-US" sz="5400" b="1" dirty="0"/>
          </a:p>
        </p:txBody>
      </p:sp>
      <p:sp>
        <p:nvSpPr>
          <p:cNvPr id="3" name="Content Placeholder 2"/>
          <p:cNvSpPr>
            <a:spLocks noGrp="1"/>
          </p:cNvSpPr>
          <p:nvPr>
            <p:ph idx="1"/>
          </p:nvPr>
        </p:nvSpPr>
        <p:spPr/>
        <p:txBody>
          <a:bodyPr>
            <a:normAutofit/>
          </a:bodyPr>
          <a:lstStyle/>
          <a:p>
            <a:pPr marL="0" indent="0" algn="ctr">
              <a:buNone/>
            </a:pPr>
            <a:endParaRPr lang="en-US" sz="3600" dirty="0" smtClean="0"/>
          </a:p>
          <a:p>
            <a:pPr marL="0" indent="0" algn="ctr">
              <a:buNone/>
            </a:pPr>
            <a:r>
              <a:rPr lang="en-US" sz="3600" dirty="0" smtClean="0"/>
              <a:t>CpSc 8750</a:t>
            </a:r>
          </a:p>
          <a:p>
            <a:pPr marL="0" indent="0" algn="ctr">
              <a:buNone/>
            </a:pPr>
            <a:r>
              <a:rPr lang="en-US" sz="3600" dirty="0" smtClean="0"/>
              <a:t>Wanda Moses</a:t>
            </a:r>
          </a:p>
          <a:p>
            <a:pPr marL="0" indent="0" algn="ctr">
              <a:buNone/>
            </a:pPr>
            <a:r>
              <a:rPr lang="en-US" sz="3600" dirty="0" smtClean="0"/>
              <a:t>February 16, 2017</a:t>
            </a:r>
            <a:endParaRPr lang="en-US" sz="3600" dirty="0"/>
          </a:p>
        </p:txBody>
      </p:sp>
    </p:spTree>
    <p:extLst>
      <p:ext uri="{BB962C8B-B14F-4D97-AF65-F5344CB8AC3E}">
        <p14:creationId xmlns:p14="http://schemas.microsoft.com/office/powerpoint/2010/main" val="15348159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83847"/>
          </a:xfrm>
        </p:spPr>
        <p:txBody>
          <a:bodyPr/>
          <a:lstStyle/>
          <a:p>
            <a:r>
              <a:rPr lang="en-US" dirty="0" smtClean="0"/>
              <a:t>Security Tactics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0665" y="1251508"/>
            <a:ext cx="8754793" cy="5503323"/>
          </a:xfrm>
        </p:spPr>
      </p:pic>
    </p:spTree>
    <p:extLst>
      <p:ext uri="{BB962C8B-B14F-4D97-AF65-F5344CB8AC3E}">
        <p14:creationId xmlns:p14="http://schemas.microsoft.com/office/powerpoint/2010/main" val="17685402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6561"/>
          </a:xfrm>
        </p:spPr>
        <p:txBody>
          <a:bodyPr/>
          <a:lstStyle/>
          <a:p>
            <a:r>
              <a:rPr lang="en-US" dirty="0" smtClean="0"/>
              <a:t>Security Patterns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60320" y="1181686"/>
            <a:ext cx="7680960" cy="5533749"/>
          </a:xfrm>
        </p:spPr>
      </p:pic>
    </p:spTree>
    <p:extLst>
      <p:ext uri="{BB962C8B-B14F-4D97-AF65-F5344CB8AC3E}">
        <p14:creationId xmlns:p14="http://schemas.microsoft.com/office/powerpoint/2010/main" val="39042868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88426"/>
          </a:xfrm>
        </p:spPr>
        <p:txBody>
          <a:bodyPr/>
          <a:lstStyle/>
          <a:p>
            <a:r>
              <a:rPr lang="en-US" dirty="0" smtClean="0"/>
              <a:t>Security Frameworks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40147" y="1319043"/>
            <a:ext cx="5866228" cy="5180564"/>
          </a:xfrm>
        </p:spPr>
      </p:pic>
    </p:spTree>
    <p:extLst>
      <p:ext uri="{BB962C8B-B14F-4D97-AF65-F5344CB8AC3E}">
        <p14:creationId xmlns:p14="http://schemas.microsoft.com/office/powerpoint/2010/main" val="41295282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8009" y="512229"/>
            <a:ext cx="11011904" cy="6136666"/>
          </a:xfrm>
        </p:spPr>
      </p:pic>
    </p:spTree>
    <p:extLst>
      <p:ext uri="{BB962C8B-B14F-4D97-AF65-F5344CB8AC3E}">
        <p14:creationId xmlns:p14="http://schemas.microsoft.com/office/powerpoint/2010/main" val="41774779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85373"/>
          </a:xfrm>
        </p:spPr>
        <p:txBody>
          <a:bodyPr/>
          <a:lstStyle/>
          <a:p>
            <a:r>
              <a:rPr lang="en-US" b="1" dirty="0" smtClean="0"/>
              <a:t>Case Study Protocol</a:t>
            </a:r>
            <a:endParaRPr lang="en-US" b="1" dirty="0"/>
          </a:p>
        </p:txBody>
      </p:sp>
      <p:sp>
        <p:nvSpPr>
          <p:cNvPr id="3" name="Content Placeholder 2"/>
          <p:cNvSpPr>
            <a:spLocks noGrp="1"/>
          </p:cNvSpPr>
          <p:nvPr>
            <p:ph idx="1"/>
          </p:nvPr>
        </p:nvSpPr>
        <p:spPr/>
        <p:txBody>
          <a:bodyPr/>
          <a:lstStyle/>
          <a:p>
            <a:r>
              <a:rPr lang="en-US" dirty="0" smtClean="0"/>
              <a:t>Interview the architect regarding the approach to security, the size of the system, and the effort expended on security. </a:t>
            </a:r>
          </a:p>
          <a:p>
            <a:r>
              <a:rPr lang="en-US" dirty="0" smtClean="0"/>
              <a:t>Scan the system to identify its vulnerabilities using </a:t>
            </a:r>
            <a:r>
              <a:rPr lang="en-US" b="1" i="1" dirty="0" err="1" smtClean="0"/>
              <a:t>AppScan</a:t>
            </a:r>
            <a:r>
              <a:rPr lang="en-US" dirty="0" smtClean="0"/>
              <a:t> from IBM. </a:t>
            </a:r>
          </a:p>
          <a:p>
            <a:endParaRPr lang="en-US" dirty="0"/>
          </a:p>
          <a:p>
            <a:pPr marL="0" indent="0">
              <a:buNone/>
            </a:pPr>
            <a:r>
              <a:rPr lang="en-US" dirty="0" smtClean="0"/>
              <a:t>Goal: explore tradeoff space between costs and benefits (effectiveness) of different approaches to security, and determine if there are optimal project strategies employing the approaches.</a:t>
            </a:r>
            <a:endParaRPr lang="en-US" dirty="0"/>
          </a:p>
        </p:txBody>
      </p:sp>
    </p:spTree>
    <p:extLst>
      <p:ext uri="{BB962C8B-B14F-4D97-AF65-F5344CB8AC3E}">
        <p14:creationId xmlns:p14="http://schemas.microsoft.com/office/powerpoint/2010/main" val="12963901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53218"/>
            <a:ext cx="10515600" cy="6316394"/>
          </a:xfrm>
        </p:spPr>
        <p:txBody>
          <a:bodyPr/>
          <a:lstStyle/>
          <a:p>
            <a:pPr marL="0" indent="0">
              <a:buNone/>
            </a:pPr>
            <a:r>
              <a:rPr lang="en-US" dirty="0" smtClean="0"/>
              <a:t>Case studies represent three different security approaches, in terms of their architectural support for security (degree of adoption of frameworks): </a:t>
            </a:r>
          </a:p>
          <a:p>
            <a:pPr marL="0" indent="0">
              <a:buNone/>
            </a:pPr>
            <a:endParaRPr lang="en-US" dirty="0" smtClean="0"/>
          </a:p>
          <a:p>
            <a:r>
              <a:rPr lang="en-US" dirty="0" smtClean="0"/>
              <a:t>Full adoption: security framework used throughout the lifetime of the software, e.g. </a:t>
            </a:r>
            <a:r>
              <a:rPr lang="en-US" dirty="0" err="1" smtClean="0"/>
              <a:t>Quarksoft</a:t>
            </a:r>
            <a:r>
              <a:rPr lang="en-US" dirty="0" smtClean="0"/>
              <a:t>. </a:t>
            </a:r>
          </a:p>
          <a:p>
            <a:r>
              <a:rPr lang="en-US" dirty="0" smtClean="0"/>
              <a:t>Partial adoption: security framework is introduced in the middle of the lifetime, e.g. ACME “After”. </a:t>
            </a:r>
          </a:p>
          <a:p>
            <a:r>
              <a:rPr lang="en-US" dirty="0" smtClean="0"/>
              <a:t>No adoption: no use of any third-party security framework, e.g. </a:t>
            </a:r>
            <a:r>
              <a:rPr lang="en-US" dirty="0" err="1" smtClean="0"/>
              <a:t>OpenEMR</a:t>
            </a:r>
            <a:r>
              <a:rPr lang="en-US" dirty="0" smtClean="0"/>
              <a:t>, ACME “Before”.</a:t>
            </a:r>
            <a:endParaRPr lang="en-US" dirty="0"/>
          </a:p>
        </p:txBody>
      </p:sp>
    </p:spTree>
    <p:extLst>
      <p:ext uri="{BB962C8B-B14F-4D97-AF65-F5344CB8AC3E}">
        <p14:creationId xmlns:p14="http://schemas.microsoft.com/office/powerpoint/2010/main" val="29910740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41644"/>
          </a:xfrm>
        </p:spPr>
        <p:txBody>
          <a:bodyPr/>
          <a:lstStyle/>
          <a:p>
            <a:r>
              <a:rPr lang="en-US" b="1" dirty="0" smtClean="0"/>
              <a:t>Interview Questions</a:t>
            </a:r>
            <a:endParaRPr lang="en-US" b="1" dirty="0"/>
          </a:p>
        </p:txBody>
      </p:sp>
      <p:sp>
        <p:nvSpPr>
          <p:cNvPr id="3" name="Content Placeholder 2"/>
          <p:cNvSpPr>
            <a:spLocks noGrp="1"/>
          </p:cNvSpPr>
          <p:nvPr>
            <p:ph idx="1"/>
          </p:nvPr>
        </p:nvSpPr>
        <p:spPr>
          <a:xfrm>
            <a:off x="838200" y="1420839"/>
            <a:ext cx="10515600" cy="5120640"/>
          </a:xfrm>
        </p:spPr>
        <p:txBody>
          <a:bodyPr>
            <a:normAutofit lnSpcReduction="10000"/>
          </a:bodyPr>
          <a:lstStyle/>
          <a:p>
            <a:r>
              <a:rPr lang="en-US" dirty="0" smtClean="0"/>
              <a:t>What were your primary drivers (quality attributes for the system) and how important is security among them? </a:t>
            </a:r>
          </a:p>
          <a:p>
            <a:r>
              <a:rPr lang="en-US" dirty="0" smtClean="0"/>
              <a:t>With respect to security, what are the approaches that you have taken to address this quality attribute? </a:t>
            </a:r>
          </a:p>
          <a:p>
            <a:r>
              <a:rPr lang="en-US" dirty="0" smtClean="0"/>
              <a:t>How do you reason about tradeoffs? </a:t>
            </a:r>
          </a:p>
          <a:p>
            <a:r>
              <a:rPr lang="en-US" dirty="0" smtClean="0"/>
              <a:t>How did you ensure that your programmers conform to the security approaches? (policies, inspections, etc.) </a:t>
            </a:r>
          </a:p>
          <a:p>
            <a:r>
              <a:rPr lang="en-US" dirty="0" smtClean="0"/>
              <a:t>What percentage of project effort do you estimate goes into security without the use of a security framework? </a:t>
            </a:r>
          </a:p>
          <a:p>
            <a:r>
              <a:rPr lang="en-US" dirty="0" smtClean="0"/>
              <a:t>If using a security framework, what percentage of effort does this take? </a:t>
            </a:r>
          </a:p>
          <a:p>
            <a:r>
              <a:rPr lang="en-US" dirty="0" smtClean="0"/>
              <a:t>Other comments </a:t>
            </a:r>
            <a:endParaRPr lang="en-US" dirty="0"/>
          </a:p>
        </p:txBody>
      </p:sp>
    </p:spTree>
    <p:extLst>
      <p:ext uri="{BB962C8B-B14F-4D97-AF65-F5344CB8AC3E}">
        <p14:creationId xmlns:p14="http://schemas.microsoft.com/office/powerpoint/2010/main" val="4001997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32155"/>
          </a:xfrm>
        </p:spPr>
        <p:txBody>
          <a:bodyPr/>
          <a:lstStyle/>
          <a:p>
            <a:r>
              <a:rPr lang="en-US" b="1" dirty="0" smtClean="0"/>
              <a:t>Example Questions</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8635" y="1110313"/>
            <a:ext cx="9326879" cy="5636773"/>
          </a:xfrm>
        </p:spPr>
      </p:pic>
    </p:spTree>
    <p:extLst>
      <p:ext uri="{BB962C8B-B14F-4D97-AF65-F5344CB8AC3E}">
        <p14:creationId xmlns:p14="http://schemas.microsoft.com/office/powerpoint/2010/main" val="7400503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32155"/>
          </a:xfrm>
        </p:spPr>
        <p:txBody>
          <a:bodyPr/>
          <a:lstStyle/>
          <a:p>
            <a:r>
              <a:rPr lang="en-US" b="1" dirty="0" smtClean="0"/>
              <a:t>Example Answers</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5032" y="1110313"/>
            <a:ext cx="9274085" cy="5636773"/>
          </a:xfrm>
        </p:spPr>
      </p:pic>
    </p:spTree>
    <p:extLst>
      <p:ext uri="{BB962C8B-B14F-4D97-AF65-F5344CB8AC3E}">
        <p14:creationId xmlns:p14="http://schemas.microsoft.com/office/powerpoint/2010/main" val="16187716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32155"/>
          </a:xfrm>
        </p:spPr>
        <p:txBody>
          <a:bodyPr/>
          <a:lstStyle/>
          <a:p>
            <a:r>
              <a:rPr lang="en-US" b="1" dirty="0" smtClean="0"/>
              <a:t>Example Answers Cont’d</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3643" y="1110313"/>
            <a:ext cx="9076863" cy="5636773"/>
          </a:xfrm>
        </p:spPr>
      </p:pic>
    </p:spTree>
    <p:extLst>
      <p:ext uri="{BB962C8B-B14F-4D97-AF65-F5344CB8AC3E}">
        <p14:creationId xmlns:p14="http://schemas.microsoft.com/office/powerpoint/2010/main" val="38180541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IT Security Architecture</a:t>
            </a:r>
          </a:p>
        </p:txBody>
      </p:sp>
      <p:sp>
        <p:nvSpPr>
          <p:cNvPr id="3" name="Content Placeholder 2"/>
          <p:cNvSpPr>
            <a:spLocks noGrp="1"/>
          </p:cNvSpPr>
          <p:nvPr>
            <p:ph idx="1"/>
          </p:nvPr>
        </p:nvSpPr>
        <p:spPr/>
        <p:txBody>
          <a:bodyPr/>
          <a:lstStyle/>
          <a:p>
            <a:pPr marL="0" indent="0">
              <a:buNone/>
            </a:pPr>
            <a:r>
              <a:rPr lang="en-US" dirty="0"/>
              <a:t>The design artifacts that describe how the security controls (= security countermeasures) are positioned, and how they relate to the overall IT Architecture. These controls serve the purpose to maintain the system’s quality attributes, among them confidentiality, integrity, availability, accountability and assurance</a:t>
            </a:r>
            <a:r>
              <a:rPr lang="en-US" dirty="0" smtClean="0"/>
              <a:t>. </a:t>
            </a:r>
            <a:r>
              <a:rPr lang="en-US" sz="2200" i="1" dirty="0" smtClean="0"/>
              <a:t>(http://www.opensecurityarchitecture.org/cms/definitions/it-security-architecture)</a:t>
            </a:r>
            <a:endParaRPr lang="en-US" sz="2200" dirty="0"/>
          </a:p>
        </p:txBody>
      </p:sp>
    </p:spTree>
    <p:extLst>
      <p:ext uri="{BB962C8B-B14F-4D97-AF65-F5344CB8AC3E}">
        <p14:creationId xmlns:p14="http://schemas.microsoft.com/office/powerpoint/2010/main" val="10540880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6900"/>
          </a:xfrm>
        </p:spPr>
        <p:txBody>
          <a:bodyPr/>
          <a:lstStyle/>
          <a:p>
            <a:r>
              <a:rPr lang="en-US" b="1" dirty="0" smtClean="0"/>
              <a:t>Case Study Results</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3883" y="1252026"/>
            <a:ext cx="8770457" cy="5348846"/>
          </a:xfrm>
        </p:spPr>
      </p:pic>
    </p:spTree>
    <p:extLst>
      <p:ext uri="{BB962C8B-B14F-4D97-AF65-F5344CB8AC3E}">
        <p14:creationId xmlns:p14="http://schemas.microsoft.com/office/powerpoint/2010/main" val="18756362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632487"/>
          </a:xfrm>
        </p:spPr>
        <p:txBody>
          <a:bodyPr>
            <a:normAutofit/>
          </a:bodyPr>
          <a:lstStyle/>
          <a:p>
            <a:r>
              <a:rPr lang="en-US" sz="3400" b="1" dirty="0" smtClean="0"/>
              <a:t>The Internet Architecture Board (IAB) begins RFC 7452,33 “Architectural Considerations in Smart Object Networking’’</a:t>
            </a:r>
            <a:endParaRPr lang="en-US" sz="3400" b="1" dirty="0"/>
          </a:p>
        </p:txBody>
      </p:sp>
      <p:sp>
        <p:nvSpPr>
          <p:cNvPr id="3" name="Content Placeholder 2"/>
          <p:cNvSpPr>
            <a:spLocks noGrp="1"/>
          </p:cNvSpPr>
          <p:nvPr>
            <p:ph idx="1"/>
          </p:nvPr>
        </p:nvSpPr>
        <p:spPr>
          <a:xfrm>
            <a:off x="838200" y="2208627"/>
            <a:ext cx="10515600" cy="3968335"/>
          </a:xfrm>
        </p:spPr>
        <p:txBody>
          <a:bodyPr/>
          <a:lstStyle/>
          <a:p>
            <a:pPr marL="0" indent="0">
              <a:buNone/>
            </a:pPr>
            <a:r>
              <a:rPr lang="en-US" dirty="0" smtClean="0"/>
              <a:t>The term "Internet of Things" (</a:t>
            </a:r>
            <a:r>
              <a:rPr lang="en-US" dirty="0" err="1" smtClean="0"/>
              <a:t>IoT</a:t>
            </a:r>
            <a:r>
              <a:rPr lang="en-US" dirty="0" smtClean="0"/>
              <a:t>) denotes a trend where a large number of embedded devices employ communication services offered by the Internet protocols. Many of these devices, often called "smart objects,’’ are not directly operated by humans, but exist as components in buildings or vehicles, or are spread out in the environment. (</a:t>
            </a:r>
            <a:r>
              <a:rPr lang="en-US" sz="2400" dirty="0" smtClean="0"/>
              <a:t>https://www.internetsociety.org/sites/default/files/ISOC-IoT-Overview-20151014_0.pdf</a:t>
            </a:r>
            <a:r>
              <a:rPr lang="en-US" dirty="0" smtClean="0"/>
              <a:t>)</a:t>
            </a:r>
            <a:endParaRPr lang="en-US" dirty="0"/>
          </a:p>
        </p:txBody>
      </p:sp>
    </p:spTree>
    <p:extLst>
      <p:ext uri="{BB962C8B-B14F-4D97-AF65-F5344CB8AC3E}">
        <p14:creationId xmlns:p14="http://schemas.microsoft.com/office/powerpoint/2010/main" val="15979508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4697"/>
          </a:xfrm>
        </p:spPr>
        <p:txBody>
          <a:bodyPr/>
          <a:lstStyle/>
          <a:p>
            <a:r>
              <a:rPr lang="en-US" dirty="0" smtClean="0"/>
              <a:t>Residential </a:t>
            </a:r>
            <a:r>
              <a:rPr lang="en-US" dirty="0" err="1" smtClean="0"/>
              <a:t>IoT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0666" y="1519312"/>
            <a:ext cx="8806374" cy="5162842"/>
          </a:xfrm>
        </p:spPr>
      </p:pic>
    </p:spTree>
    <p:extLst>
      <p:ext uri="{BB962C8B-B14F-4D97-AF65-F5344CB8AC3E}">
        <p14:creationId xmlns:p14="http://schemas.microsoft.com/office/powerpoint/2010/main" val="24841300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4697"/>
          </a:xfrm>
        </p:spPr>
        <p:txBody>
          <a:bodyPr/>
          <a:lstStyle/>
          <a:p>
            <a:r>
              <a:rPr lang="en-US" dirty="0" smtClean="0"/>
              <a:t>Security of Residential </a:t>
            </a:r>
            <a:r>
              <a:rPr lang="en-US" dirty="0" err="1" smtClean="0"/>
              <a:t>IoT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3883" y="1392702"/>
            <a:ext cx="7793502" cy="5289452"/>
          </a:xfrm>
        </p:spPr>
      </p:pic>
    </p:spTree>
    <p:extLst>
      <p:ext uri="{BB962C8B-B14F-4D97-AF65-F5344CB8AC3E}">
        <p14:creationId xmlns:p14="http://schemas.microsoft.com/office/powerpoint/2010/main" val="25110665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6900"/>
          </a:xfrm>
        </p:spPr>
        <p:txBody>
          <a:bodyPr/>
          <a:lstStyle/>
          <a:p>
            <a:r>
              <a:rPr lang="en-US" b="1" dirty="0" smtClean="0"/>
              <a:t>Residential </a:t>
            </a:r>
            <a:r>
              <a:rPr lang="en-US" b="1" dirty="0" err="1" smtClean="0"/>
              <a:t>IoT</a:t>
            </a:r>
            <a:r>
              <a:rPr lang="en-US" b="1" dirty="0" smtClean="0"/>
              <a:t> Architecture</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96177" y="1371666"/>
            <a:ext cx="7599645" cy="5352691"/>
          </a:xfrm>
        </p:spPr>
      </p:pic>
    </p:spTree>
    <p:extLst>
      <p:ext uri="{BB962C8B-B14F-4D97-AF65-F5344CB8AC3E}">
        <p14:creationId xmlns:p14="http://schemas.microsoft.com/office/powerpoint/2010/main" val="32157996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27577"/>
          </a:xfrm>
        </p:spPr>
        <p:txBody>
          <a:bodyPr>
            <a:normAutofit fontScale="90000"/>
          </a:bodyPr>
          <a:lstStyle/>
          <a:p>
            <a:r>
              <a:rPr lang="en-US" b="1" dirty="0" smtClean="0"/>
              <a:t>Devices for an AADL Residential </a:t>
            </a:r>
            <a:r>
              <a:rPr lang="en-US" b="1" dirty="0" err="1" smtClean="0"/>
              <a:t>IoT</a:t>
            </a:r>
            <a:r>
              <a:rPr lang="en-US" b="1" dirty="0" smtClean="0"/>
              <a:t> Security Model</a:t>
            </a:r>
            <a:endParaRPr lang="en-US" b="1" dirty="0"/>
          </a:p>
        </p:txBody>
      </p:sp>
      <p:pic>
        <p:nvPicPr>
          <p:cNvPr id="4" name="Content Placeholder 3" descr="Preppad : This &lt;strong&gt;smart&lt;/strong&gt; food scale gives you real-time insight of the ..."/>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14977" y="2891504"/>
            <a:ext cx="1342079" cy="1335788"/>
          </a:xfrm>
        </p:spPr>
      </p:pic>
      <p:pic>
        <p:nvPicPr>
          <p:cNvPr id="5" name="Picture 4" descr="&lt;strong&gt;Smart&lt;/strong&gt; Automatic Kitchen &lt;strong&gt;Appliances&lt;/strong&gt; (15)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184" y="1560503"/>
            <a:ext cx="1625263" cy="1625263"/>
          </a:xfrm>
          <a:prstGeom prst="rect">
            <a:avLst/>
          </a:prstGeom>
        </p:spPr>
      </p:pic>
      <p:pic>
        <p:nvPicPr>
          <p:cNvPr id="7" name="Picture 6" descr="Free vector graphic: Phone, Iphone, Cell Phone, Apple - Free Image on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9178" y="1912786"/>
            <a:ext cx="1674055" cy="3293223"/>
          </a:xfrm>
          <a:prstGeom prst="rect">
            <a:avLst/>
          </a:prstGeom>
        </p:spPr>
      </p:pic>
      <p:pic>
        <p:nvPicPr>
          <p:cNvPr id="9" name="Picture 8" descr="... The CIA to Spy On Us Unknowingly Through Household &lt;strong&gt;Appliances&lt;/strong&gt;? | AT2W"/>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02975" y="5428108"/>
            <a:ext cx="2136845" cy="1301670"/>
          </a:xfrm>
          <a:prstGeom prst="rect">
            <a:avLst/>
          </a:prstGeom>
        </p:spPr>
      </p:pic>
      <p:pic>
        <p:nvPicPr>
          <p:cNvPr id="10" name="Picture 9" descr="The third and fourth new models are are counter-depth, bottom-mount ..."/>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1614" y="4046560"/>
            <a:ext cx="2252003" cy="2702404"/>
          </a:xfrm>
          <a:prstGeom prst="rect">
            <a:avLst/>
          </a:prstGeom>
        </p:spPr>
      </p:pic>
      <p:pic>
        <p:nvPicPr>
          <p:cNvPr id="11" name="Picture 10" descr="Original file ‎ (2,304 × 1,536 pixels, file size: 693 KB, MIME type ..."/>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99606" y="4222612"/>
            <a:ext cx="3854548" cy="2569698"/>
          </a:xfrm>
          <a:prstGeom prst="rect">
            <a:avLst/>
          </a:prstGeom>
        </p:spPr>
      </p:pic>
      <p:pic>
        <p:nvPicPr>
          <p:cNvPr id="12" name="Picture 11" descr="File:Honeywell &lt;strong&gt;home&lt;/strong&gt; &lt;strong&gt;alarm&lt;/strong&gt;.JPG - Wikimedia Commons"/>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15520" y="1912786"/>
            <a:ext cx="1961193" cy="1470895"/>
          </a:xfrm>
          <a:prstGeom prst="rect">
            <a:avLst/>
          </a:prstGeom>
        </p:spPr>
      </p:pic>
      <p:pic>
        <p:nvPicPr>
          <p:cNvPr id="13" name="Picture 12" descr="Original file ‎ (1,944 × 2,592 pixels, file size: 1.51 MB, MIME ..."/>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40864" y="1548740"/>
            <a:ext cx="1774139" cy="2365519"/>
          </a:xfrm>
          <a:prstGeom prst="rect">
            <a:avLst/>
          </a:prstGeom>
        </p:spPr>
      </p:pic>
    </p:spTree>
    <p:extLst>
      <p:ext uri="{BB962C8B-B14F-4D97-AF65-F5344CB8AC3E}">
        <p14:creationId xmlns:p14="http://schemas.microsoft.com/office/powerpoint/2010/main" val="13517350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ubject/Obj ect &lt;strong&gt;questions&lt;/strong&g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57011" y="3834508"/>
            <a:ext cx="2055055" cy="2348634"/>
          </a:xfrm>
        </p:spPr>
      </p:pic>
      <p:pic>
        <p:nvPicPr>
          <p:cNvPr id="5" name="Picture 4" descr="&lt;strong&gt;questions&lt;/strong&g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041" y="1562498"/>
            <a:ext cx="2350330" cy="1991805"/>
          </a:xfrm>
          <a:prstGeom prst="rect">
            <a:avLst/>
          </a:prstGeom>
        </p:spPr>
      </p:pic>
      <p:pic>
        <p:nvPicPr>
          <p:cNvPr id="6" name="Picture 5" descr="learning &lt;strong&gt;ideas&lt;/strong&gt; | juandon. Innovación y conocimient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4382" y="1562498"/>
            <a:ext cx="5866618" cy="4364764"/>
          </a:xfrm>
          <a:prstGeom prst="rect">
            <a:avLst/>
          </a:prstGeom>
        </p:spPr>
      </p:pic>
    </p:spTree>
    <p:extLst>
      <p:ext uri="{BB962C8B-B14F-4D97-AF65-F5344CB8AC3E}">
        <p14:creationId xmlns:p14="http://schemas.microsoft.com/office/powerpoint/2010/main" val="30929111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Microsoft Definition</a:t>
            </a:r>
            <a:endParaRPr lang="en-US" b="1" dirty="0"/>
          </a:p>
        </p:txBody>
      </p:sp>
      <p:sp>
        <p:nvSpPr>
          <p:cNvPr id="3" name="Content Placeholder 2"/>
          <p:cNvSpPr>
            <a:spLocks noGrp="1"/>
          </p:cNvSpPr>
          <p:nvPr>
            <p:ph idx="1"/>
          </p:nvPr>
        </p:nvSpPr>
        <p:spPr/>
        <p:txBody>
          <a:bodyPr/>
          <a:lstStyle/>
          <a:p>
            <a:pPr marL="0" indent="0">
              <a:buNone/>
            </a:pPr>
            <a:r>
              <a:rPr lang="en-US" dirty="0" smtClean="0"/>
              <a:t>Security is the capability of a system to prevent malicious or accidental actions outside of the designed usage, and to prevent disclosure or loss of information. A secure system aims to protect assets and prevent unauthorized modification of information.</a:t>
            </a:r>
          </a:p>
          <a:p>
            <a:pPr marL="0" indent="0">
              <a:buNone/>
            </a:pPr>
            <a:endParaRPr lang="en-US" dirty="0"/>
          </a:p>
        </p:txBody>
      </p:sp>
    </p:spTree>
    <p:extLst>
      <p:ext uri="{BB962C8B-B14F-4D97-AF65-F5344CB8AC3E}">
        <p14:creationId xmlns:p14="http://schemas.microsoft.com/office/powerpoint/2010/main" val="10710672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26943"/>
            <a:ext cx="9144000" cy="941568"/>
          </a:xfrm>
        </p:spPr>
        <p:txBody>
          <a:bodyPr>
            <a:normAutofit/>
          </a:bodyPr>
          <a:lstStyle/>
          <a:p>
            <a:pPr algn="l"/>
            <a:r>
              <a:rPr lang="en-US" sz="4400" b="1" dirty="0" smtClean="0"/>
              <a:t>Security Architecture</a:t>
            </a:r>
            <a:endParaRPr lang="en-US" sz="4400" b="1" dirty="0"/>
          </a:p>
        </p:txBody>
      </p:sp>
      <p:sp>
        <p:nvSpPr>
          <p:cNvPr id="3" name="Subtitle 2"/>
          <p:cNvSpPr>
            <a:spLocks noGrp="1"/>
          </p:cNvSpPr>
          <p:nvPr>
            <p:ph type="subTitle" idx="1"/>
          </p:nvPr>
        </p:nvSpPr>
        <p:spPr>
          <a:xfrm>
            <a:off x="1524000" y="2063931"/>
            <a:ext cx="9144000" cy="3892732"/>
          </a:xfrm>
        </p:spPr>
        <p:txBody>
          <a:bodyPr>
            <a:normAutofit/>
          </a:bodyPr>
          <a:lstStyle/>
          <a:p>
            <a:pPr algn="l"/>
            <a:r>
              <a:rPr lang="en-US" dirty="0" smtClean="0"/>
              <a:t>Security </a:t>
            </a:r>
            <a:r>
              <a:rPr lang="en-US" dirty="0"/>
              <a:t>architecture is a unified security design that addresses the necessities and potential risks involved in a certain scenario or environment. It also specifies when and where to apply security controls. The design process is generally reproducible</a:t>
            </a:r>
            <a:r>
              <a:rPr lang="en-US" dirty="0" smtClean="0"/>
              <a:t>. (https://www.techopedia.com/definition/72/security-architecture)</a:t>
            </a:r>
            <a:endParaRPr lang="en-US" dirty="0"/>
          </a:p>
          <a:p>
            <a:pPr algn="l"/>
            <a:endParaRPr lang="en-US" dirty="0" smtClean="0"/>
          </a:p>
          <a:p>
            <a:pPr algn="l"/>
            <a:endParaRPr lang="en-US" dirty="0"/>
          </a:p>
        </p:txBody>
      </p:sp>
    </p:spTree>
    <p:extLst>
      <p:ext uri="{BB962C8B-B14F-4D97-AF65-F5344CB8AC3E}">
        <p14:creationId xmlns:p14="http://schemas.microsoft.com/office/powerpoint/2010/main" val="15200958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84852"/>
          </a:xfrm>
        </p:spPr>
        <p:txBody>
          <a:bodyPr/>
          <a:lstStyle/>
          <a:p>
            <a:r>
              <a:rPr lang="en-US" dirty="0"/>
              <a:t> </a:t>
            </a:r>
            <a:r>
              <a:rPr lang="en-US" b="1" dirty="0" smtClean="0"/>
              <a:t>Key Attributes </a:t>
            </a:r>
            <a:r>
              <a:rPr lang="en-US" b="1" dirty="0"/>
              <a:t>of </a:t>
            </a:r>
            <a:r>
              <a:rPr lang="en-US" b="1" dirty="0" smtClean="0"/>
              <a:t>Security Architecture</a:t>
            </a:r>
            <a:endParaRPr lang="en-US" b="1" dirty="0"/>
          </a:p>
        </p:txBody>
      </p:sp>
      <p:sp>
        <p:nvSpPr>
          <p:cNvPr id="3" name="Content Placeholder 2"/>
          <p:cNvSpPr>
            <a:spLocks noGrp="1"/>
          </p:cNvSpPr>
          <p:nvPr>
            <p:ph idx="1"/>
          </p:nvPr>
        </p:nvSpPr>
        <p:spPr>
          <a:xfrm>
            <a:off x="838200" y="1580606"/>
            <a:ext cx="10515600" cy="4596357"/>
          </a:xfrm>
        </p:spPr>
        <p:txBody>
          <a:bodyPr>
            <a:normAutofit fontScale="92500" lnSpcReduction="20000"/>
          </a:bodyPr>
          <a:lstStyle/>
          <a:p>
            <a:r>
              <a:rPr lang="en-US" dirty="0"/>
              <a:t>Relationships and </a:t>
            </a:r>
            <a:r>
              <a:rPr lang="en-US" dirty="0" smtClean="0"/>
              <a:t>Dependencies</a:t>
            </a:r>
          </a:p>
          <a:p>
            <a:pPr lvl="1"/>
            <a:r>
              <a:rPr lang="en-US" dirty="0" smtClean="0"/>
              <a:t>Between components within a system and how the depend on each other</a:t>
            </a:r>
            <a:endParaRPr lang="en-US" dirty="0" smtClean="0"/>
          </a:p>
          <a:p>
            <a:r>
              <a:rPr lang="en-US" dirty="0" smtClean="0"/>
              <a:t>Benefits </a:t>
            </a:r>
          </a:p>
          <a:p>
            <a:pPr lvl="1"/>
            <a:r>
              <a:rPr lang="en-US" dirty="0" smtClean="0"/>
              <a:t>Standardization - makes </a:t>
            </a:r>
            <a:r>
              <a:rPr lang="en-US" dirty="0"/>
              <a:t>it affordable. Security architecture is cost-effective due to the re-use of controls described in the architecture</a:t>
            </a:r>
            <a:r>
              <a:rPr lang="en-US" dirty="0" smtClean="0"/>
              <a:t>.</a:t>
            </a:r>
          </a:p>
          <a:p>
            <a:r>
              <a:rPr lang="en-US" dirty="0" smtClean="0"/>
              <a:t>Form</a:t>
            </a:r>
          </a:p>
          <a:p>
            <a:pPr lvl="1"/>
            <a:r>
              <a:rPr lang="en-US" dirty="0" smtClean="0"/>
              <a:t>Generally </a:t>
            </a:r>
            <a:r>
              <a:rPr lang="en-US" dirty="0"/>
              <a:t>includes a catalog of conventional </a:t>
            </a:r>
            <a:r>
              <a:rPr lang="en-US" dirty="0" smtClean="0"/>
              <a:t>controls, relationship </a:t>
            </a:r>
            <a:r>
              <a:rPr lang="en-US" dirty="0"/>
              <a:t>diagrams, principles, </a:t>
            </a:r>
            <a:r>
              <a:rPr lang="en-US" dirty="0" smtClean="0"/>
              <a:t>etc…</a:t>
            </a:r>
          </a:p>
          <a:p>
            <a:r>
              <a:rPr lang="en-US" dirty="0" smtClean="0"/>
              <a:t>Drivers</a:t>
            </a:r>
          </a:p>
          <a:p>
            <a:pPr lvl="1"/>
            <a:r>
              <a:rPr lang="en-US" dirty="0"/>
              <a:t>Security controls are determined based on four factors:</a:t>
            </a:r>
          </a:p>
          <a:p>
            <a:pPr lvl="2"/>
            <a:r>
              <a:rPr lang="en-US" dirty="0"/>
              <a:t>Risk management</a:t>
            </a:r>
          </a:p>
          <a:p>
            <a:pPr lvl="2"/>
            <a:r>
              <a:rPr lang="en-US" dirty="0"/>
              <a:t>Benchmarking and good practice</a:t>
            </a:r>
          </a:p>
          <a:p>
            <a:pPr lvl="2"/>
            <a:r>
              <a:rPr lang="en-US" dirty="0"/>
              <a:t>Financial</a:t>
            </a:r>
          </a:p>
          <a:p>
            <a:pPr lvl="2"/>
            <a:r>
              <a:rPr lang="en-US" dirty="0"/>
              <a:t>Legal and regulatory</a:t>
            </a:r>
          </a:p>
          <a:p>
            <a:pPr lvl="1"/>
            <a:endParaRPr lang="en-US" dirty="0" smtClean="0"/>
          </a:p>
          <a:p>
            <a:endParaRPr lang="en-US" dirty="0"/>
          </a:p>
          <a:p>
            <a:endParaRPr lang="en-US" dirty="0" smtClean="0"/>
          </a:p>
          <a:p>
            <a:pPr marL="457200" lvl="1" indent="0">
              <a:buNone/>
            </a:pPr>
            <a:endParaRPr lang="en-US" dirty="0" smtClean="0"/>
          </a:p>
          <a:p>
            <a:endParaRPr lang="en-US" dirty="0"/>
          </a:p>
        </p:txBody>
      </p:sp>
    </p:spTree>
    <p:extLst>
      <p:ext uri="{BB962C8B-B14F-4D97-AF65-F5344CB8AC3E}">
        <p14:creationId xmlns:p14="http://schemas.microsoft.com/office/powerpoint/2010/main" val="3410790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Security Architecture Process - </a:t>
            </a:r>
            <a:r>
              <a:rPr lang="en-US" b="1" dirty="0" smtClean="0"/>
              <a:t>Key Phases </a:t>
            </a:r>
            <a:r>
              <a:rPr lang="en-US" dirty="0"/>
              <a:t> </a:t>
            </a:r>
          </a:p>
        </p:txBody>
      </p:sp>
      <p:sp>
        <p:nvSpPr>
          <p:cNvPr id="3" name="Content Placeholder 2"/>
          <p:cNvSpPr>
            <a:spLocks noGrp="1"/>
          </p:cNvSpPr>
          <p:nvPr>
            <p:ph idx="1"/>
          </p:nvPr>
        </p:nvSpPr>
        <p:spPr/>
        <p:txBody>
          <a:bodyPr>
            <a:normAutofit fontScale="92500" lnSpcReduction="20000"/>
          </a:bodyPr>
          <a:lstStyle/>
          <a:p>
            <a:r>
              <a:rPr lang="en-US" dirty="0"/>
              <a:t>Architecture Risk </a:t>
            </a:r>
            <a:r>
              <a:rPr lang="en-US" dirty="0" smtClean="0"/>
              <a:t>Assessment</a:t>
            </a:r>
          </a:p>
          <a:p>
            <a:pPr lvl="1"/>
            <a:r>
              <a:rPr lang="en-US" dirty="0"/>
              <a:t>Evaluates </a:t>
            </a:r>
            <a:r>
              <a:rPr lang="en-US" dirty="0" smtClean="0"/>
              <a:t>vital </a:t>
            </a:r>
            <a:r>
              <a:rPr lang="en-US" dirty="0"/>
              <a:t>business assets, and the </a:t>
            </a:r>
            <a:r>
              <a:rPr lang="en-US" dirty="0" smtClean="0"/>
              <a:t>chances </a:t>
            </a:r>
            <a:r>
              <a:rPr lang="en-US" dirty="0"/>
              <a:t>and effects of vulnerabilities and security </a:t>
            </a:r>
            <a:r>
              <a:rPr lang="en-US" dirty="0" smtClean="0"/>
              <a:t>threats</a:t>
            </a:r>
          </a:p>
          <a:p>
            <a:r>
              <a:rPr lang="en-US" dirty="0"/>
              <a:t>Security Architecture and </a:t>
            </a:r>
            <a:r>
              <a:rPr lang="en-US" dirty="0" smtClean="0"/>
              <a:t>Design</a:t>
            </a:r>
          </a:p>
          <a:p>
            <a:pPr lvl="1"/>
            <a:r>
              <a:rPr lang="en-US" dirty="0" smtClean="0"/>
              <a:t>Security </a:t>
            </a:r>
            <a:r>
              <a:rPr lang="en-US" dirty="0"/>
              <a:t>services, which facilitate business risk exposure objectives</a:t>
            </a:r>
            <a:endParaRPr lang="en-US" dirty="0" smtClean="0"/>
          </a:p>
          <a:p>
            <a:r>
              <a:rPr lang="en-US" dirty="0" smtClean="0"/>
              <a:t>Implementation</a:t>
            </a:r>
          </a:p>
          <a:p>
            <a:pPr lvl="1"/>
            <a:r>
              <a:rPr lang="en-US" dirty="0"/>
              <a:t>Security services and processes are implemented, operated and controlled. Assurance services are designed to ensure that the security policy and standards, security architecture decisions, and risk management are mirrored in the real runtime </a:t>
            </a:r>
            <a:r>
              <a:rPr lang="en-US" dirty="0" smtClean="0"/>
              <a:t>implementation</a:t>
            </a:r>
          </a:p>
          <a:p>
            <a:r>
              <a:rPr lang="en-US" dirty="0"/>
              <a:t>Operations and </a:t>
            </a:r>
            <a:r>
              <a:rPr lang="en-US" dirty="0" smtClean="0"/>
              <a:t>Monitoring</a:t>
            </a:r>
          </a:p>
          <a:p>
            <a:pPr lvl="1"/>
            <a:r>
              <a:rPr lang="en-US" dirty="0" smtClean="0"/>
              <a:t>Daily management of processes</a:t>
            </a:r>
            <a:r>
              <a:rPr lang="en-US" dirty="0"/>
              <a:t>, such as threat and </a:t>
            </a:r>
            <a:r>
              <a:rPr lang="en-US" dirty="0" smtClean="0"/>
              <a:t>vulnerability management. Here</a:t>
            </a:r>
            <a:r>
              <a:rPr lang="en-US" dirty="0"/>
              <a:t>, measures are taken to supervise and handle the operational state in addition to the depth and breadth of the systems security.</a:t>
            </a:r>
          </a:p>
        </p:txBody>
      </p:sp>
    </p:spTree>
    <p:extLst>
      <p:ext uri="{BB962C8B-B14F-4D97-AF65-F5344CB8AC3E}">
        <p14:creationId xmlns:p14="http://schemas.microsoft.com/office/powerpoint/2010/main" val="41232567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does </a:t>
            </a:r>
            <a:r>
              <a:rPr lang="en-US" b="1" i="1" dirty="0"/>
              <a:t>Security Framework</a:t>
            </a:r>
            <a:r>
              <a:rPr lang="en-US" b="1" dirty="0"/>
              <a:t> mean</a:t>
            </a:r>
            <a:r>
              <a:rPr lang="en-US" b="1" dirty="0" smtClean="0"/>
              <a:t>?</a:t>
            </a:r>
            <a:endParaRPr lang="en-US" dirty="0"/>
          </a:p>
        </p:txBody>
      </p:sp>
      <p:sp>
        <p:nvSpPr>
          <p:cNvPr id="3" name="Content Placeholder 2"/>
          <p:cNvSpPr>
            <a:spLocks noGrp="1"/>
          </p:cNvSpPr>
          <p:nvPr>
            <p:ph idx="1"/>
          </p:nvPr>
        </p:nvSpPr>
        <p:spPr/>
        <p:txBody>
          <a:bodyPr/>
          <a:lstStyle/>
          <a:p>
            <a:pPr marL="0" indent="0">
              <a:buNone/>
            </a:pPr>
            <a:r>
              <a:rPr lang="en-US" dirty="0"/>
              <a:t>A security framework, in cloud computing, is a defined approach that intends to make computing free from security risks and privacy threats. With the introduction of cloud drives, the confidentiality, authentication and integrity of personal data have been challenged. Cloud accounts should be able to easily access data while, at the same time, security is safeguarded. One of the striking usability features of this framework is the single-sign-on (SSO)-based authentication, which allows users to maintain only one authentication credential for accessing different applications, even with different cloud service providers</a:t>
            </a:r>
            <a:r>
              <a:rPr lang="en-US" dirty="0" smtClean="0"/>
              <a:t>. (</a:t>
            </a:r>
            <a:r>
              <a:rPr lang="en-US" sz="2400" dirty="0" smtClean="0"/>
              <a:t>https://www.techopedia.com/definition/30605/security-framework-cloud-computing</a:t>
            </a:r>
            <a:r>
              <a:rPr lang="en-US" dirty="0" smtClean="0"/>
              <a:t>)</a:t>
            </a:r>
            <a:endParaRPr lang="en-US" dirty="0"/>
          </a:p>
        </p:txBody>
      </p:sp>
    </p:spTree>
    <p:extLst>
      <p:ext uri="{BB962C8B-B14F-4D97-AF65-F5344CB8AC3E}">
        <p14:creationId xmlns:p14="http://schemas.microsoft.com/office/powerpoint/2010/main" val="10418701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Software security</a:t>
            </a:r>
            <a:endParaRPr lang="en-US" b="1" dirty="0"/>
          </a:p>
        </p:txBody>
      </p:sp>
      <p:sp>
        <p:nvSpPr>
          <p:cNvPr id="3" name="Content Placeholder 2"/>
          <p:cNvSpPr>
            <a:spLocks noGrp="1"/>
          </p:cNvSpPr>
          <p:nvPr>
            <p:ph idx="1"/>
          </p:nvPr>
        </p:nvSpPr>
        <p:spPr/>
        <p:txBody>
          <a:bodyPr/>
          <a:lstStyle/>
          <a:p>
            <a:r>
              <a:rPr lang="en-US" dirty="0" smtClean="0"/>
              <a:t>Software security is a complex multidimensional problem, touching coding, design, operation, and policy</a:t>
            </a:r>
          </a:p>
          <a:p>
            <a:pPr lvl="1"/>
            <a:r>
              <a:rPr lang="en-US" dirty="0" smtClean="0"/>
              <a:t>Secure coding – Can be expensive</a:t>
            </a:r>
          </a:p>
          <a:p>
            <a:pPr lvl="1"/>
            <a:r>
              <a:rPr lang="en-US" dirty="0" smtClean="0"/>
              <a:t>Security Frameworks - encapsulate best practices in design and coding</a:t>
            </a:r>
          </a:p>
          <a:p>
            <a:pPr marL="0" indent="0" algn="r">
              <a:buNone/>
            </a:pPr>
            <a:r>
              <a:rPr lang="en-US" dirty="0" smtClean="0"/>
              <a:t>(Slides </a:t>
            </a:r>
            <a:r>
              <a:rPr lang="en-US" smtClean="0"/>
              <a:t>8 – 20: </a:t>
            </a:r>
            <a:r>
              <a:rPr lang="en-US" sz="2400" smtClean="0"/>
              <a:t>Approaching </a:t>
            </a:r>
            <a:r>
              <a:rPr lang="en-US" sz="2400" dirty="0" smtClean="0"/>
              <a:t>Security from an “Architecture First:” Perspective</a:t>
            </a:r>
            <a:r>
              <a:rPr lang="en-US" dirty="0" smtClean="0"/>
              <a:t>, </a:t>
            </a:r>
            <a:r>
              <a:rPr lang="en-US" sz="2400" dirty="0" smtClean="0"/>
              <a:t>Software Engineering Institute, Carnegie Mellon University </a:t>
            </a:r>
            <a:r>
              <a:rPr lang="en-US" dirty="0" smtClean="0"/>
              <a:t>)</a:t>
            </a:r>
            <a:endParaRPr lang="en-US" dirty="0"/>
          </a:p>
          <a:p>
            <a:pPr algn="r"/>
            <a:endParaRPr lang="en-US" dirty="0"/>
          </a:p>
        </p:txBody>
      </p:sp>
    </p:spTree>
    <p:extLst>
      <p:ext uri="{BB962C8B-B14F-4D97-AF65-F5344CB8AC3E}">
        <p14:creationId xmlns:p14="http://schemas.microsoft.com/office/powerpoint/2010/main" val="10247570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Architectural Approach</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An architectural approach to software security relies on three related fundamental design concepts: </a:t>
            </a:r>
          </a:p>
          <a:p>
            <a:r>
              <a:rPr lang="en-US" dirty="0" smtClean="0"/>
              <a:t>Tactics</a:t>
            </a:r>
          </a:p>
          <a:p>
            <a:pPr lvl="1"/>
            <a:r>
              <a:rPr lang="en-US" dirty="0" smtClean="0"/>
              <a:t>Techniques that an architect can employ to achieve required quality attributes in a system.</a:t>
            </a:r>
          </a:p>
          <a:p>
            <a:pPr lvl="1"/>
            <a:r>
              <a:rPr lang="en-US" dirty="0" smtClean="0"/>
              <a:t>Realizing them in code involves lots of interpretation.</a:t>
            </a:r>
          </a:p>
          <a:p>
            <a:r>
              <a:rPr lang="en-US" dirty="0" smtClean="0"/>
              <a:t>Patterns</a:t>
            </a:r>
          </a:p>
          <a:p>
            <a:pPr lvl="1"/>
            <a:r>
              <a:rPr lang="en-US" dirty="0" smtClean="0"/>
              <a:t>There are a number of well-established security pattern catalogs. </a:t>
            </a:r>
          </a:p>
          <a:p>
            <a:pPr lvl="1"/>
            <a:r>
              <a:rPr lang="en-US" dirty="0" smtClean="0"/>
              <a:t>They help to structure a design, but they are difficult to correctly implement, maintain, and combine.</a:t>
            </a:r>
          </a:p>
          <a:p>
            <a:r>
              <a:rPr lang="en-US" dirty="0" smtClean="0"/>
              <a:t>Frameworks</a:t>
            </a:r>
          </a:p>
          <a:p>
            <a:pPr lvl="1"/>
            <a:r>
              <a:rPr lang="en-US" dirty="0" smtClean="0"/>
              <a:t>A reusable software element that provides generic functionality addressing recurring concerns across a broad range of applications. </a:t>
            </a:r>
          </a:p>
          <a:p>
            <a:pPr lvl="1"/>
            <a:r>
              <a:rPr lang="en-US" dirty="0" smtClean="0"/>
              <a:t>There are security frameworks for many languages and technology stacks.</a:t>
            </a:r>
          </a:p>
          <a:p>
            <a:pPr lvl="1"/>
            <a:r>
              <a:rPr lang="en-US" dirty="0" smtClean="0"/>
              <a:t>They increase productivity, but often have a steep learning curve and "lock-in".</a:t>
            </a:r>
            <a:endParaRPr lang="en-US" dirty="0"/>
          </a:p>
        </p:txBody>
      </p:sp>
    </p:spTree>
    <p:extLst>
      <p:ext uri="{BB962C8B-B14F-4D97-AF65-F5344CB8AC3E}">
        <p14:creationId xmlns:p14="http://schemas.microsoft.com/office/powerpoint/2010/main" val="41518084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490</TotalTime>
  <Words>983</Words>
  <Application>Microsoft Office PowerPoint</Application>
  <PresentationFormat>Widescreen</PresentationFormat>
  <Paragraphs>86</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Security And Architecture</vt:lpstr>
      <vt:lpstr>IT Security Architecture</vt:lpstr>
      <vt:lpstr>Microsoft Definition</vt:lpstr>
      <vt:lpstr>Security Architecture</vt:lpstr>
      <vt:lpstr> Key Attributes of Security Architecture</vt:lpstr>
      <vt:lpstr>Security Architecture Process - Key Phases  </vt:lpstr>
      <vt:lpstr>What does Security Framework mean?</vt:lpstr>
      <vt:lpstr>Software security</vt:lpstr>
      <vt:lpstr>An Architectural Approach</vt:lpstr>
      <vt:lpstr>Security Tactics</vt:lpstr>
      <vt:lpstr>Security Patterns</vt:lpstr>
      <vt:lpstr>Security Frameworks</vt:lpstr>
      <vt:lpstr>PowerPoint Presentation</vt:lpstr>
      <vt:lpstr>Case Study Protocol</vt:lpstr>
      <vt:lpstr>PowerPoint Presentation</vt:lpstr>
      <vt:lpstr>Interview Questions</vt:lpstr>
      <vt:lpstr>Example Questions</vt:lpstr>
      <vt:lpstr>Example Answers</vt:lpstr>
      <vt:lpstr>Example Answers Cont’d</vt:lpstr>
      <vt:lpstr>Case Study Results</vt:lpstr>
      <vt:lpstr>The Internet Architecture Board (IAB) begins RFC 7452,33 “Architectural Considerations in Smart Object Networking’’</vt:lpstr>
      <vt:lpstr>Residential IoT</vt:lpstr>
      <vt:lpstr>Security of Residential IoT</vt:lpstr>
      <vt:lpstr>Residential IoT Architecture</vt:lpstr>
      <vt:lpstr>Devices for an AADL Residential IoT Security Model</vt:lpstr>
      <vt:lpstr>PowerPoint Presentation</vt:lpstr>
    </vt:vector>
  </TitlesOfParts>
  <Company>Clemson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Security Architecture</dc:title>
  <dc:creator>Wanda Moses-Personal</dc:creator>
  <cp:lastModifiedBy>Wanda Moses-Personal</cp:lastModifiedBy>
  <cp:revision>29</cp:revision>
  <dcterms:created xsi:type="dcterms:W3CDTF">2017-02-15T19:55:47Z</dcterms:created>
  <dcterms:modified xsi:type="dcterms:W3CDTF">2017-02-16T04:05:58Z</dcterms:modified>
</cp:coreProperties>
</file>