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notesMasterIdLst>
    <p:notesMasterId r:id="rId29"/>
  </p:notesMasterIdLst>
  <p:sldIdLst>
    <p:sldId id="260" r:id="rId2"/>
    <p:sldId id="280" r:id="rId3"/>
    <p:sldId id="281" r:id="rId4"/>
    <p:sldId id="282" r:id="rId5"/>
    <p:sldId id="283" r:id="rId6"/>
    <p:sldId id="284" r:id="rId7"/>
    <p:sldId id="285" r:id="rId8"/>
    <p:sldId id="286" r:id="rId9"/>
    <p:sldId id="267" r:id="rId10"/>
    <p:sldId id="261" r:id="rId11"/>
    <p:sldId id="268" r:id="rId12"/>
    <p:sldId id="269" r:id="rId13"/>
    <p:sldId id="279" r:id="rId14"/>
    <p:sldId id="262" r:id="rId15"/>
    <p:sldId id="263" r:id="rId16"/>
    <p:sldId id="270" r:id="rId17"/>
    <p:sldId id="266" r:id="rId18"/>
    <p:sldId id="264" r:id="rId19"/>
    <p:sldId id="265" r:id="rId20"/>
    <p:sldId id="271" r:id="rId21"/>
    <p:sldId id="272" r:id="rId22"/>
    <p:sldId id="273" r:id="rId23"/>
    <p:sldId id="274" r:id="rId24"/>
    <p:sldId id="275" r:id="rId25"/>
    <p:sldId id="276" r:id="rId26"/>
    <p:sldId id="277" r:id="rId27"/>
    <p:sldId id="278" r:id="rId2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928" autoAdjust="0"/>
  </p:normalViewPr>
  <p:slideViewPr>
    <p:cSldViewPr snapToObjects="1">
      <p:cViewPr varScale="1">
        <p:scale>
          <a:sx n="41" d="100"/>
          <a:sy n="41" d="100"/>
        </p:scale>
        <p:origin x="-1344" y="-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2/16/2014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886286886"/>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F16B37-BB50-4860-B621-92F5BDBC64FA}" type="slidenum">
              <a:rPr lang="en-US" smtClean="0"/>
              <a:pPr/>
              <a:t>17</a:t>
            </a:fld>
            <a:endParaRPr lang="en-US"/>
          </a:p>
        </p:txBody>
      </p:sp>
    </p:spTree>
    <p:extLst>
      <p:ext uri="{BB962C8B-B14F-4D97-AF65-F5344CB8AC3E}">
        <p14:creationId xmlns:p14="http://schemas.microsoft.com/office/powerpoint/2010/main" val="1744446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2/16/2014</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2/16/2014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2/16/2014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2/16/2014</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2/16/2014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2/16/2014</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2/16/2014</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2/16/2014</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2/16/2014</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2/16/2014</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2/16/2014</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2/16/2014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autosar.org/download/R4.1/AUTOSAR_TR_SafetyConceptStatusReport.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iki.sei.cmu.edu/aadl/index.php/Good_Software_Architecture_Practices_with_AAD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875</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a:solidFill>
                  <a:schemeClr val="tx1"/>
                </a:solidFill>
              </a:rPr>
              <a:t>S</a:t>
            </a:r>
            <a:r>
              <a:rPr lang="en-US" dirty="0" smtClean="0">
                <a:solidFill>
                  <a:schemeClr val="tx1"/>
                </a:solidFill>
              </a:rPr>
              <a:t>ecurity</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50 – 80% of all security risks are due to design and implementation defects</a:t>
            </a:r>
          </a:p>
          <a:p>
            <a:r>
              <a:rPr lang="en-US" dirty="0" smtClean="0"/>
              <a:t>Most can only be found by analysis rather than code review because no single line of code shows threat</a:t>
            </a:r>
          </a:p>
          <a:p>
            <a:endParaRPr lang="en-US" dirty="0" smtClean="0"/>
          </a:p>
          <a:p>
            <a:endParaRPr lang="en-US" dirty="0"/>
          </a:p>
        </p:txBody>
      </p:sp>
    </p:spTree>
    <p:extLst>
      <p:ext uri="{BB962C8B-B14F-4D97-AF65-F5344CB8AC3E}">
        <p14:creationId xmlns:p14="http://schemas.microsoft.com/office/powerpoint/2010/main" val="2946653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Traceability</a:t>
            </a:r>
            <a:endParaRPr lang="en-US" dirty="0"/>
          </a:p>
        </p:txBody>
      </p:sp>
      <p:sp>
        <p:nvSpPr>
          <p:cNvPr id="3" name="Content Placeholder 2"/>
          <p:cNvSpPr>
            <a:spLocks noGrp="1"/>
          </p:cNvSpPr>
          <p:nvPr>
            <p:ph idx="1"/>
          </p:nvPr>
        </p:nvSpPr>
        <p:spPr/>
        <p:txBody>
          <a:bodyPr/>
          <a:lstStyle/>
          <a:p>
            <a:r>
              <a:rPr lang="en-US" dirty="0" smtClean="0"/>
              <a:t>First, trace requirements to product components so that changes to requirements can be focused and no unnecessary changes are made by accident</a:t>
            </a:r>
          </a:p>
          <a:p>
            <a:r>
              <a:rPr lang="en-US" dirty="0" smtClean="0"/>
              <a:t>Second</a:t>
            </a:r>
            <a:r>
              <a:rPr lang="en-US" dirty="0"/>
              <a:t>, use the traceability features to </a:t>
            </a:r>
            <a:r>
              <a:rPr lang="en-US" dirty="0" smtClean="0"/>
              <a:t>develop test cases and ensure coverage</a:t>
            </a:r>
          </a:p>
          <a:p>
            <a:r>
              <a:rPr lang="en-US" dirty="0" smtClean="0"/>
              <a:t>Third, use the traceability features to review periodically</a:t>
            </a:r>
          </a:p>
          <a:p>
            <a:endParaRPr lang="en-US" dirty="0" smtClean="0"/>
          </a:p>
          <a:p>
            <a:endParaRPr lang="en-US" dirty="0"/>
          </a:p>
        </p:txBody>
      </p:sp>
    </p:spTree>
    <p:extLst>
      <p:ext uri="{BB962C8B-B14F-4D97-AF65-F5344CB8AC3E}">
        <p14:creationId xmlns:p14="http://schemas.microsoft.com/office/powerpoint/2010/main" val="2554463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Analyses</a:t>
            </a:r>
            <a:endParaRPr lang="en-US" dirty="0"/>
          </a:p>
        </p:txBody>
      </p:sp>
      <p:sp>
        <p:nvSpPr>
          <p:cNvPr id="3" name="Content Placeholder 2"/>
          <p:cNvSpPr>
            <a:spLocks noGrp="1"/>
          </p:cNvSpPr>
          <p:nvPr>
            <p:ph idx="1"/>
          </p:nvPr>
        </p:nvSpPr>
        <p:spPr/>
        <p:txBody>
          <a:bodyPr/>
          <a:lstStyle/>
          <a:p>
            <a:r>
              <a:rPr lang="en-US" dirty="0" smtClean="0"/>
              <a:t>Use engineering judgment to examine design</a:t>
            </a:r>
          </a:p>
          <a:p>
            <a:r>
              <a:rPr lang="en-US" dirty="0" smtClean="0"/>
              <a:t>Remember that you almost never find what’s not there</a:t>
            </a:r>
          </a:p>
          <a:p>
            <a:r>
              <a:rPr lang="en-US" dirty="0" smtClean="0"/>
              <a:t>Use checklists both generic and project specific </a:t>
            </a:r>
            <a:endParaRPr lang="en-US" dirty="0"/>
          </a:p>
        </p:txBody>
      </p:sp>
    </p:spTree>
    <p:extLst>
      <p:ext uri="{BB962C8B-B14F-4D97-AF65-F5344CB8AC3E}">
        <p14:creationId xmlns:p14="http://schemas.microsoft.com/office/powerpoint/2010/main" val="207910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Tactics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00200" y="1420626"/>
            <a:ext cx="5943600" cy="5446873"/>
          </a:xfrm>
        </p:spPr>
      </p:pic>
    </p:spTree>
    <p:extLst>
      <p:ext uri="{BB962C8B-B14F-4D97-AF65-F5344CB8AC3E}">
        <p14:creationId xmlns:p14="http://schemas.microsoft.com/office/powerpoint/2010/main" val="2714992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Microsoft’s STRIDE analysis</a:t>
            </a:r>
            <a:endParaRPr lang="en-US" dirty="0"/>
          </a:p>
        </p:txBody>
      </p:sp>
      <p:sp>
        <p:nvSpPr>
          <p:cNvPr id="3" name="Content Placeholder 2"/>
          <p:cNvSpPr>
            <a:spLocks noGrp="1"/>
          </p:cNvSpPr>
          <p:nvPr>
            <p:ph idx="1"/>
          </p:nvPr>
        </p:nvSpPr>
        <p:spPr/>
        <p:txBody>
          <a:bodyPr/>
          <a:lstStyle/>
          <a:p>
            <a:r>
              <a:rPr lang="en-US" dirty="0"/>
              <a:t>spoofing, </a:t>
            </a:r>
            <a:endParaRPr lang="en-US" dirty="0" smtClean="0"/>
          </a:p>
          <a:p>
            <a:r>
              <a:rPr lang="en-US" dirty="0" smtClean="0"/>
              <a:t>tampering</a:t>
            </a:r>
            <a:r>
              <a:rPr lang="en-US" dirty="0"/>
              <a:t>, </a:t>
            </a:r>
            <a:endParaRPr lang="en-US" dirty="0" smtClean="0"/>
          </a:p>
          <a:p>
            <a:r>
              <a:rPr lang="en-US" dirty="0" smtClean="0"/>
              <a:t>repudiation</a:t>
            </a:r>
            <a:r>
              <a:rPr lang="en-US" dirty="0"/>
              <a:t>, </a:t>
            </a:r>
            <a:endParaRPr lang="en-US" dirty="0" smtClean="0"/>
          </a:p>
          <a:p>
            <a:r>
              <a:rPr lang="en-US" dirty="0" smtClean="0"/>
              <a:t>information </a:t>
            </a:r>
            <a:r>
              <a:rPr lang="en-US" dirty="0"/>
              <a:t>disclosure, </a:t>
            </a:r>
            <a:endParaRPr lang="en-US" dirty="0" smtClean="0"/>
          </a:p>
          <a:p>
            <a:r>
              <a:rPr lang="en-US" dirty="0" smtClean="0"/>
              <a:t>denial </a:t>
            </a:r>
            <a:r>
              <a:rPr lang="en-US" dirty="0"/>
              <a:t>of service, and </a:t>
            </a:r>
            <a:endParaRPr lang="en-US" dirty="0" smtClean="0"/>
          </a:p>
          <a:p>
            <a:r>
              <a:rPr lang="en-US" dirty="0" smtClean="0"/>
              <a:t>elevation </a:t>
            </a:r>
            <a:r>
              <a:rPr lang="en-US" dirty="0"/>
              <a:t>of privilege</a:t>
            </a:r>
          </a:p>
        </p:txBody>
      </p:sp>
    </p:spTree>
    <p:extLst>
      <p:ext uri="{BB962C8B-B14F-4D97-AF65-F5344CB8AC3E}">
        <p14:creationId xmlns:p14="http://schemas.microsoft.com/office/powerpoint/2010/main" val="548736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it yourself</a:t>
            </a:r>
            <a:endParaRPr lang="en-US" dirty="0"/>
          </a:p>
        </p:txBody>
      </p:sp>
      <p:sp>
        <p:nvSpPr>
          <p:cNvPr id="3" name="Content Placeholder 2"/>
          <p:cNvSpPr>
            <a:spLocks noGrp="1"/>
          </p:cNvSpPr>
          <p:nvPr>
            <p:ph idx="1"/>
          </p:nvPr>
        </p:nvSpPr>
        <p:spPr/>
        <p:txBody>
          <a:bodyPr/>
          <a:lstStyle/>
          <a:p>
            <a:r>
              <a:rPr lang="en-US" dirty="0" smtClean="0"/>
              <a:t>For your domain what are the types of attacks  most likely to occur?</a:t>
            </a:r>
          </a:p>
          <a:p>
            <a:r>
              <a:rPr lang="en-US" dirty="0" smtClean="0"/>
              <a:t>Failure Modes and Effects Analysis (FMEA) conducted on the system</a:t>
            </a:r>
          </a:p>
          <a:p>
            <a:endParaRPr lang="en-US" dirty="0" smtClean="0"/>
          </a:p>
          <a:p>
            <a:endParaRPr lang="en-US" dirty="0"/>
          </a:p>
        </p:txBody>
      </p:sp>
    </p:spTree>
    <p:extLst>
      <p:ext uri="{BB962C8B-B14F-4D97-AF65-F5344CB8AC3E}">
        <p14:creationId xmlns:p14="http://schemas.microsoft.com/office/powerpoint/2010/main" val="1127262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Flows</a:t>
            </a:r>
            <a:endParaRPr lang="en-US" dirty="0"/>
          </a:p>
        </p:txBody>
      </p:sp>
      <p:sp>
        <p:nvSpPr>
          <p:cNvPr id="3" name="Content Placeholder 2"/>
          <p:cNvSpPr>
            <a:spLocks noGrp="1"/>
          </p:cNvSpPr>
          <p:nvPr>
            <p:ph idx="1"/>
          </p:nvPr>
        </p:nvSpPr>
        <p:spPr/>
        <p:txBody>
          <a:bodyPr/>
          <a:lstStyle/>
          <a:p>
            <a:r>
              <a:rPr lang="en-US" dirty="0" smtClean="0"/>
              <a:t>Expected sequences</a:t>
            </a:r>
          </a:p>
          <a:p>
            <a:r>
              <a:rPr lang="en-US" dirty="0" smtClean="0"/>
              <a:t>Nominal flows</a:t>
            </a:r>
          </a:p>
          <a:p>
            <a:r>
              <a:rPr lang="en-US" dirty="0" smtClean="0"/>
              <a:t>Error Flows</a:t>
            </a:r>
          </a:p>
          <a:p>
            <a:r>
              <a:rPr lang="en-US" dirty="0" smtClean="0"/>
              <a:t>Plan for both</a:t>
            </a:r>
          </a:p>
          <a:p>
            <a:endParaRPr lang="en-US" dirty="0"/>
          </a:p>
        </p:txBody>
      </p:sp>
    </p:spTree>
    <p:extLst>
      <p:ext uri="{BB962C8B-B14F-4D97-AF65-F5344CB8AC3E}">
        <p14:creationId xmlns:p14="http://schemas.microsoft.com/office/powerpoint/2010/main" val="253171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 to End protection</a:t>
            </a:r>
            <a:endParaRPr lang="en-US" dirty="0"/>
          </a:p>
        </p:txBody>
      </p:sp>
      <p:pic>
        <p:nvPicPr>
          <p:cNvPr id="721" name="Content Placeholder 720"/>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1956560"/>
            <a:ext cx="8752829" cy="3910839"/>
          </a:xfrm>
        </p:spPr>
      </p:pic>
    </p:spTree>
    <p:extLst>
      <p:ext uri="{BB962C8B-B14F-4D97-AF65-F5344CB8AC3E}">
        <p14:creationId xmlns:p14="http://schemas.microsoft.com/office/powerpoint/2010/main" val="28226397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Automotive security</a:t>
            </a:r>
            <a:endParaRPr lang="en-US" dirty="0"/>
          </a:p>
        </p:txBody>
      </p:sp>
      <p:sp>
        <p:nvSpPr>
          <p:cNvPr id="3" name="Content Placeholder 2"/>
          <p:cNvSpPr>
            <a:spLocks noGrp="1"/>
          </p:cNvSpPr>
          <p:nvPr>
            <p:ph idx="1"/>
          </p:nvPr>
        </p:nvSpPr>
        <p:spPr/>
        <p:txBody>
          <a:bodyPr/>
          <a:lstStyle/>
          <a:p>
            <a:r>
              <a:rPr lang="en-US" dirty="0">
                <a:hlinkClick r:id="rId2"/>
              </a:rPr>
              <a:t>http://</a:t>
            </a:r>
            <a:r>
              <a:rPr lang="en-US" dirty="0" smtClean="0">
                <a:hlinkClick r:id="rId2"/>
              </a:rPr>
              <a:t>www.autosar.org/download/R4.1/AUTOSAR_TR_SafetyConceptStatusReport.pdf</a:t>
            </a:r>
            <a:endParaRPr lang="en-US" dirty="0" smtClean="0"/>
          </a:p>
          <a:p>
            <a:endParaRPr lang="en-US" dirty="0"/>
          </a:p>
        </p:txBody>
      </p:sp>
    </p:spTree>
    <p:extLst>
      <p:ext uri="{BB962C8B-B14F-4D97-AF65-F5344CB8AC3E}">
        <p14:creationId xmlns:p14="http://schemas.microsoft.com/office/powerpoint/2010/main" val="22091531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Reflective design</a:t>
            </a:r>
            <a:endParaRPr lang="en-US" dirty="0"/>
          </a:p>
        </p:txBody>
      </p:sp>
      <p:sp>
        <p:nvSpPr>
          <p:cNvPr id="3" name="Content Placeholder 2"/>
          <p:cNvSpPr>
            <a:spLocks noGrp="1"/>
          </p:cNvSpPr>
          <p:nvPr>
            <p:ph idx="1"/>
          </p:nvPr>
        </p:nvSpPr>
        <p:spPr/>
        <p:txBody>
          <a:bodyPr/>
          <a:lstStyle/>
          <a:p>
            <a:r>
              <a:rPr lang="en-US" dirty="0" smtClean="0"/>
              <a:t>Monitor program flow to determine that only valid sequences are being executed</a:t>
            </a:r>
          </a:p>
          <a:p>
            <a:r>
              <a:rPr lang="en-US" dirty="0" smtClean="0"/>
              <a:t>Does not necessarily use reflection as an implementation</a:t>
            </a:r>
          </a:p>
          <a:p>
            <a:r>
              <a:rPr lang="en-US" dirty="0" smtClean="0"/>
              <a:t>A separate process can be fed sequence information</a:t>
            </a:r>
          </a:p>
          <a:p>
            <a:endParaRPr lang="en-US" dirty="0"/>
          </a:p>
        </p:txBody>
      </p:sp>
    </p:spTree>
    <p:extLst>
      <p:ext uri="{BB962C8B-B14F-4D97-AF65-F5344CB8AC3E}">
        <p14:creationId xmlns:p14="http://schemas.microsoft.com/office/powerpoint/2010/main" val="22358262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Non-architecture of the day</a:t>
            </a:r>
            <a:endParaRPr lang="en-US" dirty="0"/>
          </a:p>
        </p:txBody>
      </p:sp>
      <p:sp>
        <p:nvSpPr>
          <p:cNvPr id="3" name="Content Placeholder 2"/>
          <p:cNvSpPr>
            <a:spLocks noGrp="1"/>
          </p:cNvSpPr>
          <p:nvPr>
            <p:ph idx="1"/>
          </p:nvPr>
        </p:nvSpPr>
        <p:spPr/>
        <p:txBody>
          <a:bodyPr/>
          <a:lstStyle/>
          <a:p>
            <a:r>
              <a:rPr lang="en-US" dirty="0" smtClean="0"/>
              <a:t>Toyota’s unintended acceleration problem</a:t>
            </a:r>
          </a:p>
          <a:p>
            <a:r>
              <a:rPr lang="en-US" dirty="0" smtClean="0"/>
              <a:t>Many problems but architecturally:</a:t>
            </a:r>
          </a:p>
          <a:p>
            <a:pPr lvl="1"/>
            <a:r>
              <a:rPr lang="en-US" dirty="0" smtClean="0"/>
              <a:t>Single points of failure</a:t>
            </a:r>
          </a:p>
          <a:p>
            <a:pPr lvl="1"/>
            <a:r>
              <a:rPr lang="en-US" dirty="0" smtClean="0"/>
              <a:t>Inadequate separation </a:t>
            </a:r>
          </a:p>
          <a:p>
            <a:r>
              <a:rPr lang="en-US" dirty="0" smtClean="0"/>
              <a:t>http</a:t>
            </a:r>
            <a:r>
              <a:rPr lang="en-US" dirty="0"/>
              <a:t>://www.edn.com/design/automotive/4423428/2/Toyota-s-killer-firmware--Bad-design-and-its-consequences</a:t>
            </a:r>
          </a:p>
        </p:txBody>
      </p:sp>
    </p:spTree>
    <p:extLst>
      <p:ext uri="{BB962C8B-B14F-4D97-AF65-F5344CB8AC3E}">
        <p14:creationId xmlns:p14="http://schemas.microsoft.com/office/powerpoint/2010/main" val="26010841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Error/Fault ontology</a:t>
            </a:r>
            <a:endParaRPr lang="en-US" dirty="0"/>
          </a:p>
        </p:txBody>
      </p:sp>
      <p:sp>
        <p:nvSpPr>
          <p:cNvPr id="3" name="Content Placeholder 2"/>
          <p:cNvSpPr>
            <a:spLocks noGrp="1"/>
          </p:cNvSpPr>
          <p:nvPr>
            <p:ph idx="1"/>
          </p:nvPr>
        </p:nvSpPr>
        <p:spPr/>
        <p:txBody>
          <a:bodyPr/>
          <a:lstStyle/>
          <a:p>
            <a:r>
              <a:rPr lang="en-US" dirty="0" smtClean="0"/>
              <a:t>What can happen with sensors?</a:t>
            </a:r>
          </a:p>
          <a:p>
            <a:pPr lvl="1"/>
            <a:r>
              <a:rPr lang="en-US" dirty="0" smtClean="0"/>
              <a:t>No data</a:t>
            </a:r>
          </a:p>
          <a:p>
            <a:pPr lvl="1"/>
            <a:r>
              <a:rPr lang="en-US" dirty="0" smtClean="0"/>
              <a:t>Bias - Incorrect data off by the same amount all the time</a:t>
            </a:r>
          </a:p>
          <a:p>
            <a:pPr lvl="1"/>
            <a:r>
              <a:rPr lang="en-US" dirty="0" smtClean="0"/>
              <a:t>Drift – gets further off the true value with time</a:t>
            </a:r>
          </a:p>
          <a:p>
            <a:pPr lvl="1"/>
            <a:r>
              <a:rPr lang="en-US" dirty="0" smtClean="0"/>
              <a:t>Frozen – data never changes</a:t>
            </a:r>
          </a:p>
          <a:p>
            <a:pPr lvl="1"/>
            <a:r>
              <a:rPr lang="en-US" dirty="0" smtClean="0"/>
              <a:t>Loss of accuracy – error amount varies over/under</a:t>
            </a:r>
          </a:p>
          <a:p>
            <a:pPr lvl="1"/>
            <a:r>
              <a:rPr lang="en-US" dirty="0" smtClean="0"/>
              <a:t>No calibration – returns a different value than true but with a changing bias</a:t>
            </a:r>
          </a:p>
          <a:p>
            <a:pPr lvl="1"/>
            <a:endParaRPr lang="en-US" dirty="0" smtClean="0"/>
          </a:p>
          <a:p>
            <a:pPr lvl="1"/>
            <a:endParaRPr lang="en-US" dirty="0"/>
          </a:p>
        </p:txBody>
      </p:sp>
    </p:spTree>
    <p:extLst>
      <p:ext uri="{BB962C8B-B14F-4D97-AF65-F5344CB8AC3E}">
        <p14:creationId xmlns:p14="http://schemas.microsoft.com/office/powerpoint/2010/main" val="23372404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Fault Ontology</a:t>
            </a:r>
            <a:endParaRPr lang="en-US" dirty="0"/>
          </a:p>
        </p:txBody>
      </p:sp>
      <p:sp>
        <p:nvSpPr>
          <p:cNvPr id="3" name="Content Placeholder 2"/>
          <p:cNvSpPr>
            <a:spLocks noGrp="1"/>
          </p:cNvSpPr>
          <p:nvPr>
            <p:ph idx="1"/>
          </p:nvPr>
        </p:nvSpPr>
        <p:spPr/>
        <p:txBody>
          <a:bodyPr/>
          <a:lstStyle/>
          <a:p>
            <a:r>
              <a:rPr lang="en-US" dirty="0"/>
              <a:t>What can happen with actuators?</a:t>
            </a:r>
          </a:p>
          <a:p>
            <a:r>
              <a:rPr lang="en-US" dirty="0" smtClean="0"/>
              <a:t>Lock in place - unchanging</a:t>
            </a:r>
          </a:p>
          <a:p>
            <a:r>
              <a:rPr lang="en-US" dirty="0" smtClean="0"/>
              <a:t>Float – actuator moves but hardware does not</a:t>
            </a:r>
          </a:p>
          <a:p>
            <a:r>
              <a:rPr lang="en-US" dirty="0" err="1" smtClean="0"/>
              <a:t>Hardover</a:t>
            </a:r>
            <a:r>
              <a:rPr lang="en-US" dirty="0" smtClean="0"/>
              <a:t> – when actuated moves to one extreme or the other – totally open/closed</a:t>
            </a:r>
          </a:p>
          <a:p>
            <a:r>
              <a:rPr lang="en-US" dirty="0" smtClean="0"/>
              <a:t>Loss of effectiveness – amount of actuator movement is not reflected in movement of the hardware</a:t>
            </a:r>
            <a:endParaRPr lang="en-US" dirty="0"/>
          </a:p>
          <a:p>
            <a:endParaRPr lang="en-US" dirty="0"/>
          </a:p>
        </p:txBody>
      </p:sp>
    </p:spTree>
    <p:extLst>
      <p:ext uri="{BB962C8B-B14F-4D97-AF65-F5344CB8AC3E}">
        <p14:creationId xmlns:p14="http://schemas.microsoft.com/office/powerpoint/2010/main" val="34857963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Redundancy</a:t>
            </a:r>
            <a:endParaRPr lang="en-US" dirty="0"/>
          </a:p>
        </p:txBody>
      </p:sp>
      <p:sp>
        <p:nvSpPr>
          <p:cNvPr id="3" name="Content Placeholder 2"/>
          <p:cNvSpPr>
            <a:spLocks noGrp="1"/>
          </p:cNvSpPr>
          <p:nvPr>
            <p:ph idx="1"/>
          </p:nvPr>
        </p:nvSpPr>
        <p:spPr/>
        <p:txBody>
          <a:bodyPr/>
          <a:lstStyle/>
          <a:p>
            <a:r>
              <a:rPr lang="en-US" dirty="0" smtClean="0"/>
              <a:t>Able to switch from one component to another</a:t>
            </a:r>
          </a:p>
          <a:p>
            <a:r>
              <a:rPr lang="en-US" dirty="0" smtClean="0"/>
              <a:t>But first must be able to detect that there is a failure</a:t>
            </a:r>
          </a:p>
          <a:p>
            <a:r>
              <a:rPr lang="en-US" dirty="0" smtClean="0"/>
              <a:t>Then isolate so that only take the action necessary</a:t>
            </a:r>
            <a:endParaRPr lang="en-US" dirty="0"/>
          </a:p>
        </p:txBody>
      </p:sp>
    </p:spTree>
    <p:extLst>
      <p:ext uri="{BB962C8B-B14F-4D97-AF65-F5344CB8AC3E}">
        <p14:creationId xmlns:p14="http://schemas.microsoft.com/office/powerpoint/2010/main" val="29811340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Detection/Isolation</a:t>
            </a:r>
            <a:endParaRPr lang="en-US" dirty="0"/>
          </a:p>
        </p:txBody>
      </p:sp>
      <p:sp>
        <p:nvSpPr>
          <p:cNvPr id="3" name="Content Placeholder 2"/>
          <p:cNvSpPr>
            <a:spLocks noGrp="1"/>
          </p:cNvSpPr>
          <p:nvPr>
            <p:ph idx="1"/>
          </p:nvPr>
        </p:nvSpPr>
        <p:spPr/>
        <p:txBody>
          <a:bodyPr/>
          <a:lstStyle/>
          <a:p>
            <a:r>
              <a:rPr lang="en-US" sz="2800" dirty="0" smtClean="0"/>
              <a:t>Create boundaries around components to contain bad behavior</a:t>
            </a:r>
          </a:p>
          <a:p>
            <a:r>
              <a:rPr lang="en-US" sz="2800" dirty="0" smtClean="0"/>
              <a:t>Build in test “circuits”</a:t>
            </a:r>
          </a:p>
          <a:p>
            <a:r>
              <a:rPr lang="en-US" sz="2800" dirty="0" smtClean="0"/>
              <a:t>Command an actuator and then use an independent means to verify that it is in that position </a:t>
            </a:r>
          </a:p>
          <a:p>
            <a:r>
              <a:rPr lang="en-US" sz="2800" dirty="0" smtClean="0"/>
              <a:t>Use intelligent agents</a:t>
            </a:r>
          </a:p>
          <a:p>
            <a:r>
              <a:rPr lang="en-US" sz="2800" dirty="0" smtClean="0"/>
              <a:t>Have intermediate requirements against which actual behavior can be checked</a:t>
            </a:r>
          </a:p>
          <a:p>
            <a:r>
              <a:rPr lang="en-US" sz="2800" dirty="0" smtClean="0"/>
              <a:t>Use separate address spaces or cores</a:t>
            </a:r>
          </a:p>
          <a:p>
            <a:endParaRPr lang="en-US" dirty="0"/>
          </a:p>
        </p:txBody>
      </p:sp>
    </p:spTree>
    <p:extLst>
      <p:ext uri="{BB962C8B-B14F-4D97-AF65-F5344CB8AC3E}">
        <p14:creationId xmlns:p14="http://schemas.microsoft.com/office/powerpoint/2010/main" val="32340807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Agent-based architecture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8136" y="1219200"/>
            <a:ext cx="8885864" cy="5446175"/>
          </a:xfrm>
        </p:spPr>
      </p:pic>
    </p:spTree>
    <p:extLst>
      <p:ext uri="{BB962C8B-B14F-4D97-AF65-F5344CB8AC3E}">
        <p14:creationId xmlns:p14="http://schemas.microsoft.com/office/powerpoint/2010/main" val="6366738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Measuring differences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5400" y="1828800"/>
            <a:ext cx="6424442" cy="4712483"/>
          </a:xfrm>
        </p:spPr>
      </p:pic>
    </p:spTree>
    <p:extLst>
      <p:ext uri="{BB962C8B-B14F-4D97-AF65-F5344CB8AC3E}">
        <p14:creationId xmlns:p14="http://schemas.microsoft.com/office/powerpoint/2010/main" val="39018732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Agent-based architecture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00200" y="1442520"/>
            <a:ext cx="5570346" cy="5307871"/>
          </a:xfrm>
        </p:spPr>
      </p:pic>
    </p:spTree>
    <p:extLst>
      <p:ext uri="{BB962C8B-B14F-4D97-AF65-F5344CB8AC3E}">
        <p14:creationId xmlns:p14="http://schemas.microsoft.com/office/powerpoint/2010/main" val="35732433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Here’s what you are going to do…</a:t>
            </a:r>
            <a:endParaRPr lang="en-US" dirty="0"/>
          </a:p>
        </p:txBody>
      </p:sp>
      <p:sp>
        <p:nvSpPr>
          <p:cNvPr id="3" name="Content Placeholder 2"/>
          <p:cNvSpPr>
            <a:spLocks noGrp="1"/>
          </p:cNvSpPr>
          <p:nvPr>
            <p:ph idx="1"/>
          </p:nvPr>
        </p:nvSpPr>
        <p:spPr/>
        <p:txBody>
          <a:bodyPr/>
          <a:lstStyle/>
          <a:p>
            <a:r>
              <a:rPr lang="en-US" sz="2800" dirty="0">
                <a:hlinkClick r:id="rId2"/>
              </a:rPr>
              <a:t>https://</a:t>
            </a:r>
            <a:r>
              <a:rPr lang="en-US" sz="2800" dirty="0" smtClean="0">
                <a:hlinkClick r:id="rId2"/>
              </a:rPr>
              <a:t>wiki.sei.cmu.edu/aadl/index.php/Good_Software_Architecture_Practices_with_AADL</a:t>
            </a:r>
            <a:endParaRPr lang="en-US" sz="2800" dirty="0" smtClean="0"/>
          </a:p>
          <a:p>
            <a:r>
              <a:rPr lang="en-US" sz="2800" dirty="0" smtClean="0"/>
              <a:t>There are three main topics: consumer/producer, use of shared data, and variable scope</a:t>
            </a:r>
          </a:p>
          <a:p>
            <a:r>
              <a:rPr lang="en-US" sz="2800" dirty="0" smtClean="0"/>
              <a:t>For your architecture identify at least one occurrence of each of these three</a:t>
            </a:r>
          </a:p>
          <a:p>
            <a:r>
              <a:rPr lang="en-US" sz="2800" dirty="0" smtClean="0"/>
              <a:t>Describe how you would use the information given </a:t>
            </a:r>
            <a:r>
              <a:rPr lang="en-US" sz="2800" dirty="0" smtClean="0"/>
              <a:t>at the web site to shape your architecture</a:t>
            </a:r>
          </a:p>
          <a:p>
            <a:r>
              <a:rPr lang="en-US" sz="2800" dirty="0" smtClean="0"/>
              <a:t>Update your AADL model to reflect this information</a:t>
            </a:r>
          </a:p>
          <a:p>
            <a:r>
              <a:rPr lang="en-US" sz="2800" dirty="0" smtClean="0"/>
              <a:t>Due Feb 25 by 6am.</a:t>
            </a:r>
            <a:endParaRPr lang="en-US" sz="2800" dirty="0"/>
          </a:p>
        </p:txBody>
      </p:sp>
    </p:spTree>
    <p:extLst>
      <p:ext uri="{BB962C8B-B14F-4D97-AF65-F5344CB8AC3E}">
        <p14:creationId xmlns:p14="http://schemas.microsoft.com/office/powerpoint/2010/main" val="59720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Toyota-1</a:t>
            </a:r>
            <a:endParaRPr lang="en-US" dirty="0"/>
          </a:p>
        </p:txBody>
      </p:sp>
      <p:sp>
        <p:nvSpPr>
          <p:cNvPr id="3" name="Content Placeholder 2"/>
          <p:cNvSpPr>
            <a:spLocks noGrp="1"/>
          </p:cNvSpPr>
          <p:nvPr>
            <p:ph idx="1"/>
          </p:nvPr>
        </p:nvSpPr>
        <p:spPr/>
        <p:txBody>
          <a:bodyPr/>
          <a:lstStyle/>
          <a:p>
            <a:r>
              <a:rPr lang="en-US" sz="1800" dirty="0"/>
              <a:t>Mirroring (where key data is written to redundant variables) was not always done. This gains extra significance in light of …</a:t>
            </a:r>
          </a:p>
          <a:p>
            <a:endParaRPr lang="en-US" sz="1800" dirty="0"/>
          </a:p>
          <a:p>
            <a:r>
              <a:rPr lang="en-US" sz="1800" dirty="0"/>
              <a:t>Stack overflow. Toyota claimed only 41% of the allocated stack space was being used. Barr's investigation showed that 94% was closer to the truth. On top of that, stack-killing, MISRA-C rule-violating recursion was found in the code, and the CPU doesn't incorporate memory protection to guard against stack overflow.</a:t>
            </a:r>
          </a:p>
          <a:p>
            <a:endParaRPr lang="en-US" sz="1800" dirty="0"/>
          </a:p>
          <a:p>
            <a:r>
              <a:rPr lang="en-US" sz="1800" dirty="0"/>
              <a:t>Two key items were not mirrored: The RTOS' critical internal data structures; and—the most important bytes of all, the final result of all this firmware—the </a:t>
            </a:r>
            <a:r>
              <a:rPr lang="en-US" sz="1800" dirty="0" err="1"/>
              <a:t>TargetThrottleAngle</a:t>
            </a:r>
            <a:r>
              <a:rPr lang="en-US" sz="1800" dirty="0"/>
              <a:t> global variable.</a:t>
            </a:r>
          </a:p>
          <a:p>
            <a:endParaRPr lang="en-US" sz="1800" dirty="0"/>
          </a:p>
          <a:p>
            <a:r>
              <a:rPr lang="en-US" sz="1800" dirty="0"/>
              <a:t>Although Toyota had performed a stack analysis, Barr concluded the automaker had completely botched it. Toyota missed some of the calls made via pointer, missed stack usage by library and assembly functions (about 350 in total), and missed RTOS use during task switching. They also failed to perform run-time stack monitoring.</a:t>
            </a:r>
          </a:p>
        </p:txBody>
      </p:sp>
    </p:spTree>
    <p:extLst>
      <p:ext uri="{BB962C8B-B14F-4D97-AF65-F5344CB8AC3E}">
        <p14:creationId xmlns:p14="http://schemas.microsoft.com/office/powerpoint/2010/main" val="2416754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Toyota-2</a:t>
            </a:r>
            <a:endParaRPr lang="en-US" dirty="0"/>
          </a:p>
        </p:txBody>
      </p:sp>
      <p:sp>
        <p:nvSpPr>
          <p:cNvPr id="3" name="Content Placeholder 2"/>
          <p:cNvSpPr>
            <a:spLocks noGrp="1"/>
          </p:cNvSpPr>
          <p:nvPr>
            <p:ph idx="1"/>
          </p:nvPr>
        </p:nvSpPr>
        <p:spPr/>
        <p:txBody>
          <a:bodyPr/>
          <a:lstStyle/>
          <a:p>
            <a:r>
              <a:rPr lang="en-US" sz="2000" dirty="0"/>
              <a:t>Toyota's ETCS used a version of OSEK, which is an automotive standard RTOS API. For some reason, though, the CPU vendor-supplied version was not certified compliant.</a:t>
            </a:r>
          </a:p>
          <a:p>
            <a:endParaRPr lang="en-US" sz="2000" dirty="0"/>
          </a:p>
          <a:p>
            <a:r>
              <a:rPr lang="en-US" sz="2000" dirty="0"/>
              <a:t>Unintentional RTOS task shutdown was heavily investigated as a potential source of the UA. As single bits in memory control each task, corruption due to HW or SW faults will suspend needed tasks or start unwanted ones. Vehicle tests confirmed that one particular dead task would result in loss of throttle control, and that the driver might have to fully remove their foot from the brake during an unintended acceleration event before being able to end the unwanted acceleration.</a:t>
            </a:r>
          </a:p>
          <a:p>
            <a:endParaRPr lang="en-US" sz="2000" dirty="0"/>
          </a:p>
          <a:p>
            <a:r>
              <a:rPr lang="en-US" sz="2000" dirty="0"/>
              <a:t>A litany of other faults were found in the code, including buffer overflow, unsafe casting, and race conditions between tasks.</a:t>
            </a:r>
          </a:p>
        </p:txBody>
      </p:sp>
    </p:spTree>
    <p:extLst>
      <p:ext uri="{BB962C8B-B14F-4D97-AF65-F5344CB8AC3E}">
        <p14:creationId xmlns:p14="http://schemas.microsoft.com/office/powerpoint/2010/main" val="3850661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Toyota-3</a:t>
            </a:r>
            <a:endParaRPr lang="en-US" dirty="0"/>
          </a:p>
        </p:txBody>
      </p:sp>
      <p:sp>
        <p:nvSpPr>
          <p:cNvPr id="3" name="Content Placeholder 2"/>
          <p:cNvSpPr>
            <a:spLocks noGrp="1"/>
          </p:cNvSpPr>
          <p:nvPr>
            <p:ph idx="1"/>
          </p:nvPr>
        </p:nvSpPr>
        <p:spPr/>
        <p:txBody>
          <a:bodyPr/>
          <a:lstStyle/>
          <a:p>
            <a:r>
              <a:rPr lang="en-US" sz="1600" dirty="0"/>
              <a:t>The Camry ETCS code was found to have 11,000 global variables. Barr described the code as “spaghetti.” Using the </a:t>
            </a:r>
            <a:r>
              <a:rPr lang="en-US" sz="1600" dirty="0" err="1"/>
              <a:t>Cyclomatic</a:t>
            </a:r>
            <a:r>
              <a:rPr lang="en-US" sz="1600" dirty="0"/>
              <a:t> Complexity metric, 67 functions were rated untestable (meaning they scored more than 50). The throttle angle function scored more than 100 (unmaintainable).</a:t>
            </a:r>
          </a:p>
          <a:p>
            <a:endParaRPr lang="en-US" sz="1600" dirty="0"/>
          </a:p>
          <a:p>
            <a:r>
              <a:rPr lang="en-US" sz="1600" dirty="0"/>
              <a:t>Toyota loosely followed the widely adopted MISRA-C coding rules but Barr’s group found 80,000 rule violations. Toyota's own internal standards make use of only 11 MISRA-C rules, and five of those were violated in the actual code. MISRA-C:1998, in effect when the code was originally written, has 93 required and 34 advisory rules. Toyota nailed six of them.</a:t>
            </a:r>
          </a:p>
          <a:p>
            <a:endParaRPr lang="en-US" sz="1600" dirty="0"/>
          </a:p>
          <a:p>
            <a:r>
              <a:rPr lang="en-US" sz="1600" dirty="0"/>
              <a:t>Barr also discovered inadequate and untracked peer code reviews and the absence of any bug-tracking system at Toyota.</a:t>
            </a:r>
          </a:p>
          <a:p>
            <a:endParaRPr lang="en-US" sz="1600" dirty="0"/>
          </a:p>
          <a:p>
            <a:r>
              <a:rPr lang="en-US" sz="1600" dirty="0"/>
              <a:t>NASA, which was involved in an earlier investigation, discussed in its report the five fail-safe modes implemented in the ETCS. They comprise three limp-home modes, RPM limiting, and finally, engine shutdown. All fail-safes are handled by the same task. What if that task dies or malfunctions?</a:t>
            </a:r>
          </a:p>
        </p:txBody>
      </p:sp>
    </p:spTree>
    <p:extLst>
      <p:ext uri="{BB962C8B-B14F-4D97-AF65-F5344CB8AC3E}">
        <p14:creationId xmlns:p14="http://schemas.microsoft.com/office/powerpoint/2010/main" val="1840902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Architecture of the day – Pub/Sub</a:t>
            </a:r>
            <a:endParaRPr lang="en-US" dirty="0"/>
          </a:p>
        </p:txBody>
      </p:sp>
      <p:sp>
        <p:nvSpPr>
          <p:cNvPr id="3" name="Content Placeholder 2"/>
          <p:cNvSpPr>
            <a:spLocks noGrp="1"/>
          </p:cNvSpPr>
          <p:nvPr>
            <p:ph idx="1"/>
          </p:nvPr>
        </p:nvSpPr>
        <p:spPr>
          <a:xfrm>
            <a:off x="457200" y="1600200"/>
            <a:ext cx="8229600" cy="1628775"/>
          </a:xfrm>
        </p:spPr>
        <p:txBody>
          <a:bodyPr/>
          <a:lstStyle/>
          <a:p>
            <a:r>
              <a:rPr lang="en-US" dirty="0" smtClean="0"/>
              <a:t>Loose coupling</a:t>
            </a:r>
          </a:p>
          <a:p>
            <a:r>
              <a:rPr lang="en-US" dirty="0" smtClean="0"/>
              <a:t>Scalability </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3228975"/>
            <a:ext cx="6139328" cy="3629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86060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Pub/Sub fault</a:t>
            </a:r>
            <a:endParaRPr lang="en-US" dirty="0"/>
          </a:p>
        </p:txBody>
      </p:sp>
      <p:sp>
        <p:nvSpPr>
          <p:cNvPr id="3" name="Content Placeholder 2"/>
          <p:cNvSpPr>
            <a:spLocks noGrp="1"/>
          </p:cNvSpPr>
          <p:nvPr>
            <p:ph idx="1"/>
          </p:nvPr>
        </p:nvSpPr>
        <p:spPr/>
        <p:txBody>
          <a:bodyPr/>
          <a:lstStyle/>
          <a:p>
            <a:r>
              <a:rPr lang="en-US" dirty="0" smtClean="0"/>
              <a:t>one </a:t>
            </a:r>
            <a:r>
              <a:rPr lang="en-US" dirty="0"/>
              <a:t>common mistake is a mismatch between the execution frequency of the publisher and subscriber, such as when the publisher sends data faster than the subscriber can handle it. Our validation tool analyzes the application of such a pattern and checks for timing mismatch, ensuring that the subscriber has enough time and resources to receive and handle all incoming data.</a:t>
            </a:r>
          </a:p>
        </p:txBody>
      </p:sp>
    </p:spTree>
    <p:extLst>
      <p:ext uri="{BB962C8B-B14F-4D97-AF65-F5344CB8AC3E}">
        <p14:creationId xmlns:p14="http://schemas.microsoft.com/office/powerpoint/2010/main" val="1928038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 volume for automotive software</a:t>
            </a:r>
            <a:endParaRPr lang="en-US" dirty="0"/>
          </a:p>
        </p:txBody>
      </p:sp>
      <p:sp>
        <p:nvSpPr>
          <p:cNvPr id="3" name="Content Placeholder 2"/>
          <p:cNvSpPr>
            <a:spLocks noGrp="1"/>
          </p:cNvSpPr>
          <p:nvPr>
            <p:ph idx="1"/>
          </p:nvPr>
        </p:nvSpPr>
        <p:spPr/>
        <p:txBody>
          <a:bodyPr/>
          <a:lstStyle/>
          <a:p>
            <a:r>
              <a:rPr lang="en-US" sz="2000" dirty="0"/>
              <a:t>http://link.springer.com/article/10.1007/s00450-010-0136-y</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6171" y="2409825"/>
            <a:ext cx="7647991" cy="4448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44194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Attack surface</a:t>
            </a:r>
            <a:endParaRPr lang="en-US" dirty="0"/>
          </a:p>
        </p:txBody>
      </p:sp>
      <p:sp>
        <p:nvSpPr>
          <p:cNvPr id="3" name="Content Placeholder 2"/>
          <p:cNvSpPr>
            <a:spLocks noGrp="1"/>
          </p:cNvSpPr>
          <p:nvPr>
            <p:ph idx="1"/>
          </p:nvPr>
        </p:nvSpPr>
        <p:spPr/>
        <p:txBody>
          <a:bodyPr/>
          <a:lstStyle/>
          <a:p>
            <a:r>
              <a:rPr lang="en-US" dirty="0" smtClean="0"/>
              <a:t>What is exposed to external access?</a:t>
            </a:r>
          </a:p>
          <a:p>
            <a:r>
              <a:rPr lang="en-US" dirty="0" smtClean="0"/>
              <a:t>Key fob</a:t>
            </a:r>
          </a:p>
          <a:p>
            <a:r>
              <a:rPr lang="en-US" dirty="0" smtClean="0"/>
              <a:t>OnStar etc.</a:t>
            </a:r>
          </a:p>
          <a:p>
            <a:r>
              <a:rPr lang="en-US" dirty="0" smtClean="0"/>
              <a:t>OBD – adapter adds </a:t>
            </a:r>
            <a:r>
              <a:rPr lang="en-US" dirty="0" err="1" smtClean="0"/>
              <a:t>bluetooth</a:t>
            </a:r>
            <a:endParaRPr lang="en-US" dirty="0" smtClean="0"/>
          </a:p>
          <a:p>
            <a:r>
              <a:rPr lang="en-US" dirty="0" smtClean="0"/>
              <a:t>Wireless networks and features such as </a:t>
            </a:r>
            <a:r>
              <a:rPr lang="en-US" dirty="0" err="1" smtClean="0"/>
              <a:t>bluetooth</a:t>
            </a:r>
            <a:endParaRPr lang="en-US" dirty="0" smtClean="0"/>
          </a:p>
          <a:p>
            <a:r>
              <a:rPr lang="en-US" dirty="0" smtClean="0"/>
              <a:t>Communication via wireless charger</a:t>
            </a:r>
            <a:endParaRPr lang="en-US" dirty="0"/>
          </a:p>
        </p:txBody>
      </p:sp>
    </p:spTree>
    <p:extLst>
      <p:ext uri="{BB962C8B-B14F-4D97-AF65-F5344CB8AC3E}">
        <p14:creationId xmlns:p14="http://schemas.microsoft.com/office/powerpoint/2010/main" val="1614815394"/>
      </p:ext>
    </p:extLst>
  </p:cSld>
  <p:clrMapOvr>
    <a:masterClrMapping/>
  </p:clrMapOvr>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17885</TotalTime>
  <Words>1120</Words>
  <Application>Microsoft Office PowerPoint</Application>
  <PresentationFormat>On-screen Show (4:3)</PresentationFormat>
  <Paragraphs>118</Paragraphs>
  <Slides>27</Slides>
  <Notes>2</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syse802Template</vt:lpstr>
      <vt:lpstr>CPSC 875</vt:lpstr>
      <vt:lpstr>Non-architecture of the day</vt:lpstr>
      <vt:lpstr>Toyota-1</vt:lpstr>
      <vt:lpstr>Toyota-2</vt:lpstr>
      <vt:lpstr>Toyota-3</vt:lpstr>
      <vt:lpstr>Architecture of the day – Pub/Sub</vt:lpstr>
      <vt:lpstr>Pub/Sub fault</vt:lpstr>
      <vt:lpstr>Mark volume for automotive software</vt:lpstr>
      <vt:lpstr>Attack surface</vt:lpstr>
      <vt:lpstr>PowerPoint Presentation</vt:lpstr>
      <vt:lpstr>Traceability</vt:lpstr>
      <vt:lpstr>Analyses</vt:lpstr>
      <vt:lpstr>Security Tactics</vt:lpstr>
      <vt:lpstr>Microsoft’s STRIDE analysis</vt:lpstr>
      <vt:lpstr>Do it yourself</vt:lpstr>
      <vt:lpstr>Flows</vt:lpstr>
      <vt:lpstr>End to End protection</vt:lpstr>
      <vt:lpstr>Automotive security</vt:lpstr>
      <vt:lpstr>Reflective design</vt:lpstr>
      <vt:lpstr>Error/Fault ontology</vt:lpstr>
      <vt:lpstr>Fault Ontology</vt:lpstr>
      <vt:lpstr>Redundancy</vt:lpstr>
      <vt:lpstr>Detection/Isolation</vt:lpstr>
      <vt:lpstr>Agent-based architecture</vt:lpstr>
      <vt:lpstr>Measuring differences</vt:lpstr>
      <vt:lpstr>Agent-based architecture</vt:lpstr>
      <vt:lpstr>Here’s what you are going to do…</vt:lpstr>
    </vt:vector>
  </TitlesOfParts>
  <Company>Clemson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875</dc:title>
  <dc:creator>McGregor</dc:creator>
  <cp:lastModifiedBy>Windows User</cp:lastModifiedBy>
  <cp:revision>75</cp:revision>
  <dcterms:created xsi:type="dcterms:W3CDTF">2011-02-14T13:17:37Z</dcterms:created>
  <dcterms:modified xsi:type="dcterms:W3CDTF">2014-02-18T12:07:23Z</dcterms:modified>
</cp:coreProperties>
</file>