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60" r:id="rId2"/>
    <p:sldId id="299" r:id="rId3"/>
    <p:sldId id="293" r:id="rId4"/>
    <p:sldId id="298" r:id="rId5"/>
    <p:sldId id="289" r:id="rId6"/>
    <p:sldId id="290" r:id="rId7"/>
    <p:sldId id="301" r:id="rId8"/>
    <p:sldId id="300" r:id="rId9"/>
    <p:sldId id="292" r:id="rId10"/>
    <p:sldId id="294" r:id="rId11"/>
    <p:sldId id="295" r:id="rId12"/>
    <p:sldId id="305" r:id="rId13"/>
    <p:sldId id="296" r:id="rId14"/>
    <p:sldId id="281" r:id="rId15"/>
    <p:sldId id="310" r:id="rId16"/>
    <p:sldId id="311" r:id="rId17"/>
    <p:sldId id="276" r:id="rId18"/>
    <p:sldId id="312" r:id="rId19"/>
    <p:sldId id="309" r:id="rId20"/>
    <p:sldId id="274" r:id="rId21"/>
    <p:sldId id="275" r:id="rId22"/>
    <p:sldId id="277" r:id="rId23"/>
    <p:sldId id="278" r:id="rId24"/>
    <p:sldId id="314" r:id="rId25"/>
    <p:sldId id="313" r:id="rId26"/>
    <p:sldId id="279" r:id="rId27"/>
    <p:sldId id="280" r:id="rId28"/>
    <p:sldId id="302" r:id="rId29"/>
    <p:sldId id="286" r:id="rId30"/>
    <p:sldId id="308" r:id="rId31"/>
    <p:sldId id="287" r:id="rId32"/>
    <p:sldId id="288" r:id="rId33"/>
    <p:sldId id="306" r:id="rId34"/>
    <p:sldId id="307" r:id="rId35"/>
    <p:sldId id="282" r:id="rId36"/>
    <p:sldId id="283" r:id="rId37"/>
    <p:sldId id="284"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07" autoAdjust="0"/>
  </p:normalViewPr>
  <p:slideViewPr>
    <p:cSldViewPr snapToObjects="1">
      <p:cViewPr>
        <p:scale>
          <a:sx n="52" d="100"/>
          <a:sy n="52" d="100"/>
        </p:scale>
        <p:origin x="1614"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2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2/21/2018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292294984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25</a:t>
            </a:fld>
            <a:endParaRPr lang="en-US"/>
          </a:p>
        </p:txBody>
      </p:sp>
    </p:spTree>
    <p:extLst>
      <p:ext uri="{BB962C8B-B14F-4D97-AF65-F5344CB8AC3E}">
        <p14:creationId xmlns:p14="http://schemas.microsoft.com/office/powerpoint/2010/main" val="253939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2/21/2018</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2/21/2018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2/21/2018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2/21/2018</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2/21/2018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2/21/2018</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2/21/2018</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2/21/2018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2/21/2018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2/21/2018</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2/21/2018</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2/21/2018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architectingusability.com/2012/06/05/designing-error-handling-for-maximu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mdpi.com/1424-8220/14/1/1629/htm#fig_body_display_f7-sensors-14-0162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875</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C10 – Error architecture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and </a:t>
            </a:r>
            <a:r>
              <a:rPr lang="en-US" dirty="0" smtClean="0"/>
              <a:t>process - 2</a:t>
            </a:r>
            <a:endParaRPr lang="en-US" dirty="0"/>
          </a:p>
        </p:txBody>
      </p:sp>
      <p:pic>
        <p:nvPicPr>
          <p:cNvPr id="36" name="Content Placeholder 3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783" y="1600200"/>
            <a:ext cx="7920434" cy="4525963"/>
          </a:xfrm>
          <a:prstGeom prst="rect">
            <a:avLst/>
          </a:prstGeom>
        </p:spPr>
      </p:pic>
    </p:spTree>
    <p:extLst>
      <p:ext uri="{BB962C8B-B14F-4D97-AF65-F5344CB8AC3E}">
        <p14:creationId xmlns:p14="http://schemas.microsoft.com/office/powerpoint/2010/main" val="3261052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and </a:t>
            </a:r>
            <a:r>
              <a:rPr lang="en-US" dirty="0" smtClean="0"/>
              <a:t>process - 3</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1630680"/>
            <a:ext cx="6505575"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748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Iterations within iterations-4</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7988" y="1600200"/>
            <a:ext cx="628802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76400" y="3581400"/>
            <a:ext cx="1133644" cy="369332"/>
          </a:xfrm>
          <a:prstGeom prst="rect">
            <a:avLst/>
          </a:prstGeom>
          <a:noFill/>
        </p:spPr>
        <p:txBody>
          <a:bodyPr wrap="none" rtlCol="0">
            <a:spAutoFit/>
          </a:bodyPr>
          <a:lstStyle/>
          <a:p>
            <a:r>
              <a:rPr lang="en-US" dirty="0" err="1" smtClean="0"/>
              <a:t>ReqSpec</a:t>
            </a:r>
            <a:endParaRPr lang="en-US" dirty="0"/>
          </a:p>
        </p:txBody>
      </p:sp>
      <p:sp>
        <p:nvSpPr>
          <p:cNvPr id="6" name="TextBox 5"/>
          <p:cNvSpPr txBox="1"/>
          <p:nvPr/>
        </p:nvSpPr>
        <p:spPr>
          <a:xfrm>
            <a:off x="6553200" y="3585774"/>
            <a:ext cx="761812" cy="369332"/>
          </a:xfrm>
          <a:prstGeom prst="rect">
            <a:avLst/>
          </a:prstGeom>
          <a:noFill/>
        </p:spPr>
        <p:txBody>
          <a:bodyPr wrap="none" rtlCol="0">
            <a:spAutoFit/>
          </a:bodyPr>
          <a:lstStyle/>
          <a:p>
            <a:r>
              <a:rPr lang="en-US" dirty="0" smtClean="0"/>
              <a:t>Verify</a:t>
            </a:r>
            <a:endParaRPr lang="en-US" dirty="0"/>
          </a:p>
        </p:txBody>
      </p:sp>
      <p:sp>
        <p:nvSpPr>
          <p:cNvPr id="7" name="TextBox 6"/>
          <p:cNvSpPr txBox="1"/>
          <p:nvPr/>
        </p:nvSpPr>
        <p:spPr>
          <a:xfrm>
            <a:off x="4178302" y="3678515"/>
            <a:ext cx="787395" cy="369332"/>
          </a:xfrm>
          <a:prstGeom prst="rect">
            <a:avLst/>
          </a:prstGeom>
          <a:noFill/>
        </p:spPr>
        <p:txBody>
          <a:bodyPr wrap="none" rtlCol="0">
            <a:spAutoFit/>
          </a:bodyPr>
          <a:lstStyle/>
          <a:p>
            <a:r>
              <a:rPr lang="en-US" dirty="0" smtClean="0"/>
              <a:t>AADL</a:t>
            </a:r>
            <a:endParaRPr lang="en-US" dirty="0"/>
          </a:p>
        </p:txBody>
      </p:sp>
    </p:spTree>
    <p:extLst>
      <p:ext uri="{BB962C8B-B14F-4D97-AF65-F5344CB8AC3E}">
        <p14:creationId xmlns:p14="http://schemas.microsoft.com/office/powerpoint/2010/main" val="2513767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and process - 5</a:t>
            </a:r>
          </a:p>
        </p:txBody>
      </p:sp>
      <p:sp>
        <p:nvSpPr>
          <p:cNvPr id="3" name="Content Placeholder 2"/>
          <p:cNvSpPr>
            <a:spLocks noGrp="1"/>
          </p:cNvSpPr>
          <p:nvPr>
            <p:ph idx="1"/>
          </p:nvPr>
        </p:nvSpPr>
        <p:spPr/>
        <p:txBody>
          <a:bodyPr/>
          <a:lstStyle/>
          <a:p>
            <a:pPr marL="0" indent="0">
              <a:buNone/>
            </a:pPr>
            <a:r>
              <a:rPr lang="en-US" dirty="0" smtClean="0"/>
              <a:t>ADD</a:t>
            </a:r>
          </a:p>
          <a:p>
            <a:pPr marL="0" indent="0">
              <a:buNone/>
            </a:pPr>
            <a:r>
              <a:rPr lang="en-US" dirty="0" smtClean="0"/>
              <a:t>TSP (Team software process)</a:t>
            </a:r>
          </a:p>
          <a:p>
            <a:pPr marL="0" indent="0">
              <a:buNone/>
            </a:pPr>
            <a:r>
              <a:rPr lang="en-US" dirty="0" smtClean="0"/>
              <a:t>Using an agile process</a:t>
            </a:r>
          </a:p>
          <a:p>
            <a:pPr marL="0" indent="0">
              <a:buNone/>
            </a:pPr>
            <a:r>
              <a:rPr lang="en-US" dirty="0" smtClean="0"/>
              <a:t>Qualities determined </a:t>
            </a:r>
          </a:p>
          <a:p>
            <a:pPr marL="0" indent="0">
              <a:buNone/>
            </a:pPr>
            <a:r>
              <a:rPr lang="en-US" dirty="0" smtClean="0"/>
              <a:t>up front</a:t>
            </a:r>
          </a:p>
          <a:p>
            <a:pPr marL="0" indent="0">
              <a:buNone/>
            </a:pPr>
            <a:r>
              <a:rPr lang="en-US" dirty="0" smtClean="0"/>
              <a:t>Architecture developed</a:t>
            </a:r>
          </a:p>
          <a:p>
            <a:pPr marL="0" indent="0">
              <a:buNone/>
            </a:pPr>
            <a:r>
              <a:rPr lang="en-US" dirty="0"/>
              <a:t>j</a:t>
            </a:r>
            <a:r>
              <a:rPr lang="en-US" dirty="0" smtClean="0"/>
              <a:t>ust in time</a:t>
            </a:r>
            <a:endParaRPr lang="en-US" dirty="0"/>
          </a:p>
        </p:txBody>
      </p:sp>
      <p:pic>
        <p:nvPicPr>
          <p:cNvPr id="5122" name="Picture 2" descr="http://www.agsgov.com/wp-content/uploads/SoftwareDevelopment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146" y="3124200"/>
            <a:ext cx="435292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862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go wrong?</a:t>
            </a:r>
            <a:endParaRPr lang="en-US" dirty="0"/>
          </a:p>
        </p:txBody>
      </p:sp>
      <p:sp>
        <p:nvSpPr>
          <p:cNvPr id="3" name="Content Placeholder 2"/>
          <p:cNvSpPr>
            <a:spLocks noGrp="1"/>
          </p:cNvSpPr>
          <p:nvPr>
            <p:ph idx="1"/>
          </p:nvPr>
        </p:nvSpPr>
        <p:spPr/>
        <p:txBody>
          <a:bodyPr/>
          <a:lstStyle/>
          <a:p>
            <a:r>
              <a:rPr lang="en-US" dirty="0"/>
              <a:t>Error vs uncertainty</a:t>
            </a:r>
          </a:p>
          <a:p>
            <a:pPr lvl="1"/>
            <a:r>
              <a:rPr lang="en-US" dirty="0"/>
              <a:t>Uncertainty in every </a:t>
            </a:r>
            <a:r>
              <a:rPr lang="en-US" dirty="0" smtClean="0"/>
              <a:t>measurement</a:t>
            </a:r>
          </a:p>
          <a:p>
            <a:pPr lvl="2"/>
            <a:r>
              <a:rPr lang="en-US" dirty="0" smtClean="0"/>
              <a:t>Object being measured expands/contracts with temperature</a:t>
            </a:r>
            <a:endParaRPr lang="en-US" dirty="0"/>
          </a:p>
          <a:p>
            <a:pPr lvl="1"/>
            <a:r>
              <a:rPr lang="en-US" dirty="0"/>
              <a:t>Represent 1/3 </a:t>
            </a:r>
            <a:r>
              <a:rPr lang="en-US" dirty="0" smtClean="0"/>
              <a:t>as a decimal</a:t>
            </a:r>
            <a:endParaRPr lang="en-US" dirty="0"/>
          </a:p>
          <a:p>
            <a:pPr lvl="1"/>
            <a:r>
              <a:rPr lang="en-US" dirty="0"/>
              <a:t>Eyeball </a:t>
            </a:r>
            <a:r>
              <a:rPr lang="en-US" dirty="0" smtClean="0"/>
              <a:t>a measurement using a ruler</a:t>
            </a:r>
          </a:p>
          <a:p>
            <a:r>
              <a:rPr lang="en-US" dirty="0" smtClean="0"/>
              <a:t>Use the error ontology to give ideas of what can go wrong</a:t>
            </a:r>
          </a:p>
          <a:p>
            <a:r>
              <a:rPr lang="en-US" dirty="0" smtClean="0"/>
              <a:t>Pacemaker – shocks too early, too late, …</a:t>
            </a:r>
            <a:endParaRPr lang="en-US" dirty="0"/>
          </a:p>
          <a:p>
            <a:endParaRPr lang="en-US" dirty="0"/>
          </a:p>
        </p:txBody>
      </p:sp>
    </p:spTree>
    <p:extLst>
      <p:ext uri="{BB962C8B-B14F-4D97-AF65-F5344CB8AC3E}">
        <p14:creationId xmlns:p14="http://schemas.microsoft.com/office/powerpoint/2010/main" val="2656265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ontology-1</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250" y="2415381"/>
            <a:ext cx="8191500" cy="2895600"/>
          </a:xfrm>
          <a:prstGeom prst="rect">
            <a:avLst/>
          </a:prstGeom>
          <a:noFill/>
          <a:ln w="9525">
            <a:noFill/>
            <a:miter lim="800000"/>
            <a:headEnd/>
            <a:tailEnd/>
          </a:ln>
        </p:spPr>
      </p:pic>
    </p:spTree>
    <p:extLst>
      <p:ext uri="{BB962C8B-B14F-4D97-AF65-F5344CB8AC3E}">
        <p14:creationId xmlns:p14="http://schemas.microsoft.com/office/powerpoint/2010/main" val="913267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a:t>
            </a:r>
            <a:r>
              <a:rPr lang="en-US" dirty="0" smtClean="0"/>
              <a:t>ontology-2</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628235" y="1600230"/>
            <a:ext cx="5875308" cy="3047970"/>
          </a:xfrm>
          <a:prstGeom prst="rect">
            <a:avLst/>
          </a:prstGeom>
          <a:noFill/>
          <a:ln w="9525">
            <a:noFill/>
            <a:miter lim="800000"/>
            <a:headEnd/>
            <a:tailEnd/>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628235" y="4800600"/>
            <a:ext cx="5875308" cy="1918054"/>
          </a:xfrm>
          <a:prstGeom prst="rect">
            <a:avLst/>
          </a:prstGeom>
          <a:noFill/>
          <a:ln>
            <a:noFill/>
          </a:ln>
        </p:spPr>
      </p:pic>
    </p:spTree>
    <p:extLst>
      <p:ext uri="{BB962C8B-B14F-4D97-AF65-F5344CB8AC3E}">
        <p14:creationId xmlns:p14="http://schemas.microsoft.com/office/powerpoint/2010/main" val="628375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a:t>
            </a:r>
            <a:endParaRPr lang="en-US" dirty="0"/>
          </a:p>
        </p:txBody>
      </p:sp>
      <p:sp>
        <p:nvSpPr>
          <p:cNvPr id="3" name="Content Placeholder 2"/>
          <p:cNvSpPr>
            <a:spLocks noGrp="1"/>
          </p:cNvSpPr>
          <p:nvPr>
            <p:ph idx="1"/>
          </p:nvPr>
        </p:nvSpPr>
        <p:spPr/>
        <p:txBody>
          <a:bodyPr/>
          <a:lstStyle/>
          <a:p>
            <a:r>
              <a:rPr lang="en-US" dirty="0" smtClean="0"/>
              <a:t>For hardware, redundancy is the primary mitigation for faults</a:t>
            </a:r>
          </a:p>
          <a:p>
            <a:r>
              <a:rPr lang="en-US" dirty="0" smtClean="0"/>
              <a:t>Want more reliability add copies</a:t>
            </a:r>
          </a:p>
          <a:p>
            <a:r>
              <a:rPr lang="en-US" dirty="0" smtClean="0"/>
              <a:t>For software, functional redundancy is workable but the implementations must be developed independently  and this sharply increases cost</a:t>
            </a:r>
          </a:p>
          <a:p>
            <a:r>
              <a:rPr lang="en-US" dirty="0" smtClean="0"/>
              <a:t>Develop specific traces of error logic</a:t>
            </a:r>
          </a:p>
          <a:p>
            <a:r>
              <a:rPr lang="en-US" dirty="0" smtClean="0"/>
              <a:t>Usually the project has constraints on MTTR…</a:t>
            </a:r>
            <a:endParaRPr lang="en-US" dirty="0"/>
          </a:p>
        </p:txBody>
      </p:sp>
    </p:spTree>
    <p:extLst>
      <p:ext uri="{BB962C8B-B14F-4D97-AF65-F5344CB8AC3E}">
        <p14:creationId xmlns:p14="http://schemas.microsoft.com/office/powerpoint/2010/main" val="431022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Errors</a:t>
            </a:r>
            <a:endParaRPr lang="en-US" dirty="0"/>
          </a:p>
        </p:txBody>
      </p:sp>
      <p:sp>
        <p:nvSpPr>
          <p:cNvPr id="3" name="Content Placeholder 2"/>
          <p:cNvSpPr>
            <a:spLocks noGrp="1"/>
          </p:cNvSpPr>
          <p:nvPr>
            <p:ph idx="1"/>
          </p:nvPr>
        </p:nvSpPr>
        <p:spPr/>
        <p:txBody>
          <a:bodyPr/>
          <a:lstStyle/>
          <a:p>
            <a:r>
              <a:rPr lang="en-US" dirty="0" smtClean="0"/>
              <a:t>Each input field is appropriately constrained</a:t>
            </a:r>
          </a:p>
          <a:p>
            <a:r>
              <a:rPr lang="en-US" dirty="0" smtClean="0"/>
              <a:t>Numeric data directly from a user may need to be alpha and then converted</a:t>
            </a:r>
          </a:p>
          <a:p>
            <a:r>
              <a:rPr lang="en-US" dirty="0" smtClean="0"/>
              <a:t>Accept/reject input as close to the actual input field as possible</a:t>
            </a:r>
          </a:p>
          <a:p>
            <a:r>
              <a:rPr lang="en-US" dirty="0" smtClean="0"/>
              <a:t>Use standard libraries that check availability and readiness of devices to avoid </a:t>
            </a:r>
            <a:r>
              <a:rPr lang="en-US" dirty="0" err="1" smtClean="0"/>
              <a:t>livelock</a:t>
            </a:r>
            <a:endParaRPr lang="en-US" dirty="0"/>
          </a:p>
        </p:txBody>
      </p:sp>
    </p:spTree>
    <p:extLst>
      <p:ext uri="{BB962C8B-B14F-4D97-AF65-F5344CB8AC3E}">
        <p14:creationId xmlns:p14="http://schemas.microsoft.com/office/powerpoint/2010/main" val="813532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Logging</a:t>
            </a:r>
            <a:endParaRPr lang="en-US" dirty="0"/>
          </a:p>
        </p:txBody>
      </p:sp>
      <p:sp>
        <p:nvSpPr>
          <p:cNvPr id="3" name="Content Placeholder 2"/>
          <p:cNvSpPr>
            <a:spLocks noGrp="1"/>
          </p:cNvSpPr>
          <p:nvPr>
            <p:ph idx="1"/>
          </p:nvPr>
        </p:nvSpPr>
        <p:spPr/>
        <p:txBody>
          <a:bodyPr/>
          <a:lstStyle/>
          <a:p>
            <a:r>
              <a:rPr lang="en-US" dirty="0" smtClean="0"/>
              <a:t>Every component should log errors before they are handled or propagated</a:t>
            </a:r>
          </a:p>
          <a:p>
            <a:r>
              <a:rPr lang="en-US" dirty="0" smtClean="0"/>
              <a:t>Reflection can be used to provide access to each component</a:t>
            </a:r>
          </a:p>
          <a:p>
            <a:r>
              <a:rPr lang="en-US" dirty="0" smtClean="0"/>
              <a:t>Log sufficient information to locate and fix the defect</a:t>
            </a:r>
          </a:p>
          <a:p>
            <a:r>
              <a:rPr lang="en-US" dirty="0" smtClean="0"/>
              <a:t> </a:t>
            </a:r>
            <a:endParaRPr lang="en-US" dirty="0"/>
          </a:p>
        </p:txBody>
      </p:sp>
    </p:spTree>
    <p:extLst>
      <p:ext uri="{BB962C8B-B14F-4D97-AF65-F5344CB8AC3E}">
        <p14:creationId xmlns:p14="http://schemas.microsoft.com/office/powerpoint/2010/main" val="4196095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Home architecture</a:t>
            </a:r>
            <a:endParaRPr lang="en-US" dirty="0"/>
          </a:p>
        </p:txBody>
      </p:sp>
      <p:pic>
        <p:nvPicPr>
          <p:cNvPr id="7170" name="Picture 2" descr="Sensors 14 01629f1 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67162"/>
            <a:ext cx="6892302" cy="5283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960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propagation</a:t>
            </a:r>
            <a:endParaRPr lang="en-US" dirty="0"/>
          </a:p>
        </p:txBody>
      </p:sp>
      <p:pic>
        <p:nvPicPr>
          <p:cNvPr id="4" name="Picture 3"/>
          <p:cNvPicPr/>
          <p:nvPr/>
        </p:nvPicPr>
        <p:blipFill>
          <a:blip r:embed="rId2" cstate="print"/>
          <a:srcRect/>
          <a:stretch>
            <a:fillRect/>
          </a:stretch>
        </p:blipFill>
        <p:spPr bwMode="auto">
          <a:xfrm>
            <a:off x="2904878" y="3657600"/>
            <a:ext cx="3209635" cy="2283024"/>
          </a:xfrm>
          <a:prstGeom prst="rect">
            <a:avLst/>
          </a:prstGeom>
          <a:noFill/>
          <a:ln w="9525">
            <a:noFill/>
            <a:miter lim="800000"/>
            <a:headEnd/>
            <a:tailEnd/>
          </a:ln>
        </p:spPr>
      </p:pic>
      <p:sp>
        <p:nvSpPr>
          <p:cNvPr id="3" name="TextBox 2"/>
          <p:cNvSpPr txBox="1"/>
          <p:nvPr/>
        </p:nvSpPr>
        <p:spPr>
          <a:xfrm>
            <a:off x="609600" y="1905000"/>
            <a:ext cx="6109365" cy="1477328"/>
          </a:xfrm>
          <a:prstGeom prst="rect">
            <a:avLst/>
          </a:prstGeom>
          <a:noFill/>
        </p:spPr>
        <p:txBody>
          <a:bodyPr wrap="none" rtlCol="0">
            <a:spAutoFit/>
          </a:bodyPr>
          <a:lstStyle/>
          <a:p>
            <a:r>
              <a:rPr lang="en-US" dirty="0" smtClean="0"/>
              <a:t>Execution of a fault  results in an error</a:t>
            </a:r>
          </a:p>
          <a:p>
            <a:endParaRPr lang="en-US" dirty="0"/>
          </a:p>
          <a:p>
            <a:r>
              <a:rPr lang="en-US" dirty="0" smtClean="0"/>
              <a:t>The error value may be returned as a result</a:t>
            </a:r>
          </a:p>
          <a:p>
            <a:r>
              <a:rPr lang="en-US" dirty="0" smtClean="0"/>
              <a:t>OR it might be passed as a parameter to a subcomponent</a:t>
            </a:r>
          </a:p>
          <a:p>
            <a:r>
              <a:rPr lang="en-US" dirty="0" smtClean="0"/>
              <a:t>OR it might be handled</a:t>
            </a:r>
            <a:endParaRPr lang="en-US" dirty="0"/>
          </a:p>
        </p:txBody>
      </p:sp>
    </p:spTree>
    <p:extLst>
      <p:ext uri="{BB962C8B-B14F-4D97-AF65-F5344CB8AC3E}">
        <p14:creationId xmlns:p14="http://schemas.microsoft.com/office/powerpoint/2010/main" val="3975981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pic>
        <p:nvPicPr>
          <p:cNvPr id="4" name="Picture 3"/>
          <p:cNvPicPr/>
          <p:nvPr/>
        </p:nvPicPr>
        <p:blipFill>
          <a:blip r:embed="rId2" cstate="print"/>
          <a:srcRect/>
          <a:stretch>
            <a:fillRect/>
          </a:stretch>
        </p:blipFill>
        <p:spPr bwMode="auto">
          <a:xfrm>
            <a:off x="2911702" y="2743200"/>
            <a:ext cx="3209635" cy="2283024"/>
          </a:xfrm>
          <a:prstGeom prst="rect">
            <a:avLst/>
          </a:prstGeom>
          <a:noFill/>
          <a:ln w="9525">
            <a:noFill/>
            <a:miter lim="800000"/>
            <a:headEnd/>
            <a:tailEnd/>
          </a:ln>
        </p:spPr>
      </p:pic>
      <p:pic>
        <p:nvPicPr>
          <p:cNvPr id="1026" name="Picture 2" descr="C:\Users\johnmc\AppData\Local\Microsoft\Windows\Temporary Internet Files\Content.IE5\Y2USA687\machinery illus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219" y="5166702"/>
            <a:ext cx="1752600" cy="16605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hnmc\AppData\Local\Microsoft\Windows\Temporary Internet Files\Content.IE5\WILL8P9Z\pgb-strain-gaug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18" y="2968236"/>
            <a:ext cx="2150090" cy="18329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ohnmc\AppData\Local\Microsoft\Windows\Temporary Internet Files\Content.IE5\RD3QVBAB\171px-Constraint-learning-3.sv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6625" y="1393754"/>
            <a:ext cx="1303020" cy="13030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6121337" y="3276600"/>
            <a:ext cx="2932337" cy="1437650"/>
          </a:xfrm>
          <a:prstGeom prst="rect">
            <a:avLst/>
          </a:prstGeom>
        </p:spPr>
      </p:pic>
      <p:sp>
        <p:nvSpPr>
          <p:cNvPr id="5" name="TextBox 4"/>
          <p:cNvSpPr txBox="1"/>
          <p:nvPr/>
        </p:nvSpPr>
        <p:spPr>
          <a:xfrm>
            <a:off x="6279682" y="4744730"/>
            <a:ext cx="2895600" cy="600164"/>
          </a:xfrm>
          <a:prstGeom prst="rect">
            <a:avLst/>
          </a:prstGeom>
          <a:noFill/>
        </p:spPr>
        <p:txBody>
          <a:bodyPr wrap="square" rtlCol="0">
            <a:spAutoFit/>
          </a:bodyPr>
          <a:lstStyle/>
          <a:p>
            <a:r>
              <a:rPr lang="en-US" sz="1100" dirty="0"/>
              <a:t>http://www.docsity.com/en/oscillating-output-components-and-techniques-for-digital-systems-solved-quiz/286006/</a:t>
            </a:r>
          </a:p>
        </p:txBody>
      </p:sp>
    </p:spTree>
    <p:extLst>
      <p:ext uri="{BB962C8B-B14F-4D97-AF65-F5344CB8AC3E}">
        <p14:creationId xmlns:p14="http://schemas.microsoft.com/office/powerpoint/2010/main" val="2222807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goes wrong. What is the architecture for that part of the logic?</a:t>
            </a:r>
            <a:endParaRPr lang="en-US" dirty="0"/>
          </a:p>
        </p:txBody>
      </p:sp>
      <p:grpSp>
        <p:nvGrpSpPr>
          <p:cNvPr id="32" name="Group 31"/>
          <p:cNvGrpSpPr/>
          <p:nvPr/>
        </p:nvGrpSpPr>
        <p:grpSpPr>
          <a:xfrm>
            <a:off x="2433851" y="2667000"/>
            <a:ext cx="4728949" cy="2362200"/>
            <a:chOff x="2433851" y="2667000"/>
            <a:chExt cx="4728949" cy="2362200"/>
          </a:xfrm>
        </p:grpSpPr>
        <p:sp>
          <p:nvSpPr>
            <p:cNvPr id="4" name="Rectangle 3"/>
            <p:cNvSpPr/>
            <p:nvPr/>
          </p:nvSpPr>
          <p:spPr>
            <a:xfrm>
              <a:off x="2590800" y="2667000"/>
              <a:ext cx="4419600" cy="2362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433851" y="4343400"/>
              <a:ext cx="304800" cy="2286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33851" y="3791803"/>
              <a:ext cx="304800" cy="2286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438400" y="3124200"/>
              <a:ext cx="304800" cy="2286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58000" y="3352800"/>
              <a:ext cx="304800" cy="2286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58000" y="3906103"/>
              <a:ext cx="304800" cy="2286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267200" y="2913797"/>
              <a:ext cx="990600" cy="878006"/>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267200" y="3940791"/>
              <a:ext cx="990600" cy="85980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Curved Connector 12"/>
            <p:cNvCxnSpPr>
              <a:stCxn id="7" idx="3"/>
              <a:endCxn id="10" idx="1"/>
            </p:cNvCxnSpPr>
            <p:nvPr/>
          </p:nvCxnSpPr>
          <p:spPr>
            <a:xfrm>
              <a:off x="2743200" y="3238500"/>
              <a:ext cx="1524000" cy="1143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urved Connector 14"/>
            <p:cNvCxnSpPr>
              <a:stCxn id="6" idx="3"/>
              <a:endCxn id="10" idx="1"/>
            </p:cNvCxnSpPr>
            <p:nvPr/>
          </p:nvCxnSpPr>
          <p:spPr>
            <a:xfrm flipV="1">
              <a:off x="2738651" y="3352800"/>
              <a:ext cx="1528549" cy="553303"/>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urved Connector 16"/>
            <p:cNvCxnSpPr>
              <a:stCxn id="7" idx="3"/>
              <a:endCxn id="11" idx="1"/>
            </p:cNvCxnSpPr>
            <p:nvPr/>
          </p:nvCxnSpPr>
          <p:spPr>
            <a:xfrm>
              <a:off x="2743200" y="3238500"/>
              <a:ext cx="1524000" cy="1132196"/>
            </a:xfrm>
            <a:prstGeom prst="curved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1" name="Curved Connector 20"/>
            <p:cNvCxnSpPr>
              <a:stCxn id="6" idx="3"/>
              <a:endCxn id="11" idx="1"/>
            </p:cNvCxnSpPr>
            <p:nvPr/>
          </p:nvCxnSpPr>
          <p:spPr>
            <a:xfrm>
              <a:off x="2738651" y="3906103"/>
              <a:ext cx="1528549" cy="464593"/>
            </a:xfrm>
            <a:prstGeom prst="curved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226749" y="3168134"/>
              <a:ext cx="1031051" cy="369332"/>
            </a:xfrm>
            <a:prstGeom prst="rect">
              <a:avLst/>
            </a:prstGeom>
            <a:noFill/>
          </p:spPr>
          <p:txBody>
            <a:bodyPr wrap="none" rtlCol="0">
              <a:spAutoFit/>
            </a:bodyPr>
            <a:lstStyle/>
            <a:p>
              <a:r>
                <a:rPr lang="en-US" dirty="0" smtClean="0"/>
                <a:t>Nominal</a:t>
              </a:r>
              <a:endParaRPr lang="en-US" dirty="0"/>
            </a:p>
          </p:txBody>
        </p:sp>
        <p:sp>
          <p:nvSpPr>
            <p:cNvPr id="27" name="TextBox 26"/>
            <p:cNvSpPr txBox="1"/>
            <p:nvPr/>
          </p:nvSpPr>
          <p:spPr>
            <a:xfrm>
              <a:off x="4451786" y="4186029"/>
              <a:ext cx="697627" cy="369332"/>
            </a:xfrm>
            <a:prstGeom prst="rect">
              <a:avLst/>
            </a:prstGeom>
            <a:noFill/>
          </p:spPr>
          <p:txBody>
            <a:bodyPr wrap="none" rtlCol="0">
              <a:spAutoFit/>
            </a:bodyPr>
            <a:lstStyle/>
            <a:p>
              <a:r>
                <a:rPr lang="en-US" dirty="0" smtClean="0"/>
                <a:t>Error</a:t>
              </a:r>
              <a:endParaRPr lang="en-US" dirty="0"/>
            </a:p>
          </p:txBody>
        </p:sp>
        <p:cxnSp>
          <p:nvCxnSpPr>
            <p:cNvPr id="29" name="Curved Connector 28"/>
            <p:cNvCxnSpPr>
              <a:stCxn id="10" idx="3"/>
              <a:endCxn id="8" idx="1"/>
            </p:cNvCxnSpPr>
            <p:nvPr/>
          </p:nvCxnSpPr>
          <p:spPr>
            <a:xfrm>
              <a:off x="5257800" y="3352800"/>
              <a:ext cx="1600200" cy="1143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11" idx="3"/>
              <a:endCxn id="8" idx="1"/>
            </p:cNvCxnSpPr>
            <p:nvPr/>
          </p:nvCxnSpPr>
          <p:spPr>
            <a:xfrm flipV="1">
              <a:off x="5257800" y="3467100"/>
              <a:ext cx="1600200" cy="903596"/>
            </a:xfrm>
            <a:prstGeom prst="curved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80547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Maybe go to a reduced feature set.</a:t>
            </a:r>
            <a:endParaRPr lang="en-US" dirty="0"/>
          </a:p>
        </p:txBody>
      </p:sp>
      <p:grpSp>
        <p:nvGrpSpPr>
          <p:cNvPr id="6" name="Group 5"/>
          <p:cNvGrpSpPr/>
          <p:nvPr/>
        </p:nvGrpSpPr>
        <p:grpSpPr>
          <a:xfrm>
            <a:off x="1272417" y="1678004"/>
            <a:ext cx="6705599" cy="4876800"/>
            <a:chOff x="2433851" y="2667000"/>
            <a:chExt cx="4728949" cy="2362200"/>
          </a:xfrm>
        </p:grpSpPr>
        <p:sp>
          <p:nvSpPr>
            <p:cNvPr id="7" name="Rectangle 6"/>
            <p:cNvSpPr/>
            <p:nvPr/>
          </p:nvSpPr>
          <p:spPr>
            <a:xfrm>
              <a:off x="2590800" y="2667000"/>
              <a:ext cx="4419600" cy="2362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433851" y="4343400"/>
              <a:ext cx="304800" cy="2286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433851" y="3791803"/>
              <a:ext cx="304800" cy="2286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438400" y="3124200"/>
              <a:ext cx="304800" cy="2286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858000" y="3352800"/>
              <a:ext cx="304800" cy="2286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858000" y="3906103"/>
              <a:ext cx="304800" cy="2286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267200" y="2913797"/>
              <a:ext cx="990600" cy="878006"/>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267200" y="3940791"/>
              <a:ext cx="990600" cy="85980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Curved Connector 14"/>
            <p:cNvCxnSpPr>
              <a:stCxn id="10" idx="3"/>
              <a:endCxn id="13" idx="1"/>
            </p:cNvCxnSpPr>
            <p:nvPr/>
          </p:nvCxnSpPr>
          <p:spPr>
            <a:xfrm>
              <a:off x="2743200" y="3238500"/>
              <a:ext cx="1524000" cy="1143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urved Connector 15"/>
            <p:cNvCxnSpPr>
              <a:stCxn id="9" idx="3"/>
              <a:endCxn id="13" idx="1"/>
            </p:cNvCxnSpPr>
            <p:nvPr/>
          </p:nvCxnSpPr>
          <p:spPr>
            <a:xfrm flipV="1">
              <a:off x="2738651" y="3352800"/>
              <a:ext cx="1528549" cy="553303"/>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urved Connector 16"/>
            <p:cNvCxnSpPr>
              <a:stCxn id="10" idx="3"/>
              <a:endCxn id="14" idx="1"/>
            </p:cNvCxnSpPr>
            <p:nvPr/>
          </p:nvCxnSpPr>
          <p:spPr>
            <a:xfrm>
              <a:off x="2743200" y="3238500"/>
              <a:ext cx="1524000" cy="1132196"/>
            </a:xfrm>
            <a:prstGeom prst="curved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18" name="Curved Connector 17"/>
            <p:cNvCxnSpPr>
              <a:stCxn id="9" idx="3"/>
              <a:endCxn id="14" idx="1"/>
            </p:cNvCxnSpPr>
            <p:nvPr/>
          </p:nvCxnSpPr>
          <p:spPr>
            <a:xfrm>
              <a:off x="2738651" y="3906103"/>
              <a:ext cx="1528549" cy="464593"/>
            </a:xfrm>
            <a:prstGeom prst="curved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226749" y="3168134"/>
              <a:ext cx="1031051" cy="369332"/>
            </a:xfrm>
            <a:prstGeom prst="rect">
              <a:avLst/>
            </a:prstGeom>
            <a:noFill/>
          </p:spPr>
          <p:txBody>
            <a:bodyPr wrap="none" rtlCol="0">
              <a:spAutoFit/>
            </a:bodyPr>
            <a:lstStyle/>
            <a:p>
              <a:r>
                <a:rPr lang="en-US" dirty="0" smtClean="0"/>
                <a:t>Nominal</a:t>
              </a:r>
              <a:endParaRPr lang="en-US" dirty="0"/>
            </a:p>
          </p:txBody>
        </p:sp>
        <p:sp>
          <p:nvSpPr>
            <p:cNvPr id="20" name="TextBox 19"/>
            <p:cNvSpPr txBox="1"/>
            <p:nvPr/>
          </p:nvSpPr>
          <p:spPr>
            <a:xfrm>
              <a:off x="4451786" y="4186029"/>
              <a:ext cx="697627" cy="369332"/>
            </a:xfrm>
            <a:prstGeom prst="rect">
              <a:avLst/>
            </a:prstGeom>
            <a:noFill/>
          </p:spPr>
          <p:txBody>
            <a:bodyPr wrap="none" rtlCol="0">
              <a:spAutoFit/>
            </a:bodyPr>
            <a:lstStyle/>
            <a:p>
              <a:r>
                <a:rPr lang="en-US" dirty="0" smtClean="0"/>
                <a:t>Error</a:t>
              </a:r>
              <a:endParaRPr lang="en-US" dirty="0"/>
            </a:p>
          </p:txBody>
        </p:sp>
        <p:cxnSp>
          <p:nvCxnSpPr>
            <p:cNvPr id="21" name="Curved Connector 20"/>
            <p:cNvCxnSpPr>
              <a:stCxn id="13" idx="3"/>
              <a:endCxn id="11" idx="1"/>
            </p:cNvCxnSpPr>
            <p:nvPr/>
          </p:nvCxnSpPr>
          <p:spPr>
            <a:xfrm>
              <a:off x="5257800" y="3352800"/>
              <a:ext cx="1600200" cy="11430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14" idx="3"/>
              <a:endCxn id="11" idx="1"/>
            </p:cNvCxnSpPr>
            <p:nvPr/>
          </p:nvCxnSpPr>
          <p:spPr>
            <a:xfrm flipV="1">
              <a:off x="5257800" y="3467100"/>
              <a:ext cx="1600200" cy="903596"/>
            </a:xfrm>
            <a:prstGeom prst="curved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grpSp>
      <p:pic>
        <p:nvPicPr>
          <p:cNvPr id="1027" name="Picture 3" descr="C:\Users\johnmc\AppData\Local\Microsoft\Windows\Temporary Internet Files\Content.IE5\ML47YSE9\309px-CPT-FSM-01.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2623" y="5248524"/>
            <a:ext cx="965201" cy="7215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ohnmc\AppData\Local\Microsoft\Windows\Temporary Internet Files\Content.IE5\IWX790O3\326px-CPT-FSM-abcd.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786" y="3053653"/>
            <a:ext cx="1181551" cy="97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713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handling</a:t>
            </a:r>
            <a:endParaRPr lang="en-US" dirty="0"/>
          </a:p>
        </p:txBody>
      </p:sp>
      <p:sp>
        <p:nvSpPr>
          <p:cNvPr id="3" name="Content Placeholder 2"/>
          <p:cNvSpPr>
            <a:spLocks noGrp="1"/>
          </p:cNvSpPr>
          <p:nvPr>
            <p:ph idx="1"/>
          </p:nvPr>
        </p:nvSpPr>
        <p:spPr/>
        <p:txBody>
          <a:bodyPr/>
          <a:lstStyle/>
          <a:p>
            <a:r>
              <a:rPr lang="en-US" dirty="0" smtClean="0"/>
              <a:t>Backs up the call chain</a:t>
            </a:r>
          </a:p>
          <a:p>
            <a:r>
              <a:rPr lang="en-US" dirty="0" smtClean="0"/>
              <a:t>Looks for an error handler</a:t>
            </a:r>
            <a:endParaRPr lang="en-US" dirty="0"/>
          </a:p>
        </p:txBody>
      </p:sp>
    </p:spTree>
    <p:extLst>
      <p:ext uri="{BB962C8B-B14F-4D97-AF65-F5344CB8AC3E}">
        <p14:creationId xmlns:p14="http://schemas.microsoft.com/office/powerpoint/2010/main" val="2908937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do:</a:t>
            </a:r>
            <a:endParaRPr lang="en-US" dirty="0"/>
          </a:p>
        </p:txBody>
      </p:sp>
      <p:sp>
        <p:nvSpPr>
          <p:cNvPr id="3" name="Content Placeholder 2"/>
          <p:cNvSpPr>
            <a:spLocks noGrp="1"/>
          </p:cNvSpPr>
          <p:nvPr>
            <p:ph idx="1"/>
          </p:nvPr>
        </p:nvSpPr>
        <p:spPr/>
        <p:txBody>
          <a:bodyPr/>
          <a:lstStyle/>
          <a:p>
            <a:r>
              <a:rPr lang="en-US" dirty="0" smtClean="0"/>
              <a:t>Reduced feature set – don’t allow operations that could corrupt vital features</a:t>
            </a:r>
          </a:p>
          <a:p>
            <a:r>
              <a:rPr lang="en-US" dirty="0" smtClean="0"/>
              <a:t>Replace bad value with estimate</a:t>
            </a:r>
          </a:p>
          <a:p>
            <a:r>
              <a:rPr lang="en-US" dirty="0" smtClean="0"/>
              <a:t>Provide an escape route if they cannot make a valid selection.</a:t>
            </a:r>
          </a:p>
          <a:p>
            <a:r>
              <a:rPr lang="en-US" dirty="0" smtClean="0"/>
              <a:t>Clean up before progressing or backtracking</a:t>
            </a:r>
          </a:p>
          <a:p>
            <a:r>
              <a:rPr lang="en-US" dirty="0" err="1" smtClean="0"/>
              <a:t>Recurse</a:t>
            </a:r>
            <a:r>
              <a:rPr lang="en-US" dirty="0" smtClean="0"/>
              <a:t> only if you have a solid base case</a:t>
            </a:r>
            <a:endParaRPr lang="en-US" dirty="0"/>
          </a:p>
        </p:txBody>
      </p:sp>
      <p:sp>
        <p:nvSpPr>
          <p:cNvPr id="4" name="TextBox 3"/>
          <p:cNvSpPr txBox="1"/>
          <p:nvPr/>
        </p:nvSpPr>
        <p:spPr>
          <a:xfrm>
            <a:off x="381000" y="6248400"/>
            <a:ext cx="8464690" cy="646331"/>
          </a:xfrm>
          <a:prstGeom prst="rect">
            <a:avLst/>
          </a:prstGeom>
          <a:noFill/>
        </p:spPr>
        <p:txBody>
          <a:bodyPr wrap="none" rtlCol="0">
            <a:spAutoFit/>
          </a:bodyPr>
          <a:lstStyle/>
          <a:p>
            <a:r>
              <a:rPr lang="en-US" dirty="0">
                <a:hlinkClick r:id="rId3"/>
              </a:rPr>
              <a:t>http://</a:t>
            </a:r>
            <a:r>
              <a:rPr lang="en-US" dirty="0" smtClean="0">
                <a:hlinkClick r:id="rId3"/>
              </a:rPr>
              <a:t>architectingusability.com/2012/06/05/designing-error-handling-for-maximum</a:t>
            </a:r>
            <a:endParaRPr lang="en-US" dirty="0" smtClean="0"/>
          </a:p>
          <a:p>
            <a:r>
              <a:rPr lang="en-US" dirty="0" smtClean="0"/>
              <a:t>-</a:t>
            </a:r>
            <a:r>
              <a:rPr lang="en-US" dirty="0"/>
              <a:t>usability-in-your-application/</a:t>
            </a:r>
          </a:p>
        </p:txBody>
      </p:sp>
    </p:spTree>
    <p:extLst>
      <p:ext uri="{BB962C8B-B14F-4D97-AF65-F5344CB8AC3E}">
        <p14:creationId xmlns:p14="http://schemas.microsoft.com/office/powerpoint/2010/main" val="2401187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Nominal behavior</a:t>
            </a:r>
            <a:endParaRPr lang="en-US" dirty="0"/>
          </a:p>
        </p:txBody>
      </p:sp>
      <p:sp>
        <p:nvSpPr>
          <p:cNvPr id="3" name="Content Placeholder 2"/>
          <p:cNvSpPr>
            <a:spLocks noGrp="1"/>
          </p:cNvSpPr>
          <p:nvPr>
            <p:ph idx="1"/>
          </p:nvPr>
        </p:nvSpPr>
        <p:spPr/>
        <p:txBody>
          <a:bodyPr/>
          <a:lstStyle/>
          <a:p>
            <a:pPr marL="0" indent="0">
              <a:buNone/>
            </a:pPr>
            <a:r>
              <a:rPr lang="en-US" sz="1200" b="1" dirty="0"/>
              <a:t>annex </a:t>
            </a:r>
            <a:r>
              <a:rPr lang="en-US" sz="1200" b="1" dirty="0" err="1"/>
              <a:t>behavior_annex</a:t>
            </a:r>
            <a:r>
              <a:rPr lang="en-US" sz="1200" b="1" dirty="0"/>
              <a:t> {**</a:t>
            </a:r>
          </a:p>
          <a:p>
            <a:pPr marL="0" indent="0">
              <a:buNone/>
            </a:pPr>
            <a:r>
              <a:rPr lang="en-US" sz="1200" dirty="0"/>
              <a:t>states</a:t>
            </a:r>
          </a:p>
          <a:p>
            <a:pPr marL="400050" lvl="1" indent="0">
              <a:buNone/>
            </a:pPr>
            <a:r>
              <a:rPr lang="en-US" sz="1200" dirty="0" err="1"/>
              <a:t>off:initial</a:t>
            </a:r>
            <a:r>
              <a:rPr lang="en-US" sz="1200" dirty="0"/>
              <a:t> state;</a:t>
            </a:r>
          </a:p>
          <a:p>
            <a:pPr marL="400050" lvl="1" indent="0">
              <a:buNone/>
            </a:pPr>
            <a:r>
              <a:rPr lang="en-US" sz="1200" dirty="0" err="1"/>
              <a:t>on:state</a:t>
            </a:r>
            <a:r>
              <a:rPr lang="en-US" sz="1200" dirty="0"/>
              <a:t>;</a:t>
            </a:r>
          </a:p>
          <a:p>
            <a:pPr marL="400050" lvl="1" indent="0">
              <a:buNone/>
            </a:pPr>
            <a:r>
              <a:rPr lang="en-US" sz="1200" dirty="0" err="1"/>
              <a:t>on_not_engaged</a:t>
            </a:r>
            <a:r>
              <a:rPr lang="en-US" sz="1200" dirty="0"/>
              <a:t>: state;</a:t>
            </a:r>
          </a:p>
          <a:p>
            <a:pPr marL="400050" lvl="1" indent="0">
              <a:buNone/>
            </a:pPr>
            <a:r>
              <a:rPr lang="en-US" sz="1200" dirty="0" err="1"/>
              <a:t>on_engaged</a:t>
            </a:r>
            <a:r>
              <a:rPr lang="en-US" sz="1200" dirty="0"/>
              <a:t>: state;</a:t>
            </a:r>
          </a:p>
          <a:p>
            <a:pPr marL="400050" lvl="1" indent="0">
              <a:buNone/>
            </a:pPr>
            <a:r>
              <a:rPr lang="en-US" sz="1200" dirty="0" err="1"/>
              <a:t>on_engaged_steady</a:t>
            </a:r>
            <a:r>
              <a:rPr lang="en-US" sz="1200" dirty="0"/>
              <a:t>: state;</a:t>
            </a:r>
          </a:p>
          <a:p>
            <a:pPr marL="400050" lvl="1" indent="0">
              <a:buNone/>
            </a:pPr>
            <a:r>
              <a:rPr lang="en-US" sz="1200" dirty="0" err="1"/>
              <a:t>on_engaged_slowing</a:t>
            </a:r>
            <a:r>
              <a:rPr lang="en-US" sz="1200" dirty="0"/>
              <a:t>: state;</a:t>
            </a:r>
          </a:p>
          <a:p>
            <a:pPr marL="400050" lvl="1" indent="0">
              <a:buNone/>
            </a:pPr>
            <a:r>
              <a:rPr lang="en-US" sz="1200" dirty="0" err="1"/>
              <a:t>on_engaged_accelerating</a:t>
            </a:r>
            <a:r>
              <a:rPr lang="en-US" sz="1200" dirty="0"/>
              <a:t>: state;</a:t>
            </a:r>
          </a:p>
          <a:p>
            <a:pPr marL="0" indent="0">
              <a:buNone/>
            </a:pPr>
            <a:r>
              <a:rPr lang="en-US" sz="1200" dirty="0"/>
              <a:t>transitions</a:t>
            </a:r>
          </a:p>
          <a:p>
            <a:pPr marL="400050" lvl="1" indent="0">
              <a:buNone/>
            </a:pPr>
            <a:r>
              <a:rPr lang="en-US" sz="1200" dirty="0"/>
              <a:t>off-&gt;[]-&gt;on;</a:t>
            </a:r>
          </a:p>
          <a:p>
            <a:pPr marL="400050" lvl="1" indent="0">
              <a:buNone/>
            </a:pPr>
            <a:r>
              <a:rPr lang="en-US" sz="1200" dirty="0"/>
              <a:t>on-[]-&gt;off;</a:t>
            </a:r>
          </a:p>
          <a:p>
            <a:pPr marL="400050" lvl="1" indent="0">
              <a:buNone/>
            </a:pPr>
            <a:r>
              <a:rPr lang="en-US" sz="1200" dirty="0"/>
              <a:t>on-[]-&gt;</a:t>
            </a:r>
            <a:r>
              <a:rPr lang="en-US" sz="1200" dirty="0" err="1"/>
              <a:t>on_not_engaged</a:t>
            </a:r>
            <a:r>
              <a:rPr lang="en-US" sz="1200" dirty="0"/>
              <a:t>;</a:t>
            </a:r>
          </a:p>
          <a:p>
            <a:pPr marL="400050" lvl="1" indent="0">
              <a:buNone/>
            </a:pPr>
            <a:r>
              <a:rPr lang="en-US" sz="1200" dirty="0" err="1"/>
              <a:t>on_not_engaged</a:t>
            </a:r>
            <a:r>
              <a:rPr lang="en-US" sz="1200" dirty="0"/>
              <a:t>-[]-&gt;</a:t>
            </a:r>
            <a:r>
              <a:rPr lang="en-US" sz="1200" dirty="0" err="1"/>
              <a:t>on_engaged</a:t>
            </a:r>
            <a:r>
              <a:rPr lang="en-US" sz="1200" dirty="0"/>
              <a:t>;</a:t>
            </a:r>
          </a:p>
          <a:p>
            <a:pPr marL="400050" lvl="1" indent="0">
              <a:buNone/>
            </a:pPr>
            <a:r>
              <a:rPr lang="en-US" sz="1200" dirty="0" err="1"/>
              <a:t>on_engaged</a:t>
            </a:r>
            <a:r>
              <a:rPr lang="en-US" sz="1200" dirty="0"/>
              <a:t>-[]-&gt;</a:t>
            </a:r>
            <a:r>
              <a:rPr lang="en-US" sz="1200" dirty="0" err="1"/>
              <a:t>on_not_engaged</a:t>
            </a:r>
            <a:r>
              <a:rPr lang="en-US" sz="1200" dirty="0"/>
              <a:t>;</a:t>
            </a:r>
          </a:p>
          <a:p>
            <a:pPr marL="400050" lvl="1" indent="0">
              <a:buNone/>
            </a:pPr>
            <a:r>
              <a:rPr lang="en-US" sz="1200" dirty="0" err="1"/>
              <a:t>on_not_engaged</a:t>
            </a:r>
            <a:r>
              <a:rPr lang="en-US" sz="1200" dirty="0"/>
              <a:t>-[]-&gt;on;</a:t>
            </a:r>
          </a:p>
          <a:p>
            <a:pPr marL="400050" lvl="1" indent="0">
              <a:buNone/>
            </a:pPr>
            <a:r>
              <a:rPr lang="en-US" sz="1200" dirty="0" err="1"/>
              <a:t>on_engaged</a:t>
            </a:r>
            <a:r>
              <a:rPr lang="en-US" sz="1200" dirty="0"/>
              <a:t>-[]-&gt;</a:t>
            </a:r>
            <a:r>
              <a:rPr lang="en-US" sz="1200" dirty="0" err="1"/>
              <a:t>on_engaged_steady</a:t>
            </a:r>
            <a:r>
              <a:rPr lang="en-US" sz="1200" dirty="0"/>
              <a:t>;</a:t>
            </a:r>
          </a:p>
          <a:p>
            <a:pPr marL="400050" lvl="1" indent="0">
              <a:buNone/>
            </a:pPr>
            <a:r>
              <a:rPr lang="en-US" sz="1200" dirty="0" err="1"/>
              <a:t>on_engaged_steady</a:t>
            </a:r>
            <a:r>
              <a:rPr lang="en-US" sz="1200" dirty="0"/>
              <a:t>-[]-&gt;</a:t>
            </a:r>
            <a:r>
              <a:rPr lang="en-US" sz="1200" dirty="0" err="1"/>
              <a:t>on_engaged_slowing</a:t>
            </a:r>
            <a:r>
              <a:rPr lang="en-US" sz="1200" dirty="0"/>
              <a:t>;</a:t>
            </a:r>
          </a:p>
          <a:p>
            <a:pPr marL="400050" lvl="1" indent="0">
              <a:buNone/>
            </a:pPr>
            <a:r>
              <a:rPr lang="en-US" sz="1200" dirty="0" err="1"/>
              <a:t>on_engaged_steady</a:t>
            </a:r>
            <a:r>
              <a:rPr lang="en-US" sz="1200" dirty="0"/>
              <a:t>-[]-&gt;</a:t>
            </a:r>
            <a:r>
              <a:rPr lang="en-US" sz="1200" dirty="0" err="1"/>
              <a:t>on_engaged_accelerating</a:t>
            </a:r>
            <a:r>
              <a:rPr lang="en-US" sz="1200" dirty="0"/>
              <a:t>;</a:t>
            </a:r>
          </a:p>
          <a:p>
            <a:pPr marL="400050" lvl="1" indent="0">
              <a:buNone/>
            </a:pPr>
            <a:r>
              <a:rPr lang="en-US" sz="1200" dirty="0" err="1"/>
              <a:t>on_engaged_accelerating</a:t>
            </a:r>
            <a:r>
              <a:rPr lang="en-US" sz="1200" dirty="0"/>
              <a:t>-[]-&gt;</a:t>
            </a:r>
            <a:r>
              <a:rPr lang="en-US" sz="1200" dirty="0" err="1"/>
              <a:t>on_engaged_steady</a:t>
            </a:r>
            <a:r>
              <a:rPr lang="en-US" sz="1200" dirty="0"/>
              <a:t>;</a:t>
            </a:r>
          </a:p>
          <a:p>
            <a:pPr marL="400050" lvl="1" indent="0">
              <a:buNone/>
            </a:pPr>
            <a:r>
              <a:rPr lang="en-US" sz="1200" dirty="0" err="1"/>
              <a:t>on_engaged_slowing</a:t>
            </a:r>
            <a:r>
              <a:rPr lang="en-US" sz="1200" dirty="0"/>
              <a:t>-[]-&gt;</a:t>
            </a:r>
            <a:r>
              <a:rPr lang="en-US" sz="1200" dirty="0" err="1"/>
              <a:t>on_engaged_steady</a:t>
            </a:r>
            <a:r>
              <a:rPr lang="en-US" sz="1200" dirty="0"/>
              <a:t>;</a:t>
            </a:r>
          </a:p>
          <a:p>
            <a:pPr marL="0" indent="0">
              <a:buNone/>
            </a:pPr>
            <a:r>
              <a:rPr lang="en-US" sz="1200" dirty="0"/>
              <a:t>**};</a:t>
            </a:r>
          </a:p>
        </p:txBody>
      </p:sp>
    </p:spTree>
    <p:extLst>
      <p:ext uri="{BB962C8B-B14F-4D97-AF65-F5344CB8AC3E}">
        <p14:creationId xmlns:p14="http://schemas.microsoft.com/office/powerpoint/2010/main" val="1468941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76"/>
            <a:ext cx="8229600" cy="1143000"/>
          </a:xfrm>
        </p:spPr>
        <p:txBody>
          <a:bodyPr/>
          <a:lstStyle/>
          <a:p>
            <a:r>
              <a:rPr lang="en-US" dirty="0" smtClean="0"/>
              <a:t>Component Error behavior</a:t>
            </a:r>
            <a:endParaRPr lang="en-US" dirty="0"/>
          </a:p>
        </p:txBody>
      </p:sp>
      <p:sp>
        <p:nvSpPr>
          <p:cNvPr id="3" name="Content Placeholder 2"/>
          <p:cNvSpPr>
            <a:spLocks noGrp="1"/>
          </p:cNvSpPr>
          <p:nvPr>
            <p:ph idx="1"/>
          </p:nvPr>
        </p:nvSpPr>
        <p:spPr>
          <a:xfrm>
            <a:off x="457200" y="1219200"/>
            <a:ext cx="8229600" cy="4525963"/>
          </a:xfrm>
        </p:spPr>
        <p:txBody>
          <a:bodyPr/>
          <a:lstStyle/>
          <a:p>
            <a:pPr marL="0" indent="0">
              <a:buNone/>
            </a:pPr>
            <a:r>
              <a:rPr lang="en-US" sz="1400" b="1" dirty="0"/>
              <a:t>annex EMV2 {**</a:t>
            </a:r>
          </a:p>
          <a:p>
            <a:pPr marL="0" indent="0">
              <a:buNone/>
            </a:pPr>
            <a:r>
              <a:rPr lang="en-US" sz="1400" b="1" dirty="0"/>
              <a:t>use types </a:t>
            </a:r>
            <a:r>
              <a:rPr lang="en-US" sz="1400" b="1" dirty="0" err="1"/>
              <a:t>error_library</a:t>
            </a:r>
            <a:r>
              <a:rPr lang="en-US" sz="1400" b="1" dirty="0"/>
              <a:t>; </a:t>
            </a:r>
          </a:p>
          <a:p>
            <a:pPr marL="0" indent="0">
              <a:buNone/>
            </a:pPr>
            <a:r>
              <a:rPr lang="en-US" sz="1400" b="1" dirty="0"/>
              <a:t>use behavior </a:t>
            </a:r>
            <a:r>
              <a:rPr lang="en-US" sz="1400" b="1" dirty="0" err="1"/>
              <a:t>error_library</a:t>
            </a:r>
            <a:r>
              <a:rPr lang="en-US" sz="1400" b="1" dirty="0"/>
              <a:t>::</a:t>
            </a:r>
            <a:r>
              <a:rPr lang="en-US" sz="1400" b="1" dirty="0" err="1"/>
              <a:t>stateMachine</a:t>
            </a:r>
            <a:r>
              <a:rPr lang="en-US" sz="1400" b="1" dirty="0" smtClean="0"/>
              <a:t>;</a:t>
            </a:r>
            <a:endParaRPr lang="en-US" sz="1400" dirty="0"/>
          </a:p>
          <a:p>
            <a:pPr marL="0" indent="0">
              <a:buNone/>
            </a:pPr>
            <a:r>
              <a:rPr lang="en-US" sz="1400" b="1" dirty="0"/>
              <a:t>error propagations</a:t>
            </a:r>
          </a:p>
          <a:p>
            <a:pPr marL="400050" lvl="1" indent="0">
              <a:buNone/>
            </a:pPr>
            <a:r>
              <a:rPr lang="en-US" sz="1400" dirty="0" err="1"/>
              <a:t>logger_out</a:t>
            </a:r>
            <a:r>
              <a:rPr lang="en-US" sz="1400" b="1" dirty="0"/>
              <a:t>: out propagation {</a:t>
            </a:r>
            <a:r>
              <a:rPr lang="en-US" sz="1400" b="1" dirty="0" err="1"/>
              <a:t>BadValue</a:t>
            </a:r>
            <a:r>
              <a:rPr lang="en-US" sz="1400" b="1" dirty="0"/>
              <a:t>, </a:t>
            </a:r>
            <a:r>
              <a:rPr lang="en-US" sz="1400" b="1" dirty="0" err="1"/>
              <a:t>LateValue</a:t>
            </a:r>
            <a:r>
              <a:rPr lang="en-US" sz="1400" b="1" dirty="0"/>
              <a:t>};</a:t>
            </a:r>
          </a:p>
          <a:p>
            <a:pPr marL="400050" lvl="1" indent="0">
              <a:buNone/>
            </a:pPr>
            <a:r>
              <a:rPr lang="en-US" sz="1400" dirty="0" err="1"/>
              <a:t>sensor_data_in</a:t>
            </a:r>
            <a:r>
              <a:rPr lang="en-US" sz="1400" dirty="0"/>
              <a:t>  </a:t>
            </a:r>
            <a:r>
              <a:rPr lang="en-US" sz="1400" b="1" dirty="0"/>
              <a:t>: in propagation  {</a:t>
            </a:r>
            <a:r>
              <a:rPr lang="en-US" sz="1400" b="1" dirty="0" err="1"/>
              <a:t>NoValue</a:t>
            </a:r>
            <a:r>
              <a:rPr lang="en-US" sz="1400" b="1" dirty="0"/>
              <a:t>, </a:t>
            </a:r>
            <a:r>
              <a:rPr lang="en-US" sz="1400" b="1" dirty="0" err="1"/>
              <a:t>BadValue</a:t>
            </a:r>
            <a:r>
              <a:rPr lang="en-US" sz="1400" b="1" dirty="0"/>
              <a:t>};</a:t>
            </a:r>
          </a:p>
          <a:p>
            <a:pPr marL="400050" lvl="1" indent="0">
              <a:buNone/>
            </a:pPr>
            <a:r>
              <a:rPr lang="en-US" sz="1400" dirty="0" err="1"/>
              <a:t>sensor_data_out</a:t>
            </a:r>
            <a:r>
              <a:rPr lang="en-US" sz="1400" dirty="0"/>
              <a:t> </a:t>
            </a:r>
            <a:r>
              <a:rPr lang="en-US" sz="1400" b="1" dirty="0"/>
              <a:t>: out propagation {</a:t>
            </a:r>
            <a:r>
              <a:rPr lang="en-US" sz="1400" b="1" dirty="0" err="1"/>
              <a:t>NoValue</a:t>
            </a:r>
            <a:r>
              <a:rPr lang="en-US" sz="1400" b="1" dirty="0"/>
              <a:t>, </a:t>
            </a:r>
            <a:r>
              <a:rPr lang="en-US" sz="1400" b="1" dirty="0" err="1"/>
              <a:t>BadValue,LateValue</a:t>
            </a:r>
            <a:r>
              <a:rPr lang="en-US" sz="1400" b="1" dirty="0"/>
              <a:t>};</a:t>
            </a:r>
          </a:p>
          <a:p>
            <a:pPr marL="0" indent="0">
              <a:buNone/>
            </a:pPr>
            <a:r>
              <a:rPr lang="en-US" sz="1400" b="1" dirty="0"/>
              <a:t>flows</a:t>
            </a:r>
          </a:p>
          <a:p>
            <a:pPr marL="400050" lvl="1" indent="0">
              <a:buNone/>
            </a:pPr>
            <a:r>
              <a:rPr lang="en-US" sz="1400" dirty="0"/>
              <a:t>ef0 </a:t>
            </a:r>
            <a:r>
              <a:rPr lang="en-US" sz="1400" b="1" dirty="0"/>
              <a:t>: error source </a:t>
            </a:r>
            <a:r>
              <a:rPr lang="en-US" sz="1400" b="1" dirty="0" err="1"/>
              <a:t>logger_out</a:t>
            </a:r>
            <a:r>
              <a:rPr lang="en-US" sz="1400" b="1" dirty="0"/>
              <a:t>{</a:t>
            </a:r>
            <a:r>
              <a:rPr lang="en-US" sz="1400" b="1" dirty="0" err="1"/>
              <a:t>BadValue</a:t>
            </a:r>
            <a:r>
              <a:rPr lang="en-US" sz="1400" b="1" dirty="0"/>
              <a:t>, </a:t>
            </a:r>
            <a:r>
              <a:rPr lang="en-US" sz="1400" b="1" dirty="0" err="1"/>
              <a:t>LateValue</a:t>
            </a:r>
            <a:r>
              <a:rPr lang="en-US" sz="1400" b="1" dirty="0"/>
              <a:t>};</a:t>
            </a:r>
          </a:p>
          <a:p>
            <a:pPr marL="400050" lvl="1" indent="0">
              <a:buNone/>
            </a:pPr>
            <a:r>
              <a:rPr lang="en-US" sz="1400" dirty="0"/>
              <a:t>ef1 </a:t>
            </a:r>
            <a:r>
              <a:rPr lang="en-US" sz="1400" b="1" dirty="0"/>
              <a:t>: error source </a:t>
            </a:r>
            <a:r>
              <a:rPr lang="en-US" sz="1400" b="1" dirty="0" err="1"/>
              <a:t>sensor_data_out</a:t>
            </a:r>
            <a:r>
              <a:rPr lang="en-US" sz="1400" b="1" dirty="0"/>
              <a:t>{</a:t>
            </a:r>
            <a:r>
              <a:rPr lang="en-US" sz="1400" b="1" dirty="0" err="1"/>
              <a:t>LateValue</a:t>
            </a:r>
            <a:r>
              <a:rPr lang="en-US" sz="1400" b="1" dirty="0"/>
              <a:t>};</a:t>
            </a:r>
          </a:p>
          <a:p>
            <a:pPr marL="400050" lvl="1" indent="0">
              <a:buNone/>
            </a:pPr>
            <a:r>
              <a:rPr lang="en-US" sz="1400" dirty="0"/>
              <a:t>ef2 </a:t>
            </a:r>
            <a:r>
              <a:rPr lang="en-US" sz="1400" b="1" dirty="0"/>
              <a:t>: error path </a:t>
            </a:r>
            <a:r>
              <a:rPr lang="en-US" sz="1400" b="1" dirty="0" err="1"/>
              <a:t>sensor_data_in</a:t>
            </a:r>
            <a:r>
              <a:rPr lang="en-US" sz="1400" b="1" dirty="0"/>
              <a:t>{</a:t>
            </a:r>
            <a:r>
              <a:rPr lang="en-US" sz="1400" b="1" dirty="0" err="1"/>
              <a:t>NoValue</a:t>
            </a:r>
            <a:r>
              <a:rPr lang="en-US" sz="1400" b="1" dirty="0"/>
              <a:t>, </a:t>
            </a:r>
            <a:r>
              <a:rPr lang="en-US" sz="1400" b="1" dirty="0" err="1"/>
              <a:t>BadValue</a:t>
            </a:r>
            <a:r>
              <a:rPr lang="en-US" sz="1400" b="1" dirty="0"/>
              <a:t>}-&gt;</a:t>
            </a:r>
            <a:r>
              <a:rPr lang="en-US" sz="1400" b="1" dirty="0" err="1"/>
              <a:t>sensor_data_out</a:t>
            </a:r>
            <a:r>
              <a:rPr lang="en-US" sz="1400" b="1" dirty="0"/>
              <a:t>{</a:t>
            </a:r>
            <a:r>
              <a:rPr lang="en-US" sz="1400" b="1" dirty="0" err="1"/>
              <a:t>LateValue</a:t>
            </a:r>
            <a:r>
              <a:rPr lang="en-US" sz="1400" b="1" dirty="0"/>
              <a:t>};</a:t>
            </a:r>
          </a:p>
          <a:p>
            <a:pPr marL="0" indent="0">
              <a:buNone/>
            </a:pPr>
            <a:r>
              <a:rPr lang="en-US" sz="1400" b="1" dirty="0"/>
              <a:t>end propagations</a:t>
            </a:r>
            <a:r>
              <a:rPr lang="en-US" sz="1400" b="1" dirty="0" smtClean="0"/>
              <a:t>;</a:t>
            </a:r>
            <a:endParaRPr lang="en-US" sz="1400" dirty="0"/>
          </a:p>
          <a:p>
            <a:pPr marL="0" indent="0">
              <a:buNone/>
            </a:pPr>
            <a:r>
              <a:rPr lang="en-US" sz="1400" b="1" dirty="0"/>
              <a:t>component error behavior</a:t>
            </a:r>
          </a:p>
          <a:p>
            <a:pPr marL="0" indent="0">
              <a:buNone/>
            </a:pPr>
            <a:r>
              <a:rPr lang="en-US" sz="1400" b="1" dirty="0"/>
              <a:t>events</a:t>
            </a:r>
          </a:p>
          <a:p>
            <a:pPr marL="400050" lvl="1" indent="0">
              <a:buNone/>
            </a:pPr>
            <a:r>
              <a:rPr lang="en-US" sz="1400" dirty="0" err="1"/>
              <a:t>BadRead</a:t>
            </a:r>
            <a:r>
              <a:rPr lang="en-US" sz="1400" dirty="0"/>
              <a:t>    </a:t>
            </a:r>
            <a:r>
              <a:rPr lang="en-US" sz="1400" b="1" dirty="0"/>
              <a:t>: error event;</a:t>
            </a:r>
          </a:p>
          <a:p>
            <a:pPr marL="400050" lvl="1" indent="0">
              <a:buNone/>
            </a:pPr>
            <a:r>
              <a:rPr lang="en-US" sz="1400" dirty="0" err="1"/>
              <a:t>RecoverEvent</a:t>
            </a:r>
            <a:r>
              <a:rPr lang="en-US" sz="1400" b="1" dirty="0"/>
              <a:t>: recover event</a:t>
            </a:r>
            <a:r>
              <a:rPr lang="en-US" sz="1400" b="1" dirty="0" smtClean="0"/>
              <a:t>;</a:t>
            </a:r>
            <a:endParaRPr lang="en-US" sz="1400" dirty="0"/>
          </a:p>
          <a:p>
            <a:pPr marL="0" indent="0">
              <a:buNone/>
            </a:pPr>
            <a:r>
              <a:rPr lang="en-US" sz="1400" b="1" dirty="0"/>
              <a:t>transitions</a:t>
            </a:r>
          </a:p>
          <a:p>
            <a:pPr marL="400050" lvl="1" indent="0">
              <a:buNone/>
            </a:pPr>
            <a:r>
              <a:rPr lang="en-US" sz="1400" dirty="0"/>
              <a:t>t0 </a:t>
            </a:r>
            <a:r>
              <a:rPr lang="en-US" sz="1400" b="1" dirty="0"/>
              <a:t>: Operational -[</a:t>
            </a:r>
            <a:r>
              <a:rPr lang="en-US" sz="1400" b="1" dirty="0" err="1"/>
              <a:t>sensor_data_in</a:t>
            </a:r>
            <a:r>
              <a:rPr lang="en-US" sz="1400" b="1" dirty="0"/>
              <a:t>{</a:t>
            </a:r>
            <a:r>
              <a:rPr lang="en-US" sz="1400" b="1" dirty="0" err="1"/>
              <a:t>NoValue</a:t>
            </a:r>
            <a:r>
              <a:rPr lang="en-US" sz="1400" b="1" dirty="0"/>
              <a:t>, </a:t>
            </a:r>
            <a:r>
              <a:rPr lang="en-US" sz="1400" b="1" dirty="0" err="1"/>
              <a:t>BadValue</a:t>
            </a:r>
            <a:r>
              <a:rPr lang="en-US" sz="1400" b="1" dirty="0"/>
              <a:t>}]-&gt;   Failed;</a:t>
            </a:r>
          </a:p>
          <a:p>
            <a:pPr marL="400050" lvl="1" indent="0">
              <a:buNone/>
            </a:pPr>
            <a:r>
              <a:rPr lang="en-US" sz="1400" dirty="0"/>
              <a:t>t1 </a:t>
            </a:r>
            <a:r>
              <a:rPr lang="en-US" sz="1400" b="1" dirty="0"/>
              <a:t>: Operational -[</a:t>
            </a:r>
            <a:r>
              <a:rPr lang="en-US" sz="1400" b="1" dirty="0" err="1"/>
              <a:t>BadRead</a:t>
            </a:r>
            <a:r>
              <a:rPr lang="en-US" sz="1400" b="1" dirty="0"/>
              <a:t>]-&gt; Failed;</a:t>
            </a:r>
          </a:p>
          <a:p>
            <a:pPr marL="400050" lvl="1" indent="0">
              <a:buNone/>
            </a:pPr>
            <a:r>
              <a:rPr lang="en-US" sz="1400" dirty="0"/>
              <a:t>t2 </a:t>
            </a:r>
            <a:r>
              <a:rPr lang="en-US" sz="1400" b="1" dirty="0"/>
              <a:t>: Failed      -[</a:t>
            </a:r>
            <a:r>
              <a:rPr lang="en-US" sz="1400" b="1" dirty="0" err="1"/>
              <a:t>RecoverEvent</a:t>
            </a:r>
            <a:r>
              <a:rPr lang="en-US" sz="1400" b="1" dirty="0"/>
              <a:t>]-&gt; Operational;</a:t>
            </a:r>
          </a:p>
          <a:p>
            <a:pPr marL="0" indent="0">
              <a:buNone/>
            </a:pPr>
            <a:r>
              <a:rPr lang="en-US" sz="1400" b="1" dirty="0"/>
              <a:t>end component;</a:t>
            </a:r>
          </a:p>
          <a:p>
            <a:pPr marL="0" indent="0">
              <a:buNone/>
            </a:pPr>
            <a:r>
              <a:rPr lang="en-US" sz="1400" dirty="0"/>
              <a:t>**};</a:t>
            </a:r>
            <a:endParaRPr lang="en-US" sz="1400" dirty="0" smtClean="0"/>
          </a:p>
        </p:txBody>
      </p:sp>
    </p:spTree>
    <p:extLst>
      <p:ext uri="{BB962C8B-B14F-4D97-AF65-F5344CB8AC3E}">
        <p14:creationId xmlns:p14="http://schemas.microsoft.com/office/powerpoint/2010/main" val="729164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error </a:t>
            </a:r>
            <a:endParaRPr lang="en-US" dirty="0"/>
          </a:p>
        </p:txBody>
      </p:sp>
      <p:sp>
        <p:nvSpPr>
          <p:cNvPr id="3" name="Content Placeholder 2"/>
          <p:cNvSpPr>
            <a:spLocks noGrp="1"/>
          </p:cNvSpPr>
          <p:nvPr>
            <p:ph idx="1"/>
          </p:nvPr>
        </p:nvSpPr>
        <p:spPr/>
        <p:txBody>
          <a:bodyPr/>
          <a:lstStyle/>
          <a:p>
            <a:pPr marL="0" indent="0">
              <a:buNone/>
            </a:pPr>
            <a:r>
              <a:rPr lang="en-US" sz="1800" b="1" dirty="0"/>
              <a:t>annex EMV2 {**</a:t>
            </a:r>
          </a:p>
          <a:p>
            <a:pPr marL="0" indent="0">
              <a:buNone/>
            </a:pPr>
            <a:r>
              <a:rPr lang="en-US" sz="1800" b="1" dirty="0"/>
              <a:t>use types </a:t>
            </a:r>
            <a:r>
              <a:rPr lang="en-US" sz="1800" b="1" dirty="0" err="1"/>
              <a:t>error_library</a:t>
            </a:r>
            <a:r>
              <a:rPr lang="en-US" sz="1800" b="1" dirty="0"/>
              <a:t>; </a:t>
            </a:r>
          </a:p>
          <a:p>
            <a:pPr marL="0" indent="0">
              <a:buNone/>
            </a:pPr>
            <a:r>
              <a:rPr lang="en-US" sz="1800" b="1" dirty="0"/>
              <a:t>use behavior </a:t>
            </a:r>
            <a:r>
              <a:rPr lang="en-US" sz="1800" b="1" dirty="0" err="1"/>
              <a:t>error_library</a:t>
            </a:r>
            <a:r>
              <a:rPr lang="en-US" sz="1800" b="1" dirty="0"/>
              <a:t>::</a:t>
            </a:r>
            <a:r>
              <a:rPr lang="en-US" sz="1800" b="1" dirty="0" err="1"/>
              <a:t>stateMachine</a:t>
            </a:r>
            <a:r>
              <a:rPr lang="en-US" sz="1800" b="1" dirty="0"/>
              <a:t>;</a:t>
            </a:r>
          </a:p>
          <a:p>
            <a:pPr marL="0" indent="0">
              <a:buNone/>
            </a:pPr>
            <a:endParaRPr lang="en-US" sz="1800" dirty="0"/>
          </a:p>
          <a:p>
            <a:pPr marL="0" indent="0">
              <a:buNone/>
            </a:pPr>
            <a:r>
              <a:rPr lang="en-US" sz="1800" b="1" dirty="0"/>
              <a:t>composite error behavior</a:t>
            </a:r>
          </a:p>
          <a:p>
            <a:pPr marL="0" indent="0">
              <a:buNone/>
            </a:pPr>
            <a:r>
              <a:rPr lang="en-US" sz="1800" b="1" dirty="0"/>
              <a:t>states</a:t>
            </a:r>
          </a:p>
          <a:p>
            <a:pPr marL="0" indent="0">
              <a:buNone/>
            </a:pPr>
            <a:r>
              <a:rPr lang="en-US" sz="1800" b="1" dirty="0"/>
              <a:t>[</a:t>
            </a:r>
            <a:r>
              <a:rPr lang="en-US" sz="1800" b="1" dirty="0" err="1"/>
              <a:t>radar_handler.Failed</a:t>
            </a:r>
            <a:r>
              <a:rPr lang="en-US" sz="1800" b="1" dirty="0"/>
              <a:t> and </a:t>
            </a:r>
            <a:r>
              <a:rPr lang="en-US" sz="1800" b="1" dirty="0" err="1"/>
              <a:t>camera_handler.Failed</a:t>
            </a:r>
            <a:r>
              <a:rPr lang="en-US" sz="1800" b="1" dirty="0"/>
              <a:t> and </a:t>
            </a:r>
            <a:r>
              <a:rPr lang="en-US" sz="1800" b="1" dirty="0" err="1"/>
              <a:t>gps_handler.Failed</a:t>
            </a:r>
            <a:r>
              <a:rPr lang="en-US" sz="1800" b="1" dirty="0"/>
              <a:t> and </a:t>
            </a:r>
            <a:r>
              <a:rPr lang="en-US" sz="1800" b="1" dirty="0" err="1"/>
              <a:t>speedometer_handler.Failed</a:t>
            </a:r>
            <a:r>
              <a:rPr lang="en-US" sz="1800" b="1" dirty="0"/>
              <a:t>]-&gt; Failed;</a:t>
            </a:r>
          </a:p>
          <a:p>
            <a:pPr marL="0" indent="0">
              <a:buNone/>
            </a:pPr>
            <a:r>
              <a:rPr lang="en-US" sz="1800" b="1" dirty="0"/>
              <a:t>[</a:t>
            </a:r>
            <a:r>
              <a:rPr lang="en-US" sz="1800" b="1" dirty="0" err="1"/>
              <a:t>radar_handler.Failed</a:t>
            </a:r>
            <a:r>
              <a:rPr lang="en-US" sz="1800" b="1" dirty="0"/>
              <a:t> and </a:t>
            </a:r>
            <a:r>
              <a:rPr lang="en-US" sz="1800" b="1" dirty="0" err="1"/>
              <a:t>camera_handler.Failed</a:t>
            </a:r>
            <a:r>
              <a:rPr lang="en-US" sz="1800" b="1" dirty="0"/>
              <a:t>]-&gt; Failed;</a:t>
            </a:r>
          </a:p>
          <a:p>
            <a:pPr marL="0" indent="0">
              <a:buNone/>
            </a:pPr>
            <a:r>
              <a:rPr lang="en-US" sz="1800" b="1" dirty="0"/>
              <a:t>[</a:t>
            </a:r>
            <a:r>
              <a:rPr lang="en-US" sz="1800" b="1" dirty="0" err="1"/>
              <a:t>radar_handler.Failed</a:t>
            </a:r>
            <a:r>
              <a:rPr lang="en-US" sz="1800" b="1" dirty="0"/>
              <a:t> or </a:t>
            </a:r>
            <a:r>
              <a:rPr lang="en-US" sz="1800" b="1" dirty="0" err="1"/>
              <a:t>camera_handler.Failed</a:t>
            </a:r>
            <a:r>
              <a:rPr lang="en-US" sz="1800" b="1" dirty="0"/>
              <a:t>]-&gt;  Operational;</a:t>
            </a:r>
          </a:p>
          <a:p>
            <a:pPr marL="0" indent="0">
              <a:buNone/>
            </a:pPr>
            <a:r>
              <a:rPr lang="en-US" sz="1800" b="1" dirty="0"/>
              <a:t>[</a:t>
            </a:r>
            <a:r>
              <a:rPr lang="en-US" sz="1800" b="1" dirty="0" err="1"/>
              <a:t>radar_handler.Operational</a:t>
            </a:r>
            <a:r>
              <a:rPr lang="en-US" sz="1800" b="1" dirty="0"/>
              <a:t> and </a:t>
            </a:r>
            <a:r>
              <a:rPr lang="en-US" sz="1800" b="1" dirty="0" err="1"/>
              <a:t>camera_handler.Operational</a:t>
            </a:r>
            <a:r>
              <a:rPr lang="en-US" sz="1800" b="1" dirty="0"/>
              <a:t> and </a:t>
            </a:r>
            <a:r>
              <a:rPr lang="en-US" sz="1800" b="1" dirty="0" err="1"/>
              <a:t>gps_handler.Operational</a:t>
            </a:r>
            <a:r>
              <a:rPr lang="en-US" sz="1800" b="1" dirty="0"/>
              <a:t> and </a:t>
            </a:r>
            <a:r>
              <a:rPr lang="en-US" sz="1800" b="1" dirty="0" err="1"/>
              <a:t>speedometer_handler.Operational</a:t>
            </a:r>
            <a:r>
              <a:rPr lang="en-US" sz="1800" b="1" dirty="0"/>
              <a:t>]-&gt; Operational;</a:t>
            </a:r>
          </a:p>
          <a:p>
            <a:pPr marL="0" indent="0">
              <a:buNone/>
            </a:pPr>
            <a:r>
              <a:rPr lang="en-US" sz="1800" b="1" dirty="0"/>
              <a:t>end composite;</a:t>
            </a:r>
          </a:p>
          <a:p>
            <a:pPr marL="0" indent="0">
              <a:buNone/>
            </a:pPr>
            <a:r>
              <a:rPr lang="en-US" sz="1800" dirty="0"/>
              <a:t>**};</a:t>
            </a:r>
          </a:p>
        </p:txBody>
      </p:sp>
    </p:spTree>
    <p:extLst>
      <p:ext uri="{BB962C8B-B14F-4D97-AF65-F5344CB8AC3E}">
        <p14:creationId xmlns:p14="http://schemas.microsoft.com/office/powerpoint/2010/main" val="2460115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Refinement hierarchy</a:t>
            </a:r>
            <a:endParaRPr lang="en-US" dirty="0"/>
          </a:p>
        </p:txBody>
      </p:sp>
      <p:grpSp>
        <p:nvGrpSpPr>
          <p:cNvPr id="3" name="Group 2"/>
          <p:cNvGrpSpPr/>
          <p:nvPr/>
        </p:nvGrpSpPr>
        <p:grpSpPr>
          <a:xfrm>
            <a:off x="1531300" y="1279859"/>
            <a:ext cx="5707700" cy="2301541"/>
            <a:chOff x="264858" y="1656451"/>
            <a:chExt cx="6400800" cy="3048000"/>
          </a:xfrm>
        </p:grpSpPr>
        <p:grpSp>
          <p:nvGrpSpPr>
            <p:cNvPr id="23" name="Group 22"/>
            <p:cNvGrpSpPr/>
            <p:nvPr/>
          </p:nvGrpSpPr>
          <p:grpSpPr>
            <a:xfrm>
              <a:off x="264858" y="1656451"/>
              <a:ext cx="6400800" cy="3048000"/>
              <a:chOff x="1371600" y="1981200"/>
              <a:chExt cx="6400800" cy="3048000"/>
            </a:xfrm>
          </p:grpSpPr>
          <p:grpSp>
            <p:nvGrpSpPr>
              <p:cNvPr id="5" name="Group 4"/>
              <p:cNvGrpSpPr/>
              <p:nvPr/>
            </p:nvGrpSpPr>
            <p:grpSpPr>
              <a:xfrm>
                <a:off x="1371600" y="1981200"/>
                <a:ext cx="6400800" cy="3048000"/>
                <a:chOff x="1371600" y="1981200"/>
                <a:chExt cx="3505200" cy="1371600"/>
              </a:xfrm>
            </p:grpSpPr>
            <p:sp>
              <p:nvSpPr>
                <p:cNvPr id="6" name="Flowchart: Data 5"/>
                <p:cNvSpPr/>
                <p:nvPr/>
              </p:nvSpPr>
              <p:spPr>
                <a:xfrm>
                  <a:off x="1371600" y="19812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Isosceles Triangle 6"/>
                <p:cNvSpPr/>
                <p:nvPr/>
              </p:nvSpPr>
              <p:spPr>
                <a:xfrm rot="5236685">
                  <a:off x="1815369" y="21533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Isosceles Triangle 7"/>
                <p:cNvSpPr/>
                <p:nvPr/>
              </p:nvSpPr>
              <p:spPr>
                <a:xfrm rot="5236685">
                  <a:off x="1436269" y="27722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sosceles Triangle 8"/>
                <p:cNvSpPr/>
                <p:nvPr/>
              </p:nvSpPr>
              <p:spPr>
                <a:xfrm rot="5236685">
                  <a:off x="4470635" y="25877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Curved Connector 9"/>
                <p:cNvCxnSpPr>
                  <a:stCxn id="7" idx="0"/>
                  <a:endCxn id="9" idx="3"/>
                </p:cNvCxnSpPr>
                <p:nvPr/>
              </p:nvCxnSpPr>
              <p:spPr>
                <a:xfrm>
                  <a:off x="2151845" y="23405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812790" y="2678578"/>
                <a:ext cx="1836928" cy="604535"/>
                <a:chOff x="2043249" y="3962400"/>
                <a:chExt cx="3505200" cy="1371600"/>
              </a:xfrm>
            </p:grpSpPr>
            <p:sp>
              <p:nvSpPr>
                <p:cNvPr id="12" name="Flowchart: Data 11"/>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Isosceles Triangle 12"/>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3"/>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Isosceles Triangle 14"/>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Curved Connector 15"/>
                <p:cNvCxnSpPr>
                  <a:stCxn id="13" idx="0"/>
                  <a:endCxn id="15"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4862317" y="3397297"/>
                <a:ext cx="1836928" cy="604535"/>
                <a:chOff x="2043249" y="3962400"/>
                <a:chExt cx="3505200" cy="1371600"/>
              </a:xfrm>
            </p:grpSpPr>
            <p:sp>
              <p:nvSpPr>
                <p:cNvPr id="18" name="Flowchart: Data 17"/>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sosceles Triangle 18"/>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Isosceles Triangle 19"/>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Isosceles Triangle 20"/>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19" idx="0"/>
                  <a:endCxn id="21"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grpSp>
          <p:nvGrpSpPr>
            <p:cNvPr id="36" name="Group 35"/>
            <p:cNvGrpSpPr/>
            <p:nvPr/>
          </p:nvGrpSpPr>
          <p:grpSpPr>
            <a:xfrm>
              <a:off x="972388" y="2203425"/>
              <a:ext cx="5594188" cy="1581935"/>
              <a:chOff x="972388" y="2203425"/>
              <a:chExt cx="5594188" cy="1581935"/>
            </a:xfrm>
          </p:grpSpPr>
          <p:sp>
            <p:nvSpPr>
              <p:cNvPr id="32" name="Isosceles Triangle 31"/>
              <p:cNvSpPr/>
              <p:nvPr/>
            </p:nvSpPr>
            <p:spPr>
              <a:xfrm rot="5236685">
                <a:off x="1045975" y="2129838"/>
                <a:ext cx="626079" cy="773253"/>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Isosceles Triangle 32"/>
              <p:cNvSpPr/>
              <p:nvPr/>
            </p:nvSpPr>
            <p:spPr>
              <a:xfrm rot="5236685">
                <a:off x="5866910" y="3085694"/>
                <a:ext cx="626079" cy="773253"/>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Curved Connector 33"/>
              <p:cNvCxnSpPr>
                <a:stCxn id="32" idx="0"/>
                <a:endCxn id="33" idx="3"/>
              </p:cNvCxnSpPr>
              <p:nvPr/>
            </p:nvCxnSpPr>
            <p:spPr>
              <a:xfrm>
                <a:off x="1745205" y="2498105"/>
                <a:ext cx="4048554" cy="992576"/>
              </a:xfrm>
              <a:prstGeom prst="curvedConnector3">
                <a:avLst/>
              </a:prstGeom>
              <a:ln w="38100">
                <a:tailEnd type="arrow"/>
              </a:ln>
            </p:spPr>
            <p:style>
              <a:lnRef idx="1">
                <a:schemeClr val="accent6"/>
              </a:lnRef>
              <a:fillRef idx="0">
                <a:schemeClr val="accent6"/>
              </a:fillRef>
              <a:effectRef idx="0">
                <a:schemeClr val="accent6"/>
              </a:effectRef>
              <a:fontRef idx="minor">
                <a:schemeClr val="tx1"/>
              </a:fontRef>
            </p:style>
          </p:cxnSp>
        </p:grpSp>
      </p:grpSp>
    </p:spTree>
    <p:extLst>
      <p:ext uri="{BB962C8B-B14F-4D97-AF65-F5344CB8AC3E}">
        <p14:creationId xmlns:p14="http://schemas.microsoft.com/office/powerpoint/2010/main" val="785826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42" y="274638"/>
            <a:ext cx="8229600" cy="1143000"/>
          </a:xfrm>
        </p:spPr>
        <p:txBody>
          <a:bodyPr/>
          <a:lstStyle/>
          <a:p>
            <a:r>
              <a:rPr lang="en-US" sz="3200" dirty="0"/>
              <a:t>Communication diagram for context interaction in the Smart Kitchen</a:t>
            </a:r>
            <a:r>
              <a:rPr lang="en-US" dirty="0"/>
              <a:t>.</a:t>
            </a:r>
          </a:p>
        </p:txBody>
      </p:sp>
      <p:pic>
        <p:nvPicPr>
          <p:cNvPr id="6146" name="Picture 2" descr="Sensors 14 01629f2 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93995"/>
            <a:ext cx="4953000" cy="534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247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Refinement hierarchy -    inputs and outputs may be changed through refinement so constraints have to be propagated</a:t>
            </a:r>
            <a:endParaRPr lang="en-US" sz="2800" dirty="0"/>
          </a:p>
        </p:txBody>
      </p:sp>
      <p:grpSp>
        <p:nvGrpSpPr>
          <p:cNvPr id="5" name="Group 4"/>
          <p:cNvGrpSpPr/>
          <p:nvPr/>
        </p:nvGrpSpPr>
        <p:grpSpPr>
          <a:xfrm>
            <a:off x="1501978" y="1414692"/>
            <a:ext cx="5707700" cy="2301541"/>
            <a:chOff x="1371600" y="1981200"/>
            <a:chExt cx="6400800" cy="3048000"/>
          </a:xfrm>
        </p:grpSpPr>
        <p:grpSp>
          <p:nvGrpSpPr>
            <p:cNvPr id="10" name="Group 9"/>
            <p:cNvGrpSpPr/>
            <p:nvPr/>
          </p:nvGrpSpPr>
          <p:grpSpPr>
            <a:xfrm>
              <a:off x="1371600" y="1981200"/>
              <a:ext cx="6400800" cy="3048000"/>
              <a:chOff x="1371600" y="1981200"/>
              <a:chExt cx="3505200" cy="1371600"/>
            </a:xfrm>
          </p:grpSpPr>
          <p:sp>
            <p:nvSpPr>
              <p:cNvPr id="23" name="Flowchart: Data 22"/>
              <p:cNvSpPr/>
              <p:nvPr/>
            </p:nvSpPr>
            <p:spPr>
              <a:xfrm>
                <a:off x="1371600" y="19812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Isosceles Triangle 23"/>
              <p:cNvSpPr/>
              <p:nvPr/>
            </p:nvSpPr>
            <p:spPr>
              <a:xfrm rot="5236685">
                <a:off x="1815369" y="21533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Isosceles Triangle 24"/>
              <p:cNvSpPr/>
              <p:nvPr/>
            </p:nvSpPr>
            <p:spPr>
              <a:xfrm rot="5236685">
                <a:off x="1436269" y="27722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Isosceles Triangle 25"/>
              <p:cNvSpPr/>
              <p:nvPr/>
            </p:nvSpPr>
            <p:spPr>
              <a:xfrm rot="5236685">
                <a:off x="4470635" y="25877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Curved Connector 26"/>
              <p:cNvCxnSpPr>
                <a:stCxn id="24" idx="0"/>
                <a:endCxn id="26" idx="3"/>
              </p:cNvCxnSpPr>
              <p:nvPr/>
            </p:nvCxnSpPr>
            <p:spPr>
              <a:xfrm>
                <a:off x="2151845" y="23405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812790" y="2678578"/>
              <a:ext cx="1836928" cy="604535"/>
              <a:chOff x="2043249" y="3962400"/>
              <a:chExt cx="3505200" cy="1371600"/>
            </a:xfrm>
          </p:grpSpPr>
          <p:sp>
            <p:nvSpPr>
              <p:cNvPr id="18" name="Flowchart: Data 17"/>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sosceles Triangle 18"/>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Isosceles Triangle 19"/>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Isosceles Triangle 20"/>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19" idx="0"/>
                <a:endCxn id="21"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4862317" y="3397297"/>
              <a:ext cx="1836928" cy="604535"/>
              <a:chOff x="2043249" y="3962400"/>
              <a:chExt cx="3505200" cy="1371600"/>
            </a:xfrm>
          </p:grpSpPr>
          <p:sp>
            <p:nvSpPr>
              <p:cNvPr id="13" name="Flowchart: Data 12"/>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3"/>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Isosceles Triangle 14"/>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Isosceles Triangle 15"/>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Curved Connector 16"/>
              <p:cNvCxnSpPr>
                <a:stCxn id="14" idx="0"/>
                <a:endCxn id="16"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42" name="Flowchart: Data 41"/>
          <p:cNvSpPr/>
          <p:nvPr/>
        </p:nvSpPr>
        <p:spPr>
          <a:xfrm>
            <a:off x="1143000" y="4344482"/>
            <a:ext cx="5707700" cy="2301541"/>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Isosceles Triangle 42"/>
          <p:cNvSpPr/>
          <p:nvPr/>
        </p:nvSpPr>
        <p:spPr>
          <a:xfrm rot="5236685">
            <a:off x="1858653" y="4643063"/>
            <a:ext cx="470448" cy="639995"/>
          </a:xfrm>
          <a:prstGeom prst="triangl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Isosceles Triangle 43"/>
          <p:cNvSpPr/>
          <p:nvPr/>
        </p:nvSpPr>
        <p:spPr>
          <a:xfrm rot="5236685">
            <a:off x="1241345" y="5681599"/>
            <a:ext cx="470448" cy="639995"/>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Isosceles Triangle 44"/>
          <p:cNvSpPr/>
          <p:nvPr/>
        </p:nvSpPr>
        <p:spPr>
          <a:xfrm rot="5236685">
            <a:off x="6182361" y="5372051"/>
            <a:ext cx="470448" cy="639995"/>
          </a:xfrm>
          <a:prstGeom prst="triangl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Curved Connector 45"/>
          <p:cNvCxnSpPr>
            <a:stCxn id="43" idx="0"/>
            <a:endCxn id="45" idx="3"/>
          </p:cNvCxnSpPr>
          <p:nvPr/>
        </p:nvCxnSpPr>
        <p:spPr>
          <a:xfrm>
            <a:off x="2413514" y="4947402"/>
            <a:ext cx="3684435" cy="760307"/>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2428133" y="4871071"/>
            <a:ext cx="1638019" cy="456484"/>
            <a:chOff x="2043249" y="3962400"/>
            <a:chExt cx="3505200" cy="1371600"/>
          </a:xfrm>
        </p:grpSpPr>
        <p:sp>
          <p:nvSpPr>
            <p:cNvPr id="37" name="Flowchart: Data 36"/>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Isosceles Triangle 37"/>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Isosceles Triangle 38"/>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Isosceles Triangle 39"/>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Curved Connector 40"/>
            <p:cNvCxnSpPr>
              <a:stCxn id="38" idx="0"/>
              <a:endCxn id="40"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4255731" y="5413775"/>
            <a:ext cx="1638019" cy="456484"/>
            <a:chOff x="2043249" y="3962400"/>
            <a:chExt cx="3505200" cy="1371600"/>
          </a:xfrm>
        </p:grpSpPr>
        <p:sp>
          <p:nvSpPr>
            <p:cNvPr id="32" name="Flowchart: Data 31"/>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Isosceles Triangle 32"/>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Isosceles Triangle 33"/>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Isosceles Triangle 34"/>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Curved Connector 35"/>
            <p:cNvCxnSpPr>
              <a:stCxn id="33" idx="0"/>
              <a:endCxn id="35"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49" name="Straight Connector 48"/>
          <p:cNvCxnSpPr/>
          <p:nvPr/>
        </p:nvCxnSpPr>
        <p:spPr>
          <a:xfrm flipH="1" flipV="1">
            <a:off x="4209102" y="3716233"/>
            <a:ext cx="46629" cy="12468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flipV="1">
            <a:off x="4206887" y="3161943"/>
            <a:ext cx="2215" cy="554290"/>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1104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4777" y="223441"/>
            <a:ext cx="6400800" cy="3048000"/>
            <a:chOff x="1371600" y="1981200"/>
            <a:chExt cx="6400800" cy="3048000"/>
          </a:xfrm>
        </p:grpSpPr>
        <p:grpSp>
          <p:nvGrpSpPr>
            <p:cNvPr id="6" name="Group 5"/>
            <p:cNvGrpSpPr/>
            <p:nvPr/>
          </p:nvGrpSpPr>
          <p:grpSpPr>
            <a:xfrm>
              <a:off x="1371600" y="1981200"/>
              <a:ext cx="6400800" cy="3048000"/>
              <a:chOff x="1371600" y="1981200"/>
              <a:chExt cx="3505200" cy="1371600"/>
            </a:xfrm>
          </p:grpSpPr>
          <p:sp>
            <p:nvSpPr>
              <p:cNvPr id="19" name="Flowchart: Data 18"/>
              <p:cNvSpPr/>
              <p:nvPr/>
            </p:nvSpPr>
            <p:spPr>
              <a:xfrm>
                <a:off x="1371600" y="19812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Isosceles Triangle 19"/>
              <p:cNvSpPr/>
              <p:nvPr/>
            </p:nvSpPr>
            <p:spPr>
              <a:xfrm rot="5236685">
                <a:off x="1815369" y="21533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Isosceles Triangle 20"/>
              <p:cNvSpPr/>
              <p:nvPr/>
            </p:nvSpPr>
            <p:spPr>
              <a:xfrm rot="5236685">
                <a:off x="1436269" y="27722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Isosceles Triangle 21"/>
              <p:cNvSpPr/>
              <p:nvPr/>
            </p:nvSpPr>
            <p:spPr>
              <a:xfrm rot="5236685">
                <a:off x="4470635" y="25877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Curved Connector 22"/>
              <p:cNvCxnSpPr>
                <a:stCxn id="20" idx="0"/>
                <a:endCxn id="22" idx="3"/>
              </p:cNvCxnSpPr>
              <p:nvPr/>
            </p:nvCxnSpPr>
            <p:spPr>
              <a:xfrm>
                <a:off x="2151845" y="23405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2812790" y="2678578"/>
              <a:ext cx="1836928" cy="604535"/>
              <a:chOff x="2043249" y="3962400"/>
              <a:chExt cx="3505200" cy="1371600"/>
            </a:xfrm>
          </p:grpSpPr>
          <p:sp>
            <p:nvSpPr>
              <p:cNvPr id="14" name="Flowchart: Data 13"/>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Isosceles Triangle 14"/>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Isosceles Triangle 15"/>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Curved Connector 17"/>
              <p:cNvCxnSpPr>
                <a:stCxn id="15" idx="0"/>
                <a:endCxn id="17"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4862317" y="3397297"/>
              <a:ext cx="1836928" cy="604535"/>
              <a:chOff x="2043249" y="3962400"/>
              <a:chExt cx="3505200" cy="1371600"/>
            </a:xfrm>
          </p:grpSpPr>
          <p:sp>
            <p:nvSpPr>
              <p:cNvPr id="9" name="Flowchart: Data 8"/>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Isosceles Triangle 10"/>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Isosceles Triangle 11"/>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Curved Connector 12"/>
              <p:cNvCxnSpPr>
                <a:stCxn id="10" idx="0"/>
                <a:endCxn id="12"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grpSp>
        <p:nvGrpSpPr>
          <p:cNvPr id="28" name="Group 27"/>
          <p:cNvGrpSpPr/>
          <p:nvPr/>
        </p:nvGrpSpPr>
        <p:grpSpPr>
          <a:xfrm>
            <a:off x="2658624" y="3786150"/>
            <a:ext cx="6400800" cy="3048000"/>
            <a:chOff x="1371600" y="1981200"/>
            <a:chExt cx="6400800" cy="3048000"/>
          </a:xfrm>
        </p:grpSpPr>
        <p:grpSp>
          <p:nvGrpSpPr>
            <p:cNvPr id="29" name="Group 28"/>
            <p:cNvGrpSpPr/>
            <p:nvPr/>
          </p:nvGrpSpPr>
          <p:grpSpPr>
            <a:xfrm>
              <a:off x="1371600" y="1981200"/>
              <a:ext cx="6400800" cy="3048000"/>
              <a:chOff x="1371600" y="1981200"/>
              <a:chExt cx="3505200" cy="1371600"/>
            </a:xfrm>
          </p:grpSpPr>
          <p:sp>
            <p:nvSpPr>
              <p:cNvPr id="42" name="Flowchart: Data 41"/>
              <p:cNvSpPr/>
              <p:nvPr/>
            </p:nvSpPr>
            <p:spPr>
              <a:xfrm>
                <a:off x="1371600" y="19812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Isosceles Triangle 42"/>
              <p:cNvSpPr/>
              <p:nvPr/>
            </p:nvSpPr>
            <p:spPr>
              <a:xfrm rot="5236685">
                <a:off x="1815369" y="21533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Isosceles Triangle 43"/>
              <p:cNvSpPr/>
              <p:nvPr/>
            </p:nvSpPr>
            <p:spPr>
              <a:xfrm rot="5236685">
                <a:off x="1436269" y="27722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Isosceles Triangle 44"/>
              <p:cNvSpPr/>
              <p:nvPr/>
            </p:nvSpPr>
            <p:spPr>
              <a:xfrm rot="5236685">
                <a:off x="4470635" y="25877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Curved Connector 45"/>
              <p:cNvCxnSpPr>
                <a:stCxn id="43" idx="0"/>
                <a:endCxn id="45" idx="3"/>
              </p:cNvCxnSpPr>
              <p:nvPr/>
            </p:nvCxnSpPr>
            <p:spPr>
              <a:xfrm>
                <a:off x="2151845" y="23405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2812790" y="2678578"/>
              <a:ext cx="1836928" cy="604535"/>
              <a:chOff x="2043249" y="3962400"/>
              <a:chExt cx="3505200" cy="1371600"/>
            </a:xfrm>
          </p:grpSpPr>
          <p:sp>
            <p:nvSpPr>
              <p:cNvPr id="37" name="Flowchart: Data 36"/>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Isosceles Triangle 37"/>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Isosceles Triangle 38"/>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Isosceles Triangle 39"/>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Curved Connector 40"/>
              <p:cNvCxnSpPr>
                <a:stCxn id="38" idx="0"/>
                <a:endCxn id="40"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4862317" y="3397297"/>
              <a:ext cx="1836928" cy="604535"/>
              <a:chOff x="2043249" y="3962400"/>
              <a:chExt cx="3505200" cy="1371600"/>
            </a:xfrm>
          </p:grpSpPr>
          <p:sp>
            <p:nvSpPr>
              <p:cNvPr id="32" name="Flowchart: Data 31"/>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Isosceles Triangle 32"/>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Isosceles Triangle 33"/>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Isosceles Triangle 34"/>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Curved Connector 35"/>
              <p:cNvCxnSpPr>
                <a:stCxn id="33" idx="0"/>
                <a:endCxn id="35"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cxnSp>
        <p:nvCxnSpPr>
          <p:cNvPr id="48" name="Curved Connector 47"/>
          <p:cNvCxnSpPr>
            <a:stCxn id="22" idx="0"/>
            <a:endCxn id="43" idx="3"/>
          </p:cNvCxnSpPr>
          <p:nvPr/>
        </p:nvCxnSpPr>
        <p:spPr>
          <a:xfrm flipH="1">
            <a:off x="3366518" y="1991022"/>
            <a:ext cx="3071801" cy="2631373"/>
          </a:xfrm>
          <a:prstGeom prst="curvedConnector5">
            <a:avLst>
              <a:gd name="adj1" fmla="val -7442"/>
              <a:gd name="adj2" fmla="val 56557"/>
              <a:gd name="adj3" fmla="val 107442"/>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6486711" y="1083298"/>
            <a:ext cx="2440092" cy="584775"/>
          </a:xfrm>
          <a:prstGeom prst="rect">
            <a:avLst/>
          </a:prstGeom>
          <a:noFill/>
        </p:spPr>
        <p:txBody>
          <a:bodyPr wrap="none" rtlCol="0">
            <a:spAutoFit/>
          </a:bodyPr>
          <a:lstStyle/>
          <a:p>
            <a:r>
              <a:rPr lang="en-US" sz="3200" dirty="0" smtClean="0"/>
              <a:t>Active mode</a:t>
            </a:r>
            <a:endParaRPr lang="en-US" sz="3200" dirty="0"/>
          </a:p>
        </p:txBody>
      </p:sp>
    </p:spTree>
    <p:extLst>
      <p:ext uri="{BB962C8B-B14F-4D97-AF65-F5344CB8AC3E}">
        <p14:creationId xmlns:p14="http://schemas.microsoft.com/office/powerpoint/2010/main" val="150708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4777" y="223441"/>
            <a:ext cx="6400800" cy="3048000"/>
            <a:chOff x="1371600" y="1981200"/>
            <a:chExt cx="6400800" cy="3048000"/>
          </a:xfrm>
        </p:grpSpPr>
        <p:grpSp>
          <p:nvGrpSpPr>
            <p:cNvPr id="5" name="Group 4"/>
            <p:cNvGrpSpPr/>
            <p:nvPr/>
          </p:nvGrpSpPr>
          <p:grpSpPr>
            <a:xfrm>
              <a:off x="1371600" y="1981200"/>
              <a:ext cx="6400800" cy="3048000"/>
              <a:chOff x="1371600" y="1981200"/>
              <a:chExt cx="3505200" cy="1371600"/>
            </a:xfrm>
          </p:grpSpPr>
          <p:sp>
            <p:nvSpPr>
              <p:cNvPr id="18" name="Flowchart: Data 17"/>
              <p:cNvSpPr/>
              <p:nvPr/>
            </p:nvSpPr>
            <p:spPr>
              <a:xfrm>
                <a:off x="1371600" y="19812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sosceles Triangle 18"/>
              <p:cNvSpPr/>
              <p:nvPr/>
            </p:nvSpPr>
            <p:spPr>
              <a:xfrm rot="5236685">
                <a:off x="1815369" y="21533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Isosceles Triangle 19"/>
              <p:cNvSpPr/>
              <p:nvPr/>
            </p:nvSpPr>
            <p:spPr>
              <a:xfrm rot="5236685">
                <a:off x="1436269" y="27722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Isosceles Triangle 20"/>
              <p:cNvSpPr/>
              <p:nvPr/>
            </p:nvSpPr>
            <p:spPr>
              <a:xfrm rot="5236685">
                <a:off x="4470635" y="25877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19" idx="0"/>
                <a:endCxn id="21" idx="3"/>
              </p:cNvCxnSpPr>
              <p:nvPr/>
            </p:nvCxnSpPr>
            <p:spPr>
              <a:xfrm>
                <a:off x="2151845" y="23405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2812790" y="2678578"/>
              <a:ext cx="1836928" cy="604535"/>
              <a:chOff x="2043249" y="3962400"/>
              <a:chExt cx="3505200" cy="1371600"/>
            </a:xfrm>
          </p:grpSpPr>
          <p:sp>
            <p:nvSpPr>
              <p:cNvPr id="13" name="Flowchart: Data 12"/>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3"/>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Isosceles Triangle 14"/>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Isosceles Triangle 15"/>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Curved Connector 16"/>
              <p:cNvCxnSpPr>
                <a:stCxn id="14" idx="0"/>
                <a:endCxn id="16"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grpSp>
        <p:nvGrpSpPr>
          <p:cNvPr id="23" name="Group 22"/>
          <p:cNvGrpSpPr/>
          <p:nvPr/>
        </p:nvGrpSpPr>
        <p:grpSpPr>
          <a:xfrm>
            <a:off x="2658624" y="3786150"/>
            <a:ext cx="6400800" cy="3048000"/>
            <a:chOff x="1371600" y="1981200"/>
            <a:chExt cx="6400800" cy="3048000"/>
          </a:xfrm>
        </p:grpSpPr>
        <p:grpSp>
          <p:nvGrpSpPr>
            <p:cNvPr id="24" name="Group 23"/>
            <p:cNvGrpSpPr/>
            <p:nvPr/>
          </p:nvGrpSpPr>
          <p:grpSpPr>
            <a:xfrm>
              <a:off x="1371600" y="1981200"/>
              <a:ext cx="6400800" cy="3048000"/>
              <a:chOff x="1371600" y="1981200"/>
              <a:chExt cx="3505200" cy="1371600"/>
            </a:xfrm>
          </p:grpSpPr>
          <p:sp>
            <p:nvSpPr>
              <p:cNvPr id="37" name="Flowchart: Data 36"/>
              <p:cNvSpPr/>
              <p:nvPr/>
            </p:nvSpPr>
            <p:spPr>
              <a:xfrm>
                <a:off x="1371600" y="19812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Isosceles Triangle 37"/>
              <p:cNvSpPr/>
              <p:nvPr/>
            </p:nvSpPr>
            <p:spPr>
              <a:xfrm rot="5236685">
                <a:off x="1815369" y="21533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Isosceles Triangle 38"/>
              <p:cNvSpPr/>
              <p:nvPr/>
            </p:nvSpPr>
            <p:spPr>
              <a:xfrm rot="5236685">
                <a:off x="1436269" y="27722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Isosceles Triangle 39"/>
              <p:cNvSpPr/>
              <p:nvPr/>
            </p:nvSpPr>
            <p:spPr>
              <a:xfrm rot="5236685">
                <a:off x="4470635" y="25877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Curved Connector 40"/>
              <p:cNvCxnSpPr>
                <a:stCxn id="38" idx="0"/>
                <a:endCxn id="40" idx="3"/>
              </p:cNvCxnSpPr>
              <p:nvPr/>
            </p:nvCxnSpPr>
            <p:spPr>
              <a:xfrm>
                <a:off x="2151845" y="23405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2812790" y="2678578"/>
              <a:ext cx="1836928" cy="604535"/>
              <a:chOff x="2043249" y="3962400"/>
              <a:chExt cx="3505200" cy="1371600"/>
            </a:xfrm>
          </p:grpSpPr>
          <p:sp>
            <p:nvSpPr>
              <p:cNvPr id="32" name="Flowchart: Data 31"/>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Isosceles Triangle 32"/>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Isosceles Triangle 33"/>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Isosceles Triangle 34"/>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Curved Connector 35"/>
              <p:cNvCxnSpPr>
                <a:stCxn id="33" idx="0"/>
                <a:endCxn id="35"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4862317" y="3397297"/>
              <a:ext cx="1836928" cy="604535"/>
              <a:chOff x="2043249" y="3962400"/>
              <a:chExt cx="3505200" cy="1371600"/>
            </a:xfrm>
          </p:grpSpPr>
          <p:sp>
            <p:nvSpPr>
              <p:cNvPr id="27" name="Flowchart: Data 26"/>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Isosceles Triangle 27"/>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Isosceles Triangle 28"/>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Isosceles Triangle 29"/>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Curved Connector 30"/>
              <p:cNvCxnSpPr>
                <a:stCxn id="28" idx="0"/>
                <a:endCxn id="30"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cxnSp>
        <p:nvCxnSpPr>
          <p:cNvPr id="42" name="Curved Connector 41"/>
          <p:cNvCxnSpPr>
            <a:stCxn id="21" idx="0"/>
            <a:endCxn id="38" idx="3"/>
          </p:cNvCxnSpPr>
          <p:nvPr/>
        </p:nvCxnSpPr>
        <p:spPr>
          <a:xfrm flipH="1">
            <a:off x="3366518" y="1991022"/>
            <a:ext cx="3071801" cy="2631373"/>
          </a:xfrm>
          <a:prstGeom prst="curvedConnector5">
            <a:avLst>
              <a:gd name="adj1" fmla="val -7442"/>
              <a:gd name="adj2" fmla="val 56557"/>
              <a:gd name="adj3" fmla="val 107442"/>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6062834" y="1162666"/>
            <a:ext cx="3121367" cy="584775"/>
          </a:xfrm>
          <a:prstGeom prst="rect">
            <a:avLst/>
          </a:prstGeom>
          <a:noFill/>
        </p:spPr>
        <p:txBody>
          <a:bodyPr wrap="none" rtlCol="0">
            <a:spAutoFit/>
          </a:bodyPr>
          <a:lstStyle/>
          <a:p>
            <a:r>
              <a:rPr lang="en-US" sz="3200" dirty="0" smtClean="0"/>
              <a:t>Degraded mode</a:t>
            </a:r>
            <a:endParaRPr lang="en-US" sz="3200" dirty="0"/>
          </a:p>
        </p:txBody>
      </p:sp>
    </p:spTree>
    <p:extLst>
      <p:ext uri="{BB962C8B-B14F-4D97-AF65-F5344CB8AC3E}">
        <p14:creationId xmlns:p14="http://schemas.microsoft.com/office/powerpoint/2010/main" val="1004400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As errors propagate up the call chain the message should change to be meaningful to the new audience </a:t>
            </a:r>
            <a:endParaRPr lang="en-US" sz="2800" dirty="0"/>
          </a:p>
        </p:txBody>
      </p:sp>
      <p:grpSp>
        <p:nvGrpSpPr>
          <p:cNvPr id="42" name="Group 41"/>
          <p:cNvGrpSpPr/>
          <p:nvPr/>
        </p:nvGrpSpPr>
        <p:grpSpPr>
          <a:xfrm>
            <a:off x="721763" y="1680941"/>
            <a:ext cx="8215162" cy="4876800"/>
            <a:chOff x="721763" y="1680941"/>
            <a:chExt cx="8215162" cy="4876800"/>
          </a:xfrm>
        </p:grpSpPr>
        <p:grpSp>
          <p:nvGrpSpPr>
            <p:cNvPr id="4" name="Group 3"/>
            <p:cNvGrpSpPr/>
            <p:nvPr/>
          </p:nvGrpSpPr>
          <p:grpSpPr>
            <a:xfrm>
              <a:off x="721763" y="1680941"/>
              <a:ext cx="8215162" cy="4876800"/>
              <a:chOff x="1371600" y="1981200"/>
              <a:chExt cx="6400800" cy="3048000"/>
            </a:xfrm>
          </p:grpSpPr>
          <p:grpSp>
            <p:nvGrpSpPr>
              <p:cNvPr id="5" name="Group 4"/>
              <p:cNvGrpSpPr/>
              <p:nvPr/>
            </p:nvGrpSpPr>
            <p:grpSpPr>
              <a:xfrm>
                <a:off x="1371600" y="1981200"/>
                <a:ext cx="6400800" cy="3048000"/>
                <a:chOff x="1371600" y="1981200"/>
                <a:chExt cx="3505200" cy="1371600"/>
              </a:xfrm>
            </p:grpSpPr>
            <p:sp>
              <p:nvSpPr>
                <p:cNvPr id="18" name="Flowchart: Data 17"/>
                <p:cNvSpPr/>
                <p:nvPr/>
              </p:nvSpPr>
              <p:spPr>
                <a:xfrm>
                  <a:off x="1371600" y="19812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sosceles Triangle 18"/>
                <p:cNvSpPr/>
                <p:nvPr/>
              </p:nvSpPr>
              <p:spPr>
                <a:xfrm rot="5236685">
                  <a:off x="1815369" y="21533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Isosceles Triangle 19"/>
                <p:cNvSpPr/>
                <p:nvPr/>
              </p:nvSpPr>
              <p:spPr>
                <a:xfrm rot="5236685">
                  <a:off x="1436269" y="27722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Isosceles Triangle 20"/>
                <p:cNvSpPr/>
                <p:nvPr/>
              </p:nvSpPr>
              <p:spPr>
                <a:xfrm rot="5236685">
                  <a:off x="4470635" y="25877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19" idx="0"/>
                  <a:endCxn id="21" idx="3"/>
                </p:cNvCxnSpPr>
                <p:nvPr/>
              </p:nvCxnSpPr>
              <p:spPr>
                <a:xfrm>
                  <a:off x="2151845" y="23405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2812790" y="2678578"/>
                <a:ext cx="1836928" cy="604535"/>
                <a:chOff x="2043249" y="3962400"/>
                <a:chExt cx="3505200" cy="1371600"/>
              </a:xfrm>
            </p:grpSpPr>
            <p:sp>
              <p:nvSpPr>
                <p:cNvPr id="13" name="Flowchart: Data 12"/>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3"/>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Isosceles Triangle 14"/>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Isosceles Triangle 15"/>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Curved Connector 16"/>
                <p:cNvCxnSpPr>
                  <a:stCxn id="14" idx="0"/>
                  <a:endCxn id="16"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4862317" y="3397297"/>
                <a:ext cx="1836928" cy="604535"/>
                <a:chOff x="2043249" y="3962400"/>
                <a:chExt cx="3505200" cy="1371600"/>
              </a:xfrm>
            </p:grpSpPr>
            <p:sp>
              <p:nvSpPr>
                <p:cNvPr id="8" name="Flowchart: Data 7"/>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sosceles Triangle 8"/>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Isosceles Triangle 10"/>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Curved Connector 11"/>
                <p:cNvCxnSpPr>
                  <a:stCxn id="9" idx="0"/>
                  <a:endCxn id="11"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grpSp>
          <p:nvGrpSpPr>
            <p:cNvPr id="23" name="Group 22"/>
            <p:cNvGrpSpPr/>
            <p:nvPr/>
          </p:nvGrpSpPr>
          <p:grpSpPr>
            <a:xfrm>
              <a:off x="3205743" y="2853349"/>
              <a:ext cx="1154386" cy="854050"/>
              <a:chOff x="1371600" y="1981200"/>
              <a:chExt cx="6400800" cy="3048000"/>
            </a:xfrm>
          </p:grpSpPr>
          <p:grpSp>
            <p:nvGrpSpPr>
              <p:cNvPr id="24" name="Group 23"/>
              <p:cNvGrpSpPr/>
              <p:nvPr/>
            </p:nvGrpSpPr>
            <p:grpSpPr>
              <a:xfrm>
                <a:off x="1371600" y="1981200"/>
                <a:ext cx="6400800" cy="3048000"/>
                <a:chOff x="1371600" y="1981200"/>
                <a:chExt cx="3505200" cy="1371600"/>
              </a:xfrm>
            </p:grpSpPr>
            <p:sp>
              <p:nvSpPr>
                <p:cNvPr id="37" name="Flowchart: Data 36"/>
                <p:cNvSpPr/>
                <p:nvPr/>
              </p:nvSpPr>
              <p:spPr>
                <a:xfrm>
                  <a:off x="1371600" y="19812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Isosceles Triangle 37"/>
                <p:cNvSpPr/>
                <p:nvPr/>
              </p:nvSpPr>
              <p:spPr>
                <a:xfrm rot="5236685">
                  <a:off x="1815369" y="21533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Isosceles Triangle 38"/>
                <p:cNvSpPr/>
                <p:nvPr/>
              </p:nvSpPr>
              <p:spPr>
                <a:xfrm rot="5236685">
                  <a:off x="1436269" y="27722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Isosceles Triangle 39"/>
                <p:cNvSpPr/>
                <p:nvPr/>
              </p:nvSpPr>
              <p:spPr>
                <a:xfrm rot="5236685">
                  <a:off x="4470635" y="25877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Curved Connector 40"/>
                <p:cNvCxnSpPr>
                  <a:stCxn id="38" idx="0"/>
                  <a:endCxn id="40" idx="3"/>
                </p:cNvCxnSpPr>
                <p:nvPr/>
              </p:nvCxnSpPr>
              <p:spPr>
                <a:xfrm>
                  <a:off x="2151845" y="23405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2812790" y="2678578"/>
                <a:ext cx="1836928" cy="604535"/>
                <a:chOff x="2043249" y="3962400"/>
                <a:chExt cx="3505200" cy="1371600"/>
              </a:xfrm>
            </p:grpSpPr>
            <p:sp>
              <p:nvSpPr>
                <p:cNvPr id="32" name="Flowchart: Data 31"/>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Isosceles Triangle 32"/>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Isosceles Triangle 33"/>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Isosceles Triangle 34"/>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Curved Connector 35"/>
                <p:cNvCxnSpPr>
                  <a:stCxn id="33" idx="0"/>
                  <a:endCxn id="35"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4862317" y="3397297"/>
                <a:ext cx="1836928" cy="604535"/>
                <a:chOff x="2043249" y="3962400"/>
                <a:chExt cx="3505200" cy="1371600"/>
              </a:xfrm>
            </p:grpSpPr>
            <p:sp>
              <p:nvSpPr>
                <p:cNvPr id="27" name="Flowchart: Data 26"/>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Isosceles Triangle 27"/>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Isosceles Triangle 28"/>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Isosceles Triangle 29"/>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Curved Connector 30"/>
                <p:cNvCxnSpPr>
                  <a:stCxn id="28" idx="0"/>
                  <a:endCxn id="30"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grpSp>
      <p:sp>
        <p:nvSpPr>
          <p:cNvPr id="44" name="Oval 43"/>
          <p:cNvSpPr/>
          <p:nvPr/>
        </p:nvSpPr>
        <p:spPr>
          <a:xfrm>
            <a:off x="3345087" y="3339657"/>
            <a:ext cx="304800" cy="31571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45" name="Oval 44"/>
          <p:cNvSpPr/>
          <p:nvPr/>
        </p:nvSpPr>
        <p:spPr>
          <a:xfrm>
            <a:off x="2845978" y="3382689"/>
            <a:ext cx="304800" cy="31571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46" name="Oval 45"/>
          <p:cNvSpPr/>
          <p:nvPr/>
        </p:nvSpPr>
        <p:spPr>
          <a:xfrm>
            <a:off x="1722609" y="3698399"/>
            <a:ext cx="370802" cy="28033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Tree>
    <p:extLst>
      <p:ext uri="{BB962C8B-B14F-4D97-AF65-F5344CB8AC3E}">
        <p14:creationId xmlns:p14="http://schemas.microsoft.com/office/powerpoint/2010/main" val="2625128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As an error is propagated a return value be certain the value is within the input constraints</a:t>
            </a:r>
            <a:endParaRPr lang="en-US" sz="2800" dirty="0"/>
          </a:p>
        </p:txBody>
      </p:sp>
      <p:grpSp>
        <p:nvGrpSpPr>
          <p:cNvPr id="4" name="Group 3"/>
          <p:cNvGrpSpPr/>
          <p:nvPr/>
        </p:nvGrpSpPr>
        <p:grpSpPr>
          <a:xfrm>
            <a:off x="53717" y="1525354"/>
            <a:ext cx="3375283" cy="1199251"/>
            <a:chOff x="1371600" y="1981200"/>
            <a:chExt cx="6400800" cy="3048000"/>
          </a:xfrm>
        </p:grpSpPr>
        <p:grpSp>
          <p:nvGrpSpPr>
            <p:cNvPr id="5" name="Group 4"/>
            <p:cNvGrpSpPr/>
            <p:nvPr/>
          </p:nvGrpSpPr>
          <p:grpSpPr>
            <a:xfrm>
              <a:off x="1371600" y="1981200"/>
              <a:ext cx="6400800" cy="3048000"/>
              <a:chOff x="1371600" y="1981200"/>
              <a:chExt cx="3505200" cy="1371600"/>
            </a:xfrm>
          </p:grpSpPr>
          <p:sp>
            <p:nvSpPr>
              <p:cNvPr id="18" name="Flowchart: Data 17"/>
              <p:cNvSpPr/>
              <p:nvPr/>
            </p:nvSpPr>
            <p:spPr>
              <a:xfrm>
                <a:off x="1371600" y="19812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sosceles Triangle 18"/>
              <p:cNvSpPr/>
              <p:nvPr/>
            </p:nvSpPr>
            <p:spPr>
              <a:xfrm rot="5236685">
                <a:off x="1815369" y="21533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Isosceles Triangle 19"/>
              <p:cNvSpPr/>
              <p:nvPr/>
            </p:nvSpPr>
            <p:spPr>
              <a:xfrm rot="5236685">
                <a:off x="1436269" y="27722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Isosceles Triangle 20"/>
              <p:cNvSpPr/>
              <p:nvPr/>
            </p:nvSpPr>
            <p:spPr>
              <a:xfrm rot="5236685">
                <a:off x="4470635" y="25877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stCxn id="19" idx="0"/>
                <a:endCxn id="21" idx="3"/>
              </p:cNvCxnSpPr>
              <p:nvPr/>
            </p:nvCxnSpPr>
            <p:spPr>
              <a:xfrm>
                <a:off x="2151845" y="23405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2812790" y="2678578"/>
              <a:ext cx="1836928" cy="604535"/>
              <a:chOff x="2043249" y="3962400"/>
              <a:chExt cx="3505200" cy="1371600"/>
            </a:xfrm>
          </p:grpSpPr>
          <p:sp>
            <p:nvSpPr>
              <p:cNvPr id="13" name="Flowchart: Data 12"/>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3"/>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Isosceles Triangle 14"/>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Isosceles Triangle 15"/>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Curved Connector 16"/>
              <p:cNvCxnSpPr>
                <a:stCxn id="14" idx="0"/>
                <a:endCxn id="16"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4862317" y="3397297"/>
              <a:ext cx="1836928" cy="604535"/>
              <a:chOff x="2043249" y="3962400"/>
              <a:chExt cx="3505200" cy="1371600"/>
            </a:xfrm>
          </p:grpSpPr>
          <p:sp>
            <p:nvSpPr>
              <p:cNvPr id="8" name="Flowchart: Data 7"/>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sosceles Triangle 8"/>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Isosceles Triangle 10"/>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Curved Connector 11"/>
              <p:cNvCxnSpPr>
                <a:stCxn id="9" idx="0"/>
                <a:endCxn id="11"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grpSp>
        <p:nvGrpSpPr>
          <p:cNvPr id="23" name="Group 22"/>
          <p:cNvGrpSpPr/>
          <p:nvPr/>
        </p:nvGrpSpPr>
        <p:grpSpPr>
          <a:xfrm>
            <a:off x="3030102" y="3398587"/>
            <a:ext cx="3375283" cy="1199251"/>
            <a:chOff x="1371600" y="1981200"/>
            <a:chExt cx="6400800" cy="3048000"/>
          </a:xfrm>
        </p:grpSpPr>
        <p:grpSp>
          <p:nvGrpSpPr>
            <p:cNvPr id="24" name="Group 23"/>
            <p:cNvGrpSpPr/>
            <p:nvPr/>
          </p:nvGrpSpPr>
          <p:grpSpPr>
            <a:xfrm>
              <a:off x="1371600" y="1981200"/>
              <a:ext cx="6400800" cy="3048000"/>
              <a:chOff x="1371600" y="1981200"/>
              <a:chExt cx="3505200" cy="1371600"/>
            </a:xfrm>
          </p:grpSpPr>
          <p:sp>
            <p:nvSpPr>
              <p:cNvPr id="37" name="Flowchart: Data 36"/>
              <p:cNvSpPr/>
              <p:nvPr/>
            </p:nvSpPr>
            <p:spPr>
              <a:xfrm>
                <a:off x="1371600" y="19812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Isosceles Triangle 37"/>
              <p:cNvSpPr/>
              <p:nvPr/>
            </p:nvSpPr>
            <p:spPr>
              <a:xfrm rot="5236685">
                <a:off x="1815369" y="21533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Isosceles Triangle 38"/>
              <p:cNvSpPr/>
              <p:nvPr/>
            </p:nvSpPr>
            <p:spPr>
              <a:xfrm rot="5236685">
                <a:off x="1436269" y="27722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Isosceles Triangle 39"/>
              <p:cNvSpPr/>
              <p:nvPr/>
            </p:nvSpPr>
            <p:spPr>
              <a:xfrm rot="5236685">
                <a:off x="4470635" y="25877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Curved Connector 40"/>
              <p:cNvCxnSpPr>
                <a:stCxn id="38" idx="0"/>
                <a:endCxn id="40" idx="3"/>
              </p:cNvCxnSpPr>
              <p:nvPr/>
            </p:nvCxnSpPr>
            <p:spPr>
              <a:xfrm>
                <a:off x="2151845" y="23405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2812790" y="2678578"/>
              <a:ext cx="1836928" cy="604535"/>
              <a:chOff x="2043249" y="3962400"/>
              <a:chExt cx="3505200" cy="1371600"/>
            </a:xfrm>
          </p:grpSpPr>
          <p:sp>
            <p:nvSpPr>
              <p:cNvPr id="32" name="Flowchart: Data 31"/>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Isosceles Triangle 32"/>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Isosceles Triangle 33"/>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Isosceles Triangle 34"/>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Curved Connector 35"/>
              <p:cNvCxnSpPr>
                <a:stCxn id="33" idx="0"/>
                <a:endCxn id="35"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4862317" y="3397297"/>
              <a:ext cx="1836928" cy="604535"/>
              <a:chOff x="2043249" y="3962400"/>
              <a:chExt cx="3505200" cy="1371600"/>
            </a:xfrm>
          </p:grpSpPr>
          <p:sp>
            <p:nvSpPr>
              <p:cNvPr id="27" name="Flowchart: Data 26"/>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Isosceles Triangle 27"/>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Isosceles Triangle 28"/>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Isosceles Triangle 29"/>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Curved Connector 30"/>
              <p:cNvCxnSpPr>
                <a:stCxn id="28" idx="0"/>
                <a:endCxn id="30"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grpSp>
        <p:nvGrpSpPr>
          <p:cNvPr id="42" name="Group 41"/>
          <p:cNvGrpSpPr/>
          <p:nvPr/>
        </p:nvGrpSpPr>
        <p:grpSpPr>
          <a:xfrm>
            <a:off x="5706502" y="5430387"/>
            <a:ext cx="3375283" cy="1199251"/>
            <a:chOff x="1371600" y="1981200"/>
            <a:chExt cx="6400800" cy="3048000"/>
          </a:xfrm>
        </p:grpSpPr>
        <p:grpSp>
          <p:nvGrpSpPr>
            <p:cNvPr id="43" name="Group 42"/>
            <p:cNvGrpSpPr/>
            <p:nvPr/>
          </p:nvGrpSpPr>
          <p:grpSpPr>
            <a:xfrm>
              <a:off x="1371600" y="1981200"/>
              <a:ext cx="6400800" cy="3048000"/>
              <a:chOff x="1371600" y="1981200"/>
              <a:chExt cx="3505200" cy="1371600"/>
            </a:xfrm>
          </p:grpSpPr>
          <p:sp>
            <p:nvSpPr>
              <p:cNvPr id="56" name="Flowchart: Data 55"/>
              <p:cNvSpPr/>
              <p:nvPr/>
            </p:nvSpPr>
            <p:spPr>
              <a:xfrm>
                <a:off x="1371600" y="19812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Isosceles Triangle 56"/>
              <p:cNvSpPr/>
              <p:nvPr/>
            </p:nvSpPr>
            <p:spPr>
              <a:xfrm rot="5236685">
                <a:off x="1815369" y="21533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Isosceles Triangle 57"/>
              <p:cNvSpPr/>
              <p:nvPr/>
            </p:nvSpPr>
            <p:spPr>
              <a:xfrm rot="5236685">
                <a:off x="1436269" y="27722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Isosceles Triangle 58"/>
              <p:cNvSpPr/>
              <p:nvPr/>
            </p:nvSpPr>
            <p:spPr>
              <a:xfrm rot="5236685">
                <a:off x="4470635" y="25877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Curved Connector 59"/>
              <p:cNvCxnSpPr>
                <a:stCxn id="57" idx="0"/>
                <a:endCxn id="59" idx="3"/>
              </p:cNvCxnSpPr>
              <p:nvPr/>
            </p:nvCxnSpPr>
            <p:spPr>
              <a:xfrm>
                <a:off x="2151845" y="23405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2812790" y="2678578"/>
              <a:ext cx="1836928" cy="604535"/>
              <a:chOff x="2043249" y="3962400"/>
              <a:chExt cx="3505200" cy="1371600"/>
            </a:xfrm>
          </p:grpSpPr>
          <p:sp>
            <p:nvSpPr>
              <p:cNvPr id="51" name="Flowchart: Data 50"/>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Isosceles Triangle 51"/>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Isosceles Triangle 52"/>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Isosceles Triangle 53"/>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Curved Connector 54"/>
              <p:cNvCxnSpPr>
                <a:stCxn id="52" idx="0"/>
                <a:endCxn id="54"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5" name="Group 44"/>
            <p:cNvGrpSpPr/>
            <p:nvPr/>
          </p:nvGrpSpPr>
          <p:grpSpPr>
            <a:xfrm>
              <a:off x="4862317" y="3397297"/>
              <a:ext cx="1836928" cy="604535"/>
              <a:chOff x="2043249" y="3962400"/>
              <a:chExt cx="3505200" cy="1371600"/>
            </a:xfrm>
          </p:grpSpPr>
          <p:sp>
            <p:nvSpPr>
              <p:cNvPr id="46" name="Flowchart: Data 45"/>
              <p:cNvSpPr/>
              <p:nvPr/>
            </p:nvSpPr>
            <p:spPr>
              <a:xfrm>
                <a:off x="2043249" y="3962400"/>
                <a:ext cx="3505200" cy="1371600"/>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Isosceles Triangle 46"/>
              <p:cNvSpPr/>
              <p:nvPr/>
            </p:nvSpPr>
            <p:spPr>
              <a:xfrm rot="5236685">
                <a:off x="2487018" y="4134525"/>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Isosceles Triangle 47"/>
              <p:cNvSpPr/>
              <p:nvPr/>
            </p:nvSpPr>
            <p:spPr>
              <a:xfrm rot="5236685">
                <a:off x="2107918" y="4753439"/>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8"/>
              <p:cNvSpPr/>
              <p:nvPr/>
            </p:nvSpPr>
            <p:spPr>
              <a:xfrm rot="5236685">
                <a:off x="5142284" y="4568964"/>
                <a:ext cx="280363" cy="393032"/>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Curved Connector 49"/>
              <p:cNvCxnSpPr>
                <a:stCxn id="47" idx="0"/>
                <a:endCxn id="49" idx="3"/>
              </p:cNvCxnSpPr>
              <p:nvPr/>
            </p:nvCxnSpPr>
            <p:spPr>
              <a:xfrm>
                <a:off x="2823494" y="4321709"/>
                <a:ext cx="2262677" cy="45310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grpSp>
      <p:cxnSp>
        <p:nvCxnSpPr>
          <p:cNvPr id="65" name="Curved Connector 64"/>
          <p:cNvCxnSpPr>
            <a:stCxn id="40" idx="0"/>
            <a:endCxn id="57" idx="3"/>
          </p:cNvCxnSpPr>
          <p:nvPr/>
        </p:nvCxnSpPr>
        <p:spPr>
          <a:xfrm flipH="1">
            <a:off x="6079790" y="4091769"/>
            <a:ext cx="258489" cy="1669924"/>
          </a:xfrm>
          <a:prstGeom prst="curvedConnector5">
            <a:avLst>
              <a:gd name="adj1" fmla="val -88437"/>
              <a:gd name="adj2" fmla="val 50000"/>
              <a:gd name="adj3" fmla="val 188437"/>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Curved Connector 66"/>
          <p:cNvCxnSpPr>
            <a:stCxn id="21" idx="0"/>
            <a:endCxn id="38" idx="3"/>
          </p:cNvCxnSpPr>
          <p:nvPr/>
        </p:nvCxnSpPr>
        <p:spPr>
          <a:xfrm>
            <a:off x="3361894" y="2218536"/>
            <a:ext cx="41496" cy="1511357"/>
          </a:xfrm>
          <a:prstGeom prst="curvedConnector3">
            <a:avLst>
              <a:gd name="adj1" fmla="val -1016999"/>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261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42" y="2355371"/>
            <a:ext cx="7233718"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563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713" y="1600200"/>
            <a:ext cx="8748218" cy="498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255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54906"/>
            <a:ext cx="8229600" cy="441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897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E-servant architecture</a:t>
            </a:r>
            <a:endParaRPr lang="en-US" dirty="0"/>
          </a:p>
        </p:txBody>
      </p:sp>
      <p:sp>
        <p:nvSpPr>
          <p:cNvPr id="3" name="Content Placeholder 2"/>
          <p:cNvSpPr>
            <a:spLocks noGrp="1"/>
          </p:cNvSpPr>
          <p:nvPr>
            <p:ph idx="1"/>
          </p:nvPr>
        </p:nvSpPr>
        <p:spPr/>
        <p:txBody>
          <a:bodyPr/>
          <a:lstStyle/>
          <a:p>
            <a:endParaRPr lang="en-US"/>
          </a:p>
        </p:txBody>
      </p:sp>
      <p:pic>
        <p:nvPicPr>
          <p:cNvPr id="8194" name="Picture 2" descr="Sensors 14 01629f3 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62" y="1600200"/>
            <a:ext cx="9140895"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687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pic>
        <p:nvPicPr>
          <p:cNvPr id="3076" name="Picture 4" descr="Sensors 14 01629f4 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5" y="-25879"/>
            <a:ext cx="8643385" cy="6735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0" y="274638"/>
            <a:ext cx="1954381" cy="369332"/>
          </a:xfrm>
          <a:prstGeom prst="rect">
            <a:avLst/>
          </a:prstGeom>
          <a:noFill/>
        </p:spPr>
        <p:txBody>
          <a:bodyPr wrap="none" rtlCol="0">
            <a:spAutoFit/>
          </a:bodyPr>
          <a:lstStyle/>
          <a:p>
            <a:r>
              <a:rPr lang="en-US" dirty="0" smtClean="0"/>
              <a:t>Context manager</a:t>
            </a:r>
            <a:endParaRPr lang="en-US" dirty="0"/>
          </a:p>
        </p:txBody>
      </p:sp>
    </p:spTree>
    <p:extLst>
      <p:ext uri="{BB962C8B-B14F-4D97-AF65-F5344CB8AC3E}">
        <p14:creationId xmlns:p14="http://schemas.microsoft.com/office/powerpoint/2010/main" val="961015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a:t>
            </a:r>
            <a:endParaRPr lang="en-US" dirty="0"/>
          </a:p>
        </p:txBody>
      </p:sp>
      <p:sp>
        <p:nvSpPr>
          <p:cNvPr id="3" name="Content Placeholder 2"/>
          <p:cNvSpPr>
            <a:spLocks noGrp="1"/>
          </p:cNvSpPr>
          <p:nvPr>
            <p:ph idx="1"/>
          </p:nvPr>
        </p:nvSpPr>
        <p:spPr/>
        <p:txBody>
          <a:bodyPr/>
          <a:lstStyle/>
          <a:p>
            <a:endParaRPr 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8" y="1600199"/>
            <a:ext cx="9079082" cy="495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03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800" dirty="0"/>
              <a:t>To illustrate the interaction of the various blocks of the architecture, consider the use case drawn in </a:t>
            </a:r>
            <a:r>
              <a:rPr lang="en-US" sz="2800" dirty="0">
                <a:hlinkClick r:id="rId2"/>
              </a:rPr>
              <a:t>Figure 7</a:t>
            </a:r>
            <a:r>
              <a:rPr lang="en-US" sz="2800" dirty="0"/>
              <a:t>, in the event of smoke detection. The ZigBee smoke sensor (1) warns to the CM (2) that there is smoke in the kitchen. LU (3) is notified and decides to launch a user-scenario to warn to the user. UIC (4) commands the interfaces (5) in order to warn the user about the situation. After a timeout, the interfaces (6) notify to the UIC (7) that the user does not interact with them and the LU (3) decides to turn off the PLC hob and the oven (10) through the CM (9).</a:t>
            </a:r>
          </a:p>
        </p:txBody>
      </p:sp>
    </p:spTree>
    <p:extLst>
      <p:ext uri="{BB962C8B-B14F-4D97-AF65-F5344CB8AC3E}">
        <p14:creationId xmlns:p14="http://schemas.microsoft.com/office/powerpoint/2010/main" val="275036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33267"/>
            <a:ext cx="8915400" cy="5130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8073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and process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524000" y="1706563"/>
            <a:ext cx="6245881" cy="4419600"/>
          </a:xfrm>
          <a:prstGeom prst="rect">
            <a:avLst/>
          </a:prstGeom>
          <a:noFill/>
          <a:ln w="9525">
            <a:noFill/>
            <a:miter lim="800000"/>
            <a:headEnd/>
            <a:tailEnd/>
          </a:ln>
        </p:spPr>
      </p:pic>
    </p:spTree>
    <p:extLst>
      <p:ext uri="{BB962C8B-B14F-4D97-AF65-F5344CB8AC3E}">
        <p14:creationId xmlns:p14="http://schemas.microsoft.com/office/powerpoint/2010/main" val="3291158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17915</TotalTime>
  <Words>843</Words>
  <Application>Microsoft Office PowerPoint</Application>
  <PresentationFormat>On-screen Show (4:3)</PresentationFormat>
  <Paragraphs>148</Paragraphs>
  <Slides>37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ＭＳ Ｐゴシック</vt:lpstr>
      <vt:lpstr>Arial</vt:lpstr>
      <vt:lpstr>Calibri</vt:lpstr>
      <vt:lpstr>Verdana</vt:lpstr>
      <vt:lpstr>ヒラギノ角ゴ Pro W3</vt:lpstr>
      <vt:lpstr>syse802Template</vt:lpstr>
      <vt:lpstr>CPSC 875</vt:lpstr>
      <vt:lpstr>Smart Home architecture</vt:lpstr>
      <vt:lpstr>Communication diagram for context interaction in the Smart Kitchen.</vt:lpstr>
      <vt:lpstr>E-servant architecture</vt:lpstr>
      <vt:lpstr>PowerPoint Presentation</vt:lpstr>
      <vt:lpstr>Use case</vt:lpstr>
      <vt:lpstr>PowerPoint Presentation</vt:lpstr>
      <vt:lpstr>PowerPoint Presentation</vt:lpstr>
      <vt:lpstr>Architecture and process</vt:lpstr>
      <vt:lpstr>Architecture and process - 2</vt:lpstr>
      <vt:lpstr>Architecture and process - 3</vt:lpstr>
      <vt:lpstr>Iterations within iterations-4</vt:lpstr>
      <vt:lpstr>Architecture and process - 5</vt:lpstr>
      <vt:lpstr>What can go wrong?</vt:lpstr>
      <vt:lpstr>Error ontology-1</vt:lpstr>
      <vt:lpstr>Error ontology-2</vt:lpstr>
      <vt:lpstr>Mitigation</vt:lpstr>
      <vt:lpstr>I/O Errors</vt:lpstr>
      <vt:lpstr>Error Logging</vt:lpstr>
      <vt:lpstr>Error propagation</vt:lpstr>
      <vt:lpstr>Context</vt:lpstr>
      <vt:lpstr>Something goes wrong. What is the architecture for that part of the logic?</vt:lpstr>
      <vt:lpstr>Maybe go to a reduced feature set.</vt:lpstr>
      <vt:lpstr>Exception handling</vt:lpstr>
      <vt:lpstr>Things to do:</vt:lpstr>
      <vt:lpstr>Nominal behavior</vt:lpstr>
      <vt:lpstr>Component Error behavior</vt:lpstr>
      <vt:lpstr>Composite error </vt:lpstr>
      <vt:lpstr>Refinement hierarchy</vt:lpstr>
      <vt:lpstr>Refinement hierarchy -    inputs and outputs may be changed through refinement so constraints have to be propagated</vt:lpstr>
      <vt:lpstr>PowerPoint Presentation</vt:lpstr>
      <vt:lpstr>PowerPoint Presentation</vt:lpstr>
      <vt:lpstr>As errors propagate up the call chain the message should change to be meaningful to the new audience </vt:lpstr>
      <vt:lpstr>As an error is propagated a return value be certain the value is within the input constraints</vt:lpstr>
      <vt:lpstr>PowerPoint Presentation</vt:lpstr>
      <vt:lpstr>PowerPoint Presentation</vt:lpstr>
      <vt:lpstr>PowerPoint Presentation</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875</dc:title>
  <dc:creator>McGregor</dc:creator>
  <cp:lastModifiedBy>John Mcgregor</cp:lastModifiedBy>
  <cp:revision>84</cp:revision>
  <dcterms:created xsi:type="dcterms:W3CDTF">2011-02-16T22:01:35Z</dcterms:created>
  <dcterms:modified xsi:type="dcterms:W3CDTF">2018-02-21T19:11:23Z</dcterms:modified>
</cp:coreProperties>
</file>