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297" r:id="rId3"/>
    <p:sldId id="282" r:id="rId4"/>
    <p:sldId id="283" r:id="rId5"/>
    <p:sldId id="284" r:id="rId6"/>
    <p:sldId id="285" r:id="rId7"/>
    <p:sldId id="286" r:id="rId8"/>
    <p:sldId id="287" r:id="rId9"/>
    <p:sldId id="288" r:id="rId10"/>
    <p:sldId id="296" r:id="rId11"/>
    <p:sldId id="280" r:id="rId12"/>
    <p:sldId id="289" r:id="rId13"/>
    <p:sldId id="290" r:id="rId14"/>
    <p:sldId id="293" r:id="rId15"/>
    <p:sldId id="292" r:id="rId16"/>
    <p:sldId id="261" r:id="rId17"/>
    <p:sldId id="295" r:id="rId18"/>
    <p:sldId id="291" r:id="rId19"/>
    <p:sldId id="298" r:id="rId20"/>
    <p:sldId id="294"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6" d="100"/>
          <a:sy n="76" d="100"/>
        </p:scale>
        <p:origin x="12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9229498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10</a:t>
            </a:fld>
            <a:endParaRPr lang="en-US"/>
          </a:p>
        </p:txBody>
      </p:sp>
    </p:spTree>
    <p:extLst>
      <p:ext uri="{BB962C8B-B14F-4D97-AF65-F5344CB8AC3E}">
        <p14:creationId xmlns:p14="http://schemas.microsoft.com/office/powerpoint/2010/main" val="165789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2/18/2019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2/18/2019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2/18/2019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2/18/2019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2/18/2019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2/18/2019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2/18/2019</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2/18/2019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2/18/2019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2/18/2019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2/18/2019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bs.edu/research/pdf/07-081.pdf" TargetMode="External"/><Relationship Id="rId2" Type="http://schemas.openxmlformats.org/officeDocument/2006/relationships/hyperlink" Target="http://hbswk.hbs.edu/item/5699.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dpi.com/1424-8220/14/1/1629/htm#fig_body_display_f7-sensors-14-0162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C10 – </a:t>
            </a:r>
            <a:r>
              <a:rPr lang="en-US" dirty="0" smtClean="0">
                <a:solidFill>
                  <a:schemeClr val="tx1"/>
                </a:solidFill>
              </a:rPr>
              <a:t>Design decisions</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vs Complicated</a:t>
            </a:r>
            <a:endParaRPr lang="en-US" dirty="0"/>
          </a:p>
        </p:txBody>
      </p:sp>
      <p:pic>
        <p:nvPicPr>
          <p:cNvPr id="4" name="Picture 3"/>
          <p:cNvPicPr>
            <a:picLocks noChangeAspect="1"/>
          </p:cNvPicPr>
          <p:nvPr/>
        </p:nvPicPr>
        <p:blipFill>
          <a:blip r:embed="rId3"/>
          <a:stretch>
            <a:fillRect/>
          </a:stretch>
        </p:blipFill>
        <p:spPr>
          <a:xfrm>
            <a:off x="895793" y="1600200"/>
            <a:ext cx="7352413" cy="5096698"/>
          </a:xfrm>
          <a:prstGeom prst="rect">
            <a:avLst/>
          </a:prstGeom>
        </p:spPr>
      </p:pic>
    </p:spTree>
    <p:extLst>
      <p:ext uri="{BB962C8B-B14F-4D97-AF65-F5344CB8AC3E}">
        <p14:creationId xmlns:p14="http://schemas.microsoft.com/office/powerpoint/2010/main" val="234539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r>
              <a:rPr lang="en-US" dirty="0" smtClean="0"/>
              <a:t>Which tactic should be applied?</a:t>
            </a:r>
          </a:p>
          <a:p>
            <a:pPr lvl="1"/>
            <a:r>
              <a:rPr lang="en-US" dirty="0" smtClean="0"/>
              <a:t>Utility tree</a:t>
            </a:r>
          </a:p>
          <a:p>
            <a:pPr lvl="1"/>
            <a:r>
              <a:rPr lang="en-US" dirty="0" smtClean="0"/>
              <a:t>Design Structure Matrix (DSM)</a:t>
            </a:r>
          </a:p>
          <a:p>
            <a:r>
              <a:rPr lang="en-US" dirty="0" smtClean="0"/>
              <a:t>The goal is to maximize the value of each desired quality</a:t>
            </a:r>
          </a:p>
          <a:p>
            <a:r>
              <a:rPr lang="en-US" dirty="0" smtClean="0"/>
              <a:t>This is confounded by trade-offs</a:t>
            </a:r>
          </a:p>
        </p:txBody>
      </p:sp>
    </p:spTree>
    <p:extLst>
      <p:ext uri="{BB962C8B-B14F-4D97-AF65-F5344CB8AC3E}">
        <p14:creationId xmlns:p14="http://schemas.microsoft.com/office/powerpoint/2010/main" val="572569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a:t>
            </a:r>
            <a:endParaRPr lang="en-US" dirty="0"/>
          </a:p>
        </p:txBody>
      </p:sp>
      <p:sp>
        <p:nvSpPr>
          <p:cNvPr id="3" name="Content Placeholder 2"/>
          <p:cNvSpPr>
            <a:spLocks noGrp="1"/>
          </p:cNvSpPr>
          <p:nvPr>
            <p:ph idx="1"/>
          </p:nvPr>
        </p:nvSpPr>
        <p:spPr/>
        <p:txBody>
          <a:bodyPr/>
          <a:lstStyle/>
          <a:p>
            <a:r>
              <a:rPr lang="en-US" dirty="0" smtClean="0"/>
              <a:t>Some times increasing the value of one attribute decreases the value of another</a:t>
            </a:r>
          </a:p>
          <a:p>
            <a:r>
              <a:rPr lang="en-US" dirty="0" smtClean="0"/>
              <a:t>Decomposing a module improves modularity but almost always increases latency</a:t>
            </a:r>
            <a:endParaRPr lang="en-US" dirty="0"/>
          </a:p>
        </p:txBody>
      </p:sp>
    </p:spTree>
    <p:extLst>
      <p:ext uri="{BB962C8B-B14F-4D97-AF65-F5344CB8AC3E}">
        <p14:creationId xmlns:p14="http://schemas.microsoft.com/office/powerpoint/2010/main" val="1571517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a:t>
            </a:r>
            <a:endParaRPr lang="en-US" dirty="0"/>
          </a:p>
        </p:txBody>
      </p:sp>
      <p:sp>
        <p:nvSpPr>
          <p:cNvPr id="3" name="Content Placeholder 2"/>
          <p:cNvSpPr>
            <a:spLocks noGrp="1"/>
          </p:cNvSpPr>
          <p:nvPr>
            <p:ph idx="1"/>
          </p:nvPr>
        </p:nvSpPr>
        <p:spPr>
          <a:xfrm>
            <a:off x="457200" y="1600201"/>
            <a:ext cx="8229600" cy="1600200"/>
          </a:xfrm>
        </p:spPr>
        <p:txBody>
          <a:bodyPr/>
          <a:lstStyle/>
          <a:p>
            <a:r>
              <a:rPr lang="en-US" sz="2400" dirty="0" smtClean="0"/>
              <a:t>Each port has overhead. Stack frames are created, parameters are loaded into frame, and frames destructed when finished. </a:t>
            </a:r>
          </a:p>
          <a:p>
            <a:r>
              <a:rPr lang="en-US" sz="2400" dirty="0" smtClean="0"/>
              <a:t>Decomposition increases the number of ports.</a:t>
            </a:r>
          </a:p>
          <a:p>
            <a:r>
              <a:rPr lang="en-US" sz="2400" dirty="0" smtClean="0"/>
              <a:t>This increase depends on chosen technologies</a:t>
            </a:r>
            <a:endParaRPr lang="en-US" sz="2400" dirty="0"/>
          </a:p>
        </p:txBody>
      </p:sp>
      <p:grpSp>
        <p:nvGrpSpPr>
          <p:cNvPr id="22" name="Group 21"/>
          <p:cNvGrpSpPr/>
          <p:nvPr/>
        </p:nvGrpSpPr>
        <p:grpSpPr>
          <a:xfrm>
            <a:off x="2514600" y="3657600"/>
            <a:ext cx="4114800" cy="1066800"/>
            <a:chOff x="2514600" y="3657600"/>
            <a:chExt cx="4114800" cy="1066800"/>
          </a:xfrm>
        </p:grpSpPr>
        <p:sp>
          <p:nvSpPr>
            <p:cNvPr id="4" name="Rectangle 3"/>
            <p:cNvSpPr/>
            <p:nvPr/>
          </p:nvSpPr>
          <p:spPr>
            <a:xfrm>
              <a:off x="3429000" y="3657600"/>
              <a:ext cx="21336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00400" y="4038600"/>
              <a:ext cx="457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397500" y="4038600"/>
              <a:ext cx="457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endCxn id="5" idx="1"/>
            </p:cNvCxnSpPr>
            <p:nvPr/>
          </p:nvCxnSpPr>
          <p:spPr>
            <a:xfrm>
              <a:off x="2514600" y="4191000"/>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3"/>
            </p:cNvCxnSpPr>
            <p:nvPr/>
          </p:nvCxnSpPr>
          <p:spPr>
            <a:xfrm>
              <a:off x="5854700" y="4191000"/>
              <a:ext cx="774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2133600" y="5346699"/>
            <a:ext cx="21336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05000" y="5727699"/>
            <a:ext cx="457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102100" y="5727699"/>
            <a:ext cx="457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a:off x="1219200" y="5880099"/>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3"/>
          </p:cNvCxnSpPr>
          <p:nvPr/>
        </p:nvCxnSpPr>
        <p:spPr>
          <a:xfrm>
            <a:off x="4559300" y="5880099"/>
            <a:ext cx="774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549900" y="5359398"/>
            <a:ext cx="21336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321300" y="5740398"/>
            <a:ext cx="457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518400" y="5740398"/>
            <a:ext cx="4572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endCxn id="18" idx="1"/>
          </p:cNvCxnSpPr>
          <p:nvPr/>
        </p:nvCxnSpPr>
        <p:spPr>
          <a:xfrm>
            <a:off x="4635500" y="5892798"/>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3"/>
          </p:cNvCxnSpPr>
          <p:nvPr/>
        </p:nvCxnSpPr>
        <p:spPr>
          <a:xfrm>
            <a:off x="7975600" y="5892798"/>
            <a:ext cx="7747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4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a:t>
            </a:r>
            <a:endParaRPr lang="en-US" dirty="0"/>
          </a:p>
        </p:txBody>
      </p:sp>
      <p:sp>
        <p:nvSpPr>
          <p:cNvPr id="3" name="Content Placeholder 2"/>
          <p:cNvSpPr>
            <a:spLocks noGrp="1"/>
          </p:cNvSpPr>
          <p:nvPr>
            <p:ph idx="1"/>
          </p:nvPr>
        </p:nvSpPr>
        <p:spPr>
          <a:xfrm>
            <a:off x="457200" y="1600201"/>
            <a:ext cx="8229600" cy="1600200"/>
          </a:xfrm>
        </p:spPr>
        <p:txBody>
          <a:bodyPr/>
          <a:lstStyle/>
          <a:p>
            <a:r>
              <a:rPr lang="en-US" dirty="0" smtClean="0"/>
              <a:t>The new module may be more complex</a:t>
            </a:r>
          </a:p>
          <a:p>
            <a:r>
              <a:rPr lang="en-US" dirty="0" smtClean="0"/>
              <a:t>Have a different latency or reliability</a:t>
            </a:r>
          </a:p>
          <a:p>
            <a:r>
              <a:rPr lang="en-US" dirty="0" smtClean="0"/>
              <a:t>“Compatible” means more than compatible data types</a:t>
            </a:r>
            <a:endParaRPr lang="en-US" dirty="0"/>
          </a:p>
        </p:txBody>
      </p:sp>
      <p:pic>
        <p:nvPicPr>
          <p:cNvPr id="4" name="Picture 3"/>
          <p:cNvPicPr>
            <a:picLocks noChangeAspect="1"/>
          </p:cNvPicPr>
          <p:nvPr/>
        </p:nvPicPr>
        <p:blipFill>
          <a:blip r:embed="rId2"/>
          <a:stretch>
            <a:fillRect/>
          </a:stretch>
        </p:blipFill>
        <p:spPr>
          <a:xfrm>
            <a:off x="-857366" y="3965182"/>
            <a:ext cx="4273666" cy="1164437"/>
          </a:xfrm>
          <a:prstGeom prst="rect">
            <a:avLst/>
          </a:prstGeom>
        </p:spPr>
      </p:pic>
      <p:pic>
        <p:nvPicPr>
          <p:cNvPr id="5" name="Picture 4"/>
          <p:cNvPicPr>
            <a:picLocks noChangeAspect="1"/>
          </p:cNvPicPr>
          <p:nvPr/>
        </p:nvPicPr>
        <p:blipFill>
          <a:blip r:embed="rId2"/>
          <a:stretch>
            <a:fillRect/>
          </a:stretch>
        </p:blipFill>
        <p:spPr>
          <a:xfrm>
            <a:off x="2495434" y="3965182"/>
            <a:ext cx="4273666" cy="1164437"/>
          </a:xfrm>
          <a:prstGeom prst="rect">
            <a:avLst/>
          </a:prstGeom>
        </p:spPr>
      </p:pic>
      <p:pic>
        <p:nvPicPr>
          <p:cNvPr id="6" name="Picture 5"/>
          <p:cNvPicPr>
            <a:picLocks noChangeAspect="1"/>
          </p:cNvPicPr>
          <p:nvPr/>
        </p:nvPicPr>
        <p:blipFill>
          <a:blip r:embed="rId2"/>
          <a:stretch>
            <a:fillRect/>
          </a:stretch>
        </p:blipFill>
        <p:spPr>
          <a:xfrm>
            <a:off x="5848234" y="3965182"/>
            <a:ext cx="4273666" cy="1164437"/>
          </a:xfrm>
          <a:prstGeom prst="rect">
            <a:avLst/>
          </a:prstGeom>
        </p:spPr>
      </p:pic>
      <p:pic>
        <p:nvPicPr>
          <p:cNvPr id="7" name="Picture 6"/>
          <p:cNvPicPr>
            <a:picLocks noChangeAspect="1"/>
          </p:cNvPicPr>
          <p:nvPr/>
        </p:nvPicPr>
        <p:blipFill>
          <a:blip r:embed="rId2"/>
          <a:stretch>
            <a:fillRect/>
          </a:stretch>
        </p:blipFill>
        <p:spPr>
          <a:xfrm>
            <a:off x="2495434" y="5312181"/>
            <a:ext cx="4273666" cy="1164437"/>
          </a:xfrm>
          <a:prstGeom prst="rect">
            <a:avLst/>
          </a:prstGeom>
        </p:spPr>
      </p:pic>
    </p:spTree>
    <p:extLst>
      <p:ext uri="{BB962C8B-B14F-4D97-AF65-F5344CB8AC3E}">
        <p14:creationId xmlns:p14="http://schemas.microsoft.com/office/powerpoint/2010/main" val="406429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r>
              <a:rPr lang="en-US" dirty="0" smtClean="0"/>
              <a:t>A justification for an architecture design decision</a:t>
            </a:r>
          </a:p>
          <a:p>
            <a:r>
              <a:rPr lang="en-US" dirty="0" smtClean="0"/>
              <a:t>Quantitative/qualitative</a:t>
            </a:r>
          </a:p>
          <a:p>
            <a:r>
              <a:rPr lang="en-US" dirty="0" smtClean="0"/>
              <a:t>Quantitative – definitive, measured </a:t>
            </a:r>
          </a:p>
          <a:p>
            <a:r>
              <a:rPr lang="en-US" dirty="0" smtClean="0"/>
              <a:t>Qualitative – expert opinion, back of envelope estimates </a:t>
            </a:r>
          </a:p>
          <a:p>
            <a:r>
              <a:rPr lang="en-US" dirty="0" smtClean="0"/>
              <a:t>Units – based on the domain</a:t>
            </a:r>
          </a:p>
          <a:p>
            <a:r>
              <a:rPr lang="en-US" dirty="0" smtClean="0"/>
              <a:t>Languages like </a:t>
            </a:r>
            <a:r>
              <a:rPr lang="en-US" dirty="0" err="1" smtClean="0"/>
              <a:t>reqspec</a:t>
            </a:r>
            <a:r>
              <a:rPr lang="en-US" dirty="0" smtClean="0"/>
              <a:t> directly support this</a:t>
            </a:r>
          </a:p>
          <a:p>
            <a:endParaRPr lang="en-US" dirty="0"/>
          </a:p>
        </p:txBody>
      </p:sp>
    </p:spTree>
    <p:extLst>
      <p:ext uri="{BB962C8B-B14F-4D97-AF65-F5344CB8AC3E}">
        <p14:creationId xmlns:p14="http://schemas.microsoft.com/office/powerpoint/2010/main" val="218315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Assigned readings</a:t>
            </a:r>
            <a:endParaRPr lang="en-US" dirty="0"/>
          </a:p>
        </p:txBody>
      </p:sp>
      <p:sp>
        <p:nvSpPr>
          <p:cNvPr id="3" name="Content Placeholder 2"/>
          <p:cNvSpPr>
            <a:spLocks noGrp="1"/>
          </p:cNvSpPr>
          <p:nvPr>
            <p:ph idx="1"/>
          </p:nvPr>
        </p:nvSpPr>
        <p:spPr/>
        <p:txBody>
          <a:bodyPr/>
          <a:lstStyle/>
          <a:p>
            <a:r>
              <a:rPr lang="en-US" sz="2400" dirty="0" smtClean="0"/>
              <a:t>Read:</a:t>
            </a:r>
          </a:p>
          <a:p>
            <a:pPr lvl="1"/>
            <a:r>
              <a:rPr lang="en-US" sz="2400" dirty="0" smtClean="0">
                <a:hlinkClick r:id="rId2"/>
              </a:rPr>
              <a:t>http://hbswk.hbs.edu/item/5699.html</a:t>
            </a:r>
            <a:r>
              <a:rPr lang="en-US" sz="2400" dirty="0" smtClean="0"/>
              <a:t> At the bottom of the page there is a place to download “</a:t>
            </a:r>
            <a:r>
              <a:rPr lang="en-US" sz="2400" dirty="0" smtClean="0">
                <a:hlinkClick r:id="rId3"/>
              </a:rPr>
              <a:t>Full Working Paper Text</a:t>
            </a:r>
            <a:r>
              <a:rPr lang="en-US" sz="2400" dirty="0" smtClean="0"/>
              <a:t>”</a:t>
            </a:r>
          </a:p>
          <a:p>
            <a:pPr lvl="1"/>
            <a:r>
              <a:rPr lang="en-US" sz="2400" dirty="0" smtClean="0"/>
              <a:t>http://</a:t>
            </a:r>
            <a:r>
              <a:rPr lang="en-US" sz="2400" dirty="0" smtClean="0"/>
              <a:t>www.sei.cmu.edu/reports/07tn043.pdf</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 AADL models into packages and projects</a:t>
            </a:r>
            <a:endParaRPr lang="en-US" dirty="0"/>
          </a:p>
        </p:txBody>
      </p:sp>
      <p:sp>
        <p:nvSpPr>
          <p:cNvPr id="3" name="Content Placeholder 2"/>
          <p:cNvSpPr>
            <a:spLocks noGrp="1"/>
          </p:cNvSpPr>
          <p:nvPr>
            <p:ph idx="1"/>
          </p:nvPr>
        </p:nvSpPr>
        <p:spPr/>
        <p:txBody>
          <a:bodyPr/>
          <a:lstStyle/>
          <a:p>
            <a:r>
              <a:rPr lang="en-US" dirty="0" smtClean="0"/>
              <a:t>Separate major architecture elements into separate AADL packages and each package into a separate file.</a:t>
            </a:r>
          </a:p>
          <a:p>
            <a:r>
              <a:rPr lang="en-US" dirty="0" smtClean="0"/>
              <a:t>A package lists all the other packages referenced.</a:t>
            </a:r>
          </a:p>
          <a:p>
            <a:r>
              <a:rPr lang="en-US" dirty="0" smtClean="0"/>
              <a:t>Separate major model divisions into separate OSATE projects. The AADL compiler will look into every open AADL project to find definitions.</a:t>
            </a:r>
          </a:p>
          <a:p>
            <a:endParaRPr lang="en-US" dirty="0" smtClean="0"/>
          </a:p>
        </p:txBody>
      </p:sp>
    </p:spTree>
    <p:extLst>
      <p:ext uri="{BB962C8B-B14F-4D97-AF65-F5344CB8AC3E}">
        <p14:creationId xmlns:p14="http://schemas.microsoft.com/office/powerpoint/2010/main" val="293229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a:t>
            </a:r>
            <a:endParaRPr lang="en-US" dirty="0"/>
          </a:p>
        </p:txBody>
      </p:sp>
      <p:sp>
        <p:nvSpPr>
          <p:cNvPr id="3" name="Content Placeholder 2"/>
          <p:cNvSpPr>
            <a:spLocks noGrp="1"/>
          </p:cNvSpPr>
          <p:nvPr>
            <p:ph idx="1"/>
          </p:nvPr>
        </p:nvSpPr>
        <p:spPr/>
        <p:txBody>
          <a:bodyPr/>
          <a:lstStyle/>
          <a:p>
            <a:r>
              <a:rPr lang="en-US" dirty="0" smtClean="0"/>
              <a:t>Today in class each team will make presentations to another team</a:t>
            </a:r>
          </a:p>
          <a:p>
            <a:r>
              <a:rPr lang="en-US" dirty="0" smtClean="0"/>
              <a:t>Include in your report the names of those participating in the session</a:t>
            </a:r>
          </a:p>
          <a:p>
            <a:r>
              <a:rPr lang="en-US" dirty="0" smtClean="0"/>
              <a:t>Include the presentations about business and architecture as described in the SEI tech report</a:t>
            </a:r>
          </a:p>
          <a:p>
            <a:r>
              <a:rPr lang="en-US" dirty="0" smtClean="0"/>
              <a:t>Include the QA scenarios</a:t>
            </a:r>
          </a:p>
          <a:p>
            <a:r>
              <a:rPr lang="en-US" dirty="0" smtClean="0"/>
              <a:t>Include the utility tree</a:t>
            </a:r>
            <a:endParaRPr lang="en-US" dirty="0"/>
          </a:p>
        </p:txBody>
      </p:sp>
    </p:spTree>
    <p:extLst>
      <p:ext uri="{BB962C8B-B14F-4D97-AF65-F5344CB8AC3E}">
        <p14:creationId xmlns:p14="http://schemas.microsoft.com/office/powerpoint/2010/main" val="153033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have so far …</a:t>
            </a:r>
            <a:endParaRPr lang="en-US" dirty="0"/>
          </a:p>
        </p:txBody>
      </p:sp>
      <p:sp>
        <p:nvSpPr>
          <p:cNvPr id="5" name="Content Placeholder 4"/>
          <p:cNvSpPr>
            <a:spLocks noGrp="1"/>
          </p:cNvSpPr>
          <p:nvPr>
            <p:ph idx="1"/>
          </p:nvPr>
        </p:nvSpPr>
        <p:spPr/>
        <p:txBody>
          <a:bodyPr/>
          <a:lstStyle/>
          <a:p>
            <a:r>
              <a:rPr lang="en-US" dirty="0" smtClean="0"/>
              <a:t>A reference architecture for some portion of your system</a:t>
            </a:r>
          </a:p>
          <a:p>
            <a:r>
              <a:rPr lang="en-US" dirty="0" smtClean="0"/>
              <a:t>A set of requirements tied to portions of the reference architecture</a:t>
            </a:r>
          </a:p>
          <a:p>
            <a:r>
              <a:rPr lang="en-US" dirty="0" smtClean="0"/>
              <a:t>QAW business and technical presentations, scenarios, and utility tree</a:t>
            </a:r>
          </a:p>
          <a:p>
            <a:r>
              <a:rPr lang="en-US" dirty="0" smtClean="0"/>
              <a:t>… </a:t>
            </a:r>
            <a:endParaRPr lang="en-US" dirty="0"/>
          </a:p>
        </p:txBody>
      </p:sp>
    </p:spTree>
    <p:extLst>
      <p:ext uri="{BB962C8B-B14F-4D97-AF65-F5344CB8AC3E}">
        <p14:creationId xmlns:p14="http://schemas.microsoft.com/office/powerpoint/2010/main" val="380395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latest “news”</a:t>
            </a:r>
            <a:endParaRPr lang="en-US" dirty="0"/>
          </a:p>
        </p:txBody>
      </p:sp>
      <p:sp>
        <p:nvSpPr>
          <p:cNvPr id="3" name="Content Placeholder 2"/>
          <p:cNvSpPr>
            <a:spLocks noGrp="1"/>
          </p:cNvSpPr>
          <p:nvPr>
            <p:ph idx="1"/>
          </p:nvPr>
        </p:nvSpPr>
        <p:spPr>
          <a:xfrm>
            <a:off x="457200" y="1600201"/>
            <a:ext cx="8229600" cy="2514600"/>
          </a:xfrm>
        </p:spPr>
        <p:txBody>
          <a:bodyPr/>
          <a:lstStyle/>
          <a:p>
            <a:r>
              <a:rPr lang="en-US" sz="2800" dirty="0"/>
              <a:t>"I suppose it depends upon your outlook on if you are happy or creeped out that your security system secretly had an undocumented microphone capable of doing the listening all along," </a:t>
            </a:r>
            <a:r>
              <a:rPr lang="en-US" sz="1800" dirty="0"/>
              <a:t>https://www.usatoday.com/story/tech/talkingtech/2019/02/20/google-nest-secure-microphone/2925026002/</a:t>
            </a:r>
          </a:p>
        </p:txBody>
      </p:sp>
      <p:pic>
        <p:nvPicPr>
          <p:cNvPr id="4" name="Picture 3"/>
          <p:cNvPicPr>
            <a:picLocks noChangeAspect="1"/>
          </p:cNvPicPr>
          <p:nvPr/>
        </p:nvPicPr>
        <p:blipFill>
          <a:blip r:embed="rId2"/>
          <a:stretch>
            <a:fillRect/>
          </a:stretch>
        </p:blipFill>
        <p:spPr>
          <a:xfrm>
            <a:off x="2034548" y="3962400"/>
            <a:ext cx="5325102" cy="2882900"/>
          </a:xfrm>
          <a:prstGeom prst="rect">
            <a:avLst/>
          </a:prstGeom>
        </p:spPr>
      </p:pic>
    </p:spTree>
    <p:extLst>
      <p:ext uri="{BB962C8B-B14F-4D97-AF65-F5344CB8AC3E}">
        <p14:creationId xmlns:p14="http://schemas.microsoft.com/office/powerpoint/2010/main" val="262694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lstStyle/>
          <a:p>
            <a:r>
              <a:rPr lang="en-US" dirty="0" smtClean="0"/>
              <a:t>Develop a first cut application architecture by refining the reference architecture</a:t>
            </a:r>
          </a:p>
          <a:p>
            <a:r>
              <a:rPr lang="en-US" dirty="0" smtClean="0"/>
              <a:t>Retain the reference architecture model but start the application architecture in a separate file that “uses” the reference architecture file</a:t>
            </a:r>
          </a:p>
          <a:p>
            <a:r>
              <a:rPr lang="en-US" dirty="0" smtClean="0"/>
              <a:t>Include property definitions for the top priority quality attribute. If necessary revise your </a:t>
            </a:r>
            <a:r>
              <a:rPr lang="en-US" dirty="0" err="1" smtClean="0"/>
              <a:t>reqspec</a:t>
            </a:r>
            <a:r>
              <a:rPr lang="en-US" dirty="0" smtClean="0"/>
              <a:t> to support  the properties.</a:t>
            </a:r>
          </a:p>
          <a:p>
            <a:r>
              <a:rPr lang="en-US" dirty="0" smtClean="0"/>
              <a:t>Version your files.</a:t>
            </a:r>
            <a:endParaRPr lang="en-US" dirty="0"/>
          </a:p>
        </p:txBody>
      </p:sp>
    </p:spTree>
    <p:extLst>
      <p:ext uri="{BB962C8B-B14F-4D97-AF65-F5344CB8AC3E}">
        <p14:creationId xmlns:p14="http://schemas.microsoft.com/office/powerpoint/2010/main" val="54288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Home architecture</a:t>
            </a:r>
            <a:endParaRPr lang="en-US" dirty="0"/>
          </a:p>
        </p:txBody>
      </p:sp>
      <p:pic>
        <p:nvPicPr>
          <p:cNvPr id="7170" name="Picture 2" descr="Sensors 14 01629f1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67162"/>
            <a:ext cx="6892302" cy="528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105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42" y="274638"/>
            <a:ext cx="8229600" cy="1143000"/>
          </a:xfrm>
        </p:spPr>
        <p:txBody>
          <a:bodyPr/>
          <a:lstStyle/>
          <a:p>
            <a:r>
              <a:rPr lang="en-US" sz="3200" dirty="0"/>
              <a:t>Communication diagram for context interaction in the Smart Kitchen</a:t>
            </a:r>
            <a:r>
              <a:rPr lang="en-US" dirty="0"/>
              <a:t>.</a:t>
            </a:r>
          </a:p>
        </p:txBody>
      </p:sp>
      <p:pic>
        <p:nvPicPr>
          <p:cNvPr id="6146" name="Picture 2" descr="Sensors 14 01629f2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93995"/>
            <a:ext cx="4953000" cy="534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171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E-servant architecture</a:t>
            </a:r>
            <a:endParaRPr lang="en-US" dirty="0"/>
          </a:p>
        </p:txBody>
      </p:sp>
      <p:sp>
        <p:nvSpPr>
          <p:cNvPr id="3" name="Content Placeholder 2"/>
          <p:cNvSpPr>
            <a:spLocks noGrp="1"/>
          </p:cNvSpPr>
          <p:nvPr>
            <p:ph idx="1"/>
          </p:nvPr>
        </p:nvSpPr>
        <p:spPr/>
        <p:txBody>
          <a:bodyPr/>
          <a:lstStyle/>
          <a:p>
            <a:endParaRPr lang="en-US"/>
          </a:p>
        </p:txBody>
      </p:sp>
      <p:pic>
        <p:nvPicPr>
          <p:cNvPr id="8194" name="Picture 2" descr="Sensors 14 01629f3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62" y="1600200"/>
            <a:ext cx="914089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45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3076" name="Picture 4" descr="Sensors 14 01629f4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5" y="-25879"/>
            <a:ext cx="8643385" cy="6735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0" y="274638"/>
            <a:ext cx="1954381" cy="369332"/>
          </a:xfrm>
          <a:prstGeom prst="rect">
            <a:avLst/>
          </a:prstGeom>
          <a:noFill/>
        </p:spPr>
        <p:txBody>
          <a:bodyPr wrap="none" rtlCol="0">
            <a:spAutoFit/>
          </a:bodyPr>
          <a:lstStyle/>
          <a:p>
            <a:r>
              <a:rPr lang="en-US" dirty="0" smtClean="0"/>
              <a:t>Context manager</a:t>
            </a:r>
            <a:endParaRPr lang="en-US" dirty="0"/>
          </a:p>
        </p:txBody>
      </p:sp>
    </p:spTree>
    <p:extLst>
      <p:ext uri="{BB962C8B-B14F-4D97-AF65-F5344CB8AC3E}">
        <p14:creationId xmlns:p14="http://schemas.microsoft.com/office/powerpoint/2010/main" val="1826750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a:t>
            </a:r>
            <a:endParaRPr lang="en-US" dirty="0"/>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8" y="1600199"/>
            <a:ext cx="9079082"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24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a:t>To illustrate the interaction of the various blocks of the architecture, consider the use case drawn in </a:t>
            </a:r>
            <a:r>
              <a:rPr lang="en-US" sz="2800" dirty="0">
                <a:hlinkClick r:id="rId2"/>
              </a:rPr>
              <a:t>Figure 7</a:t>
            </a:r>
            <a:r>
              <a:rPr lang="en-US" sz="2800" dirty="0"/>
              <a:t>, in the event of smoke detection. The ZigBee smoke sensor (1) warns to the CM (2) that there is smoke in the kitchen. LU (3) is notified and decides to launch a user-scenario to warn to the user. UIC (4) commands the interfaces (5) in order to warn the user about the situation. After a timeout, the interfaces (6) notify to the UIC (7) that the user does not interact with them and the LU (3) decides to turn off the PLC hob and the oven (10) through the CM (9).</a:t>
            </a:r>
          </a:p>
        </p:txBody>
      </p:sp>
    </p:spTree>
    <p:extLst>
      <p:ext uri="{BB962C8B-B14F-4D97-AF65-F5344CB8AC3E}">
        <p14:creationId xmlns:p14="http://schemas.microsoft.com/office/powerpoint/2010/main" val="298731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3267"/>
            <a:ext cx="8915400" cy="513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373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10777</TotalTime>
  <Words>595</Words>
  <Application>Microsoft Office PowerPoint</Application>
  <PresentationFormat>On-screen Show (4:3)</PresentationFormat>
  <Paragraphs>65</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MS PGothic</vt:lpstr>
      <vt:lpstr>Arial</vt:lpstr>
      <vt:lpstr>Calibri</vt:lpstr>
      <vt:lpstr>Verdana</vt:lpstr>
      <vt:lpstr>ヒラギノ角ゴ Pro W3</vt:lpstr>
      <vt:lpstr>syse802Template</vt:lpstr>
      <vt:lpstr>CPSC 875</vt:lpstr>
      <vt:lpstr>The latest “news”</vt:lpstr>
      <vt:lpstr>Smart Home architecture</vt:lpstr>
      <vt:lpstr>Communication diagram for context interaction in the Smart Kitchen.</vt:lpstr>
      <vt:lpstr>E-servant architecture</vt:lpstr>
      <vt:lpstr>PowerPoint Presentation</vt:lpstr>
      <vt:lpstr>Use case</vt:lpstr>
      <vt:lpstr>PowerPoint Presentation</vt:lpstr>
      <vt:lpstr>PowerPoint Presentation</vt:lpstr>
      <vt:lpstr>Complex vs Complicated</vt:lpstr>
      <vt:lpstr>Design decisions</vt:lpstr>
      <vt:lpstr>Trade-offs</vt:lpstr>
      <vt:lpstr>Decomposition</vt:lpstr>
      <vt:lpstr>Substitution</vt:lpstr>
      <vt:lpstr>Rationale</vt:lpstr>
      <vt:lpstr>Assigned readings</vt:lpstr>
      <vt:lpstr>Structuring AADL models into packages and projects</vt:lpstr>
      <vt:lpstr>QAW</vt:lpstr>
      <vt:lpstr>What do you have so far …</vt:lpstr>
      <vt:lpstr>Here’s what you are going to do</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46</cp:revision>
  <dcterms:created xsi:type="dcterms:W3CDTF">2011-02-16T22:01:35Z</dcterms:created>
  <dcterms:modified xsi:type="dcterms:W3CDTF">2019-02-21T00:49:29Z</dcterms:modified>
</cp:coreProperties>
</file>