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0" r:id="rId2"/>
    <p:sldId id="272" r:id="rId3"/>
    <p:sldId id="271" r:id="rId4"/>
    <p:sldId id="273" r:id="rId5"/>
    <p:sldId id="274" r:id="rId6"/>
    <p:sldId id="275" r:id="rId7"/>
    <p:sldId id="279" r:id="rId8"/>
    <p:sldId id="276" r:id="rId9"/>
    <p:sldId id="277" r:id="rId10"/>
    <p:sldId id="278" r:id="rId11"/>
    <p:sldId id="261" r:id="rId1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1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2/17/2015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9498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2/17/2015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2/17/2015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2/17/2015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2/17/2015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2/17/2015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2/17/2015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bs.edu/research/pdf/07-081.pdf" TargetMode="External"/><Relationship Id="rId2" Type="http://schemas.openxmlformats.org/officeDocument/2006/relationships/hyperlink" Target="http://hbswk.hbs.edu/item/5699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C10 – Physical architecture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system implementation </a:t>
            </a:r>
            <a:r>
              <a:rPr lang="en-US" sz="1600" dirty="0" err="1"/>
              <a:t>Complete_rt.PBA_speed_control_ab</a:t>
            </a:r>
            <a:r>
              <a:rPr lang="en-US" sz="1600" dirty="0"/>
              <a:t> extends </a:t>
            </a:r>
            <a:r>
              <a:rPr lang="en-US" sz="1600" dirty="0" err="1"/>
              <a:t>Complete.PBA_speed_control_ab</a:t>
            </a:r>
            <a:endParaRPr lang="en-US" sz="1600" dirty="0"/>
          </a:p>
          <a:p>
            <a:r>
              <a:rPr lang="en-US" sz="1600" dirty="0"/>
              <a:t>  subcomponents</a:t>
            </a:r>
          </a:p>
          <a:p>
            <a:r>
              <a:rPr lang="en-US" sz="1600" dirty="0"/>
              <a:t>    </a:t>
            </a:r>
            <a:r>
              <a:rPr lang="en-US" sz="1600" dirty="0" err="1"/>
              <a:t>speed_control</a:t>
            </a:r>
            <a:r>
              <a:rPr lang="en-US" sz="1600" dirty="0"/>
              <a:t>: refined to process </a:t>
            </a:r>
            <a:r>
              <a:rPr lang="en-US" sz="1600" dirty="0" err="1"/>
              <a:t>control_rt.speed</a:t>
            </a:r>
            <a:r>
              <a:rPr lang="en-US" sz="1600" dirty="0"/>
              <a:t>;</a:t>
            </a:r>
          </a:p>
          <a:p>
            <a:r>
              <a:rPr lang="en-US" sz="1600" dirty="0"/>
              <a:t>    </a:t>
            </a:r>
            <a:r>
              <a:rPr lang="en-US" sz="1600" dirty="0" err="1"/>
              <a:t>interface_unit</a:t>
            </a:r>
            <a:r>
              <a:rPr lang="en-US" sz="1600" dirty="0"/>
              <a:t>: refined to device </a:t>
            </a:r>
            <a:r>
              <a:rPr lang="en-US" sz="1600" dirty="0" err="1"/>
              <a:t>interface_rt.pilot</a:t>
            </a:r>
            <a:r>
              <a:rPr lang="en-US" sz="1600" dirty="0"/>
              <a:t>;</a:t>
            </a:r>
          </a:p>
          <a:p>
            <a:r>
              <a:rPr lang="en-US" sz="1600" dirty="0"/>
              <a:t>  properties</a:t>
            </a:r>
          </a:p>
          <a:p>
            <a:r>
              <a:rPr lang="en-US" sz="1600" dirty="0"/>
              <a:t>    Period =&gt; 50ms applies to </a:t>
            </a:r>
            <a:r>
              <a:rPr lang="en-US" sz="1600" dirty="0" err="1"/>
              <a:t>speed_control.scale_speed_data</a:t>
            </a:r>
            <a:r>
              <a:rPr lang="en-US" sz="1600" dirty="0"/>
              <a:t>;</a:t>
            </a:r>
          </a:p>
          <a:p>
            <a:r>
              <a:rPr lang="en-US" sz="1600" dirty="0"/>
              <a:t>    </a:t>
            </a:r>
            <a:r>
              <a:rPr lang="en-US" sz="1600" dirty="0" err="1"/>
              <a:t>Compute_Execution_Time</a:t>
            </a:r>
            <a:r>
              <a:rPr lang="en-US" sz="1600" dirty="0"/>
              <a:t> =&gt; 1 </a:t>
            </a:r>
            <a:r>
              <a:rPr lang="en-US" sz="1600" dirty="0" err="1"/>
              <a:t>ms</a:t>
            </a:r>
            <a:r>
              <a:rPr lang="en-US" sz="1600" dirty="0"/>
              <a:t> .. 2 </a:t>
            </a:r>
            <a:r>
              <a:rPr lang="en-US" sz="1600" dirty="0" err="1"/>
              <a:t>ms</a:t>
            </a:r>
            <a:endParaRPr lang="en-US" sz="1600" dirty="0"/>
          </a:p>
          <a:p>
            <a:r>
              <a:rPr lang="en-US" sz="1600" dirty="0"/>
              <a:t>      applies to </a:t>
            </a:r>
            <a:r>
              <a:rPr lang="en-US" sz="1600" dirty="0" err="1"/>
              <a:t>speed_control.scale_speed_data</a:t>
            </a:r>
            <a:r>
              <a:rPr lang="en-US" sz="1600" dirty="0"/>
              <a:t>;</a:t>
            </a:r>
          </a:p>
          <a:p>
            <a:endParaRPr lang="en-US" sz="1600" dirty="0"/>
          </a:p>
          <a:p>
            <a:r>
              <a:rPr lang="en-US" sz="1600" dirty="0"/>
              <a:t>    Period =&gt; 50ms applies to </a:t>
            </a:r>
            <a:r>
              <a:rPr lang="en-US" sz="1600" dirty="0" err="1"/>
              <a:t>speed_control.speed_control_laws</a:t>
            </a:r>
            <a:r>
              <a:rPr lang="en-US" sz="1600" dirty="0"/>
              <a:t>;</a:t>
            </a:r>
          </a:p>
          <a:p>
            <a:r>
              <a:rPr lang="en-US" sz="1600" dirty="0"/>
              <a:t>    </a:t>
            </a:r>
            <a:r>
              <a:rPr lang="en-US" sz="1600" dirty="0" err="1"/>
              <a:t>Compute_Execution_Time</a:t>
            </a:r>
            <a:r>
              <a:rPr lang="en-US" sz="1600" dirty="0"/>
              <a:t> =&gt; 3 </a:t>
            </a:r>
            <a:r>
              <a:rPr lang="en-US" sz="1600" dirty="0" err="1"/>
              <a:t>ms</a:t>
            </a:r>
            <a:r>
              <a:rPr lang="en-US" sz="1600" dirty="0"/>
              <a:t> .. 5 </a:t>
            </a:r>
            <a:r>
              <a:rPr lang="en-US" sz="1600" dirty="0" err="1"/>
              <a:t>ms</a:t>
            </a:r>
            <a:endParaRPr lang="en-US" sz="1600" dirty="0"/>
          </a:p>
          <a:p>
            <a:r>
              <a:rPr lang="en-US" sz="1600" dirty="0"/>
              <a:t>      applies to </a:t>
            </a:r>
            <a:r>
              <a:rPr lang="en-US" sz="1600" dirty="0" err="1"/>
              <a:t>speed_control.speed_control_laws</a:t>
            </a:r>
            <a:r>
              <a:rPr lang="en-US" sz="1600" dirty="0"/>
              <a:t>;</a:t>
            </a:r>
          </a:p>
          <a:p>
            <a:endParaRPr lang="en-US" sz="1600" dirty="0"/>
          </a:p>
          <a:p>
            <a:r>
              <a:rPr lang="en-US" sz="1600" dirty="0"/>
              <a:t>    </a:t>
            </a:r>
            <a:r>
              <a:rPr lang="en-US" sz="1600" dirty="0" err="1"/>
              <a:t>Dispatch_Protocol</a:t>
            </a:r>
            <a:r>
              <a:rPr lang="en-US" sz="1600" dirty="0"/>
              <a:t> =&gt; Periodic</a:t>
            </a:r>
          </a:p>
          <a:p>
            <a:r>
              <a:rPr lang="en-US" sz="1600" dirty="0"/>
              <a:t>      applies to </a:t>
            </a:r>
            <a:r>
              <a:rPr lang="en-US" sz="1600" dirty="0" err="1"/>
              <a:t>speed_control.scale_speed_data</a:t>
            </a:r>
            <a:r>
              <a:rPr lang="en-US" sz="1600" dirty="0"/>
              <a:t>,</a:t>
            </a:r>
          </a:p>
          <a:p>
            <a:r>
              <a:rPr lang="en-US" sz="1600" dirty="0"/>
              <a:t>                 </a:t>
            </a:r>
            <a:r>
              <a:rPr lang="en-US" sz="1600" dirty="0" err="1"/>
              <a:t>speed_control.speed_control_laws</a:t>
            </a:r>
            <a:r>
              <a:rPr lang="en-US" sz="1600" dirty="0"/>
              <a:t>;</a:t>
            </a:r>
          </a:p>
          <a:p>
            <a:r>
              <a:rPr lang="en-US" sz="1600" dirty="0"/>
              <a:t>end </a:t>
            </a:r>
            <a:r>
              <a:rPr lang="en-US" sz="1600" dirty="0" err="1"/>
              <a:t>Complete_rt.PBA_speed_control_ab</a:t>
            </a:r>
            <a:r>
              <a:rPr lang="en-US" sz="16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428528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Read:</a:t>
            </a:r>
          </a:p>
          <a:p>
            <a:pPr lvl="1"/>
            <a:r>
              <a:rPr lang="en-US" sz="2400" dirty="0" smtClean="0">
                <a:hlinkClick r:id="rId2"/>
              </a:rPr>
              <a:t>http://hbswk.hbs.edu/item/5699.html</a:t>
            </a:r>
            <a:r>
              <a:rPr lang="en-US" sz="2400" dirty="0" smtClean="0"/>
              <a:t> At the bottom of the page there is a place to download “</a:t>
            </a:r>
            <a:r>
              <a:rPr lang="en-US" sz="2400" dirty="0" smtClean="0">
                <a:hlinkClick r:id="rId3"/>
              </a:rPr>
              <a:t>Full Working Paper Text</a:t>
            </a:r>
            <a:r>
              <a:rPr lang="en-US" sz="2400" dirty="0" smtClean="0"/>
              <a:t>”</a:t>
            </a:r>
          </a:p>
          <a:p>
            <a:pPr lvl="1"/>
            <a:r>
              <a:rPr lang="en-US" sz="2400" dirty="0" smtClean="0"/>
              <a:t>http://www.sei.cmu.edu/reports/07tn043.pdf</a:t>
            </a:r>
          </a:p>
          <a:p>
            <a:r>
              <a:rPr lang="en-US" sz="2400" dirty="0" smtClean="0"/>
              <a:t>Design the CACC at both the logical and physical levels</a:t>
            </a:r>
          </a:p>
          <a:p>
            <a:pPr lvl="1"/>
            <a:r>
              <a:rPr lang="en-US" sz="2400" dirty="0" smtClean="0"/>
              <a:t>The AADL model should include at least one state machine</a:t>
            </a:r>
          </a:p>
          <a:p>
            <a:pPr lvl="1"/>
            <a:r>
              <a:rPr lang="en-US" sz="2400" dirty="0" smtClean="0"/>
              <a:t>Each component should have an error model</a:t>
            </a:r>
          </a:p>
          <a:p>
            <a:pPr lvl="1"/>
            <a:r>
              <a:rPr lang="en-US" sz="2400" dirty="0" smtClean="0"/>
              <a:t>Define and bind to a platform</a:t>
            </a:r>
          </a:p>
          <a:p>
            <a:r>
              <a:rPr lang="en-US" sz="2400" dirty="0" smtClean="0"/>
              <a:t>Create the DSM for your architecture so far</a:t>
            </a:r>
          </a:p>
          <a:p>
            <a:r>
              <a:rPr lang="en-US" sz="2400" dirty="0" smtClean="0"/>
              <a:t>Due Feb 23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by 11:59 pm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Logical/physical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Logical</a:t>
            </a:r>
          </a:p>
          <a:p>
            <a:pPr lvl="1"/>
            <a:r>
              <a:rPr lang="en-US" dirty="0" smtClean="0"/>
              <a:t>Whose connected to whom</a:t>
            </a:r>
          </a:p>
          <a:p>
            <a:pPr lvl="1"/>
            <a:r>
              <a:rPr lang="en-US" dirty="0" smtClean="0"/>
              <a:t>Data types</a:t>
            </a:r>
          </a:p>
          <a:p>
            <a:pPr lvl="1"/>
            <a:r>
              <a:rPr lang="en-US" dirty="0" smtClean="0"/>
              <a:t>Flows inside and between components</a:t>
            </a:r>
          </a:p>
          <a:p>
            <a:r>
              <a:rPr lang="en-US" dirty="0" smtClean="0"/>
              <a:t>Physical</a:t>
            </a:r>
          </a:p>
          <a:p>
            <a:pPr lvl="1"/>
            <a:r>
              <a:rPr lang="en-US" dirty="0" smtClean="0"/>
              <a:t>Runtime structures that implement the logical structure</a:t>
            </a:r>
          </a:p>
          <a:p>
            <a:pPr lvl="1"/>
            <a:r>
              <a:rPr lang="en-US" dirty="0" smtClean="0"/>
              <a:t>Process, thread, and subprogram</a:t>
            </a:r>
          </a:p>
        </p:txBody>
      </p:sp>
    </p:spTree>
    <p:extLst>
      <p:ext uri="{BB962C8B-B14F-4D97-AF65-F5344CB8AC3E}">
        <p14:creationId xmlns:p14="http://schemas.microsoft.com/office/powerpoint/2010/main" val="2299744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architecture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All architectural elements have the same basic outline of features, flows, properties, etc.</a:t>
            </a:r>
          </a:p>
          <a:p>
            <a:pPr>
              <a:buNone/>
            </a:pPr>
            <a:r>
              <a:rPr lang="en-US" dirty="0" smtClean="0"/>
              <a:t>What makes them different are the properties</a:t>
            </a:r>
          </a:p>
          <a:p>
            <a:pPr>
              <a:buNone/>
            </a:pPr>
            <a:r>
              <a:rPr lang="en-US" dirty="0" smtClean="0"/>
              <a:t>All of the physical entities are bound to hardware using Allowed and Actual bindings</a:t>
            </a:r>
          </a:p>
          <a:p>
            <a:pPr>
              <a:buNone/>
            </a:pPr>
            <a:r>
              <a:rPr lang="en-US" dirty="0" smtClean="0"/>
              <a:t>Certain analyses can not be done until there is a binding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Isollete</a:t>
            </a:r>
            <a:r>
              <a:rPr lang="en-US" smtClean="0"/>
              <a:t> example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62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Virtual bus – a protocol over a hard technology such as TCP/IP over </a:t>
            </a:r>
            <a:r>
              <a:rPr lang="en-US" dirty="0" err="1" smtClean="0"/>
              <a:t>ethernet</a:t>
            </a:r>
            <a:endParaRPr lang="en-US" dirty="0" smtClean="0"/>
          </a:p>
          <a:p>
            <a:r>
              <a:rPr lang="en-US" dirty="0" smtClean="0"/>
              <a:t>Virtual processor – </a:t>
            </a:r>
            <a:r>
              <a:rPr lang="en-US" dirty="0"/>
              <a:t>an ARINC653 </a:t>
            </a:r>
            <a:r>
              <a:rPr lang="en-US" dirty="0" smtClean="0"/>
              <a:t>partition on a physical processor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895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Abstract </a:t>
            </a:r>
            <a:r>
              <a:rPr lang="en-US" dirty="0" err="1" smtClean="0"/>
              <a:t>elementName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End </a:t>
            </a:r>
            <a:r>
              <a:rPr lang="en-US" dirty="0" err="1" smtClean="0"/>
              <a:t>AbstractName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Does not constrain the type of the element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Device </a:t>
            </a:r>
            <a:r>
              <a:rPr lang="en-US" dirty="0" err="1" smtClean="0"/>
              <a:t>elementNameConcrete</a:t>
            </a:r>
            <a:r>
              <a:rPr lang="en-US" dirty="0" smtClean="0"/>
              <a:t> extends </a:t>
            </a:r>
            <a:r>
              <a:rPr lang="en-US" dirty="0" err="1" smtClean="0"/>
              <a:t>elementName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End </a:t>
            </a:r>
            <a:r>
              <a:rPr lang="en-US" dirty="0" err="1" smtClean="0"/>
              <a:t>elementNameConcrete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10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process implementation </a:t>
            </a:r>
            <a:r>
              <a:rPr lang="en-US" sz="2400" dirty="0" err="1"/>
              <a:t>control_rt.speed</a:t>
            </a:r>
            <a:r>
              <a:rPr lang="en-US" sz="2400" dirty="0"/>
              <a:t> extends </a:t>
            </a:r>
            <a:r>
              <a:rPr lang="en-US" sz="2400" dirty="0" err="1"/>
              <a:t>control.speed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subcomponents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dirty="0" err="1"/>
              <a:t>scale_speed_data</a:t>
            </a:r>
            <a:r>
              <a:rPr lang="en-US" sz="2400" dirty="0"/>
              <a:t>: refined to thread </a:t>
            </a:r>
            <a:r>
              <a:rPr lang="en-US" sz="2400" dirty="0" err="1"/>
              <a:t>read_data.speed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  {</a:t>
            </a:r>
            <a:r>
              <a:rPr lang="en-US" sz="2400" dirty="0" err="1"/>
              <a:t>Dispatch_Protocol</a:t>
            </a:r>
            <a:r>
              <a:rPr lang="en-US" sz="2400" dirty="0"/>
              <a:t> =&gt; Periodic;</a:t>
            </a:r>
          </a:p>
          <a:p>
            <a:pPr marL="0" indent="0">
              <a:buNone/>
            </a:pPr>
            <a:r>
              <a:rPr lang="en-US" sz="2400" dirty="0"/>
              <a:t>       </a:t>
            </a:r>
            <a:r>
              <a:rPr lang="en-US" sz="2400" dirty="0" err="1"/>
              <a:t>Compute_Execution_Time</a:t>
            </a:r>
            <a:r>
              <a:rPr lang="en-US" sz="2400" dirty="0"/>
              <a:t> =&gt; 1 </a:t>
            </a:r>
            <a:r>
              <a:rPr lang="en-US" sz="2400" dirty="0" err="1"/>
              <a:t>ms</a:t>
            </a:r>
            <a:r>
              <a:rPr lang="en-US" sz="2400" dirty="0"/>
              <a:t> .. 2 </a:t>
            </a:r>
            <a:r>
              <a:rPr lang="en-US" sz="2400" dirty="0" err="1"/>
              <a:t>ms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/>
              <a:t>       Period =&gt; 50ms;};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dirty="0" err="1"/>
              <a:t>speed_control_laws</a:t>
            </a:r>
            <a:r>
              <a:rPr lang="en-US" sz="2400" dirty="0"/>
              <a:t>: refined to thread </a:t>
            </a:r>
            <a:r>
              <a:rPr lang="en-US" sz="2400" dirty="0" err="1"/>
              <a:t>control_laws.speed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 {</a:t>
            </a:r>
            <a:r>
              <a:rPr lang="en-US" sz="2400" dirty="0" err="1"/>
              <a:t>Dispatch_Protocol</a:t>
            </a:r>
            <a:r>
              <a:rPr lang="en-US" sz="2400" dirty="0"/>
              <a:t> =&gt; Periodic;</a:t>
            </a:r>
          </a:p>
          <a:p>
            <a:pPr marL="0" indent="0">
              <a:buNone/>
            </a:pPr>
            <a:r>
              <a:rPr lang="en-US" sz="2400" dirty="0"/>
              <a:t>      </a:t>
            </a:r>
            <a:r>
              <a:rPr lang="en-US" sz="2400" dirty="0" err="1"/>
              <a:t>Compute_Execution_Time</a:t>
            </a:r>
            <a:r>
              <a:rPr lang="en-US" sz="2400" dirty="0"/>
              <a:t> =&gt; 3 </a:t>
            </a:r>
            <a:r>
              <a:rPr lang="en-US" sz="2400" dirty="0" err="1"/>
              <a:t>ms</a:t>
            </a:r>
            <a:r>
              <a:rPr lang="en-US" sz="2400" dirty="0"/>
              <a:t> .. 5 </a:t>
            </a:r>
            <a:r>
              <a:rPr lang="en-US" sz="2400" dirty="0" err="1"/>
              <a:t>ms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/>
              <a:t>      Period =&gt; 50ms;};</a:t>
            </a:r>
          </a:p>
          <a:p>
            <a:pPr marL="0" indent="0">
              <a:buNone/>
            </a:pPr>
            <a:r>
              <a:rPr lang="en-US" sz="2400" dirty="0"/>
              <a:t>end </a:t>
            </a:r>
            <a:r>
              <a:rPr lang="en-US" sz="2400" dirty="0" err="1"/>
              <a:t>control_rt.speed</a:t>
            </a:r>
            <a:r>
              <a:rPr lang="en-US" sz="2400" dirty="0" smtClean="0"/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9312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/>
              <a:t>abstract interface</a:t>
            </a:r>
          </a:p>
          <a:p>
            <a:pPr marL="0" indent="0">
              <a:buNone/>
            </a:pPr>
            <a:r>
              <a:rPr lang="en-US" sz="1600" dirty="0"/>
              <a:t>  features</a:t>
            </a:r>
          </a:p>
          <a:p>
            <a:pPr marL="0" indent="0">
              <a:buNone/>
            </a:pPr>
            <a:r>
              <a:rPr lang="en-US" sz="1600" dirty="0"/>
              <a:t>    </a:t>
            </a:r>
            <a:r>
              <a:rPr lang="en-US" sz="1600" dirty="0" err="1"/>
              <a:t>set_speed</a:t>
            </a:r>
            <a:r>
              <a:rPr lang="en-US" sz="1600" dirty="0"/>
              <a:t>: out data port;</a:t>
            </a:r>
          </a:p>
          <a:p>
            <a:pPr marL="0" indent="0">
              <a:buNone/>
            </a:pPr>
            <a:r>
              <a:rPr lang="en-US" sz="1600" dirty="0"/>
              <a:t>    disengage: out event port;</a:t>
            </a:r>
          </a:p>
          <a:p>
            <a:pPr marL="0" indent="0">
              <a:buNone/>
            </a:pPr>
            <a:r>
              <a:rPr lang="en-US" sz="1600" dirty="0"/>
              <a:t>    BA1: requires bus access </a:t>
            </a:r>
            <a:r>
              <a:rPr lang="en-US" sz="1600" dirty="0" err="1"/>
              <a:t>Marine.Standard</a:t>
            </a:r>
            <a:r>
              <a:rPr lang="en-US" sz="1600" dirty="0"/>
              <a:t>;</a:t>
            </a:r>
          </a:p>
          <a:p>
            <a:pPr marL="0" indent="0">
              <a:buNone/>
            </a:pPr>
            <a:r>
              <a:rPr lang="en-US" sz="1600" dirty="0"/>
              <a:t>end interface;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device sensor</a:t>
            </a:r>
          </a:p>
          <a:p>
            <a:pPr marL="0" indent="0">
              <a:buNone/>
            </a:pPr>
            <a:r>
              <a:rPr lang="en-US" sz="1600" dirty="0"/>
              <a:t>  features</a:t>
            </a:r>
          </a:p>
          <a:p>
            <a:pPr marL="0" indent="0">
              <a:buNone/>
            </a:pPr>
            <a:r>
              <a:rPr lang="en-US" sz="1600" dirty="0"/>
              <a:t>    </a:t>
            </a:r>
            <a:r>
              <a:rPr lang="en-US" sz="1600" dirty="0" err="1"/>
              <a:t>sensor_data</a:t>
            </a:r>
            <a:r>
              <a:rPr lang="en-US" sz="1600" dirty="0"/>
              <a:t>: out data port;</a:t>
            </a:r>
          </a:p>
          <a:p>
            <a:pPr marL="0" indent="0">
              <a:buNone/>
            </a:pPr>
            <a:r>
              <a:rPr lang="en-US" sz="1600" dirty="0"/>
              <a:t>    BA1: requires bus access </a:t>
            </a:r>
            <a:r>
              <a:rPr lang="en-US" sz="1600" dirty="0" err="1"/>
              <a:t>Marine.Standard</a:t>
            </a:r>
            <a:r>
              <a:rPr lang="en-US" sz="1600" dirty="0"/>
              <a:t>;</a:t>
            </a:r>
          </a:p>
          <a:p>
            <a:pPr marL="0" indent="0">
              <a:buNone/>
            </a:pPr>
            <a:r>
              <a:rPr lang="en-US" sz="1600" dirty="0"/>
              <a:t>end sensor;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device actuator</a:t>
            </a:r>
          </a:p>
          <a:p>
            <a:pPr marL="0" indent="0">
              <a:buNone/>
            </a:pPr>
            <a:r>
              <a:rPr lang="en-US" sz="1600" dirty="0"/>
              <a:t>  features</a:t>
            </a:r>
          </a:p>
          <a:p>
            <a:pPr marL="0" indent="0">
              <a:buNone/>
            </a:pPr>
            <a:r>
              <a:rPr lang="en-US" sz="1600" dirty="0"/>
              <a:t>    </a:t>
            </a:r>
            <a:r>
              <a:rPr lang="en-US" sz="1600" dirty="0" err="1"/>
              <a:t>cmd</a:t>
            </a:r>
            <a:r>
              <a:rPr lang="en-US" sz="1600" dirty="0"/>
              <a:t>: in data port;</a:t>
            </a:r>
          </a:p>
          <a:p>
            <a:pPr marL="0" indent="0">
              <a:buNone/>
            </a:pPr>
            <a:r>
              <a:rPr lang="en-US" sz="1600" dirty="0"/>
              <a:t>    BA1: requires bus access </a:t>
            </a:r>
            <a:r>
              <a:rPr lang="en-US" sz="1600" dirty="0" err="1"/>
              <a:t>Marine.Standard</a:t>
            </a:r>
            <a:r>
              <a:rPr lang="en-US" sz="1600" dirty="0"/>
              <a:t>;</a:t>
            </a:r>
          </a:p>
          <a:p>
            <a:pPr marL="0" indent="0">
              <a:buNone/>
            </a:pPr>
            <a:r>
              <a:rPr lang="en-US" sz="1600" dirty="0"/>
              <a:t>end actuator;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579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/>
              <a:t>system implementation </a:t>
            </a:r>
            <a:r>
              <a:rPr lang="en-US" sz="1200" dirty="0" err="1"/>
              <a:t>Complete.PBA_speed_control_ab</a:t>
            </a:r>
            <a:endParaRPr lang="en-US" sz="1200" dirty="0"/>
          </a:p>
          <a:p>
            <a:pPr marL="0" indent="0">
              <a:buNone/>
            </a:pPr>
            <a:r>
              <a:rPr lang="en-US" sz="1200" dirty="0"/>
              <a:t>  subcomponents</a:t>
            </a:r>
          </a:p>
          <a:p>
            <a:pPr marL="0" indent="0">
              <a:buNone/>
            </a:pPr>
            <a:r>
              <a:rPr lang="en-US" sz="1200" dirty="0"/>
              <a:t>    </a:t>
            </a:r>
            <a:r>
              <a:rPr lang="en-US" sz="1200" dirty="0" err="1"/>
              <a:t>speed_sensor</a:t>
            </a:r>
            <a:r>
              <a:rPr lang="en-US" sz="1200" dirty="0"/>
              <a:t>: device </a:t>
            </a:r>
            <a:r>
              <a:rPr lang="en-US" sz="1200" dirty="0" err="1"/>
              <a:t>sensor.speed</a:t>
            </a:r>
            <a:r>
              <a:rPr lang="en-US" sz="1200" dirty="0"/>
              <a:t>;</a:t>
            </a:r>
          </a:p>
          <a:p>
            <a:pPr marL="0" indent="0">
              <a:buNone/>
            </a:pPr>
            <a:r>
              <a:rPr lang="en-US" sz="1200" dirty="0"/>
              <a:t>    throttle: device </a:t>
            </a:r>
            <a:r>
              <a:rPr lang="en-US" sz="1200" dirty="0" err="1"/>
              <a:t>actuator.speed</a:t>
            </a:r>
            <a:r>
              <a:rPr lang="en-US" sz="1200" dirty="0"/>
              <a:t>;</a:t>
            </a:r>
          </a:p>
          <a:p>
            <a:pPr marL="0" indent="0">
              <a:buNone/>
            </a:pPr>
            <a:r>
              <a:rPr lang="en-US" sz="1200" dirty="0"/>
              <a:t>    </a:t>
            </a:r>
            <a:r>
              <a:rPr lang="en-US" sz="1200" dirty="0" err="1"/>
              <a:t>speed_control</a:t>
            </a:r>
            <a:r>
              <a:rPr lang="en-US" sz="1200" dirty="0"/>
              <a:t>: abstract </a:t>
            </a:r>
            <a:r>
              <a:rPr lang="en-US" sz="1200" dirty="0" err="1"/>
              <a:t>control.speed</a:t>
            </a:r>
            <a:r>
              <a:rPr lang="en-US" sz="1200" dirty="0"/>
              <a:t>;</a:t>
            </a:r>
          </a:p>
          <a:p>
            <a:pPr marL="0" indent="0">
              <a:buNone/>
            </a:pPr>
            <a:r>
              <a:rPr lang="en-US" sz="1200" dirty="0"/>
              <a:t>    </a:t>
            </a:r>
            <a:r>
              <a:rPr lang="en-US" sz="1200" dirty="0" err="1"/>
              <a:t>interface_unit</a:t>
            </a:r>
            <a:r>
              <a:rPr lang="en-US" sz="1200" dirty="0"/>
              <a:t>: abstract </a:t>
            </a:r>
            <a:r>
              <a:rPr lang="en-US" sz="1200" dirty="0" err="1"/>
              <a:t>interface.pilot</a:t>
            </a:r>
            <a:r>
              <a:rPr lang="en-US" sz="1200" dirty="0"/>
              <a:t>;</a:t>
            </a:r>
          </a:p>
          <a:p>
            <a:pPr marL="0" indent="0">
              <a:buNone/>
            </a:pPr>
            <a:r>
              <a:rPr lang="en-US" sz="1200" dirty="0"/>
              <a:t>    RT_1GHz: processor </a:t>
            </a:r>
            <a:r>
              <a:rPr lang="en-US" sz="1200" dirty="0" err="1"/>
              <a:t>Real_Time.one_GHz</a:t>
            </a:r>
            <a:r>
              <a:rPr lang="en-US" sz="1200" dirty="0"/>
              <a:t>;</a:t>
            </a:r>
          </a:p>
          <a:p>
            <a:pPr marL="0" indent="0">
              <a:buNone/>
            </a:pPr>
            <a:r>
              <a:rPr lang="en-US" sz="1200" dirty="0"/>
              <a:t>    </a:t>
            </a:r>
            <a:r>
              <a:rPr lang="en-US" sz="1200" dirty="0" err="1"/>
              <a:t>Standard_Marine_Bus</a:t>
            </a:r>
            <a:r>
              <a:rPr lang="en-US" sz="1200" dirty="0"/>
              <a:t>: bus </a:t>
            </a:r>
            <a:r>
              <a:rPr lang="en-US" sz="1200" dirty="0" err="1"/>
              <a:t>Marine.Standard</a:t>
            </a:r>
            <a:r>
              <a:rPr lang="en-US" sz="1200" dirty="0"/>
              <a:t>;</a:t>
            </a:r>
          </a:p>
          <a:p>
            <a:pPr marL="0" indent="0">
              <a:buNone/>
            </a:pPr>
            <a:r>
              <a:rPr lang="en-US" sz="1200" dirty="0"/>
              <a:t>    </a:t>
            </a:r>
            <a:r>
              <a:rPr lang="en-US" sz="1200" dirty="0" err="1"/>
              <a:t>Stand_Memory</a:t>
            </a:r>
            <a:r>
              <a:rPr lang="en-US" sz="1200" dirty="0"/>
              <a:t>: memory </a:t>
            </a:r>
            <a:r>
              <a:rPr lang="en-US" sz="1200" dirty="0" err="1"/>
              <a:t>RAM.Standard</a:t>
            </a:r>
            <a:r>
              <a:rPr lang="en-US" sz="1200" dirty="0"/>
              <a:t>;</a:t>
            </a:r>
          </a:p>
          <a:p>
            <a:pPr marL="0" indent="0">
              <a:buNone/>
            </a:pPr>
            <a:r>
              <a:rPr lang="en-US" sz="1200" dirty="0"/>
              <a:t>  connections</a:t>
            </a:r>
          </a:p>
          <a:p>
            <a:pPr marL="0" indent="0">
              <a:buNone/>
            </a:pPr>
            <a:r>
              <a:rPr lang="en-US" sz="1200" dirty="0"/>
              <a:t>    DC1: port </a:t>
            </a:r>
            <a:r>
              <a:rPr lang="en-US" sz="1200" dirty="0" err="1"/>
              <a:t>speed_sensor.sensor_data</a:t>
            </a:r>
            <a:r>
              <a:rPr lang="en-US" sz="1200" dirty="0"/>
              <a:t> -&gt;</a:t>
            </a:r>
          </a:p>
          <a:p>
            <a:pPr marL="0" indent="0">
              <a:buNone/>
            </a:pPr>
            <a:r>
              <a:rPr lang="en-US" sz="1200" dirty="0"/>
              <a:t>      </a:t>
            </a:r>
            <a:r>
              <a:rPr lang="en-US" sz="1200" dirty="0" err="1"/>
              <a:t>speed_control.sensor_data</a:t>
            </a:r>
            <a:r>
              <a:rPr lang="en-US" sz="1200" dirty="0"/>
              <a:t>;</a:t>
            </a:r>
          </a:p>
          <a:p>
            <a:pPr marL="0" indent="0">
              <a:buNone/>
            </a:pPr>
            <a:r>
              <a:rPr lang="en-US" sz="1200" dirty="0"/>
              <a:t>    DC2: port </a:t>
            </a:r>
            <a:r>
              <a:rPr lang="en-US" sz="1200" dirty="0" err="1"/>
              <a:t>speed_control.command_data</a:t>
            </a:r>
            <a:r>
              <a:rPr lang="en-US" sz="1200" dirty="0"/>
              <a:t> -&gt; throttle.cmd;</a:t>
            </a:r>
          </a:p>
          <a:p>
            <a:pPr marL="0" indent="0">
              <a:buNone/>
            </a:pPr>
            <a:r>
              <a:rPr lang="en-US" sz="1200" dirty="0"/>
              <a:t>    DC3: port </a:t>
            </a:r>
            <a:r>
              <a:rPr lang="en-US" sz="1200" dirty="0" err="1"/>
              <a:t>interface_unit.set_speed</a:t>
            </a:r>
            <a:r>
              <a:rPr lang="en-US" sz="1200" dirty="0"/>
              <a:t> -&gt;</a:t>
            </a:r>
          </a:p>
          <a:p>
            <a:pPr marL="0" indent="0">
              <a:buNone/>
            </a:pPr>
            <a:r>
              <a:rPr lang="en-US" sz="1200" dirty="0"/>
              <a:t>      </a:t>
            </a:r>
            <a:r>
              <a:rPr lang="en-US" sz="1200" dirty="0" err="1"/>
              <a:t>speed_control.set_speed</a:t>
            </a:r>
            <a:r>
              <a:rPr lang="en-US" sz="1200" dirty="0"/>
              <a:t>;</a:t>
            </a:r>
          </a:p>
          <a:p>
            <a:pPr marL="0" indent="0">
              <a:buNone/>
            </a:pPr>
            <a:r>
              <a:rPr lang="en-US" sz="1200" dirty="0"/>
              <a:t>    EC4: port </a:t>
            </a:r>
            <a:r>
              <a:rPr lang="en-US" sz="1200" dirty="0" err="1"/>
              <a:t>interface_unit.disengage</a:t>
            </a:r>
            <a:r>
              <a:rPr lang="en-US" sz="1200" dirty="0"/>
              <a:t> -&gt;</a:t>
            </a:r>
          </a:p>
          <a:p>
            <a:pPr marL="0" indent="0">
              <a:buNone/>
            </a:pPr>
            <a:r>
              <a:rPr lang="en-US" sz="1200" dirty="0"/>
              <a:t>      </a:t>
            </a:r>
            <a:r>
              <a:rPr lang="en-US" sz="1200" dirty="0" err="1"/>
              <a:t>speed_control.disengage</a:t>
            </a:r>
            <a:r>
              <a:rPr lang="en-US" sz="1200" dirty="0"/>
              <a:t>;</a:t>
            </a:r>
          </a:p>
          <a:p>
            <a:pPr marL="0" indent="0">
              <a:buNone/>
            </a:pPr>
            <a:r>
              <a:rPr lang="en-US" sz="1200" dirty="0"/>
              <a:t>    BAC1: bus access </a:t>
            </a:r>
            <a:r>
              <a:rPr lang="en-US" sz="1200" dirty="0" err="1"/>
              <a:t>Standard_Marine_Bus</a:t>
            </a:r>
            <a:r>
              <a:rPr lang="en-US" sz="1200" dirty="0"/>
              <a:t> &lt;-&gt; speed_sensor.BA1;</a:t>
            </a:r>
          </a:p>
          <a:p>
            <a:pPr marL="0" indent="0">
              <a:buNone/>
            </a:pPr>
            <a:r>
              <a:rPr lang="en-US" sz="1200" dirty="0"/>
              <a:t>    BAC2: bus access </a:t>
            </a:r>
            <a:r>
              <a:rPr lang="en-US" sz="1200" dirty="0" err="1"/>
              <a:t>Standard_Marine_Bus</a:t>
            </a:r>
            <a:r>
              <a:rPr lang="en-US" sz="1200" dirty="0"/>
              <a:t> &lt;-&gt; RT_1GHz.BA1;</a:t>
            </a:r>
          </a:p>
          <a:p>
            <a:pPr marL="0" indent="0">
              <a:buNone/>
            </a:pPr>
            <a:r>
              <a:rPr lang="en-US" sz="1200" dirty="0"/>
              <a:t>    BAC3: bus access </a:t>
            </a:r>
            <a:r>
              <a:rPr lang="en-US" sz="1200" dirty="0" err="1"/>
              <a:t>Standard_Marine_Bus</a:t>
            </a:r>
            <a:r>
              <a:rPr lang="en-US" sz="1200" dirty="0"/>
              <a:t> &lt;-&gt; throttle.BA1;</a:t>
            </a:r>
          </a:p>
          <a:p>
            <a:pPr marL="0" indent="0">
              <a:buNone/>
            </a:pPr>
            <a:r>
              <a:rPr lang="en-US" sz="1200" dirty="0"/>
              <a:t>    BAC4: bus access </a:t>
            </a:r>
            <a:r>
              <a:rPr lang="en-US" sz="1200" dirty="0" err="1"/>
              <a:t>Standard_Marine_Bus</a:t>
            </a:r>
            <a:r>
              <a:rPr lang="en-US" sz="1200" dirty="0"/>
              <a:t> &lt;-&gt; interface_unit.BA1;</a:t>
            </a:r>
          </a:p>
          <a:p>
            <a:pPr marL="0" indent="0">
              <a:buNone/>
            </a:pPr>
            <a:r>
              <a:rPr lang="en-US" sz="1200" dirty="0"/>
              <a:t>    BAC5: bus access </a:t>
            </a:r>
            <a:r>
              <a:rPr lang="en-US" sz="1200" dirty="0" err="1"/>
              <a:t>Standard_Marine_Bus</a:t>
            </a:r>
            <a:r>
              <a:rPr lang="en-US" sz="1200" dirty="0"/>
              <a:t> &lt;-&gt; Stand_Memory.BA1;</a:t>
            </a:r>
          </a:p>
          <a:p>
            <a:pPr marL="0" indent="0">
              <a:buNone/>
            </a:pPr>
            <a:r>
              <a:rPr lang="en-US" sz="1200" dirty="0"/>
              <a:t>end </a:t>
            </a:r>
            <a:r>
              <a:rPr lang="en-US" sz="1200" dirty="0" err="1"/>
              <a:t>Complete.PBA_speed_control_ab</a:t>
            </a:r>
            <a:r>
              <a:rPr lang="en-US" sz="12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986809031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7233</TotalTime>
  <Words>566</Words>
  <Application>Microsoft Office PowerPoint</Application>
  <PresentationFormat>On-screen Show (4:3)</PresentationFormat>
  <Paragraphs>111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syse802Template</vt:lpstr>
      <vt:lpstr>CPSC 875</vt:lpstr>
      <vt:lpstr>Logical/physical architecture</vt:lpstr>
      <vt:lpstr>Physical architecture </vt:lpstr>
      <vt:lpstr>Isollete example</vt:lpstr>
      <vt:lpstr>Virtual elements</vt:lpstr>
      <vt:lpstr>Abstract elements</vt:lpstr>
      <vt:lpstr>PowerPoint Presentation</vt:lpstr>
      <vt:lpstr>PowerPoint Presentation</vt:lpstr>
      <vt:lpstr>PowerPoint Presentation</vt:lpstr>
      <vt:lpstr>PowerPoint Presentation</vt:lpstr>
      <vt:lpstr>Next steps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Windows User</cp:lastModifiedBy>
  <cp:revision>26</cp:revision>
  <dcterms:created xsi:type="dcterms:W3CDTF">2011-02-16T22:01:35Z</dcterms:created>
  <dcterms:modified xsi:type="dcterms:W3CDTF">2015-02-18T02:58:29Z</dcterms:modified>
</cp:coreProperties>
</file>