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0" r:id="rId2"/>
    <p:sldId id="293" r:id="rId3"/>
    <p:sldId id="295" r:id="rId4"/>
    <p:sldId id="296" r:id="rId5"/>
    <p:sldId id="29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0" r:id="rId22"/>
    <p:sldId id="292" r:id="rId23"/>
    <p:sldId id="270" r:id="rId24"/>
    <p:sldId id="263" r:id="rId25"/>
    <p:sldId id="265" r:id="rId26"/>
    <p:sldId id="267" r:id="rId27"/>
    <p:sldId id="264" r:id="rId28"/>
    <p:sldId id="268" r:id="rId29"/>
    <p:sldId id="269" r:id="rId30"/>
    <p:sldId id="266" r:id="rId31"/>
    <p:sldId id="271" r:id="rId32"/>
    <p:sldId id="272" r:id="rId33"/>
    <p:sldId id="273" r:id="rId34"/>
    <p:sldId id="274" r:id="rId35"/>
    <p:sldId id="275" r:id="rId36"/>
    <p:sldId id="261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0"/>
  </p:normalViewPr>
  <p:slideViewPr>
    <p:cSldViewPr snapToObjects="1">
      <p:cViewPr>
        <p:scale>
          <a:sx n="100" d="100"/>
          <a:sy n="100" d="100"/>
        </p:scale>
        <p:origin x="978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ameboard_interfa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scoreboard_interfac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productlines/ppl/software_architecture_views.html#module_generalization" TargetMode="Externa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eneralization" TargetMode="External"/><Relationship Id="rId2" Type="http://schemas.openxmlformats.org/officeDocument/2006/relationships/hyperlink" Target="http://www.sei.cmu.edu/productlines/ppl/software_architecture_views.html#module_gener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architecture/tools/viewsandbeyond/" TargetMode="External"/><Relationship Id="rId2" Type="http://schemas.openxmlformats.org/officeDocument/2006/relationships/hyperlink" Target="http://www.sei.cmu.edu/library/abstracts/reports/05tn017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arch_doc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ngfinance.com/algorithmic-trading-system-architecture-po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C11 - 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19178588" y="294992425"/>
            <a:ext cx="3046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6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turingfinance.com/wp-content/uploads/2013/11/3ProcessingN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" y="1237889"/>
            <a:ext cx="9150096" cy="56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turingfinance.com/wp-content/uploads/2013/11/Automated-trading-syste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2" y="2209800"/>
            <a:ext cx="91004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uringfinance.com/wp-content/uploads/2013/11/Data-source-and-prep-layer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458200" cy="53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" y="1660524"/>
            <a:ext cx="8832360" cy="48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2209800"/>
            <a:ext cx="889183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7675"/>
            <a:ext cx="85248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2" y="1905000"/>
            <a:ext cx="7899198" cy="45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43" y="1678197"/>
            <a:ext cx="40767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62000"/>
            <a:ext cx="80962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data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AADL distinguishes between three port categories. </a:t>
            </a:r>
            <a:r>
              <a:rPr lang="en-US" sz="3600" i="1" dirty="0"/>
              <a:t>Event data ports</a:t>
            </a:r>
            <a:r>
              <a:rPr lang="en-US" sz="3600" dirty="0"/>
              <a:t> are ports through which data is sent and received. The arrival of data at the destination may trigger a dispatch or a mode switch. The data may be queued if the destination component is busy. Event data ports effectively represent message ports. </a:t>
            </a:r>
          </a:p>
        </p:txBody>
      </p:sp>
    </p:spTree>
    <p:extLst>
      <p:ext uri="{BB962C8B-B14F-4D97-AF65-F5344CB8AC3E}">
        <p14:creationId xmlns:p14="http://schemas.microsoft.com/office/powerpoint/2010/main" val="3783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Subprograms in AADL</a:t>
            </a:r>
            <a:endParaRPr lang="en-US" dirty="0"/>
          </a:p>
        </p:txBody>
      </p:sp>
      <p:pic>
        <p:nvPicPr>
          <p:cNvPr id="20" name="Content Placeholder 19" descr="The History of &lt;strong&gt;RAM&lt;/strong&gt;: A Trip down &lt;strong&gt;Memory&lt;/strong&gt; La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521">
            <a:off x="1102223" y="5485651"/>
            <a:ext cx="1930400" cy="1447800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914400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3733800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6553200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991099" y="3733800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371601" y="37909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95477" y="372427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419353" y="4037808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8110" y="332567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2404944" y="417519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33501" y="573313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2515209" y="4582288"/>
            <a:ext cx="3142641" cy="1606612"/>
            <a:chOff x="2496159" y="3536886"/>
            <a:chExt cx="3142641" cy="160661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991100" y="3733800"/>
              <a:ext cx="2285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flipH="1">
              <a:off x="2496159" y="3906218"/>
              <a:ext cx="39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ip</a:t>
              </a:r>
              <a:endParaRPr lang="en-US" dirty="0"/>
            </a:p>
          </p:txBody>
        </p:sp>
        <p:sp>
          <p:nvSpPr>
            <p:cNvPr id="35" name="Flowchart: Document 34"/>
            <p:cNvSpPr/>
            <p:nvPr/>
          </p:nvSpPr>
          <p:spPr>
            <a:xfrm>
              <a:off x="4038600" y="3906218"/>
              <a:ext cx="1600200" cy="1237280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76950" y="353688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subprogram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210298" y="4191000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10298" y="4348162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210298" y="4514849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210298" y="4689929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34" idx="1"/>
            </p:cNvCxnSpPr>
            <p:nvPr/>
          </p:nvCxnSpPr>
          <p:spPr>
            <a:xfrm>
              <a:off x="2886325" y="4090884"/>
              <a:ext cx="1323973" cy="423965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urved Connector 45"/>
          <p:cNvCxnSpPr>
            <a:stCxn id="34" idx="2"/>
          </p:cNvCxnSpPr>
          <p:nvPr/>
        </p:nvCxnSpPr>
        <p:spPr>
          <a:xfrm rot="5400000">
            <a:off x="2204844" y="5535462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4" idx="2"/>
          </p:cNvCxnSpPr>
          <p:nvPr/>
        </p:nvCxnSpPr>
        <p:spPr>
          <a:xfrm rot="16200000" flipH="1">
            <a:off x="2322991" y="5708252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35545" y="564857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722645" y="55060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991099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5756" y="1370937"/>
            <a:ext cx="75071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subprogram is a set of instructions</a:t>
            </a:r>
          </a:p>
          <a:p>
            <a:r>
              <a:rPr lang="en-US" dirty="0" smtClean="0"/>
              <a:t>When compiled the subprogram is referenced by the entry point</a:t>
            </a:r>
          </a:p>
          <a:p>
            <a:r>
              <a:rPr lang="en-US" dirty="0" smtClean="0"/>
              <a:t>When the subprogram is called it is instantiated by appropriate registers</a:t>
            </a:r>
          </a:p>
          <a:p>
            <a:r>
              <a:rPr lang="en-US" dirty="0" smtClean="0"/>
              <a:t>and the entry point in program memory.</a:t>
            </a:r>
          </a:p>
          <a:p>
            <a:r>
              <a:rPr lang="en-US" dirty="0" smtClean="0"/>
              <a:t>The logic of the subprogram is modeled by the Behavior Annex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 ports</a:t>
            </a:r>
            <a:r>
              <a:rPr lang="en-US" dirty="0"/>
              <a:t> are event data ports with a queue size of one in which the newest arrival is kept. By default arrival of data at data ports does not trigger a dispatch. Data ports effectively represent </a:t>
            </a:r>
            <a:r>
              <a:rPr lang="en-US" dirty="0" err="1"/>
              <a:t>unqueued</a:t>
            </a:r>
            <a:r>
              <a:rPr lang="en-US" dirty="0"/>
              <a:t> ports that communicate state information, such as signal streams that are sampled and processed in control loops.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Event ports</a:t>
            </a:r>
            <a:r>
              <a:rPr lang="en-US" dirty="0"/>
              <a:t> are event data ports with empty message content. Event ports effectively represent discrete events in the physical environment, such as a button push, in the computing platform, such as a clock interrupt, or a logical discrete event, such as an alarm.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startup and system shutdown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127.0.0.1:54511/help/topic/org.osate.help/html/std/as5506-2.1-10202012-Published_files/image0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7" y="2819400"/>
            <a:ext cx="8002817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Clements et al. – book that describes an approach called Views and Beyond</a:t>
            </a:r>
          </a:p>
          <a:p>
            <a:r>
              <a:rPr lang="en-US" dirty="0" smtClean="0"/>
              <a:t>IEEE 1471 adopted standard</a:t>
            </a:r>
          </a:p>
          <a:p>
            <a:endParaRPr lang="en-US" dirty="0" smtClean="0"/>
          </a:p>
          <a:p>
            <a:r>
              <a:rPr lang="en-US" dirty="0" smtClean="0"/>
              <a:t>Results in a two volume set of documentation. See the reference at the end of the slides to the pedagogical product line and follow the link to see an example two volume set.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information in the architecture from a certain perspective</a:t>
            </a:r>
          </a:p>
          <a:p>
            <a:r>
              <a:rPr lang="en-US" dirty="0" smtClean="0"/>
              <a:t>That is, it emphasizes certain aspects of the architecture over other aspects</a:t>
            </a:r>
          </a:p>
          <a:p>
            <a:r>
              <a:rPr lang="en-US" dirty="0" smtClean="0"/>
              <a:t>Example, the specification viewpoint shows the spec without showing the implementations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the types of elements, the relations among them, the significant properties they exhibit, and the constraints they obey for views conforming to this viewpoint.</a:t>
            </a:r>
          </a:p>
          <a:p>
            <a:pPr lvl="0"/>
            <a:r>
              <a:rPr lang="en-US" dirty="0" smtClean="0"/>
              <a:t>The basic structures in an architecture are one source of viewpoints</a:t>
            </a:r>
          </a:p>
          <a:p>
            <a:pPr lvl="0"/>
            <a:r>
              <a:rPr lang="en-US" dirty="0" smtClean="0"/>
              <a:t>Module viewpoint – Shows an individual module and information about that module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a viewpoint to the architecture for a specific stakeholder</a:t>
            </a:r>
          </a:p>
          <a:p>
            <a:r>
              <a:rPr lang="en-US" dirty="0" smtClean="0"/>
              <a:t>Every stakeholder should have at least one view that speaks to their concerns</a:t>
            </a:r>
          </a:p>
          <a:p>
            <a:r>
              <a:rPr lang="en-US" dirty="0" smtClean="0"/>
              <a:t>The view should put the information into context but not confuse the reader with extraneous material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a user interface designer would want a view that shows each module used in the interface from the viewpoint of that module’s definition.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 of view</a:t>
            </a:r>
          </a:p>
          <a:p>
            <a:pPr lvl="0"/>
            <a:r>
              <a:rPr lang="en-US" dirty="0" smtClean="0"/>
              <a:t>View description</a:t>
            </a:r>
          </a:p>
          <a:p>
            <a:r>
              <a:rPr lang="en-US" dirty="0" smtClean="0"/>
              <a:t>Primary presentation</a:t>
            </a:r>
          </a:p>
          <a:p>
            <a:r>
              <a:rPr lang="en-US" dirty="0" smtClean="0"/>
              <a:t>List of view packets</a:t>
            </a:r>
          </a:p>
          <a:p>
            <a:r>
              <a:rPr lang="en-US" dirty="0" smtClean="0"/>
              <a:t>Element catalog</a:t>
            </a:r>
          </a:p>
          <a:p>
            <a:r>
              <a:rPr lang="en-US" dirty="0" smtClean="0"/>
              <a:t>Context diagram</a:t>
            </a:r>
          </a:p>
          <a:p>
            <a:pPr lvl="0"/>
            <a:r>
              <a:rPr lang="en-US" dirty="0" smtClean="0"/>
              <a:t>Variability mechanisms</a:t>
            </a:r>
          </a:p>
          <a:p>
            <a:r>
              <a:rPr lang="en-US" dirty="0" smtClean="0"/>
              <a:t>Architecture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annex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Subprogram </a:t>
            </a:r>
            <a:r>
              <a:rPr lang="en-US" sz="1600" dirty="0" err="1" smtClean="0"/>
              <a:t>start_read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features</a:t>
            </a:r>
          </a:p>
          <a:p>
            <a:pPr marL="0" indent="0">
              <a:buNone/>
            </a:pPr>
            <a:r>
              <a:rPr lang="en-US" sz="1600" dirty="0" smtClean="0"/>
              <a:t>	debug</a:t>
            </a:r>
            <a:r>
              <a:rPr lang="en-US" sz="1600" dirty="0"/>
              <a:t>: </a:t>
            </a:r>
            <a:r>
              <a:rPr lang="en-US" sz="1600" dirty="0" smtClean="0"/>
              <a:t>in</a:t>
            </a:r>
            <a:r>
              <a:rPr lang="en-US" sz="1600" dirty="0"/>
              <a:t> </a:t>
            </a:r>
            <a:r>
              <a:rPr lang="en-US" sz="1600" dirty="0" smtClean="0"/>
              <a:t>parameter</a:t>
            </a:r>
            <a:r>
              <a:rPr lang="en-US" sz="1600" dirty="0"/>
              <a:t> </a:t>
            </a:r>
            <a:r>
              <a:rPr lang="en-US" sz="1600" dirty="0" smtClean="0"/>
              <a:t>Behavior</a:t>
            </a:r>
            <a:r>
              <a:rPr lang="en-US" sz="1600" dirty="0"/>
              <a:t>::</a:t>
            </a:r>
            <a:r>
              <a:rPr lang="en-US" sz="1600" dirty="0" err="1"/>
              <a:t>boolean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End </a:t>
            </a:r>
            <a:r>
              <a:rPr lang="en-US" sz="1600" dirty="0" err="1" smtClean="0"/>
              <a:t>start_read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Subprogram implementation </a:t>
            </a:r>
            <a:r>
              <a:rPr lang="en-US" sz="1600" dirty="0" err="1"/>
              <a:t>start_read.i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calls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 smtClean="0"/>
              <a:t>	p1</a:t>
            </a:r>
            <a:r>
              <a:rPr lang="en-US" sz="1600" dirty="0"/>
              <a:t>: </a:t>
            </a:r>
            <a:r>
              <a:rPr lang="en-US" sz="1600" dirty="0" smtClean="0"/>
              <a:t>subprogram</a:t>
            </a:r>
            <a:r>
              <a:rPr lang="en-US" sz="1600" dirty="0"/>
              <a:t> </a:t>
            </a:r>
            <a:r>
              <a:rPr lang="en-US" sz="1600" dirty="0" err="1" smtClean="0"/>
              <a:t>std</a:t>
            </a:r>
            <a:r>
              <a:rPr lang="en-US" sz="1600" dirty="0"/>
              <a:t>::print;</a:t>
            </a:r>
          </a:p>
          <a:p>
            <a:pPr marL="0" indent="0">
              <a:buNone/>
            </a:pPr>
            <a:r>
              <a:rPr lang="en-US" sz="1600" dirty="0"/>
              <a:t>};</a:t>
            </a:r>
          </a:p>
          <a:p>
            <a:pPr marL="0" indent="0">
              <a:buNone/>
            </a:pPr>
            <a:r>
              <a:rPr lang="en-US" sz="1400" dirty="0"/>
              <a:t>annex </a:t>
            </a:r>
            <a:r>
              <a:rPr lang="en-US" sz="1400" dirty="0" err="1"/>
              <a:t>behavior_specification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{**</a:t>
            </a:r>
          </a:p>
          <a:p>
            <a:pPr marL="0" indent="0">
              <a:buNone/>
            </a:pPr>
            <a:r>
              <a:rPr lang="en-US" sz="1400" dirty="0" smtClean="0"/>
              <a:t>	states</a:t>
            </a:r>
            <a:r>
              <a:rPr lang="en-US" sz="1400" dirty="0"/>
              <a:t> </a:t>
            </a:r>
            <a:r>
              <a:rPr lang="en-US" sz="1400" dirty="0" smtClean="0"/>
              <a:t>s0 </a:t>
            </a:r>
            <a:r>
              <a:rPr lang="en-US" sz="1400" dirty="0"/>
              <a:t>: </a:t>
            </a:r>
            <a:r>
              <a:rPr lang="en-US" sz="1400" dirty="0" smtClean="0"/>
              <a:t>initial state;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s1 </a:t>
            </a:r>
            <a:r>
              <a:rPr lang="en-US" sz="1400" dirty="0"/>
              <a:t>: </a:t>
            </a:r>
            <a:r>
              <a:rPr lang="en-US" sz="1400" dirty="0" smtClean="0"/>
              <a:t>return state;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transitions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	s0 </a:t>
            </a:r>
            <a:r>
              <a:rPr lang="en-US" sz="1400" dirty="0"/>
              <a:t>-[ </a:t>
            </a:r>
            <a:r>
              <a:rPr lang="en-US" sz="1400" dirty="0" smtClean="0"/>
              <a:t>on debug </a:t>
            </a:r>
            <a:r>
              <a:rPr lang="en-US" sz="1400" dirty="0"/>
              <a:t>]-&gt; s1 { </a:t>
            </a:r>
            <a:r>
              <a:rPr lang="en-US" sz="1400" dirty="0" err="1"/>
              <a:t>std</a:t>
            </a:r>
            <a:r>
              <a:rPr lang="en-US" sz="1400" dirty="0"/>
              <a:t>::print!; };</a:t>
            </a:r>
          </a:p>
          <a:p>
            <a:pPr marL="0" indent="0">
              <a:buNone/>
            </a:pPr>
            <a:r>
              <a:rPr lang="en-US" sz="1400" dirty="0" smtClean="0"/>
              <a:t>		s0 </a:t>
            </a:r>
            <a:r>
              <a:rPr lang="en-US" sz="1400" dirty="0"/>
              <a:t>-[ </a:t>
            </a:r>
            <a:r>
              <a:rPr lang="en-US" sz="1400" dirty="0" smtClean="0"/>
              <a:t>on</a:t>
            </a:r>
            <a:r>
              <a:rPr lang="en-US" sz="1400" dirty="0"/>
              <a:t> </a:t>
            </a:r>
            <a:r>
              <a:rPr lang="en-US" sz="1400" dirty="0" smtClean="0"/>
              <a:t>not </a:t>
            </a:r>
            <a:r>
              <a:rPr lang="en-US" sz="1400" dirty="0"/>
              <a:t>debug ]-&gt; s1 {};</a:t>
            </a:r>
          </a:p>
          <a:p>
            <a:pPr marL="0" indent="0">
              <a:buNone/>
            </a:pPr>
            <a:r>
              <a:rPr lang="en-US" sz="1400" dirty="0" smtClean="0"/>
              <a:t>	**};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End </a:t>
            </a:r>
            <a:r>
              <a:rPr lang="en-US" sz="1400" dirty="0" err="1" smtClean="0"/>
              <a:t>start_read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Presentation </a:t>
            </a:r>
          </a:p>
          <a:p>
            <a:r>
              <a:rPr lang="en-US" sz="2000" dirty="0" smtClean="0"/>
              <a:t>Element Catalog</a:t>
            </a:r>
          </a:p>
          <a:p>
            <a:r>
              <a:rPr lang="en-US" sz="2000" dirty="0" smtClean="0"/>
              <a:t>Properties of the elements </a:t>
            </a:r>
          </a:p>
          <a:p>
            <a:r>
              <a:rPr lang="en-US" sz="2000" dirty="0" smtClean="0"/>
              <a:t>Relations and their properties</a:t>
            </a:r>
          </a:p>
          <a:p>
            <a:r>
              <a:rPr lang="en-US" sz="2000" dirty="0" smtClean="0"/>
              <a:t>Element interfaces</a:t>
            </a:r>
          </a:p>
          <a:p>
            <a:r>
              <a:rPr lang="en-US" sz="2000" dirty="0" smtClean="0"/>
              <a:t>Element behavior</a:t>
            </a:r>
          </a:p>
          <a:p>
            <a:r>
              <a:rPr lang="en-US" sz="2000" dirty="0" smtClean="0"/>
              <a:t>Context Diagram </a:t>
            </a:r>
          </a:p>
          <a:p>
            <a:r>
              <a:rPr lang="en-US" sz="2000" dirty="0" smtClean="0"/>
              <a:t>Variation Guide </a:t>
            </a:r>
          </a:p>
          <a:p>
            <a:r>
              <a:rPr lang="en-US" sz="2000" dirty="0" smtClean="0"/>
              <a:t>Architecture Background </a:t>
            </a:r>
          </a:p>
          <a:p>
            <a:pPr lvl="1">
              <a:buNone/>
            </a:pPr>
            <a:r>
              <a:rPr lang="en-US" sz="1600" b="1" dirty="0" smtClean="0"/>
              <a:t>	Rationale.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Analysis results.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Assumptions.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Other Information </a:t>
            </a:r>
          </a:p>
          <a:p>
            <a:r>
              <a:rPr lang="en-US" sz="2000" dirty="0" smtClean="0"/>
              <a:t>Related View Packets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Module Decomposition View </a:t>
            </a:r>
          </a:p>
          <a:p>
            <a:r>
              <a:rPr lang="en-US" sz="2000" dirty="0" smtClean="0"/>
              <a:t>In this section, we describe the basic structure of an AGM game. Game variations are addressed by substitution, parameterization, and specialization. Game-specific behaviors are provided by game-specific implementations of the interfaces in this document. </a:t>
            </a:r>
          </a:p>
          <a:p>
            <a:r>
              <a:rPr lang="en-US" sz="2000" b="1" dirty="0" smtClean="0"/>
              <a:t>Module Decomposition View Packet 1: Game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previous figure shows the Game component as the representation for the generic product. The following figure shows that component's interface as the top-level interface of the system (defined in the </a:t>
            </a:r>
            <a:r>
              <a:rPr lang="en-US" sz="2000" dirty="0" err="1" smtClean="0">
                <a:hlinkClick r:id="rId3"/>
              </a:rPr>
              <a:t>GameBoard</a:t>
            </a:r>
            <a:r>
              <a:rPr lang="en-US" sz="2000" dirty="0" smtClean="0">
                <a:hlinkClick r:id="rId3"/>
              </a:rPr>
              <a:t> Interface</a:t>
            </a:r>
            <a:r>
              <a:rPr lang="en-US" sz="2000" dirty="0" smtClean="0"/>
              <a:t> section) and the other major interfaces that are at the first level of decomposition within the </a:t>
            </a:r>
            <a:r>
              <a:rPr lang="en-US" sz="2000" dirty="0" err="1" smtClean="0"/>
              <a:t>GameInterface</a:t>
            </a:r>
            <a:r>
              <a:rPr lang="en-US" sz="2000" dirty="0" smtClean="0"/>
              <a:t> (defined later in this document).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49" y="2185988"/>
            <a:ext cx="3350099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158254"/>
          <a:ext cx="8077200" cy="3084874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1">
                <a:tc gridSpan="2">
                  <a:txBody>
                    <a:bodyPr/>
                    <a:lstStyle/>
                    <a:p>
                      <a:r>
                        <a:rPr lang="en-US" sz="1700" b="1" i="1"/>
                        <a:t>Elements and Responsibilities for Model Decomposition View Packet 1: Game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10">
                <a:tc>
                  <a:txBody>
                    <a:bodyPr/>
                    <a:lstStyle/>
                    <a:p>
                      <a:r>
                        <a:rPr lang="en-US" sz="1400" b="1"/>
                        <a:t>Element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Responsibilities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3">
                <a:tc>
                  <a:txBody>
                    <a:bodyPr/>
                    <a:lstStyle/>
                    <a:p>
                      <a:r>
                        <a:rPr lang="en-US" sz="1400"/>
                        <a:t>GameBoard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container component holds all the elements needed for the game.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547">
                <a:tc>
                  <a:txBody>
                    <a:bodyPr/>
                    <a:lstStyle/>
                    <a:p>
                      <a:r>
                        <a:rPr lang="en-US" sz="1400"/>
                        <a:t>ScoreBoard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keeps and presents the score as the game specifies. It is defined in the </a:t>
                      </a:r>
                      <a:r>
                        <a:rPr lang="en-US" sz="1400" dirty="0" err="1">
                          <a:hlinkClick r:id="rId2"/>
                        </a:rPr>
                        <a:t>ScoreBoard</a:t>
                      </a:r>
                      <a:r>
                        <a:rPr lang="en-US" sz="1400" dirty="0">
                          <a:hlinkClick r:id="rId2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277">
                <a:tc>
                  <a:txBody>
                    <a:bodyPr/>
                    <a:lstStyle/>
                    <a:p>
                      <a:r>
                        <a:rPr lang="en-US" sz="1400"/>
                        <a:t>SpeedControl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controls how often a tick is issued to the </a:t>
                      </a:r>
                      <a:r>
                        <a:rPr lang="en-US" sz="1400" dirty="0" err="1"/>
                        <a:t>GameBoard</a:t>
                      </a:r>
                      <a:r>
                        <a:rPr lang="en-US" sz="1400" dirty="0"/>
                        <a:t>. It is defined in the </a:t>
                      </a:r>
                      <a:r>
                        <a:rPr lang="en-US" sz="1400" dirty="0" err="1">
                          <a:hlinkClick r:id="rId3"/>
                        </a:rPr>
                        <a:t>SpeedControl</a:t>
                      </a:r>
                      <a:r>
                        <a:rPr lang="en-US" sz="1400" dirty="0">
                          <a:hlinkClick r:id="rId3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957925"/>
            <a:ext cx="8208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Catalog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following table displays element details.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primary relation is composition. Game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responsible for creating, managing, and killing the elements it composes.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and their properties.</a:t>
            </a:r>
            <a:r>
              <a:rPr lang="en-US" sz="1800" dirty="0" smtClean="0"/>
              <a:t> The primary relation is composition. Game is responsible for creating, managing, and killing the elements it composes. </a:t>
            </a:r>
          </a:p>
          <a:p>
            <a:r>
              <a:rPr lang="en-US" sz="1800" b="1" dirty="0" smtClean="0"/>
              <a:t>Element interfaces.</a:t>
            </a:r>
            <a:r>
              <a:rPr lang="en-US" sz="1800" dirty="0" smtClean="0"/>
              <a:t> Game interface is the program's GUI. It provides the user with Game start, stop, pause, and save behaviors. The other interfaces are documented as follows: </a:t>
            </a:r>
          </a:p>
          <a:p>
            <a:r>
              <a:rPr lang="en-US" sz="1800" dirty="0" err="1" smtClean="0">
                <a:hlinkClick r:id="rId2"/>
              </a:rPr>
              <a:t>GameBoard</a:t>
            </a:r>
            <a:endParaRPr lang="en-US" sz="1800" dirty="0" smtClean="0"/>
          </a:p>
          <a:p>
            <a:r>
              <a:rPr lang="en-US" sz="1800" dirty="0" err="1" smtClean="0">
                <a:hlinkClick r:id="rId3"/>
              </a:rPr>
              <a:t>SpeedControl</a:t>
            </a:r>
            <a:endParaRPr lang="en-US" sz="1800" dirty="0" smtClean="0"/>
          </a:p>
          <a:p>
            <a:r>
              <a:rPr lang="en-US" sz="1800" dirty="0" err="1" smtClean="0">
                <a:hlinkClick r:id="rId4"/>
              </a:rPr>
              <a:t>ScoreBoard</a:t>
            </a:r>
            <a:endParaRPr lang="en-US" sz="1800" dirty="0" smtClean="0"/>
          </a:p>
          <a:p>
            <a:r>
              <a:rPr lang="en-US" sz="1800" b="1" dirty="0" smtClean="0"/>
              <a:t>Element behavior.</a:t>
            </a:r>
            <a:r>
              <a:rPr lang="en-US" sz="1800" dirty="0" smtClean="0"/>
              <a:t> The behavior is the game that is displayed to the user. </a:t>
            </a:r>
          </a:p>
          <a:p>
            <a:r>
              <a:rPr lang="en-US" sz="1800" dirty="0" smtClean="0"/>
              <a:t>Context Diagram </a:t>
            </a:r>
            <a:br>
              <a:rPr lang="en-US" sz="1800" dirty="0" smtClean="0"/>
            </a:br>
            <a:r>
              <a:rPr lang="en-US" sz="1800" dirty="0" smtClean="0"/>
              <a:t>Game is the top level of the product and the top-level context.</a:t>
            </a:r>
          </a:p>
          <a:p>
            <a:r>
              <a:rPr lang="en-US" sz="1800" dirty="0" smtClean="0"/>
              <a:t>Variation Guide </a:t>
            </a:r>
            <a:br>
              <a:rPr lang="en-US" sz="1800" dirty="0" smtClean="0"/>
            </a:br>
            <a:r>
              <a:rPr lang="en-US" sz="1800" dirty="0" smtClean="0"/>
              <a:t>Game and </a:t>
            </a:r>
            <a:r>
              <a:rPr lang="en-US" sz="1800" dirty="0" err="1" smtClean="0"/>
              <a:t>ScoreBoard</a:t>
            </a:r>
            <a:r>
              <a:rPr lang="en-US" sz="1800" dirty="0" smtClean="0"/>
              <a:t> will each be replaced by a game-specific implementation as described in the </a:t>
            </a:r>
            <a:r>
              <a:rPr lang="en-US" sz="1800" dirty="0" smtClean="0">
                <a:hlinkClick r:id="rId5"/>
              </a:rPr>
              <a:t>Module Generalization View</a:t>
            </a:r>
            <a:r>
              <a:rPr lang="en-US" sz="1800" dirty="0" smtClean="0"/>
              <a:t> section.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Variation Guide </a:t>
            </a:r>
            <a:br>
              <a:rPr lang="en-US" sz="2000" dirty="0" smtClean="0"/>
            </a:br>
            <a:r>
              <a:rPr lang="en-US" sz="2000" dirty="0" smtClean="0"/>
              <a:t>Game and </a:t>
            </a:r>
            <a:r>
              <a:rPr lang="en-US" sz="2000" dirty="0" err="1" smtClean="0"/>
              <a:t>ScoreBoard</a:t>
            </a:r>
            <a:r>
              <a:rPr lang="en-US" sz="2000" dirty="0" smtClean="0"/>
              <a:t> will each be replaced by a game-specific implementation as described in the </a:t>
            </a:r>
            <a:r>
              <a:rPr lang="en-US" sz="2000" dirty="0" smtClean="0">
                <a:hlinkClick r:id="rId2"/>
              </a:rPr>
              <a:t>Module Generalization View</a:t>
            </a:r>
            <a:r>
              <a:rPr lang="en-US" sz="2000" dirty="0" smtClean="0"/>
              <a:t> section. </a:t>
            </a:r>
          </a:p>
          <a:p>
            <a:r>
              <a:rPr lang="en-US" sz="2000" dirty="0" smtClean="0"/>
              <a:t>Architecture Background </a:t>
            </a:r>
            <a:br>
              <a:rPr lang="en-US" sz="2000" dirty="0" smtClean="0"/>
            </a:br>
            <a:r>
              <a:rPr lang="en-US" sz="2000" dirty="0" smtClean="0"/>
              <a:t>Game encapsulates game-specific behavior. It arranges the </a:t>
            </a:r>
            <a:r>
              <a:rPr lang="en-US" sz="2000" dirty="0" err="1" smtClean="0"/>
              <a:t>GameBoard</a:t>
            </a:r>
            <a:r>
              <a:rPr lang="en-US" sz="2000" dirty="0" smtClean="0"/>
              <a:t>, keeps score, and determines the won/lost status based on its rules. The composed elements are mostly generic and can be reused and rearranged to implement other games. </a:t>
            </a:r>
          </a:p>
          <a:p>
            <a:r>
              <a:rPr lang="en-US" sz="2000" dirty="0" smtClean="0"/>
              <a:t>Other Information </a:t>
            </a:r>
            <a:br>
              <a:rPr lang="en-US" sz="2000" dirty="0" smtClean="0"/>
            </a:br>
            <a:r>
              <a:rPr lang="en-US" sz="2000" dirty="0" smtClean="0"/>
              <a:t>No other information applies. </a:t>
            </a:r>
          </a:p>
          <a:p>
            <a:r>
              <a:rPr lang="en-US" sz="2000" dirty="0" smtClean="0"/>
              <a:t>Related View Packets </a:t>
            </a:r>
          </a:p>
          <a:p>
            <a:r>
              <a:rPr lang="en-US" sz="2000" dirty="0" smtClean="0">
                <a:hlinkClick r:id="rId3"/>
              </a:rPr>
              <a:t>Module Generalization View Packet 1: Game</a:t>
            </a:r>
            <a:endParaRPr lang="en-US" sz="2000" dirty="0" smtClean="0"/>
          </a:p>
          <a:p>
            <a:r>
              <a:rPr lang="en-US" sz="2000" dirty="0" err="1" smtClean="0">
                <a:hlinkClick r:id="rId4"/>
              </a:rPr>
              <a:t>ScoreBoard</a:t>
            </a:r>
            <a:r>
              <a:rPr lang="en-US" sz="2000" dirty="0" smtClean="0">
                <a:hlinkClick r:id="rId4"/>
              </a:rPr>
              <a:t> Interface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Read </a:t>
            </a:r>
            <a:r>
              <a:rPr lang="en-US" sz="2400" dirty="0" smtClean="0">
                <a:hlinkClick r:id="rId2"/>
              </a:rPr>
              <a:t>http://www.sei.cmu.edu/library/abstracts/reports/05tn017.cfm</a:t>
            </a:r>
            <a:endParaRPr lang="en-US" sz="2400" dirty="0" smtClean="0"/>
          </a:p>
          <a:p>
            <a:r>
              <a:rPr lang="en-US" sz="2400" dirty="0" smtClean="0"/>
              <a:t>Select the “download the template” link 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http://www.sei.cmu.edu/architecture/tools/viewsandbeyond/</a:t>
            </a:r>
            <a:endParaRPr lang="en-US" sz="2400" dirty="0" smtClean="0"/>
          </a:p>
          <a:p>
            <a:r>
              <a:rPr lang="en-US" sz="2400" dirty="0" smtClean="0"/>
              <a:t>Create a first edition of documentation for your architecture.</a:t>
            </a:r>
          </a:p>
          <a:p>
            <a:r>
              <a:rPr lang="en-US" sz="2400" dirty="0" smtClean="0"/>
              <a:t>Here </a:t>
            </a:r>
            <a:r>
              <a:rPr lang="en-US" sz="2400" dirty="0" smtClean="0"/>
              <a:t>is example documentation for the pedagogical product line architecture: </a:t>
            </a:r>
            <a:r>
              <a:rPr lang="en-US" sz="2400" dirty="0" smtClean="0">
                <a:hlinkClick r:id="rId4"/>
              </a:rPr>
              <a:t>http://www.sei.cmu.edu/productlines/ppl/arch_docs.html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hread ctrl</a:t>
            </a:r>
          </a:p>
          <a:p>
            <a:pPr marL="0" indent="0">
              <a:buNone/>
            </a:pPr>
            <a:r>
              <a:rPr lang="en-US" sz="1400" dirty="0"/>
              <a:t>f</a:t>
            </a:r>
            <a:r>
              <a:rPr lang="en-US" sz="1400" dirty="0" smtClean="0"/>
              <a:t>eatures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: requires subprogram access </a:t>
            </a:r>
            <a:r>
              <a:rPr lang="en-US" sz="1400" dirty="0" err="1" smtClean="0"/>
              <a:t>scale_data.sensor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v_acc</a:t>
            </a:r>
            <a:r>
              <a:rPr lang="en-US" sz="1400" dirty="0" smtClean="0"/>
              <a:t>: </a:t>
            </a:r>
            <a:r>
              <a:rPr lang="en-US" sz="1400" dirty="0"/>
              <a:t>requires subprogram access </a:t>
            </a:r>
            <a:r>
              <a:rPr lang="en-US" sz="1400" dirty="0" err="1" smtClean="0"/>
              <a:t>verify.basic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ctrl;</a:t>
            </a:r>
          </a:p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hread implementation </a:t>
            </a:r>
            <a:r>
              <a:rPr lang="en-US" sz="1400" dirty="0" err="1" smtClean="0"/>
              <a:t>ctrl.basic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c</a:t>
            </a:r>
            <a:r>
              <a:rPr lang="en-US" sz="1400" dirty="0" smtClean="0"/>
              <a:t>alls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basic_calls</a:t>
            </a:r>
            <a:r>
              <a:rPr lang="en-US" sz="1400" dirty="0" smtClean="0"/>
              <a:t>:{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verify_locals</a:t>
            </a:r>
            <a:r>
              <a:rPr lang="en-US" sz="1400" dirty="0" smtClean="0"/>
              <a:t>: subprogram </a:t>
            </a:r>
            <a:r>
              <a:rPr lang="en-US" sz="1400" dirty="0" err="1" smtClean="0"/>
              <a:t>v_acc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scale_remote</a:t>
            </a:r>
            <a:r>
              <a:rPr lang="en-US" sz="1400" dirty="0" smtClean="0"/>
              <a:t>: subprogram 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</a:t>
            </a:r>
            <a:r>
              <a:rPr lang="en-US" sz="1400" dirty="0" err="1" smtClean="0"/>
              <a:t>ctrl.basic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p</a:t>
            </a:r>
            <a:r>
              <a:rPr lang="en-US" sz="1400" dirty="0" smtClean="0"/>
              <a:t>rocess </a:t>
            </a:r>
            <a:r>
              <a:rPr lang="en-US" sz="1400" dirty="0" err="1" smtClean="0"/>
              <a:t>ctrl_process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features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: requires subprogram access  </a:t>
            </a:r>
            <a:r>
              <a:rPr lang="en-US" sz="1400" dirty="0" err="1" smtClean="0"/>
              <a:t>scale_data.sensor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</a:t>
            </a:r>
            <a:r>
              <a:rPr lang="en-US" sz="1400" dirty="0" err="1" smtClean="0"/>
              <a:t>ctrl_process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4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19" descr="The History of &lt;strong&gt;RAM&lt;/strong&gt;: A Trip down &lt;strong&gt;Memory&lt;/strong&gt; La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12521">
            <a:off x="5532548" y="5583985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Content Placeholder 19" descr="The History of &lt;strong&gt;RAM&lt;/strong&gt;: A Trip down &lt;strong&gt;Memory&lt;/strong&gt; La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521">
            <a:off x="1122895" y="5265383"/>
            <a:ext cx="2540000" cy="190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calls to subprograms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3733800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6553200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1099" y="3733800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371601" y="37909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95477" y="372427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9353" y="4037808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110" y="332567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04944" y="417519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1" y="573313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2204844" y="5535462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2322991" y="5708252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5545" y="564857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2645" y="55060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91099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01850" y="3686175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30450" y="3686175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0450" y="6505575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278549" y="3686175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659051" y="374332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182927" y="36766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06803" y="3990183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05560" y="327805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692394" y="41275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20951" y="568550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cxnSp>
        <p:nvCxnSpPr>
          <p:cNvPr id="29" name="Curved Connector 28"/>
          <p:cNvCxnSpPr/>
          <p:nvPr/>
        </p:nvCxnSpPr>
        <p:spPr>
          <a:xfrm rot="5400000">
            <a:off x="6492294" y="5487837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6610441" y="5660627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22995" y="560095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0095" y="545839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78549" y="3686175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0" idx="25"/>
          </p:cNvCxnSpPr>
          <p:nvPr/>
        </p:nvCxnSpPr>
        <p:spPr>
          <a:xfrm>
            <a:off x="2562228" y="5095083"/>
            <a:ext cx="4201723" cy="146749"/>
          </a:xfrm>
          <a:prstGeom prst="curvedConnector3">
            <a:avLst/>
          </a:prstGeom>
          <a:ln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5756" y="1370937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Actual_subprogram_call</a:t>
            </a:r>
            <a:r>
              <a:rPr lang="en-US" dirty="0" smtClean="0"/>
              <a:t>” is used to provide one call with remote access to</a:t>
            </a:r>
          </a:p>
          <a:p>
            <a:r>
              <a:rPr lang="en-US" dirty="0"/>
              <a:t>t</a:t>
            </a:r>
            <a:r>
              <a:rPr lang="en-US" dirty="0" smtClean="0"/>
              <a:t>he actual subprogram in the other process</a:t>
            </a:r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8600" y="2971800"/>
            <a:ext cx="8087764" cy="3810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89811" y="261236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trading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http://www.turingfinance.com/algorithmic-trading-system-architecture-post/#prettyPhoto[slides]/7/</a:t>
            </a:r>
          </a:p>
        </p:txBody>
      </p:sp>
    </p:spTree>
    <p:extLst>
      <p:ext uri="{BB962C8B-B14F-4D97-AF65-F5344CB8AC3E}">
        <p14:creationId xmlns:p14="http://schemas.microsoft.com/office/powerpoint/2010/main" val="25081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1585913" y="294992425"/>
            <a:ext cx="370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25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turingfinance.com/wp-content/uploads/2013/11/SBA-Patte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66546"/>
            <a:ext cx="8836071" cy="44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2503488" y="294992425"/>
            <a:ext cx="1874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turingfinance.com/wp-content/uploads/2013/11/mv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2062163" y="294992425"/>
            <a:ext cx="2757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4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turingfinance.com/wp-content/uploads/2013/11/2Deploy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7" y="621976"/>
            <a:ext cx="9177067" cy="62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19461</TotalTime>
  <Words>854</Words>
  <Application>Microsoft Office PowerPoint</Application>
  <PresentationFormat>On-screen Show (4:3)</PresentationFormat>
  <Paragraphs>186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Verdana</vt:lpstr>
      <vt:lpstr>ヒラギノ角ゴ Pro W3</vt:lpstr>
      <vt:lpstr>syse802Template</vt:lpstr>
      <vt:lpstr>CpSc 875</vt:lpstr>
      <vt:lpstr>Subprograms in AADL</vt:lpstr>
      <vt:lpstr>Behavior annex</vt:lpstr>
      <vt:lpstr>thread</vt:lpstr>
      <vt:lpstr>Remote calls to subprograms</vt:lpstr>
      <vt:lpstr>Stock trading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data ports</vt:lpstr>
      <vt:lpstr>Data ports</vt:lpstr>
      <vt:lpstr>Event ports</vt:lpstr>
      <vt:lpstr>System startup and system shutdown states</vt:lpstr>
      <vt:lpstr>2 sources</vt:lpstr>
      <vt:lpstr>Views and Viewpoints</vt:lpstr>
      <vt:lpstr>Viewpoint</vt:lpstr>
      <vt:lpstr>Viewpoint</vt:lpstr>
      <vt:lpstr>View </vt:lpstr>
      <vt:lpstr>View</vt:lpstr>
      <vt:lpstr>View</vt:lpstr>
      <vt:lpstr>View Packet</vt:lpstr>
      <vt:lpstr>Example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36</cp:revision>
  <dcterms:created xsi:type="dcterms:W3CDTF">2011-02-24T01:11:37Z</dcterms:created>
  <dcterms:modified xsi:type="dcterms:W3CDTF">2018-02-27T01:30:39Z</dcterms:modified>
</cp:coreProperties>
</file>