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7"/>
  </p:notesMasterIdLst>
  <p:sldIdLst>
    <p:sldId id="260" r:id="rId2"/>
    <p:sldId id="293" r:id="rId3"/>
    <p:sldId id="304" r:id="rId4"/>
    <p:sldId id="305" r:id="rId5"/>
    <p:sldId id="297" r:id="rId6"/>
    <p:sldId id="298" r:id="rId7"/>
    <p:sldId id="302" r:id="rId8"/>
    <p:sldId id="300" r:id="rId9"/>
    <p:sldId id="303" r:id="rId10"/>
    <p:sldId id="299" r:id="rId11"/>
    <p:sldId id="301" r:id="rId12"/>
    <p:sldId id="295" r:id="rId13"/>
    <p:sldId id="296" r:id="rId14"/>
    <p:sldId id="294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1" r:id="rId30"/>
    <p:sldId id="290" r:id="rId31"/>
    <p:sldId id="292" r:id="rId32"/>
    <p:sldId id="270" r:id="rId33"/>
    <p:sldId id="263" r:id="rId34"/>
    <p:sldId id="265" r:id="rId35"/>
    <p:sldId id="267" r:id="rId36"/>
    <p:sldId id="264" r:id="rId37"/>
    <p:sldId id="268" r:id="rId38"/>
    <p:sldId id="269" r:id="rId39"/>
    <p:sldId id="266" r:id="rId40"/>
    <p:sldId id="271" r:id="rId41"/>
    <p:sldId id="272" r:id="rId42"/>
    <p:sldId id="273" r:id="rId43"/>
    <p:sldId id="274" r:id="rId44"/>
    <p:sldId id="275" r:id="rId45"/>
    <p:sldId id="261" r:id="rId4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103F"/>
    <a:srgbClr val="13212A"/>
    <a:srgbClr val="8C8F8E"/>
    <a:srgbClr val="3E461D"/>
    <a:srgbClr val="DDD9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8" autoAdjust="0"/>
    <p:restoredTop sz="94660"/>
  </p:normalViewPr>
  <p:slideViewPr>
    <p:cSldViewPr snapToObjects="1">
      <p:cViewPr>
        <p:scale>
          <a:sx n="39" d="100"/>
          <a:sy n="39" d="100"/>
        </p:scale>
        <p:origin x="2280" y="8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F9AA50D-5F1F-4C1E-BC3D-C715359F8293}" type="datetime1">
              <a:rPr lang="en-US"/>
              <a:pPr/>
              <a:t>2/22/2019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6F16B37-BB50-4860-B621-92F5BDBC64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0641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FFA5608-FB1D-4DF2-A89C-2004C948F9D8}" type="slidenum">
              <a:rPr lang="en-US">
                <a:latin typeface="Arial" pitchFamily="34" charset="0"/>
                <a:ea typeface="ヒラギノ角ゴ Pro W3" charset="-128"/>
              </a:rPr>
              <a:pPr/>
              <a:t>1</a:t>
            </a:fld>
            <a:endParaRPr lang="en-US"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34819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Arial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16B37-BB50-4860-B621-92F5BDBC64F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210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16B37-BB50-4860-B621-92F5BDBC64F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696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16B37-BB50-4860-B621-92F5BDBC64FA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419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1E2472-1472-48D1-A3AC-F855E60A6EA0}" type="datetime1">
              <a:rPr lang="en-US"/>
              <a:pPr/>
              <a:t>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F6458-F23B-405C-8F21-21F697F72E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93C717-D7BA-4950-BE82-C9B6FA413421}" type="datetime1">
              <a:rPr lang="en-US"/>
              <a:pPr/>
              <a:t>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B1FAC-BFD0-4AF8-996E-9AE8DCF340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6E6FEF-464C-4304-A61D-DA55B042AC71}" type="datetime1">
              <a:rPr lang="en-US"/>
              <a:pPr/>
              <a:t>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945862-C674-48FB-954D-1B70B92CB9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95D324-5911-42F7-BAA7-B0399E5DAF57}" type="datetime1">
              <a:rPr lang="en-US"/>
              <a:pPr/>
              <a:t>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B3080A-960D-4451-9B3F-76CB7E6F1B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4C9025-CCDE-41AC-8469-06231BE7E37A}" type="datetime1">
              <a:rPr lang="en-US"/>
              <a:pPr/>
              <a:t>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CF67D-FF79-4C17-9170-99C0DB2C0D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4FFCD2-4FD0-4489-A389-61AA38946966}" type="datetime1">
              <a:rPr lang="en-US"/>
              <a:pPr/>
              <a:t>2/22/2019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0720A-12D6-49B6-8C4C-A0F74D688C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CC1F02-0DC8-4E0B-89E4-5BDF7FFAAAFF}" type="datetime1">
              <a:rPr lang="en-US"/>
              <a:pPr/>
              <a:t>2/22/2019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94244-F706-4A01-B34D-B1BD1FC2FD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E34111-2818-4C2B-9A16-901FF17E1FDE}" type="datetime1">
              <a:rPr lang="en-US"/>
              <a:pPr/>
              <a:t>2/22/2019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A3017-8251-4C4C-B4F7-477F627955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6886E8-7E23-49BD-A7D5-B0CB10C8E9E8}" type="datetime1">
              <a:rPr lang="en-US"/>
              <a:pPr/>
              <a:t>2/22/2019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1E566-C267-499F-BE0F-07A657FD01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9FD3F7-5C67-437D-8B32-6AD57C640788}" type="datetime1">
              <a:rPr lang="en-US"/>
              <a:pPr/>
              <a:t>2/22/2019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9A243D-5B78-4D26-9164-F29874F113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76DFAB-8E9E-4530-8913-0944DC4115F2}" type="datetime1">
              <a:rPr lang="en-US"/>
              <a:pPr/>
              <a:t>2/22/2019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23948-1902-4099-8A87-590E1C405B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A5EA005D-2E76-47E9-B8EE-FDEE6CD95D58}" type="datetime1">
              <a:rPr lang="en-US"/>
              <a:pPr/>
              <a:t>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C0B64028-1176-41D3-9614-D4E19406015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pitchFamily="-65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pitchFamily="-65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turingfinance.com/algorithmic-trading-system-architecture-post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turingfinance.com/algorithmic-trading-system-architecture-post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ringfinance.com/algorithmic-trading-system-architecture-pos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turingfinance.com/algorithmic-trading-system-architecture-post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i.cmu.edu/productlines/ppl/software_architecture_views.html#gameboard_interfac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i.cmu.edu/productlines/ppl/software_architecture_views.html#speedcontrol_interface" TargetMode="External"/><Relationship Id="rId2" Type="http://schemas.openxmlformats.org/officeDocument/2006/relationships/hyperlink" Target="http://www.sei.cmu.edu/productlines/ppl/software_architecture_views.html#scoreboard_interface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i.cmu.edu/productlines/ppl/software_architecture_views.html#speedcontrol_interface" TargetMode="External"/><Relationship Id="rId2" Type="http://schemas.openxmlformats.org/officeDocument/2006/relationships/hyperlink" Target="http://www.sei.cmu.edu/productlines/ppl/software_architecture_views.html#gameboard_interfac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ei.cmu.edu/productlines/ppl/software_architecture_views.html#module_generalization" TargetMode="External"/><Relationship Id="rId4" Type="http://schemas.openxmlformats.org/officeDocument/2006/relationships/hyperlink" Target="http://www.sei.cmu.edu/productlines/ppl/software_architecture_views.html#scoreboard_interface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i.cmu.edu/productlines/ppl/software_architecture_views.html#generalization" TargetMode="External"/><Relationship Id="rId2" Type="http://schemas.openxmlformats.org/officeDocument/2006/relationships/hyperlink" Target="http://www.sei.cmu.edu/productlines/ppl/software_architecture_views.html#module_generalizat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ei.cmu.edu/productlines/ppl/software_architecture_views.html#scoreboard_interface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i.cmu.edu/architecture/tools/viewsandbeyond/" TargetMode="External"/><Relationship Id="rId2" Type="http://schemas.openxmlformats.org/officeDocument/2006/relationships/hyperlink" Target="http://www.sei.cmu.edu/library/abstracts/reports/05tn017.cf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ei.cmu.edu/productlines/ppl/arch_docs.htm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1524000" y="4770438"/>
            <a:ext cx="6781800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33795" name="Rectangle 8"/>
          <p:cNvSpPr>
            <a:spLocks noChangeArrowheads="1"/>
          </p:cNvSpPr>
          <p:nvPr/>
        </p:nvSpPr>
        <p:spPr bwMode="auto">
          <a:xfrm>
            <a:off x="381000" y="228600"/>
            <a:ext cx="8305800" cy="60198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33796" name="Rectangle 7"/>
          <p:cNvSpPr>
            <a:spLocks noChangeArrowheads="1"/>
          </p:cNvSpPr>
          <p:nvPr/>
        </p:nvSpPr>
        <p:spPr bwMode="auto">
          <a:xfrm>
            <a:off x="381000" y="152400"/>
            <a:ext cx="83058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10800000">
            <a:off x="381000" y="1219200"/>
            <a:ext cx="83058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381000" y="1273175"/>
            <a:ext cx="83058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799" name="Picture 10" descr="academicSymbolWdm_copu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42913"/>
            <a:ext cx="2570163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Title 1"/>
          <p:cNvSpPr>
            <a:spLocks noGrp="1"/>
          </p:cNvSpPr>
          <p:nvPr>
            <p:ph type="ctrTitle"/>
          </p:nvPr>
        </p:nvSpPr>
        <p:spPr>
          <a:xfrm>
            <a:off x="381000" y="2130425"/>
            <a:ext cx="8305800" cy="1470025"/>
          </a:xfrm>
        </p:spPr>
        <p:txBody>
          <a:bodyPr/>
          <a:lstStyle/>
          <a:p>
            <a:r>
              <a:rPr lang="en-US" dirty="0" err="1" smtClean="0"/>
              <a:t>CpSc</a:t>
            </a:r>
            <a:r>
              <a:rPr lang="en-US" dirty="0" smtClean="0"/>
              <a:t> 875</a:t>
            </a:r>
          </a:p>
        </p:txBody>
      </p:sp>
      <p:sp>
        <p:nvSpPr>
          <p:cNvPr id="33801" name="Subtitle 2"/>
          <p:cNvSpPr>
            <a:spLocks noGrp="1"/>
          </p:cNvSpPr>
          <p:nvPr>
            <p:ph type="subTitle" idx="1"/>
          </p:nvPr>
        </p:nvSpPr>
        <p:spPr>
          <a:xfrm>
            <a:off x="1120775" y="3657600"/>
            <a:ext cx="6840538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John D. McGregor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C11 </a:t>
            </a:r>
            <a:r>
              <a:rPr lang="en-US" dirty="0" smtClean="0">
                <a:solidFill>
                  <a:schemeClr val="tx1"/>
                </a:solidFill>
              </a:rPr>
              <a:t>– Modul</a:t>
            </a:r>
            <a:r>
              <a:rPr lang="en-US" dirty="0" smtClean="0">
                <a:solidFill>
                  <a:schemeClr val="tx1"/>
                </a:solidFill>
              </a:rPr>
              <a:t>es and Flows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OSATE Latency Analysis – 1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400" dirty="0"/>
              <a:t>Latency analysis with preference settings: asynchronous system/major partition frame/worst case as deadline/best case as empty queue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Latency results for end-to-end flow '</a:t>
            </a:r>
            <a:r>
              <a:rPr lang="en-US" sz="1400" dirty="0" err="1"/>
              <a:t>datasetProcessing.processingflow</a:t>
            </a:r>
            <a:r>
              <a:rPr lang="en-US" sz="1400" dirty="0"/>
              <a:t>' of system '</a:t>
            </a:r>
            <a:r>
              <a:rPr lang="en-US" sz="1400" dirty="0" err="1"/>
              <a:t>SensorProcessing.impl</a:t>
            </a:r>
            <a:r>
              <a:rPr lang="en-US" sz="1400" dirty="0"/>
              <a:t>',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 err="1"/>
              <a:t>Result,Min</a:t>
            </a:r>
            <a:r>
              <a:rPr lang="en-US" sz="1400" dirty="0"/>
              <a:t> </a:t>
            </a:r>
            <a:r>
              <a:rPr lang="en-US" sz="1400" dirty="0" err="1"/>
              <a:t>Specified,Min</a:t>
            </a:r>
            <a:r>
              <a:rPr lang="en-US" sz="1400" dirty="0"/>
              <a:t> </a:t>
            </a:r>
            <a:r>
              <a:rPr lang="en-US" sz="1400" dirty="0" err="1"/>
              <a:t>Actual,Min</a:t>
            </a:r>
            <a:r>
              <a:rPr lang="en-US" sz="1400" dirty="0"/>
              <a:t> </a:t>
            </a:r>
            <a:r>
              <a:rPr lang="en-US" sz="1400" dirty="0" err="1"/>
              <a:t>Method,Max</a:t>
            </a:r>
            <a:r>
              <a:rPr lang="en-US" sz="1400" dirty="0"/>
              <a:t> </a:t>
            </a:r>
            <a:r>
              <a:rPr lang="en-US" sz="1400" dirty="0" err="1"/>
              <a:t>Specified,Max</a:t>
            </a:r>
            <a:r>
              <a:rPr lang="en-US" sz="1400" dirty="0"/>
              <a:t> </a:t>
            </a:r>
            <a:r>
              <a:rPr lang="en-US" sz="1400" dirty="0" err="1"/>
              <a:t>Actual,Max</a:t>
            </a:r>
            <a:r>
              <a:rPr lang="en-US" sz="1400" dirty="0"/>
              <a:t> </a:t>
            </a:r>
            <a:r>
              <a:rPr lang="en-US" sz="1400" dirty="0" err="1"/>
              <a:t>Method,Comments</a:t>
            </a:r>
            <a:r>
              <a:rPr lang="en-US" sz="1400" dirty="0"/>
              <a:t>,</a:t>
            </a:r>
          </a:p>
          <a:p>
            <a:pPr marL="0" indent="0">
              <a:buNone/>
            </a:pPr>
            <a:r>
              <a:rPr lang="en-US" sz="1400" dirty="0"/>
              <a:t>thread datasetProcessing.dsrc,,0.0ms,no latency,,0.0ms,no latency,</a:t>
            </a:r>
          </a:p>
          <a:p>
            <a:pPr marL="0" indent="0">
              <a:buNone/>
            </a:pPr>
            <a:r>
              <a:rPr lang="en-US" sz="1400" dirty="0"/>
              <a:t>connection </a:t>
            </a:r>
            <a:r>
              <a:rPr lang="en-US" sz="1400" dirty="0" err="1"/>
              <a:t>dsrc.samplesOut</a:t>
            </a:r>
            <a:r>
              <a:rPr lang="en-US" sz="1400" dirty="0"/>
              <a:t> -&gt; tg.taskA.samplesIn,,0.0ms,no latency,,0.0ms,no latency,</a:t>
            </a:r>
          </a:p>
          <a:p>
            <a:pPr marL="0" indent="0">
              <a:buNone/>
            </a:pPr>
            <a:r>
              <a:rPr lang="en-US" sz="1400" dirty="0"/>
              <a:t>thread datasetProcessing.tg.taskA,,0.0ms,queued,,600.0ms,queued,Assume best case empty queue,</a:t>
            </a:r>
          </a:p>
          <a:p>
            <a:pPr marL="0" indent="0">
              <a:buNone/>
            </a:pPr>
            <a:r>
              <a:rPr lang="en-US" sz="1400" dirty="0"/>
              <a:t>thread datasetProcessing.tg.taskA,400.0ms,40.0ms,processing time,500.0ms,50.0ms,processing </a:t>
            </a:r>
            <a:r>
              <a:rPr lang="en-US" sz="1400" dirty="0" err="1"/>
              <a:t>time,Using</a:t>
            </a:r>
            <a:r>
              <a:rPr lang="en-US" sz="1400" dirty="0"/>
              <a:t> execution time as deadline was not set,</a:t>
            </a:r>
          </a:p>
          <a:p>
            <a:pPr marL="0" indent="0">
              <a:buNone/>
            </a:pPr>
            <a:r>
              <a:rPr lang="en-US" sz="1400" dirty="0"/>
              <a:t>connection </a:t>
            </a:r>
            <a:r>
              <a:rPr lang="en-US" sz="1400" dirty="0" err="1"/>
              <a:t>taskA.samplesOut</a:t>
            </a:r>
            <a:r>
              <a:rPr lang="en-US" sz="1400" dirty="0"/>
              <a:t> -&gt; taskB.samplesIn,,0.0ms,no latency,,0.0ms,no latency,</a:t>
            </a:r>
          </a:p>
          <a:p>
            <a:pPr marL="0" indent="0">
              <a:buNone/>
            </a:pPr>
            <a:r>
              <a:rPr lang="en-US" sz="1400" dirty="0"/>
              <a:t>thread datasetProcessing.tg.taskB,,0.0ms,queued,,360.0ms,queued,Assume best case empty queue,</a:t>
            </a:r>
          </a:p>
          <a:p>
            <a:pPr marL="0" indent="0">
              <a:buNone/>
            </a:pPr>
            <a:r>
              <a:rPr lang="en-US" sz="1400" dirty="0"/>
              <a:t>thread datasetProcessing.tg.taskB,200.0ms,20.0ms,processing time,300.0ms,30.0ms,processing </a:t>
            </a:r>
            <a:r>
              <a:rPr lang="en-US" sz="1400" dirty="0" err="1"/>
              <a:t>time,Using</a:t>
            </a:r>
            <a:r>
              <a:rPr lang="en-US" sz="1400" dirty="0"/>
              <a:t> execution time as deadline was not set,</a:t>
            </a:r>
          </a:p>
          <a:p>
            <a:pPr marL="0" indent="0">
              <a:buNone/>
            </a:pPr>
            <a:r>
              <a:rPr lang="en-US" sz="1400" dirty="0"/>
              <a:t>connection </a:t>
            </a:r>
            <a:r>
              <a:rPr lang="en-US" sz="1400" dirty="0" err="1"/>
              <a:t>taskB.samplesOut</a:t>
            </a:r>
            <a:r>
              <a:rPr lang="en-US" sz="1400" dirty="0"/>
              <a:t> -&gt; taskC.samplesIn,,0.0ms,no latency,,0.0ms,no latency,</a:t>
            </a:r>
          </a:p>
          <a:p>
            <a:pPr marL="0" indent="0">
              <a:buNone/>
            </a:pPr>
            <a:r>
              <a:rPr lang="en-US" sz="1400" dirty="0"/>
              <a:t>thread datasetProcessing.tg.taskC,,0.0ms,queued,,240.0ms,queued,Assume best case empty queue</a:t>
            </a:r>
            <a:r>
              <a:rPr lang="en-US" sz="1400" dirty="0" smtClean="0"/>
              <a:t>,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9728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OSATE Latency - 2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1400" dirty="0">
                <a:solidFill>
                  <a:prstClr val="black"/>
                </a:solidFill>
              </a:rPr>
              <a:t>thread datasetProcessing.tg.taskC,100.0ms,10.0ms,processing time,200.0ms,20.0ms,processing </a:t>
            </a:r>
            <a:r>
              <a:rPr lang="en-US" sz="1400" dirty="0" err="1">
                <a:solidFill>
                  <a:prstClr val="black"/>
                </a:solidFill>
              </a:rPr>
              <a:t>time,Using</a:t>
            </a:r>
            <a:r>
              <a:rPr lang="en-US" sz="1400" dirty="0">
                <a:solidFill>
                  <a:prstClr val="black"/>
                </a:solidFill>
              </a:rPr>
              <a:t> execution time as deadline was not set,</a:t>
            </a:r>
          </a:p>
          <a:p>
            <a:pPr marL="0" lvl="0" indent="0">
              <a:buNone/>
            </a:pPr>
            <a:r>
              <a:rPr lang="en-US" sz="1400" dirty="0">
                <a:solidFill>
                  <a:prstClr val="black"/>
                </a:solidFill>
              </a:rPr>
              <a:t>connection </a:t>
            </a:r>
            <a:r>
              <a:rPr lang="en-US" sz="1400" dirty="0" err="1">
                <a:solidFill>
                  <a:prstClr val="black"/>
                </a:solidFill>
              </a:rPr>
              <a:t>taskC.samplesOut</a:t>
            </a:r>
            <a:r>
              <a:rPr lang="en-US" sz="1400" dirty="0">
                <a:solidFill>
                  <a:prstClr val="black"/>
                </a:solidFill>
              </a:rPr>
              <a:t> -&gt; taskD.samplesIn,,0.0ms,no latency,,0.0ms,no latency,</a:t>
            </a:r>
          </a:p>
          <a:p>
            <a:pPr marL="0" lvl="0" indent="0">
              <a:buNone/>
            </a:pPr>
            <a:r>
              <a:rPr lang="en-US" sz="1400" dirty="0">
                <a:solidFill>
                  <a:prstClr val="black"/>
                </a:solidFill>
              </a:rPr>
              <a:t>thread datasetProcessing.tg.taskD,,0.0ms,queued,,360.0ms,queued,Assume best case empty queue,</a:t>
            </a:r>
          </a:p>
          <a:p>
            <a:pPr marL="0" lvl="0" indent="0">
              <a:buNone/>
            </a:pPr>
            <a:r>
              <a:rPr lang="en-US" sz="1400" dirty="0">
                <a:solidFill>
                  <a:prstClr val="black"/>
                </a:solidFill>
              </a:rPr>
              <a:t>thread datasetProcessing.tg.taskD,200.0ms,20.0ms,processing time,300.0ms,30.0ms,processing </a:t>
            </a:r>
            <a:r>
              <a:rPr lang="en-US" sz="1400" dirty="0" err="1">
                <a:solidFill>
                  <a:prstClr val="black"/>
                </a:solidFill>
              </a:rPr>
              <a:t>time,Using</a:t>
            </a:r>
            <a:r>
              <a:rPr lang="en-US" sz="1400" dirty="0">
                <a:solidFill>
                  <a:prstClr val="black"/>
                </a:solidFill>
              </a:rPr>
              <a:t> execution time as deadline was not set,</a:t>
            </a:r>
          </a:p>
          <a:p>
            <a:pPr marL="0" lvl="0" indent="0">
              <a:buNone/>
            </a:pPr>
            <a:r>
              <a:rPr lang="en-US" sz="1400" dirty="0">
                <a:solidFill>
                  <a:prstClr val="black"/>
                </a:solidFill>
              </a:rPr>
              <a:t>connection </a:t>
            </a:r>
            <a:r>
              <a:rPr lang="en-US" sz="1400" dirty="0" err="1">
                <a:solidFill>
                  <a:prstClr val="black"/>
                </a:solidFill>
              </a:rPr>
              <a:t>tg.taskD.samplesOut</a:t>
            </a:r>
            <a:r>
              <a:rPr lang="en-US" sz="1400" dirty="0">
                <a:solidFill>
                  <a:prstClr val="black"/>
                </a:solidFill>
              </a:rPr>
              <a:t> -&gt; dsnk.samplesIn,,0.0ms,no latency,,0.0ms,no latency,</a:t>
            </a:r>
          </a:p>
          <a:p>
            <a:pPr marL="0" lvl="0" indent="0">
              <a:buNone/>
            </a:pPr>
            <a:r>
              <a:rPr lang="en-US" sz="1400" dirty="0">
                <a:solidFill>
                  <a:prstClr val="black"/>
                </a:solidFill>
              </a:rPr>
              <a:t>thread datasetProcessing.dsnk,,0.0ms,no latency,,0.0ms,no latency,</a:t>
            </a:r>
          </a:p>
          <a:p>
            <a:pPr marL="0" lvl="0" indent="0">
              <a:buNone/>
            </a:pPr>
            <a:r>
              <a:rPr lang="en-US" sz="1400" dirty="0">
                <a:solidFill>
                  <a:prstClr val="black"/>
                </a:solidFill>
              </a:rPr>
              <a:t>Latency Total,900.0ms,90.0ms,,1300.0ms,1690.0ms,,</a:t>
            </a:r>
          </a:p>
          <a:p>
            <a:pPr marL="0" lvl="0" indent="0">
              <a:buNone/>
            </a:pPr>
            <a:r>
              <a:rPr lang="en-US" sz="1400" dirty="0">
                <a:solidFill>
                  <a:prstClr val="black"/>
                </a:solidFill>
              </a:rPr>
              <a:t>Specified End To End Latency,,1500.0ms,,,2000.0ms,,</a:t>
            </a:r>
          </a:p>
          <a:p>
            <a:pPr marL="0" lvl="0" indent="0">
              <a:buNone/>
            </a:pPr>
            <a:r>
              <a:rPr lang="en-US" sz="1400" dirty="0">
                <a:solidFill>
                  <a:prstClr val="black"/>
                </a:solidFill>
              </a:rPr>
              <a:t>End to end Latency Summary,</a:t>
            </a:r>
          </a:p>
          <a:p>
            <a:pPr marL="0" lvl="0" indent="0">
              <a:buNone/>
            </a:pPr>
            <a:r>
              <a:rPr lang="en-US" sz="1400" dirty="0" err="1">
                <a:solidFill>
                  <a:prstClr val="black"/>
                </a:solidFill>
              </a:rPr>
              <a:t>WARNING,Minimum</a:t>
            </a:r>
            <a:r>
              <a:rPr lang="en-US" sz="1400" dirty="0">
                <a:solidFill>
                  <a:prstClr val="black"/>
                </a:solidFill>
              </a:rPr>
              <a:t> specified flow latency total 900.0ms less than expected minimum end to end latency 1500.0ms (better response time),</a:t>
            </a:r>
          </a:p>
          <a:p>
            <a:pPr marL="0" lvl="0" indent="0">
              <a:buNone/>
            </a:pPr>
            <a:r>
              <a:rPr lang="en-US" sz="1400" dirty="0" err="1">
                <a:solidFill>
                  <a:prstClr val="black"/>
                </a:solidFill>
              </a:rPr>
              <a:t>WARNING,Minimum</a:t>
            </a:r>
            <a:r>
              <a:rPr lang="en-US" sz="1400" dirty="0">
                <a:solidFill>
                  <a:prstClr val="black"/>
                </a:solidFill>
              </a:rPr>
              <a:t> actual latency total 90.0ms less than expected minimum end to end latency 1500.0ms (faster actual minimum response time),</a:t>
            </a:r>
          </a:p>
          <a:p>
            <a:pPr marL="0" lvl="0" indent="0">
              <a:buNone/>
            </a:pPr>
            <a:r>
              <a:rPr lang="en-US" sz="1400" dirty="0" err="1">
                <a:solidFill>
                  <a:prstClr val="black"/>
                </a:solidFill>
              </a:rPr>
              <a:t>SUCCESS,Maximum</a:t>
            </a:r>
            <a:r>
              <a:rPr lang="en-US" sz="1400" dirty="0">
                <a:solidFill>
                  <a:prstClr val="black"/>
                </a:solidFill>
              </a:rPr>
              <a:t> actual latency total 1690.0ms is less or equal to expected maximum end to end latency 2000.0ms,</a:t>
            </a:r>
          </a:p>
          <a:p>
            <a:pPr marL="0" lvl="0" indent="0">
              <a:buNone/>
            </a:pPr>
            <a:r>
              <a:rPr lang="en-US" sz="1400" dirty="0" err="1">
                <a:solidFill>
                  <a:prstClr val="black"/>
                </a:solidFill>
              </a:rPr>
              <a:t>WARNING,Jitter</a:t>
            </a:r>
            <a:r>
              <a:rPr lang="en-US" sz="1400" dirty="0">
                <a:solidFill>
                  <a:prstClr val="black"/>
                </a:solidFill>
              </a:rPr>
              <a:t> of actual latency total 90.0..1690.0ms exceeds expected end to end latency jitter 1500.0..2000.0ms,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283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 annex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 smtClean="0"/>
              <a:t>Subprogram </a:t>
            </a:r>
            <a:r>
              <a:rPr lang="en-US" sz="1600" dirty="0" err="1" smtClean="0"/>
              <a:t>start_read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features</a:t>
            </a:r>
          </a:p>
          <a:p>
            <a:pPr marL="0" indent="0">
              <a:buNone/>
            </a:pPr>
            <a:r>
              <a:rPr lang="en-US" sz="1600" dirty="0" smtClean="0"/>
              <a:t>	debug</a:t>
            </a:r>
            <a:r>
              <a:rPr lang="en-US" sz="1600" dirty="0"/>
              <a:t>: </a:t>
            </a:r>
            <a:r>
              <a:rPr lang="en-US" sz="1600" dirty="0" smtClean="0"/>
              <a:t>in</a:t>
            </a:r>
            <a:r>
              <a:rPr lang="en-US" sz="1600" dirty="0"/>
              <a:t> </a:t>
            </a:r>
            <a:r>
              <a:rPr lang="en-US" sz="1600" dirty="0" smtClean="0"/>
              <a:t>parameter</a:t>
            </a:r>
            <a:r>
              <a:rPr lang="en-US" sz="1600" dirty="0"/>
              <a:t> </a:t>
            </a:r>
            <a:r>
              <a:rPr lang="en-US" sz="1600" dirty="0" smtClean="0"/>
              <a:t>Behavior</a:t>
            </a:r>
            <a:r>
              <a:rPr lang="en-US" sz="1600" dirty="0"/>
              <a:t>::</a:t>
            </a:r>
            <a:r>
              <a:rPr lang="en-US" sz="1600" dirty="0" err="1"/>
              <a:t>boolean</a:t>
            </a:r>
            <a:r>
              <a:rPr lang="en-US" sz="1600" dirty="0"/>
              <a:t>;</a:t>
            </a:r>
          </a:p>
          <a:p>
            <a:pPr marL="0" indent="0">
              <a:buNone/>
            </a:pPr>
            <a:r>
              <a:rPr lang="en-US" sz="1600" dirty="0" smtClean="0"/>
              <a:t>End </a:t>
            </a:r>
            <a:r>
              <a:rPr lang="en-US" sz="1600" dirty="0" err="1" smtClean="0"/>
              <a:t>start_read</a:t>
            </a:r>
            <a:r>
              <a:rPr lang="en-US" sz="1600" dirty="0"/>
              <a:t>;</a:t>
            </a:r>
          </a:p>
          <a:p>
            <a:pPr marL="0" indent="0">
              <a:buNone/>
            </a:pPr>
            <a:r>
              <a:rPr lang="en-US" sz="1600" dirty="0" smtClean="0"/>
              <a:t>Subprogram implementation </a:t>
            </a:r>
            <a:r>
              <a:rPr lang="en-US" sz="1600" dirty="0" err="1"/>
              <a:t>start_read.i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calls</a:t>
            </a:r>
          </a:p>
          <a:p>
            <a:pPr marL="0" indent="0">
              <a:buNone/>
            </a:pPr>
            <a:r>
              <a:rPr lang="en-US" sz="1600" dirty="0"/>
              <a:t>{</a:t>
            </a:r>
          </a:p>
          <a:p>
            <a:pPr marL="0" indent="0">
              <a:buNone/>
            </a:pPr>
            <a:r>
              <a:rPr lang="en-US" sz="1600" dirty="0" smtClean="0"/>
              <a:t>	p1</a:t>
            </a:r>
            <a:r>
              <a:rPr lang="en-US" sz="1600" dirty="0"/>
              <a:t>: </a:t>
            </a:r>
            <a:r>
              <a:rPr lang="en-US" sz="1600" dirty="0" smtClean="0"/>
              <a:t>subprogram</a:t>
            </a:r>
            <a:r>
              <a:rPr lang="en-US" sz="1600" dirty="0"/>
              <a:t> </a:t>
            </a:r>
            <a:r>
              <a:rPr lang="en-US" sz="1600" dirty="0" err="1" smtClean="0"/>
              <a:t>std</a:t>
            </a:r>
            <a:r>
              <a:rPr lang="en-US" sz="1600" dirty="0"/>
              <a:t>::print;</a:t>
            </a:r>
          </a:p>
          <a:p>
            <a:pPr marL="0" indent="0">
              <a:buNone/>
            </a:pPr>
            <a:r>
              <a:rPr lang="en-US" sz="1600" dirty="0"/>
              <a:t>};</a:t>
            </a:r>
          </a:p>
          <a:p>
            <a:pPr marL="0" indent="0">
              <a:buNone/>
            </a:pPr>
            <a:r>
              <a:rPr lang="en-US" sz="1400" dirty="0"/>
              <a:t>annex </a:t>
            </a:r>
            <a:r>
              <a:rPr lang="en-US" sz="1400" dirty="0" err="1"/>
              <a:t>behavior_specification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{**</a:t>
            </a:r>
          </a:p>
          <a:p>
            <a:pPr marL="0" indent="0">
              <a:buNone/>
            </a:pPr>
            <a:r>
              <a:rPr lang="en-US" sz="1400" dirty="0" smtClean="0"/>
              <a:t>	states</a:t>
            </a:r>
            <a:r>
              <a:rPr lang="en-US" sz="1400" dirty="0"/>
              <a:t> </a:t>
            </a:r>
            <a:r>
              <a:rPr lang="en-US" sz="1400" dirty="0" smtClean="0"/>
              <a:t>s0 </a:t>
            </a:r>
            <a:r>
              <a:rPr lang="en-US" sz="1400" dirty="0"/>
              <a:t>: </a:t>
            </a:r>
            <a:r>
              <a:rPr lang="en-US" sz="1400" dirty="0" smtClean="0"/>
              <a:t>initial state;</a:t>
            </a:r>
            <a:endParaRPr lang="en-US" sz="1400" dirty="0"/>
          </a:p>
          <a:p>
            <a:pPr marL="0" indent="0">
              <a:buNone/>
            </a:pPr>
            <a:r>
              <a:rPr lang="en-US" sz="1400" dirty="0" smtClean="0"/>
              <a:t>	s1 </a:t>
            </a:r>
            <a:r>
              <a:rPr lang="en-US" sz="1400" dirty="0"/>
              <a:t>: </a:t>
            </a:r>
            <a:r>
              <a:rPr lang="en-US" sz="1400" dirty="0" smtClean="0"/>
              <a:t>return state;</a:t>
            </a:r>
            <a:endParaRPr lang="en-US" sz="1400" dirty="0"/>
          </a:p>
          <a:p>
            <a:pPr marL="0" indent="0">
              <a:buNone/>
            </a:pPr>
            <a:r>
              <a:rPr lang="en-US" sz="1400" dirty="0" smtClean="0"/>
              <a:t>	transitions</a:t>
            </a:r>
            <a:endParaRPr lang="en-US" sz="1400" dirty="0"/>
          </a:p>
          <a:p>
            <a:pPr marL="0" indent="0">
              <a:buNone/>
            </a:pPr>
            <a:r>
              <a:rPr lang="en-US" sz="1400" dirty="0" smtClean="0"/>
              <a:t>		s0 </a:t>
            </a:r>
            <a:r>
              <a:rPr lang="en-US" sz="1400" dirty="0"/>
              <a:t>-[ </a:t>
            </a:r>
            <a:r>
              <a:rPr lang="en-US" sz="1400" dirty="0" smtClean="0"/>
              <a:t>on debug </a:t>
            </a:r>
            <a:r>
              <a:rPr lang="en-US" sz="1400" dirty="0"/>
              <a:t>]-&gt; s1 { </a:t>
            </a:r>
            <a:r>
              <a:rPr lang="en-US" sz="1400" dirty="0" err="1"/>
              <a:t>std</a:t>
            </a:r>
            <a:r>
              <a:rPr lang="en-US" sz="1400" dirty="0"/>
              <a:t>::print!; };</a:t>
            </a:r>
          </a:p>
          <a:p>
            <a:pPr marL="0" indent="0">
              <a:buNone/>
            </a:pPr>
            <a:r>
              <a:rPr lang="en-US" sz="1400" dirty="0" smtClean="0"/>
              <a:t>		s0 </a:t>
            </a:r>
            <a:r>
              <a:rPr lang="en-US" sz="1400" dirty="0"/>
              <a:t>-[ </a:t>
            </a:r>
            <a:r>
              <a:rPr lang="en-US" sz="1400" dirty="0" smtClean="0"/>
              <a:t>on</a:t>
            </a:r>
            <a:r>
              <a:rPr lang="en-US" sz="1400" dirty="0"/>
              <a:t> </a:t>
            </a:r>
            <a:r>
              <a:rPr lang="en-US" sz="1400" dirty="0" smtClean="0"/>
              <a:t>not </a:t>
            </a:r>
            <a:r>
              <a:rPr lang="en-US" sz="1400" dirty="0"/>
              <a:t>debug ]-&gt; s1 {};</a:t>
            </a:r>
          </a:p>
          <a:p>
            <a:pPr marL="0" indent="0">
              <a:buNone/>
            </a:pPr>
            <a:r>
              <a:rPr lang="en-US" sz="1400" dirty="0" smtClean="0"/>
              <a:t>	**};</a:t>
            </a:r>
            <a:endParaRPr lang="en-US" sz="1400" dirty="0"/>
          </a:p>
          <a:p>
            <a:pPr marL="0" indent="0">
              <a:buNone/>
            </a:pPr>
            <a:r>
              <a:rPr lang="en-US" sz="1400" dirty="0" smtClean="0"/>
              <a:t>End </a:t>
            </a:r>
            <a:r>
              <a:rPr lang="en-US" sz="1400" dirty="0" err="1" smtClean="0"/>
              <a:t>start_read</a:t>
            </a:r>
            <a:r>
              <a:rPr lang="en-US" sz="1400" dirty="0"/>
              <a:t>;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35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400" dirty="0"/>
              <a:t>t</a:t>
            </a:r>
            <a:r>
              <a:rPr lang="en-US" sz="1400" dirty="0" smtClean="0"/>
              <a:t>hread ctrl</a:t>
            </a:r>
          </a:p>
          <a:p>
            <a:pPr marL="0" indent="0">
              <a:buNone/>
            </a:pPr>
            <a:r>
              <a:rPr lang="en-US" sz="1400" dirty="0"/>
              <a:t>f</a:t>
            </a:r>
            <a:r>
              <a:rPr lang="en-US" sz="1400" dirty="0" smtClean="0"/>
              <a:t>eatures</a:t>
            </a:r>
          </a:p>
          <a:p>
            <a:pPr marL="0" indent="0">
              <a:buNone/>
            </a:pPr>
            <a:r>
              <a:rPr lang="en-US" sz="1400" dirty="0" smtClean="0"/>
              <a:t>	</a:t>
            </a:r>
            <a:r>
              <a:rPr lang="en-US" sz="1400" dirty="0" err="1" smtClean="0"/>
              <a:t>r_s_d_acc</a:t>
            </a:r>
            <a:r>
              <a:rPr lang="en-US" sz="1400" dirty="0" smtClean="0"/>
              <a:t>: requires subprogram access </a:t>
            </a:r>
            <a:r>
              <a:rPr lang="en-US" sz="1400" dirty="0" err="1" smtClean="0"/>
              <a:t>scale_data.sensor</a:t>
            </a:r>
            <a:r>
              <a:rPr lang="en-US" sz="1400" dirty="0" smtClean="0"/>
              <a:t>;</a:t>
            </a:r>
          </a:p>
          <a:p>
            <a:pPr marL="0" indent="0">
              <a:buNone/>
            </a:pPr>
            <a:r>
              <a:rPr lang="en-US" sz="1400" dirty="0"/>
              <a:t>	</a:t>
            </a:r>
            <a:r>
              <a:rPr lang="en-US" sz="1400" dirty="0" err="1" smtClean="0"/>
              <a:t>v_acc</a:t>
            </a:r>
            <a:r>
              <a:rPr lang="en-US" sz="1400" dirty="0" smtClean="0"/>
              <a:t>: </a:t>
            </a:r>
            <a:r>
              <a:rPr lang="en-US" sz="1400" dirty="0"/>
              <a:t>requires subprogram access </a:t>
            </a:r>
            <a:r>
              <a:rPr lang="en-US" sz="1400" dirty="0" err="1" smtClean="0"/>
              <a:t>verify.basic</a:t>
            </a:r>
            <a:r>
              <a:rPr lang="en-US" sz="1400" dirty="0" smtClean="0"/>
              <a:t>;</a:t>
            </a:r>
          </a:p>
          <a:p>
            <a:pPr marL="0" indent="0">
              <a:buNone/>
            </a:pPr>
            <a:r>
              <a:rPr lang="en-US" sz="1400" dirty="0"/>
              <a:t>e</a:t>
            </a:r>
            <a:r>
              <a:rPr lang="en-US" sz="1400" dirty="0" smtClean="0"/>
              <a:t>nd ctrl;</a:t>
            </a:r>
          </a:p>
          <a:p>
            <a:pPr marL="0" indent="0">
              <a:buNone/>
            </a:pPr>
            <a:r>
              <a:rPr lang="en-US" sz="1400" dirty="0"/>
              <a:t>t</a:t>
            </a:r>
            <a:r>
              <a:rPr lang="en-US" sz="1400" dirty="0" smtClean="0"/>
              <a:t>hread implementation </a:t>
            </a:r>
            <a:r>
              <a:rPr lang="en-US" sz="1400" dirty="0" err="1" smtClean="0"/>
              <a:t>ctrl.basic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/>
              <a:t>c</a:t>
            </a:r>
            <a:r>
              <a:rPr lang="en-US" sz="1400" dirty="0" smtClean="0"/>
              <a:t>alls</a:t>
            </a:r>
          </a:p>
          <a:p>
            <a:pPr marL="0" indent="0">
              <a:buNone/>
            </a:pPr>
            <a:r>
              <a:rPr lang="en-US" sz="1400" dirty="0"/>
              <a:t>	</a:t>
            </a:r>
            <a:r>
              <a:rPr lang="en-US" sz="1400" dirty="0" err="1" smtClean="0"/>
              <a:t>basic_calls</a:t>
            </a:r>
            <a:r>
              <a:rPr lang="en-US" sz="1400" dirty="0" smtClean="0"/>
              <a:t>:{</a:t>
            </a:r>
          </a:p>
          <a:p>
            <a:pPr marL="0" indent="0">
              <a:buNone/>
            </a:pPr>
            <a:r>
              <a:rPr lang="en-US" sz="1400" dirty="0"/>
              <a:t>	</a:t>
            </a:r>
            <a:r>
              <a:rPr lang="en-US" sz="1400" dirty="0" smtClean="0"/>
              <a:t>	</a:t>
            </a:r>
            <a:r>
              <a:rPr lang="en-US" sz="1400" dirty="0" err="1" smtClean="0"/>
              <a:t>verify_locals</a:t>
            </a:r>
            <a:r>
              <a:rPr lang="en-US" sz="1400" dirty="0" smtClean="0"/>
              <a:t>: subprogram </a:t>
            </a:r>
            <a:r>
              <a:rPr lang="en-US" sz="1400" dirty="0" err="1" smtClean="0"/>
              <a:t>v_acc</a:t>
            </a:r>
            <a:r>
              <a:rPr lang="en-US" sz="1400" dirty="0" smtClean="0"/>
              <a:t>;</a:t>
            </a:r>
          </a:p>
          <a:p>
            <a:pPr marL="0" indent="0">
              <a:buNone/>
            </a:pPr>
            <a:r>
              <a:rPr lang="en-US" sz="1400" dirty="0"/>
              <a:t>	</a:t>
            </a:r>
            <a:r>
              <a:rPr lang="en-US" sz="1400" dirty="0" smtClean="0"/>
              <a:t>	</a:t>
            </a:r>
            <a:r>
              <a:rPr lang="en-US" sz="1400" dirty="0" err="1" smtClean="0"/>
              <a:t>scale_remote</a:t>
            </a:r>
            <a:r>
              <a:rPr lang="en-US" sz="1400" dirty="0" smtClean="0"/>
              <a:t>: subprogram </a:t>
            </a:r>
            <a:r>
              <a:rPr lang="en-US" sz="1400" dirty="0" err="1" smtClean="0"/>
              <a:t>r_s_d_acc</a:t>
            </a:r>
            <a:r>
              <a:rPr lang="en-US" sz="1400" dirty="0" smtClean="0"/>
              <a:t>;</a:t>
            </a:r>
          </a:p>
          <a:p>
            <a:pPr marL="0" indent="0">
              <a:buNone/>
            </a:pPr>
            <a:r>
              <a:rPr lang="en-US" sz="1400" dirty="0"/>
              <a:t>}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/>
              <a:t>e</a:t>
            </a:r>
            <a:r>
              <a:rPr lang="en-US" sz="1400" dirty="0" smtClean="0"/>
              <a:t>nd </a:t>
            </a:r>
            <a:r>
              <a:rPr lang="en-US" sz="1400" dirty="0" err="1" smtClean="0"/>
              <a:t>ctrl.basic</a:t>
            </a:r>
            <a:r>
              <a:rPr lang="en-US" sz="1400" dirty="0" smtClean="0"/>
              <a:t>;</a:t>
            </a:r>
          </a:p>
          <a:p>
            <a:pPr marL="0" indent="0">
              <a:buNone/>
            </a:pPr>
            <a:r>
              <a:rPr lang="en-US" sz="1400" dirty="0"/>
              <a:t>p</a:t>
            </a:r>
            <a:r>
              <a:rPr lang="en-US" sz="1400" dirty="0" smtClean="0"/>
              <a:t>rocess </a:t>
            </a:r>
            <a:r>
              <a:rPr lang="en-US" sz="1400" dirty="0" err="1" smtClean="0"/>
              <a:t>ctrl_process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features</a:t>
            </a:r>
          </a:p>
          <a:p>
            <a:pPr marL="0" indent="0">
              <a:buNone/>
            </a:pPr>
            <a:r>
              <a:rPr lang="en-US" sz="1400" dirty="0"/>
              <a:t>	</a:t>
            </a:r>
            <a:r>
              <a:rPr lang="en-US" sz="1400" dirty="0" err="1" smtClean="0"/>
              <a:t>r_s_d_acc</a:t>
            </a:r>
            <a:r>
              <a:rPr lang="en-US" sz="1400" dirty="0" smtClean="0"/>
              <a:t>: requires subprogram access  </a:t>
            </a:r>
            <a:r>
              <a:rPr lang="en-US" sz="1400" dirty="0" err="1" smtClean="0"/>
              <a:t>scale_data.sensor</a:t>
            </a:r>
            <a:r>
              <a:rPr lang="en-US" sz="1400" dirty="0" smtClean="0"/>
              <a:t>;</a:t>
            </a:r>
          </a:p>
          <a:p>
            <a:pPr marL="0" indent="0">
              <a:buNone/>
            </a:pPr>
            <a:r>
              <a:rPr lang="en-US" sz="1400" dirty="0"/>
              <a:t>e</a:t>
            </a:r>
            <a:r>
              <a:rPr lang="en-US" sz="1400" dirty="0" smtClean="0"/>
              <a:t>nd </a:t>
            </a:r>
            <a:r>
              <a:rPr lang="en-US" sz="1400" dirty="0" err="1" smtClean="0"/>
              <a:t>ctrl_process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3646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Content Placeholder 19" descr="The History of &lt;strong&gt;RAM&lt;/strong&gt;: A Trip down &lt;strong&gt;Memory&lt;/strong&gt; Lan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512521">
            <a:off x="5532548" y="5583985"/>
            <a:ext cx="1930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Content Placeholder 19" descr="The History of &lt;strong&gt;RAM&lt;/strong&gt;: A Trip down &lt;strong&gt;Memory&lt;/strong&gt; Lan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2521">
            <a:off x="1122895" y="5265383"/>
            <a:ext cx="2540000" cy="1905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Remote calls to subprograms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914400" y="3733800"/>
            <a:ext cx="228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143000" y="3733800"/>
            <a:ext cx="0" cy="2819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43000" y="6553200"/>
            <a:ext cx="1905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2991099" y="3733800"/>
            <a:ext cx="56901" cy="2819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>
            <a:off x="1371601" y="3790950"/>
            <a:ext cx="342900" cy="1304925"/>
          </a:xfrm>
          <a:custGeom>
            <a:avLst/>
            <a:gdLst>
              <a:gd name="connsiteX0" fmla="*/ 142875 w 342900"/>
              <a:gd name="connsiteY0" fmla="*/ 0 h 1304925"/>
              <a:gd name="connsiteX1" fmla="*/ 57150 w 342900"/>
              <a:gd name="connsiteY1" fmla="*/ 66675 h 1304925"/>
              <a:gd name="connsiteX2" fmla="*/ 66675 w 342900"/>
              <a:gd name="connsiteY2" fmla="*/ 104775 h 1304925"/>
              <a:gd name="connsiteX3" fmla="*/ 95250 w 342900"/>
              <a:gd name="connsiteY3" fmla="*/ 123825 h 1304925"/>
              <a:gd name="connsiteX4" fmla="*/ 152400 w 342900"/>
              <a:gd name="connsiteY4" fmla="*/ 171450 h 1304925"/>
              <a:gd name="connsiteX5" fmla="*/ 190500 w 342900"/>
              <a:gd name="connsiteY5" fmla="*/ 180975 h 1304925"/>
              <a:gd name="connsiteX6" fmla="*/ 228600 w 342900"/>
              <a:gd name="connsiteY6" fmla="*/ 200025 h 1304925"/>
              <a:gd name="connsiteX7" fmla="*/ 266700 w 342900"/>
              <a:gd name="connsiteY7" fmla="*/ 209550 h 1304925"/>
              <a:gd name="connsiteX8" fmla="*/ 342900 w 342900"/>
              <a:gd name="connsiteY8" fmla="*/ 247650 h 1304925"/>
              <a:gd name="connsiteX9" fmla="*/ 333375 w 342900"/>
              <a:gd name="connsiteY9" fmla="*/ 314325 h 1304925"/>
              <a:gd name="connsiteX10" fmla="*/ 247650 w 342900"/>
              <a:gd name="connsiteY10" fmla="*/ 390525 h 1304925"/>
              <a:gd name="connsiteX11" fmla="*/ 238125 w 342900"/>
              <a:gd name="connsiteY11" fmla="*/ 419100 h 1304925"/>
              <a:gd name="connsiteX12" fmla="*/ 228600 w 342900"/>
              <a:gd name="connsiteY12" fmla="*/ 476250 h 1304925"/>
              <a:gd name="connsiteX13" fmla="*/ 190500 w 342900"/>
              <a:gd name="connsiteY13" fmla="*/ 485775 h 1304925"/>
              <a:gd name="connsiteX14" fmla="*/ 152400 w 342900"/>
              <a:gd name="connsiteY14" fmla="*/ 523875 h 1304925"/>
              <a:gd name="connsiteX15" fmla="*/ 76200 w 342900"/>
              <a:gd name="connsiteY15" fmla="*/ 638175 h 1304925"/>
              <a:gd name="connsiteX16" fmla="*/ 47625 w 342900"/>
              <a:gd name="connsiteY16" fmla="*/ 666750 h 1304925"/>
              <a:gd name="connsiteX17" fmla="*/ 0 w 342900"/>
              <a:gd name="connsiteY17" fmla="*/ 714375 h 1304925"/>
              <a:gd name="connsiteX18" fmla="*/ 9525 w 342900"/>
              <a:gd name="connsiteY18" fmla="*/ 752475 h 1304925"/>
              <a:gd name="connsiteX19" fmla="*/ 66675 w 342900"/>
              <a:gd name="connsiteY19" fmla="*/ 790575 h 1304925"/>
              <a:gd name="connsiteX20" fmla="*/ 85725 w 342900"/>
              <a:gd name="connsiteY20" fmla="*/ 819150 h 1304925"/>
              <a:gd name="connsiteX21" fmla="*/ 123825 w 342900"/>
              <a:gd name="connsiteY21" fmla="*/ 828675 h 1304925"/>
              <a:gd name="connsiteX22" fmla="*/ 152400 w 342900"/>
              <a:gd name="connsiteY22" fmla="*/ 838200 h 1304925"/>
              <a:gd name="connsiteX23" fmla="*/ 171450 w 342900"/>
              <a:gd name="connsiteY23" fmla="*/ 866775 h 1304925"/>
              <a:gd name="connsiteX24" fmla="*/ 161925 w 342900"/>
              <a:gd name="connsiteY24" fmla="*/ 981075 h 1304925"/>
              <a:gd name="connsiteX25" fmla="*/ 142875 w 342900"/>
              <a:gd name="connsiteY25" fmla="*/ 1057275 h 1304925"/>
              <a:gd name="connsiteX26" fmla="*/ 171450 w 342900"/>
              <a:gd name="connsiteY26" fmla="*/ 1304925 h 130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42900" h="1304925">
                <a:moveTo>
                  <a:pt x="142875" y="0"/>
                </a:moveTo>
                <a:cubicBezTo>
                  <a:pt x="114300" y="22225"/>
                  <a:pt x="48370" y="31555"/>
                  <a:pt x="57150" y="66675"/>
                </a:cubicBezTo>
                <a:cubicBezTo>
                  <a:pt x="60325" y="79375"/>
                  <a:pt x="59413" y="93883"/>
                  <a:pt x="66675" y="104775"/>
                </a:cubicBezTo>
                <a:cubicBezTo>
                  <a:pt x="73025" y="114300"/>
                  <a:pt x="86456" y="116496"/>
                  <a:pt x="95250" y="123825"/>
                </a:cubicBezTo>
                <a:cubicBezTo>
                  <a:pt x="119482" y="144018"/>
                  <a:pt x="123187" y="158930"/>
                  <a:pt x="152400" y="171450"/>
                </a:cubicBezTo>
                <a:cubicBezTo>
                  <a:pt x="164432" y="176607"/>
                  <a:pt x="178243" y="176378"/>
                  <a:pt x="190500" y="180975"/>
                </a:cubicBezTo>
                <a:cubicBezTo>
                  <a:pt x="203795" y="185961"/>
                  <a:pt x="215305" y="195039"/>
                  <a:pt x="228600" y="200025"/>
                </a:cubicBezTo>
                <a:cubicBezTo>
                  <a:pt x="240857" y="204622"/>
                  <a:pt x="254281" y="205410"/>
                  <a:pt x="266700" y="209550"/>
                </a:cubicBezTo>
                <a:cubicBezTo>
                  <a:pt x="313303" y="225084"/>
                  <a:pt x="307899" y="224316"/>
                  <a:pt x="342900" y="247650"/>
                </a:cubicBezTo>
                <a:cubicBezTo>
                  <a:pt x="339725" y="269875"/>
                  <a:pt x="344019" y="294558"/>
                  <a:pt x="333375" y="314325"/>
                </a:cubicBezTo>
                <a:cubicBezTo>
                  <a:pt x="315106" y="348252"/>
                  <a:pt x="278680" y="369838"/>
                  <a:pt x="247650" y="390525"/>
                </a:cubicBezTo>
                <a:cubicBezTo>
                  <a:pt x="244475" y="400050"/>
                  <a:pt x="240303" y="409299"/>
                  <a:pt x="238125" y="419100"/>
                </a:cubicBezTo>
                <a:cubicBezTo>
                  <a:pt x="233935" y="437953"/>
                  <a:pt x="239825" y="460535"/>
                  <a:pt x="228600" y="476250"/>
                </a:cubicBezTo>
                <a:cubicBezTo>
                  <a:pt x="220991" y="486902"/>
                  <a:pt x="203200" y="482600"/>
                  <a:pt x="190500" y="485775"/>
                </a:cubicBezTo>
                <a:cubicBezTo>
                  <a:pt x="177800" y="498475"/>
                  <a:pt x="163176" y="509507"/>
                  <a:pt x="152400" y="523875"/>
                </a:cubicBezTo>
                <a:cubicBezTo>
                  <a:pt x="124926" y="560507"/>
                  <a:pt x="108579" y="605796"/>
                  <a:pt x="76200" y="638175"/>
                </a:cubicBezTo>
                <a:cubicBezTo>
                  <a:pt x="66675" y="647700"/>
                  <a:pt x="56249" y="656402"/>
                  <a:pt x="47625" y="666750"/>
                </a:cubicBezTo>
                <a:cubicBezTo>
                  <a:pt x="7938" y="714375"/>
                  <a:pt x="52387" y="679450"/>
                  <a:pt x="0" y="714375"/>
                </a:cubicBezTo>
                <a:cubicBezTo>
                  <a:pt x="3175" y="727075"/>
                  <a:pt x="905" y="742623"/>
                  <a:pt x="9525" y="752475"/>
                </a:cubicBezTo>
                <a:cubicBezTo>
                  <a:pt x="24602" y="769705"/>
                  <a:pt x="66675" y="790575"/>
                  <a:pt x="66675" y="790575"/>
                </a:cubicBezTo>
                <a:cubicBezTo>
                  <a:pt x="73025" y="800100"/>
                  <a:pt x="76200" y="812800"/>
                  <a:pt x="85725" y="819150"/>
                </a:cubicBezTo>
                <a:cubicBezTo>
                  <a:pt x="96617" y="826412"/>
                  <a:pt x="111238" y="825079"/>
                  <a:pt x="123825" y="828675"/>
                </a:cubicBezTo>
                <a:cubicBezTo>
                  <a:pt x="133479" y="831433"/>
                  <a:pt x="142875" y="835025"/>
                  <a:pt x="152400" y="838200"/>
                </a:cubicBezTo>
                <a:cubicBezTo>
                  <a:pt x="158750" y="847725"/>
                  <a:pt x="170689" y="855353"/>
                  <a:pt x="171450" y="866775"/>
                </a:cubicBezTo>
                <a:cubicBezTo>
                  <a:pt x="173993" y="904922"/>
                  <a:pt x="166392" y="943105"/>
                  <a:pt x="161925" y="981075"/>
                </a:cubicBezTo>
                <a:cubicBezTo>
                  <a:pt x="157745" y="1016602"/>
                  <a:pt x="152983" y="1026950"/>
                  <a:pt x="142875" y="1057275"/>
                </a:cubicBezTo>
                <a:cubicBezTo>
                  <a:pt x="152774" y="1294847"/>
                  <a:pt x="98472" y="1231947"/>
                  <a:pt x="171450" y="1304925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895477" y="3724275"/>
            <a:ext cx="342900" cy="1304925"/>
          </a:xfrm>
          <a:custGeom>
            <a:avLst/>
            <a:gdLst>
              <a:gd name="connsiteX0" fmla="*/ 142875 w 342900"/>
              <a:gd name="connsiteY0" fmla="*/ 0 h 1304925"/>
              <a:gd name="connsiteX1" fmla="*/ 57150 w 342900"/>
              <a:gd name="connsiteY1" fmla="*/ 66675 h 1304925"/>
              <a:gd name="connsiteX2" fmla="*/ 66675 w 342900"/>
              <a:gd name="connsiteY2" fmla="*/ 104775 h 1304925"/>
              <a:gd name="connsiteX3" fmla="*/ 95250 w 342900"/>
              <a:gd name="connsiteY3" fmla="*/ 123825 h 1304925"/>
              <a:gd name="connsiteX4" fmla="*/ 152400 w 342900"/>
              <a:gd name="connsiteY4" fmla="*/ 171450 h 1304925"/>
              <a:gd name="connsiteX5" fmla="*/ 190500 w 342900"/>
              <a:gd name="connsiteY5" fmla="*/ 180975 h 1304925"/>
              <a:gd name="connsiteX6" fmla="*/ 228600 w 342900"/>
              <a:gd name="connsiteY6" fmla="*/ 200025 h 1304925"/>
              <a:gd name="connsiteX7" fmla="*/ 266700 w 342900"/>
              <a:gd name="connsiteY7" fmla="*/ 209550 h 1304925"/>
              <a:gd name="connsiteX8" fmla="*/ 342900 w 342900"/>
              <a:gd name="connsiteY8" fmla="*/ 247650 h 1304925"/>
              <a:gd name="connsiteX9" fmla="*/ 333375 w 342900"/>
              <a:gd name="connsiteY9" fmla="*/ 314325 h 1304925"/>
              <a:gd name="connsiteX10" fmla="*/ 247650 w 342900"/>
              <a:gd name="connsiteY10" fmla="*/ 390525 h 1304925"/>
              <a:gd name="connsiteX11" fmla="*/ 238125 w 342900"/>
              <a:gd name="connsiteY11" fmla="*/ 419100 h 1304925"/>
              <a:gd name="connsiteX12" fmla="*/ 228600 w 342900"/>
              <a:gd name="connsiteY12" fmla="*/ 476250 h 1304925"/>
              <a:gd name="connsiteX13" fmla="*/ 190500 w 342900"/>
              <a:gd name="connsiteY13" fmla="*/ 485775 h 1304925"/>
              <a:gd name="connsiteX14" fmla="*/ 152400 w 342900"/>
              <a:gd name="connsiteY14" fmla="*/ 523875 h 1304925"/>
              <a:gd name="connsiteX15" fmla="*/ 76200 w 342900"/>
              <a:gd name="connsiteY15" fmla="*/ 638175 h 1304925"/>
              <a:gd name="connsiteX16" fmla="*/ 47625 w 342900"/>
              <a:gd name="connsiteY16" fmla="*/ 666750 h 1304925"/>
              <a:gd name="connsiteX17" fmla="*/ 0 w 342900"/>
              <a:gd name="connsiteY17" fmla="*/ 714375 h 1304925"/>
              <a:gd name="connsiteX18" fmla="*/ 9525 w 342900"/>
              <a:gd name="connsiteY18" fmla="*/ 752475 h 1304925"/>
              <a:gd name="connsiteX19" fmla="*/ 66675 w 342900"/>
              <a:gd name="connsiteY19" fmla="*/ 790575 h 1304925"/>
              <a:gd name="connsiteX20" fmla="*/ 85725 w 342900"/>
              <a:gd name="connsiteY20" fmla="*/ 819150 h 1304925"/>
              <a:gd name="connsiteX21" fmla="*/ 123825 w 342900"/>
              <a:gd name="connsiteY21" fmla="*/ 828675 h 1304925"/>
              <a:gd name="connsiteX22" fmla="*/ 152400 w 342900"/>
              <a:gd name="connsiteY22" fmla="*/ 838200 h 1304925"/>
              <a:gd name="connsiteX23" fmla="*/ 171450 w 342900"/>
              <a:gd name="connsiteY23" fmla="*/ 866775 h 1304925"/>
              <a:gd name="connsiteX24" fmla="*/ 161925 w 342900"/>
              <a:gd name="connsiteY24" fmla="*/ 981075 h 1304925"/>
              <a:gd name="connsiteX25" fmla="*/ 142875 w 342900"/>
              <a:gd name="connsiteY25" fmla="*/ 1057275 h 1304925"/>
              <a:gd name="connsiteX26" fmla="*/ 171450 w 342900"/>
              <a:gd name="connsiteY26" fmla="*/ 1304925 h 130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42900" h="1304925">
                <a:moveTo>
                  <a:pt x="142875" y="0"/>
                </a:moveTo>
                <a:cubicBezTo>
                  <a:pt x="114300" y="22225"/>
                  <a:pt x="48370" y="31555"/>
                  <a:pt x="57150" y="66675"/>
                </a:cubicBezTo>
                <a:cubicBezTo>
                  <a:pt x="60325" y="79375"/>
                  <a:pt x="59413" y="93883"/>
                  <a:pt x="66675" y="104775"/>
                </a:cubicBezTo>
                <a:cubicBezTo>
                  <a:pt x="73025" y="114300"/>
                  <a:pt x="86456" y="116496"/>
                  <a:pt x="95250" y="123825"/>
                </a:cubicBezTo>
                <a:cubicBezTo>
                  <a:pt x="119482" y="144018"/>
                  <a:pt x="123187" y="158930"/>
                  <a:pt x="152400" y="171450"/>
                </a:cubicBezTo>
                <a:cubicBezTo>
                  <a:pt x="164432" y="176607"/>
                  <a:pt x="178243" y="176378"/>
                  <a:pt x="190500" y="180975"/>
                </a:cubicBezTo>
                <a:cubicBezTo>
                  <a:pt x="203795" y="185961"/>
                  <a:pt x="215305" y="195039"/>
                  <a:pt x="228600" y="200025"/>
                </a:cubicBezTo>
                <a:cubicBezTo>
                  <a:pt x="240857" y="204622"/>
                  <a:pt x="254281" y="205410"/>
                  <a:pt x="266700" y="209550"/>
                </a:cubicBezTo>
                <a:cubicBezTo>
                  <a:pt x="313303" y="225084"/>
                  <a:pt x="307899" y="224316"/>
                  <a:pt x="342900" y="247650"/>
                </a:cubicBezTo>
                <a:cubicBezTo>
                  <a:pt x="339725" y="269875"/>
                  <a:pt x="344019" y="294558"/>
                  <a:pt x="333375" y="314325"/>
                </a:cubicBezTo>
                <a:cubicBezTo>
                  <a:pt x="315106" y="348252"/>
                  <a:pt x="278680" y="369838"/>
                  <a:pt x="247650" y="390525"/>
                </a:cubicBezTo>
                <a:cubicBezTo>
                  <a:pt x="244475" y="400050"/>
                  <a:pt x="240303" y="409299"/>
                  <a:pt x="238125" y="419100"/>
                </a:cubicBezTo>
                <a:cubicBezTo>
                  <a:pt x="233935" y="437953"/>
                  <a:pt x="239825" y="460535"/>
                  <a:pt x="228600" y="476250"/>
                </a:cubicBezTo>
                <a:cubicBezTo>
                  <a:pt x="220991" y="486902"/>
                  <a:pt x="203200" y="482600"/>
                  <a:pt x="190500" y="485775"/>
                </a:cubicBezTo>
                <a:cubicBezTo>
                  <a:pt x="177800" y="498475"/>
                  <a:pt x="163176" y="509507"/>
                  <a:pt x="152400" y="523875"/>
                </a:cubicBezTo>
                <a:cubicBezTo>
                  <a:pt x="124926" y="560507"/>
                  <a:pt x="108579" y="605796"/>
                  <a:pt x="76200" y="638175"/>
                </a:cubicBezTo>
                <a:cubicBezTo>
                  <a:pt x="66675" y="647700"/>
                  <a:pt x="56249" y="656402"/>
                  <a:pt x="47625" y="666750"/>
                </a:cubicBezTo>
                <a:cubicBezTo>
                  <a:pt x="7938" y="714375"/>
                  <a:pt x="52387" y="679450"/>
                  <a:pt x="0" y="714375"/>
                </a:cubicBezTo>
                <a:cubicBezTo>
                  <a:pt x="3175" y="727075"/>
                  <a:pt x="905" y="742623"/>
                  <a:pt x="9525" y="752475"/>
                </a:cubicBezTo>
                <a:cubicBezTo>
                  <a:pt x="24602" y="769705"/>
                  <a:pt x="66675" y="790575"/>
                  <a:pt x="66675" y="790575"/>
                </a:cubicBezTo>
                <a:cubicBezTo>
                  <a:pt x="73025" y="800100"/>
                  <a:pt x="76200" y="812800"/>
                  <a:pt x="85725" y="819150"/>
                </a:cubicBezTo>
                <a:cubicBezTo>
                  <a:pt x="96617" y="826412"/>
                  <a:pt x="111238" y="825079"/>
                  <a:pt x="123825" y="828675"/>
                </a:cubicBezTo>
                <a:cubicBezTo>
                  <a:pt x="133479" y="831433"/>
                  <a:pt x="142875" y="835025"/>
                  <a:pt x="152400" y="838200"/>
                </a:cubicBezTo>
                <a:cubicBezTo>
                  <a:pt x="158750" y="847725"/>
                  <a:pt x="170689" y="855353"/>
                  <a:pt x="171450" y="866775"/>
                </a:cubicBezTo>
                <a:cubicBezTo>
                  <a:pt x="173993" y="904922"/>
                  <a:pt x="166392" y="943105"/>
                  <a:pt x="161925" y="981075"/>
                </a:cubicBezTo>
                <a:cubicBezTo>
                  <a:pt x="157745" y="1016602"/>
                  <a:pt x="152983" y="1026950"/>
                  <a:pt x="142875" y="1057275"/>
                </a:cubicBezTo>
                <a:cubicBezTo>
                  <a:pt x="152774" y="1294847"/>
                  <a:pt x="98472" y="1231947"/>
                  <a:pt x="171450" y="1304925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419353" y="4037808"/>
            <a:ext cx="342900" cy="1304925"/>
          </a:xfrm>
          <a:custGeom>
            <a:avLst/>
            <a:gdLst>
              <a:gd name="connsiteX0" fmla="*/ 142875 w 342900"/>
              <a:gd name="connsiteY0" fmla="*/ 0 h 1304925"/>
              <a:gd name="connsiteX1" fmla="*/ 57150 w 342900"/>
              <a:gd name="connsiteY1" fmla="*/ 66675 h 1304925"/>
              <a:gd name="connsiteX2" fmla="*/ 66675 w 342900"/>
              <a:gd name="connsiteY2" fmla="*/ 104775 h 1304925"/>
              <a:gd name="connsiteX3" fmla="*/ 95250 w 342900"/>
              <a:gd name="connsiteY3" fmla="*/ 123825 h 1304925"/>
              <a:gd name="connsiteX4" fmla="*/ 152400 w 342900"/>
              <a:gd name="connsiteY4" fmla="*/ 171450 h 1304925"/>
              <a:gd name="connsiteX5" fmla="*/ 190500 w 342900"/>
              <a:gd name="connsiteY5" fmla="*/ 180975 h 1304925"/>
              <a:gd name="connsiteX6" fmla="*/ 228600 w 342900"/>
              <a:gd name="connsiteY6" fmla="*/ 200025 h 1304925"/>
              <a:gd name="connsiteX7" fmla="*/ 266700 w 342900"/>
              <a:gd name="connsiteY7" fmla="*/ 209550 h 1304925"/>
              <a:gd name="connsiteX8" fmla="*/ 342900 w 342900"/>
              <a:gd name="connsiteY8" fmla="*/ 247650 h 1304925"/>
              <a:gd name="connsiteX9" fmla="*/ 333375 w 342900"/>
              <a:gd name="connsiteY9" fmla="*/ 314325 h 1304925"/>
              <a:gd name="connsiteX10" fmla="*/ 247650 w 342900"/>
              <a:gd name="connsiteY10" fmla="*/ 390525 h 1304925"/>
              <a:gd name="connsiteX11" fmla="*/ 238125 w 342900"/>
              <a:gd name="connsiteY11" fmla="*/ 419100 h 1304925"/>
              <a:gd name="connsiteX12" fmla="*/ 228600 w 342900"/>
              <a:gd name="connsiteY12" fmla="*/ 476250 h 1304925"/>
              <a:gd name="connsiteX13" fmla="*/ 190500 w 342900"/>
              <a:gd name="connsiteY13" fmla="*/ 485775 h 1304925"/>
              <a:gd name="connsiteX14" fmla="*/ 152400 w 342900"/>
              <a:gd name="connsiteY14" fmla="*/ 523875 h 1304925"/>
              <a:gd name="connsiteX15" fmla="*/ 76200 w 342900"/>
              <a:gd name="connsiteY15" fmla="*/ 638175 h 1304925"/>
              <a:gd name="connsiteX16" fmla="*/ 47625 w 342900"/>
              <a:gd name="connsiteY16" fmla="*/ 666750 h 1304925"/>
              <a:gd name="connsiteX17" fmla="*/ 0 w 342900"/>
              <a:gd name="connsiteY17" fmla="*/ 714375 h 1304925"/>
              <a:gd name="connsiteX18" fmla="*/ 9525 w 342900"/>
              <a:gd name="connsiteY18" fmla="*/ 752475 h 1304925"/>
              <a:gd name="connsiteX19" fmla="*/ 66675 w 342900"/>
              <a:gd name="connsiteY19" fmla="*/ 790575 h 1304925"/>
              <a:gd name="connsiteX20" fmla="*/ 85725 w 342900"/>
              <a:gd name="connsiteY20" fmla="*/ 819150 h 1304925"/>
              <a:gd name="connsiteX21" fmla="*/ 123825 w 342900"/>
              <a:gd name="connsiteY21" fmla="*/ 828675 h 1304925"/>
              <a:gd name="connsiteX22" fmla="*/ 152400 w 342900"/>
              <a:gd name="connsiteY22" fmla="*/ 838200 h 1304925"/>
              <a:gd name="connsiteX23" fmla="*/ 171450 w 342900"/>
              <a:gd name="connsiteY23" fmla="*/ 866775 h 1304925"/>
              <a:gd name="connsiteX24" fmla="*/ 161925 w 342900"/>
              <a:gd name="connsiteY24" fmla="*/ 981075 h 1304925"/>
              <a:gd name="connsiteX25" fmla="*/ 142875 w 342900"/>
              <a:gd name="connsiteY25" fmla="*/ 1057275 h 1304925"/>
              <a:gd name="connsiteX26" fmla="*/ 171450 w 342900"/>
              <a:gd name="connsiteY26" fmla="*/ 1304925 h 130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42900" h="1304925">
                <a:moveTo>
                  <a:pt x="142875" y="0"/>
                </a:moveTo>
                <a:cubicBezTo>
                  <a:pt x="114300" y="22225"/>
                  <a:pt x="48370" y="31555"/>
                  <a:pt x="57150" y="66675"/>
                </a:cubicBezTo>
                <a:cubicBezTo>
                  <a:pt x="60325" y="79375"/>
                  <a:pt x="59413" y="93883"/>
                  <a:pt x="66675" y="104775"/>
                </a:cubicBezTo>
                <a:cubicBezTo>
                  <a:pt x="73025" y="114300"/>
                  <a:pt x="86456" y="116496"/>
                  <a:pt x="95250" y="123825"/>
                </a:cubicBezTo>
                <a:cubicBezTo>
                  <a:pt x="119482" y="144018"/>
                  <a:pt x="123187" y="158930"/>
                  <a:pt x="152400" y="171450"/>
                </a:cubicBezTo>
                <a:cubicBezTo>
                  <a:pt x="164432" y="176607"/>
                  <a:pt x="178243" y="176378"/>
                  <a:pt x="190500" y="180975"/>
                </a:cubicBezTo>
                <a:cubicBezTo>
                  <a:pt x="203795" y="185961"/>
                  <a:pt x="215305" y="195039"/>
                  <a:pt x="228600" y="200025"/>
                </a:cubicBezTo>
                <a:cubicBezTo>
                  <a:pt x="240857" y="204622"/>
                  <a:pt x="254281" y="205410"/>
                  <a:pt x="266700" y="209550"/>
                </a:cubicBezTo>
                <a:cubicBezTo>
                  <a:pt x="313303" y="225084"/>
                  <a:pt x="307899" y="224316"/>
                  <a:pt x="342900" y="247650"/>
                </a:cubicBezTo>
                <a:cubicBezTo>
                  <a:pt x="339725" y="269875"/>
                  <a:pt x="344019" y="294558"/>
                  <a:pt x="333375" y="314325"/>
                </a:cubicBezTo>
                <a:cubicBezTo>
                  <a:pt x="315106" y="348252"/>
                  <a:pt x="278680" y="369838"/>
                  <a:pt x="247650" y="390525"/>
                </a:cubicBezTo>
                <a:cubicBezTo>
                  <a:pt x="244475" y="400050"/>
                  <a:pt x="240303" y="409299"/>
                  <a:pt x="238125" y="419100"/>
                </a:cubicBezTo>
                <a:cubicBezTo>
                  <a:pt x="233935" y="437953"/>
                  <a:pt x="239825" y="460535"/>
                  <a:pt x="228600" y="476250"/>
                </a:cubicBezTo>
                <a:cubicBezTo>
                  <a:pt x="220991" y="486902"/>
                  <a:pt x="203200" y="482600"/>
                  <a:pt x="190500" y="485775"/>
                </a:cubicBezTo>
                <a:cubicBezTo>
                  <a:pt x="177800" y="498475"/>
                  <a:pt x="163176" y="509507"/>
                  <a:pt x="152400" y="523875"/>
                </a:cubicBezTo>
                <a:cubicBezTo>
                  <a:pt x="124926" y="560507"/>
                  <a:pt x="108579" y="605796"/>
                  <a:pt x="76200" y="638175"/>
                </a:cubicBezTo>
                <a:cubicBezTo>
                  <a:pt x="66675" y="647700"/>
                  <a:pt x="56249" y="656402"/>
                  <a:pt x="47625" y="666750"/>
                </a:cubicBezTo>
                <a:cubicBezTo>
                  <a:pt x="7938" y="714375"/>
                  <a:pt x="52387" y="679450"/>
                  <a:pt x="0" y="714375"/>
                </a:cubicBezTo>
                <a:cubicBezTo>
                  <a:pt x="3175" y="727075"/>
                  <a:pt x="905" y="742623"/>
                  <a:pt x="9525" y="752475"/>
                </a:cubicBezTo>
                <a:cubicBezTo>
                  <a:pt x="24602" y="769705"/>
                  <a:pt x="66675" y="790575"/>
                  <a:pt x="66675" y="790575"/>
                </a:cubicBezTo>
                <a:cubicBezTo>
                  <a:pt x="73025" y="800100"/>
                  <a:pt x="76200" y="812800"/>
                  <a:pt x="85725" y="819150"/>
                </a:cubicBezTo>
                <a:cubicBezTo>
                  <a:pt x="96617" y="826412"/>
                  <a:pt x="111238" y="825079"/>
                  <a:pt x="123825" y="828675"/>
                </a:cubicBezTo>
                <a:cubicBezTo>
                  <a:pt x="133479" y="831433"/>
                  <a:pt x="142875" y="835025"/>
                  <a:pt x="152400" y="838200"/>
                </a:cubicBezTo>
                <a:cubicBezTo>
                  <a:pt x="158750" y="847725"/>
                  <a:pt x="170689" y="855353"/>
                  <a:pt x="171450" y="866775"/>
                </a:cubicBezTo>
                <a:cubicBezTo>
                  <a:pt x="173993" y="904922"/>
                  <a:pt x="166392" y="943105"/>
                  <a:pt x="161925" y="981075"/>
                </a:cubicBezTo>
                <a:cubicBezTo>
                  <a:pt x="157745" y="1016602"/>
                  <a:pt x="152983" y="1026950"/>
                  <a:pt x="142875" y="1057275"/>
                </a:cubicBezTo>
                <a:cubicBezTo>
                  <a:pt x="152774" y="1294847"/>
                  <a:pt x="98472" y="1231947"/>
                  <a:pt x="171450" y="1304925"/>
                </a:cubicBezTo>
              </a:path>
            </a:pathLst>
          </a:custGeom>
          <a:noFill/>
          <a:ln w="222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18110" y="3325679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2404944" y="417519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thread</a:t>
            </a:r>
            <a:endParaRPr lang="en-US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1333501" y="5733133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memory</a:t>
            </a:r>
            <a:endParaRPr lang="en-US" sz="1400" dirty="0"/>
          </a:p>
        </p:txBody>
      </p:sp>
      <p:cxnSp>
        <p:nvCxnSpPr>
          <p:cNvPr id="14" name="Curved Connector 13"/>
          <p:cNvCxnSpPr/>
          <p:nvPr/>
        </p:nvCxnSpPr>
        <p:spPr>
          <a:xfrm rot="5400000">
            <a:off x="2204844" y="5535462"/>
            <a:ext cx="719958" cy="290939"/>
          </a:xfrm>
          <a:prstGeom prst="curvedConnector3">
            <a:avLst/>
          </a:prstGeom>
          <a:ln>
            <a:solidFill>
              <a:schemeClr val="tx1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/>
          <p:nvPr/>
        </p:nvCxnSpPr>
        <p:spPr>
          <a:xfrm rot="16200000" flipH="1">
            <a:off x="2322991" y="5708252"/>
            <a:ext cx="888599" cy="113997"/>
          </a:xfrm>
          <a:prstGeom prst="curvedConnector3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535545" y="5648575"/>
            <a:ext cx="12218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instructions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1722645" y="5506023"/>
            <a:ext cx="870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registers</a:t>
            </a:r>
            <a:endParaRPr lang="en-US" sz="14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2991099" y="3733800"/>
            <a:ext cx="228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201850" y="3686175"/>
            <a:ext cx="228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430450" y="3686175"/>
            <a:ext cx="0" cy="2819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430450" y="6505575"/>
            <a:ext cx="1905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7278549" y="3686175"/>
            <a:ext cx="56901" cy="2819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Freeform 22"/>
          <p:cNvSpPr/>
          <p:nvPr/>
        </p:nvSpPr>
        <p:spPr>
          <a:xfrm>
            <a:off x="5659051" y="3743325"/>
            <a:ext cx="342900" cy="1304925"/>
          </a:xfrm>
          <a:custGeom>
            <a:avLst/>
            <a:gdLst>
              <a:gd name="connsiteX0" fmla="*/ 142875 w 342900"/>
              <a:gd name="connsiteY0" fmla="*/ 0 h 1304925"/>
              <a:gd name="connsiteX1" fmla="*/ 57150 w 342900"/>
              <a:gd name="connsiteY1" fmla="*/ 66675 h 1304925"/>
              <a:gd name="connsiteX2" fmla="*/ 66675 w 342900"/>
              <a:gd name="connsiteY2" fmla="*/ 104775 h 1304925"/>
              <a:gd name="connsiteX3" fmla="*/ 95250 w 342900"/>
              <a:gd name="connsiteY3" fmla="*/ 123825 h 1304925"/>
              <a:gd name="connsiteX4" fmla="*/ 152400 w 342900"/>
              <a:gd name="connsiteY4" fmla="*/ 171450 h 1304925"/>
              <a:gd name="connsiteX5" fmla="*/ 190500 w 342900"/>
              <a:gd name="connsiteY5" fmla="*/ 180975 h 1304925"/>
              <a:gd name="connsiteX6" fmla="*/ 228600 w 342900"/>
              <a:gd name="connsiteY6" fmla="*/ 200025 h 1304925"/>
              <a:gd name="connsiteX7" fmla="*/ 266700 w 342900"/>
              <a:gd name="connsiteY7" fmla="*/ 209550 h 1304925"/>
              <a:gd name="connsiteX8" fmla="*/ 342900 w 342900"/>
              <a:gd name="connsiteY8" fmla="*/ 247650 h 1304925"/>
              <a:gd name="connsiteX9" fmla="*/ 333375 w 342900"/>
              <a:gd name="connsiteY9" fmla="*/ 314325 h 1304925"/>
              <a:gd name="connsiteX10" fmla="*/ 247650 w 342900"/>
              <a:gd name="connsiteY10" fmla="*/ 390525 h 1304925"/>
              <a:gd name="connsiteX11" fmla="*/ 238125 w 342900"/>
              <a:gd name="connsiteY11" fmla="*/ 419100 h 1304925"/>
              <a:gd name="connsiteX12" fmla="*/ 228600 w 342900"/>
              <a:gd name="connsiteY12" fmla="*/ 476250 h 1304925"/>
              <a:gd name="connsiteX13" fmla="*/ 190500 w 342900"/>
              <a:gd name="connsiteY13" fmla="*/ 485775 h 1304925"/>
              <a:gd name="connsiteX14" fmla="*/ 152400 w 342900"/>
              <a:gd name="connsiteY14" fmla="*/ 523875 h 1304925"/>
              <a:gd name="connsiteX15" fmla="*/ 76200 w 342900"/>
              <a:gd name="connsiteY15" fmla="*/ 638175 h 1304925"/>
              <a:gd name="connsiteX16" fmla="*/ 47625 w 342900"/>
              <a:gd name="connsiteY16" fmla="*/ 666750 h 1304925"/>
              <a:gd name="connsiteX17" fmla="*/ 0 w 342900"/>
              <a:gd name="connsiteY17" fmla="*/ 714375 h 1304925"/>
              <a:gd name="connsiteX18" fmla="*/ 9525 w 342900"/>
              <a:gd name="connsiteY18" fmla="*/ 752475 h 1304925"/>
              <a:gd name="connsiteX19" fmla="*/ 66675 w 342900"/>
              <a:gd name="connsiteY19" fmla="*/ 790575 h 1304925"/>
              <a:gd name="connsiteX20" fmla="*/ 85725 w 342900"/>
              <a:gd name="connsiteY20" fmla="*/ 819150 h 1304925"/>
              <a:gd name="connsiteX21" fmla="*/ 123825 w 342900"/>
              <a:gd name="connsiteY21" fmla="*/ 828675 h 1304925"/>
              <a:gd name="connsiteX22" fmla="*/ 152400 w 342900"/>
              <a:gd name="connsiteY22" fmla="*/ 838200 h 1304925"/>
              <a:gd name="connsiteX23" fmla="*/ 171450 w 342900"/>
              <a:gd name="connsiteY23" fmla="*/ 866775 h 1304925"/>
              <a:gd name="connsiteX24" fmla="*/ 161925 w 342900"/>
              <a:gd name="connsiteY24" fmla="*/ 981075 h 1304925"/>
              <a:gd name="connsiteX25" fmla="*/ 142875 w 342900"/>
              <a:gd name="connsiteY25" fmla="*/ 1057275 h 1304925"/>
              <a:gd name="connsiteX26" fmla="*/ 171450 w 342900"/>
              <a:gd name="connsiteY26" fmla="*/ 1304925 h 130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42900" h="1304925">
                <a:moveTo>
                  <a:pt x="142875" y="0"/>
                </a:moveTo>
                <a:cubicBezTo>
                  <a:pt x="114300" y="22225"/>
                  <a:pt x="48370" y="31555"/>
                  <a:pt x="57150" y="66675"/>
                </a:cubicBezTo>
                <a:cubicBezTo>
                  <a:pt x="60325" y="79375"/>
                  <a:pt x="59413" y="93883"/>
                  <a:pt x="66675" y="104775"/>
                </a:cubicBezTo>
                <a:cubicBezTo>
                  <a:pt x="73025" y="114300"/>
                  <a:pt x="86456" y="116496"/>
                  <a:pt x="95250" y="123825"/>
                </a:cubicBezTo>
                <a:cubicBezTo>
                  <a:pt x="119482" y="144018"/>
                  <a:pt x="123187" y="158930"/>
                  <a:pt x="152400" y="171450"/>
                </a:cubicBezTo>
                <a:cubicBezTo>
                  <a:pt x="164432" y="176607"/>
                  <a:pt x="178243" y="176378"/>
                  <a:pt x="190500" y="180975"/>
                </a:cubicBezTo>
                <a:cubicBezTo>
                  <a:pt x="203795" y="185961"/>
                  <a:pt x="215305" y="195039"/>
                  <a:pt x="228600" y="200025"/>
                </a:cubicBezTo>
                <a:cubicBezTo>
                  <a:pt x="240857" y="204622"/>
                  <a:pt x="254281" y="205410"/>
                  <a:pt x="266700" y="209550"/>
                </a:cubicBezTo>
                <a:cubicBezTo>
                  <a:pt x="313303" y="225084"/>
                  <a:pt x="307899" y="224316"/>
                  <a:pt x="342900" y="247650"/>
                </a:cubicBezTo>
                <a:cubicBezTo>
                  <a:pt x="339725" y="269875"/>
                  <a:pt x="344019" y="294558"/>
                  <a:pt x="333375" y="314325"/>
                </a:cubicBezTo>
                <a:cubicBezTo>
                  <a:pt x="315106" y="348252"/>
                  <a:pt x="278680" y="369838"/>
                  <a:pt x="247650" y="390525"/>
                </a:cubicBezTo>
                <a:cubicBezTo>
                  <a:pt x="244475" y="400050"/>
                  <a:pt x="240303" y="409299"/>
                  <a:pt x="238125" y="419100"/>
                </a:cubicBezTo>
                <a:cubicBezTo>
                  <a:pt x="233935" y="437953"/>
                  <a:pt x="239825" y="460535"/>
                  <a:pt x="228600" y="476250"/>
                </a:cubicBezTo>
                <a:cubicBezTo>
                  <a:pt x="220991" y="486902"/>
                  <a:pt x="203200" y="482600"/>
                  <a:pt x="190500" y="485775"/>
                </a:cubicBezTo>
                <a:cubicBezTo>
                  <a:pt x="177800" y="498475"/>
                  <a:pt x="163176" y="509507"/>
                  <a:pt x="152400" y="523875"/>
                </a:cubicBezTo>
                <a:cubicBezTo>
                  <a:pt x="124926" y="560507"/>
                  <a:pt x="108579" y="605796"/>
                  <a:pt x="76200" y="638175"/>
                </a:cubicBezTo>
                <a:cubicBezTo>
                  <a:pt x="66675" y="647700"/>
                  <a:pt x="56249" y="656402"/>
                  <a:pt x="47625" y="666750"/>
                </a:cubicBezTo>
                <a:cubicBezTo>
                  <a:pt x="7938" y="714375"/>
                  <a:pt x="52387" y="679450"/>
                  <a:pt x="0" y="714375"/>
                </a:cubicBezTo>
                <a:cubicBezTo>
                  <a:pt x="3175" y="727075"/>
                  <a:pt x="905" y="742623"/>
                  <a:pt x="9525" y="752475"/>
                </a:cubicBezTo>
                <a:cubicBezTo>
                  <a:pt x="24602" y="769705"/>
                  <a:pt x="66675" y="790575"/>
                  <a:pt x="66675" y="790575"/>
                </a:cubicBezTo>
                <a:cubicBezTo>
                  <a:pt x="73025" y="800100"/>
                  <a:pt x="76200" y="812800"/>
                  <a:pt x="85725" y="819150"/>
                </a:cubicBezTo>
                <a:cubicBezTo>
                  <a:pt x="96617" y="826412"/>
                  <a:pt x="111238" y="825079"/>
                  <a:pt x="123825" y="828675"/>
                </a:cubicBezTo>
                <a:cubicBezTo>
                  <a:pt x="133479" y="831433"/>
                  <a:pt x="142875" y="835025"/>
                  <a:pt x="152400" y="838200"/>
                </a:cubicBezTo>
                <a:cubicBezTo>
                  <a:pt x="158750" y="847725"/>
                  <a:pt x="170689" y="855353"/>
                  <a:pt x="171450" y="866775"/>
                </a:cubicBezTo>
                <a:cubicBezTo>
                  <a:pt x="173993" y="904922"/>
                  <a:pt x="166392" y="943105"/>
                  <a:pt x="161925" y="981075"/>
                </a:cubicBezTo>
                <a:cubicBezTo>
                  <a:pt x="157745" y="1016602"/>
                  <a:pt x="152983" y="1026950"/>
                  <a:pt x="142875" y="1057275"/>
                </a:cubicBezTo>
                <a:cubicBezTo>
                  <a:pt x="152774" y="1294847"/>
                  <a:pt x="98472" y="1231947"/>
                  <a:pt x="171450" y="1304925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6182927" y="3676650"/>
            <a:ext cx="342900" cy="1304925"/>
          </a:xfrm>
          <a:custGeom>
            <a:avLst/>
            <a:gdLst>
              <a:gd name="connsiteX0" fmla="*/ 142875 w 342900"/>
              <a:gd name="connsiteY0" fmla="*/ 0 h 1304925"/>
              <a:gd name="connsiteX1" fmla="*/ 57150 w 342900"/>
              <a:gd name="connsiteY1" fmla="*/ 66675 h 1304925"/>
              <a:gd name="connsiteX2" fmla="*/ 66675 w 342900"/>
              <a:gd name="connsiteY2" fmla="*/ 104775 h 1304925"/>
              <a:gd name="connsiteX3" fmla="*/ 95250 w 342900"/>
              <a:gd name="connsiteY3" fmla="*/ 123825 h 1304925"/>
              <a:gd name="connsiteX4" fmla="*/ 152400 w 342900"/>
              <a:gd name="connsiteY4" fmla="*/ 171450 h 1304925"/>
              <a:gd name="connsiteX5" fmla="*/ 190500 w 342900"/>
              <a:gd name="connsiteY5" fmla="*/ 180975 h 1304925"/>
              <a:gd name="connsiteX6" fmla="*/ 228600 w 342900"/>
              <a:gd name="connsiteY6" fmla="*/ 200025 h 1304925"/>
              <a:gd name="connsiteX7" fmla="*/ 266700 w 342900"/>
              <a:gd name="connsiteY7" fmla="*/ 209550 h 1304925"/>
              <a:gd name="connsiteX8" fmla="*/ 342900 w 342900"/>
              <a:gd name="connsiteY8" fmla="*/ 247650 h 1304925"/>
              <a:gd name="connsiteX9" fmla="*/ 333375 w 342900"/>
              <a:gd name="connsiteY9" fmla="*/ 314325 h 1304925"/>
              <a:gd name="connsiteX10" fmla="*/ 247650 w 342900"/>
              <a:gd name="connsiteY10" fmla="*/ 390525 h 1304925"/>
              <a:gd name="connsiteX11" fmla="*/ 238125 w 342900"/>
              <a:gd name="connsiteY11" fmla="*/ 419100 h 1304925"/>
              <a:gd name="connsiteX12" fmla="*/ 228600 w 342900"/>
              <a:gd name="connsiteY12" fmla="*/ 476250 h 1304925"/>
              <a:gd name="connsiteX13" fmla="*/ 190500 w 342900"/>
              <a:gd name="connsiteY13" fmla="*/ 485775 h 1304925"/>
              <a:gd name="connsiteX14" fmla="*/ 152400 w 342900"/>
              <a:gd name="connsiteY14" fmla="*/ 523875 h 1304925"/>
              <a:gd name="connsiteX15" fmla="*/ 76200 w 342900"/>
              <a:gd name="connsiteY15" fmla="*/ 638175 h 1304925"/>
              <a:gd name="connsiteX16" fmla="*/ 47625 w 342900"/>
              <a:gd name="connsiteY16" fmla="*/ 666750 h 1304925"/>
              <a:gd name="connsiteX17" fmla="*/ 0 w 342900"/>
              <a:gd name="connsiteY17" fmla="*/ 714375 h 1304925"/>
              <a:gd name="connsiteX18" fmla="*/ 9525 w 342900"/>
              <a:gd name="connsiteY18" fmla="*/ 752475 h 1304925"/>
              <a:gd name="connsiteX19" fmla="*/ 66675 w 342900"/>
              <a:gd name="connsiteY19" fmla="*/ 790575 h 1304925"/>
              <a:gd name="connsiteX20" fmla="*/ 85725 w 342900"/>
              <a:gd name="connsiteY20" fmla="*/ 819150 h 1304925"/>
              <a:gd name="connsiteX21" fmla="*/ 123825 w 342900"/>
              <a:gd name="connsiteY21" fmla="*/ 828675 h 1304925"/>
              <a:gd name="connsiteX22" fmla="*/ 152400 w 342900"/>
              <a:gd name="connsiteY22" fmla="*/ 838200 h 1304925"/>
              <a:gd name="connsiteX23" fmla="*/ 171450 w 342900"/>
              <a:gd name="connsiteY23" fmla="*/ 866775 h 1304925"/>
              <a:gd name="connsiteX24" fmla="*/ 161925 w 342900"/>
              <a:gd name="connsiteY24" fmla="*/ 981075 h 1304925"/>
              <a:gd name="connsiteX25" fmla="*/ 142875 w 342900"/>
              <a:gd name="connsiteY25" fmla="*/ 1057275 h 1304925"/>
              <a:gd name="connsiteX26" fmla="*/ 171450 w 342900"/>
              <a:gd name="connsiteY26" fmla="*/ 1304925 h 130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42900" h="1304925">
                <a:moveTo>
                  <a:pt x="142875" y="0"/>
                </a:moveTo>
                <a:cubicBezTo>
                  <a:pt x="114300" y="22225"/>
                  <a:pt x="48370" y="31555"/>
                  <a:pt x="57150" y="66675"/>
                </a:cubicBezTo>
                <a:cubicBezTo>
                  <a:pt x="60325" y="79375"/>
                  <a:pt x="59413" y="93883"/>
                  <a:pt x="66675" y="104775"/>
                </a:cubicBezTo>
                <a:cubicBezTo>
                  <a:pt x="73025" y="114300"/>
                  <a:pt x="86456" y="116496"/>
                  <a:pt x="95250" y="123825"/>
                </a:cubicBezTo>
                <a:cubicBezTo>
                  <a:pt x="119482" y="144018"/>
                  <a:pt x="123187" y="158930"/>
                  <a:pt x="152400" y="171450"/>
                </a:cubicBezTo>
                <a:cubicBezTo>
                  <a:pt x="164432" y="176607"/>
                  <a:pt x="178243" y="176378"/>
                  <a:pt x="190500" y="180975"/>
                </a:cubicBezTo>
                <a:cubicBezTo>
                  <a:pt x="203795" y="185961"/>
                  <a:pt x="215305" y="195039"/>
                  <a:pt x="228600" y="200025"/>
                </a:cubicBezTo>
                <a:cubicBezTo>
                  <a:pt x="240857" y="204622"/>
                  <a:pt x="254281" y="205410"/>
                  <a:pt x="266700" y="209550"/>
                </a:cubicBezTo>
                <a:cubicBezTo>
                  <a:pt x="313303" y="225084"/>
                  <a:pt x="307899" y="224316"/>
                  <a:pt x="342900" y="247650"/>
                </a:cubicBezTo>
                <a:cubicBezTo>
                  <a:pt x="339725" y="269875"/>
                  <a:pt x="344019" y="294558"/>
                  <a:pt x="333375" y="314325"/>
                </a:cubicBezTo>
                <a:cubicBezTo>
                  <a:pt x="315106" y="348252"/>
                  <a:pt x="278680" y="369838"/>
                  <a:pt x="247650" y="390525"/>
                </a:cubicBezTo>
                <a:cubicBezTo>
                  <a:pt x="244475" y="400050"/>
                  <a:pt x="240303" y="409299"/>
                  <a:pt x="238125" y="419100"/>
                </a:cubicBezTo>
                <a:cubicBezTo>
                  <a:pt x="233935" y="437953"/>
                  <a:pt x="239825" y="460535"/>
                  <a:pt x="228600" y="476250"/>
                </a:cubicBezTo>
                <a:cubicBezTo>
                  <a:pt x="220991" y="486902"/>
                  <a:pt x="203200" y="482600"/>
                  <a:pt x="190500" y="485775"/>
                </a:cubicBezTo>
                <a:cubicBezTo>
                  <a:pt x="177800" y="498475"/>
                  <a:pt x="163176" y="509507"/>
                  <a:pt x="152400" y="523875"/>
                </a:cubicBezTo>
                <a:cubicBezTo>
                  <a:pt x="124926" y="560507"/>
                  <a:pt x="108579" y="605796"/>
                  <a:pt x="76200" y="638175"/>
                </a:cubicBezTo>
                <a:cubicBezTo>
                  <a:pt x="66675" y="647700"/>
                  <a:pt x="56249" y="656402"/>
                  <a:pt x="47625" y="666750"/>
                </a:cubicBezTo>
                <a:cubicBezTo>
                  <a:pt x="7938" y="714375"/>
                  <a:pt x="52387" y="679450"/>
                  <a:pt x="0" y="714375"/>
                </a:cubicBezTo>
                <a:cubicBezTo>
                  <a:pt x="3175" y="727075"/>
                  <a:pt x="905" y="742623"/>
                  <a:pt x="9525" y="752475"/>
                </a:cubicBezTo>
                <a:cubicBezTo>
                  <a:pt x="24602" y="769705"/>
                  <a:pt x="66675" y="790575"/>
                  <a:pt x="66675" y="790575"/>
                </a:cubicBezTo>
                <a:cubicBezTo>
                  <a:pt x="73025" y="800100"/>
                  <a:pt x="76200" y="812800"/>
                  <a:pt x="85725" y="819150"/>
                </a:cubicBezTo>
                <a:cubicBezTo>
                  <a:pt x="96617" y="826412"/>
                  <a:pt x="111238" y="825079"/>
                  <a:pt x="123825" y="828675"/>
                </a:cubicBezTo>
                <a:cubicBezTo>
                  <a:pt x="133479" y="831433"/>
                  <a:pt x="142875" y="835025"/>
                  <a:pt x="152400" y="838200"/>
                </a:cubicBezTo>
                <a:cubicBezTo>
                  <a:pt x="158750" y="847725"/>
                  <a:pt x="170689" y="855353"/>
                  <a:pt x="171450" y="866775"/>
                </a:cubicBezTo>
                <a:cubicBezTo>
                  <a:pt x="173993" y="904922"/>
                  <a:pt x="166392" y="943105"/>
                  <a:pt x="161925" y="981075"/>
                </a:cubicBezTo>
                <a:cubicBezTo>
                  <a:pt x="157745" y="1016602"/>
                  <a:pt x="152983" y="1026950"/>
                  <a:pt x="142875" y="1057275"/>
                </a:cubicBezTo>
                <a:cubicBezTo>
                  <a:pt x="152774" y="1294847"/>
                  <a:pt x="98472" y="1231947"/>
                  <a:pt x="171450" y="1304925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6706803" y="3990183"/>
            <a:ext cx="342900" cy="1304925"/>
          </a:xfrm>
          <a:custGeom>
            <a:avLst/>
            <a:gdLst>
              <a:gd name="connsiteX0" fmla="*/ 142875 w 342900"/>
              <a:gd name="connsiteY0" fmla="*/ 0 h 1304925"/>
              <a:gd name="connsiteX1" fmla="*/ 57150 w 342900"/>
              <a:gd name="connsiteY1" fmla="*/ 66675 h 1304925"/>
              <a:gd name="connsiteX2" fmla="*/ 66675 w 342900"/>
              <a:gd name="connsiteY2" fmla="*/ 104775 h 1304925"/>
              <a:gd name="connsiteX3" fmla="*/ 95250 w 342900"/>
              <a:gd name="connsiteY3" fmla="*/ 123825 h 1304925"/>
              <a:gd name="connsiteX4" fmla="*/ 152400 w 342900"/>
              <a:gd name="connsiteY4" fmla="*/ 171450 h 1304925"/>
              <a:gd name="connsiteX5" fmla="*/ 190500 w 342900"/>
              <a:gd name="connsiteY5" fmla="*/ 180975 h 1304925"/>
              <a:gd name="connsiteX6" fmla="*/ 228600 w 342900"/>
              <a:gd name="connsiteY6" fmla="*/ 200025 h 1304925"/>
              <a:gd name="connsiteX7" fmla="*/ 266700 w 342900"/>
              <a:gd name="connsiteY7" fmla="*/ 209550 h 1304925"/>
              <a:gd name="connsiteX8" fmla="*/ 342900 w 342900"/>
              <a:gd name="connsiteY8" fmla="*/ 247650 h 1304925"/>
              <a:gd name="connsiteX9" fmla="*/ 333375 w 342900"/>
              <a:gd name="connsiteY9" fmla="*/ 314325 h 1304925"/>
              <a:gd name="connsiteX10" fmla="*/ 247650 w 342900"/>
              <a:gd name="connsiteY10" fmla="*/ 390525 h 1304925"/>
              <a:gd name="connsiteX11" fmla="*/ 238125 w 342900"/>
              <a:gd name="connsiteY11" fmla="*/ 419100 h 1304925"/>
              <a:gd name="connsiteX12" fmla="*/ 228600 w 342900"/>
              <a:gd name="connsiteY12" fmla="*/ 476250 h 1304925"/>
              <a:gd name="connsiteX13" fmla="*/ 190500 w 342900"/>
              <a:gd name="connsiteY13" fmla="*/ 485775 h 1304925"/>
              <a:gd name="connsiteX14" fmla="*/ 152400 w 342900"/>
              <a:gd name="connsiteY14" fmla="*/ 523875 h 1304925"/>
              <a:gd name="connsiteX15" fmla="*/ 76200 w 342900"/>
              <a:gd name="connsiteY15" fmla="*/ 638175 h 1304925"/>
              <a:gd name="connsiteX16" fmla="*/ 47625 w 342900"/>
              <a:gd name="connsiteY16" fmla="*/ 666750 h 1304925"/>
              <a:gd name="connsiteX17" fmla="*/ 0 w 342900"/>
              <a:gd name="connsiteY17" fmla="*/ 714375 h 1304925"/>
              <a:gd name="connsiteX18" fmla="*/ 9525 w 342900"/>
              <a:gd name="connsiteY18" fmla="*/ 752475 h 1304925"/>
              <a:gd name="connsiteX19" fmla="*/ 66675 w 342900"/>
              <a:gd name="connsiteY19" fmla="*/ 790575 h 1304925"/>
              <a:gd name="connsiteX20" fmla="*/ 85725 w 342900"/>
              <a:gd name="connsiteY20" fmla="*/ 819150 h 1304925"/>
              <a:gd name="connsiteX21" fmla="*/ 123825 w 342900"/>
              <a:gd name="connsiteY21" fmla="*/ 828675 h 1304925"/>
              <a:gd name="connsiteX22" fmla="*/ 152400 w 342900"/>
              <a:gd name="connsiteY22" fmla="*/ 838200 h 1304925"/>
              <a:gd name="connsiteX23" fmla="*/ 171450 w 342900"/>
              <a:gd name="connsiteY23" fmla="*/ 866775 h 1304925"/>
              <a:gd name="connsiteX24" fmla="*/ 161925 w 342900"/>
              <a:gd name="connsiteY24" fmla="*/ 981075 h 1304925"/>
              <a:gd name="connsiteX25" fmla="*/ 142875 w 342900"/>
              <a:gd name="connsiteY25" fmla="*/ 1057275 h 1304925"/>
              <a:gd name="connsiteX26" fmla="*/ 171450 w 342900"/>
              <a:gd name="connsiteY26" fmla="*/ 1304925 h 130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42900" h="1304925">
                <a:moveTo>
                  <a:pt x="142875" y="0"/>
                </a:moveTo>
                <a:cubicBezTo>
                  <a:pt x="114300" y="22225"/>
                  <a:pt x="48370" y="31555"/>
                  <a:pt x="57150" y="66675"/>
                </a:cubicBezTo>
                <a:cubicBezTo>
                  <a:pt x="60325" y="79375"/>
                  <a:pt x="59413" y="93883"/>
                  <a:pt x="66675" y="104775"/>
                </a:cubicBezTo>
                <a:cubicBezTo>
                  <a:pt x="73025" y="114300"/>
                  <a:pt x="86456" y="116496"/>
                  <a:pt x="95250" y="123825"/>
                </a:cubicBezTo>
                <a:cubicBezTo>
                  <a:pt x="119482" y="144018"/>
                  <a:pt x="123187" y="158930"/>
                  <a:pt x="152400" y="171450"/>
                </a:cubicBezTo>
                <a:cubicBezTo>
                  <a:pt x="164432" y="176607"/>
                  <a:pt x="178243" y="176378"/>
                  <a:pt x="190500" y="180975"/>
                </a:cubicBezTo>
                <a:cubicBezTo>
                  <a:pt x="203795" y="185961"/>
                  <a:pt x="215305" y="195039"/>
                  <a:pt x="228600" y="200025"/>
                </a:cubicBezTo>
                <a:cubicBezTo>
                  <a:pt x="240857" y="204622"/>
                  <a:pt x="254281" y="205410"/>
                  <a:pt x="266700" y="209550"/>
                </a:cubicBezTo>
                <a:cubicBezTo>
                  <a:pt x="313303" y="225084"/>
                  <a:pt x="307899" y="224316"/>
                  <a:pt x="342900" y="247650"/>
                </a:cubicBezTo>
                <a:cubicBezTo>
                  <a:pt x="339725" y="269875"/>
                  <a:pt x="344019" y="294558"/>
                  <a:pt x="333375" y="314325"/>
                </a:cubicBezTo>
                <a:cubicBezTo>
                  <a:pt x="315106" y="348252"/>
                  <a:pt x="278680" y="369838"/>
                  <a:pt x="247650" y="390525"/>
                </a:cubicBezTo>
                <a:cubicBezTo>
                  <a:pt x="244475" y="400050"/>
                  <a:pt x="240303" y="409299"/>
                  <a:pt x="238125" y="419100"/>
                </a:cubicBezTo>
                <a:cubicBezTo>
                  <a:pt x="233935" y="437953"/>
                  <a:pt x="239825" y="460535"/>
                  <a:pt x="228600" y="476250"/>
                </a:cubicBezTo>
                <a:cubicBezTo>
                  <a:pt x="220991" y="486902"/>
                  <a:pt x="203200" y="482600"/>
                  <a:pt x="190500" y="485775"/>
                </a:cubicBezTo>
                <a:cubicBezTo>
                  <a:pt x="177800" y="498475"/>
                  <a:pt x="163176" y="509507"/>
                  <a:pt x="152400" y="523875"/>
                </a:cubicBezTo>
                <a:cubicBezTo>
                  <a:pt x="124926" y="560507"/>
                  <a:pt x="108579" y="605796"/>
                  <a:pt x="76200" y="638175"/>
                </a:cubicBezTo>
                <a:cubicBezTo>
                  <a:pt x="66675" y="647700"/>
                  <a:pt x="56249" y="656402"/>
                  <a:pt x="47625" y="666750"/>
                </a:cubicBezTo>
                <a:cubicBezTo>
                  <a:pt x="7938" y="714375"/>
                  <a:pt x="52387" y="679450"/>
                  <a:pt x="0" y="714375"/>
                </a:cubicBezTo>
                <a:cubicBezTo>
                  <a:pt x="3175" y="727075"/>
                  <a:pt x="905" y="742623"/>
                  <a:pt x="9525" y="752475"/>
                </a:cubicBezTo>
                <a:cubicBezTo>
                  <a:pt x="24602" y="769705"/>
                  <a:pt x="66675" y="790575"/>
                  <a:pt x="66675" y="790575"/>
                </a:cubicBezTo>
                <a:cubicBezTo>
                  <a:pt x="73025" y="800100"/>
                  <a:pt x="76200" y="812800"/>
                  <a:pt x="85725" y="819150"/>
                </a:cubicBezTo>
                <a:cubicBezTo>
                  <a:pt x="96617" y="826412"/>
                  <a:pt x="111238" y="825079"/>
                  <a:pt x="123825" y="828675"/>
                </a:cubicBezTo>
                <a:cubicBezTo>
                  <a:pt x="133479" y="831433"/>
                  <a:pt x="142875" y="835025"/>
                  <a:pt x="152400" y="838200"/>
                </a:cubicBezTo>
                <a:cubicBezTo>
                  <a:pt x="158750" y="847725"/>
                  <a:pt x="170689" y="855353"/>
                  <a:pt x="171450" y="866775"/>
                </a:cubicBezTo>
                <a:cubicBezTo>
                  <a:pt x="173993" y="904922"/>
                  <a:pt x="166392" y="943105"/>
                  <a:pt x="161925" y="981075"/>
                </a:cubicBezTo>
                <a:cubicBezTo>
                  <a:pt x="157745" y="1016602"/>
                  <a:pt x="152983" y="1026950"/>
                  <a:pt x="142875" y="1057275"/>
                </a:cubicBezTo>
                <a:cubicBezTo>
                  <a:pt x="152774" y="1294847"/>
                  <a:pt x="98472" y="1231947"/>
                  <a:pt x="171450" y="1304925"/>
                </a:cubicBezTo>
              </a:path>
            </a:pathLst>
          </a:custGeom>
          <a:noFill/>
          <a:ln w="222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705560" y="3278054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 rot="16200000">
            <a:off x="6692394" y="4127565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thread</a:t>
            </a:r>
            <a:endParaRPr lang="en-US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5620951" y="5685508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memory</a:t>
            </a:r>
            <a:endParaRPr lang="en-US" sz="1400" dirty="0"/>
          </a:p>
        </p:txBody>
      </p:sp>
      <p:cxnSp>
        <p:nvCxnSpPr>
          <p:cNvPr id="29" name="Curved Connector 28"/>
          <p:cNvCxnSpPr/>
          <p:nvPr/>
        </p:nvCxnSpPr>
        <p:spPr>
          <a:xfrm rot="5400000">
            <a:off x="6492294" y="5487837"/>
            <a:ext cx="719958" cy="290939"/>
          </a:xfrm>
          <a:prstGeom prst="curvedConnector3">
            <a:avLst/>
          </a:prstGeom>
          <a:ln>
            <a:solidFill>
              <a:schemeClr val="tx1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/>
          <p:cNvCxnSpPr/>
          <p:nvPr/>
        </p:nvCxnSpPr>
        <p:spPr>
          <a:xfrm rot="16200000" flipH="1">
            <a:off x="6610441" y="5660627"/>
            <a:ext cx="888599" cy="113997"/>
          </a:xfrm>
          <a:prstGeom prst="curvedConnector3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822995" y="5600950"/>
            <a:ext cx="12218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instructions</a:t>
            </a:r>
            <a:endParaRPr lang="en-US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6010095" y="5458398"/>
            <a:ext cx="870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registers</a:t>
            </a:r>
            <a:endParaRPr lang="en-US" sz="1400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7278549" y="3686175"/>
            <a:ext cx="228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urved Connector 36"/>
          <p:cNvCxnSpPr>
            <a:stCxn id="10" idx="25"/>
          </p:cNvCxnSpPr>
          <p:nvPr/>
        </p:nvCxnSpPr>
        <p:spPr>
          <a:xfrm>
            <a:off x="2562228" y="5095083"/>
            <a:ext cx="4201723" cy="146749"/>
          </a:xfrm>
          <a:prstGeom prst="curvedConnector3">
            <a:avLst/>
          </a:prstGeom>
          <a:ln>
            <a:prstDash val="lg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75756" y="1370937"/>
            <a:ext cx="78406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Actual_subprogram_call</a:t>
            </a:r>
            <a:r>
              <a:rPr lang="en-US" dirty="0" smtClean="0"/>
              <a:t>” is used to provide one call with remote access to</a:t>
            </a:r>
          </a:p>
          <a:p>
            <a:r>
              <a:rPr lang="en-US" dirty="0"/>
              <a:t>t</a:t>
            </a:r>
            <a:r>
              <a:rPr lang="en-US" dirty="0" smtClean="0"/>
              <a:t>he actual subprogram in the other process</a:t>
            </a:r>
          </a:p>
          <a:p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228600" y="2971800"/>
            <a:ext cx="8087764" cy="3810000"/>
          </a:xfrm>
          <a:prstGeom prst="rec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3489811" y="2612367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85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Stock trading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http://www.turingfinance.com/algorithmic-trading-system-architecture-post/#prettyPhoto[slides]/7/</a:t>
            </a:r>
          </a:p>
        </p:txBody>
      </p:sp>
    </p:spTree>
    <p:extLst>
      <p:ext uri="{BB962C8B-B14F-4D97-AF65-F5344CB8AC3E}">
        <p14:creationId xmlns:p14="http://schemas.microsoft.com/office/powerpoint/2010/main" val="250816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1">
            <a:hlinkClick r:id="rId2"/>
          </p:cNvPr>
          <p:cNvSpPr>
            <a:spLocks noChangeArrowheads="1"/>
          </p:cNvSpPr>
          <p:nvPr/>
        </p:nvSpPr>
        <p:spPr bwMode="auto">
          <a:xfrm>
            <a:off x="1585913" y="294992425"/>
            <a:ext cx="3708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en-US" altLang="en-US" sz="25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>Play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>Previous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1/13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>Next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hlinkClick r:id="rId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>Close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www.turingfinance.com/wp-content/uploads/2013/11/SBA-Patter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666546"/>
            <a:ext cx="8836071" cy="445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09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1">
            <a:hlinkClick r:id="rId2"/>
          </p:cNvPr>
          <p:cNvSpPr>
            <a:spLocks noChangeArrowheads="1"/>
          </p:cNvSpPr>
          <p:nvPr/>
        </p:nvSpPr>
        <p:spPr bwMode="auto">
          <a:xfrm>
            <a:off x="2503488" y="294992425"/>
            <a:ext cx="1874837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en-US" altLang="en-US" sz="35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                                            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>Play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>Previous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2/13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>Next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hlinkClick r:id="rId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>Close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://www.turingfinance.com/wp-content/uploads/2013/11/mvc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95400"/>
            <a:ext cx="55626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63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1">
            <a:hlinkClick r:id="rId3"/>
          </p:cNvPr>
          <p:cNvSpPr>
            <a:spLocks noChangeArrowheads="1"/>
          </p:cNvSpPr>
          <p:nvPr/>
        </p:nvSpPr>
        <p:spPr bwMode="auto">
          <a:xfrm>
            <a:off x="2062163" y="294992425"/>
            <a:ext cx="2757487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en-US" altLang="en-US" sz="4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3"/>
              </a:rPr>
              <a:t>Play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3"/>
              </a:rPr>
              <a:t>Previous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3/13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3"/>
              </a:rPr>
              <a:t>Next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hlinkClick r:id="rId3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3"/>
              </a:rPr>
              <a:t>Close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http://www.turingfinance.com/wp-content/uploads/2013/11/2Deploymen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067" y="621976"/>
            <a:ext cx="9177067" cy="623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15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1">
            <a:hlinkClick r:id="rId2"/>
          </p:cNvPr>
          <p:cNvSpPr>
            <a:spLocks noChangeArrowheads="1"/>
          </p:cNvSpPr>
          <p:nvPr/>
        </p:nvSpPr>
        <p:spPr bwMode="auto">
          <a:xfrm>
            <a:off x="19178588" y="294992425"/>
            <a:ext cx="3046412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en-US" altLang="en-US" sz="36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>Play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>Previous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4/13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>Next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hlinkClick r:id="rId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>Close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http://www.turingfinance.com/wp-content/uploads/2013/11/3ProcessingNod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5" y="1237889"/>
            <a:ext cx="9150096" cy="562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39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Subprograms in AADL</a:t>
            </a:r>
            <a:endParaRPr lang="en-US" dirty="0"/>
          </a:p>
        </p:txBody>
      </p:sp>
      <p:pic>
        <p:nvPicPr>
          <p:cNvPr id="20" name="Content Placeholder 19" descr="The History of &lt;strong&gt;RAM&lt;/strong&gt;: A Trip down &lt;strong&gt;Memory&lt;/strong&gt; Lan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2521">
            <a:off x="1102223" y="5485651"/>
            <a:ext cx="1930400" cy="1447800"/>
          </a:xfrm>
        </p:spPr>
      </p:pic>
      <p:cxnSp>
        <p:nvCxnSpPr>
          <p:cNvPr id="11" name="Straight Connector 10"/>
          <p:cNvCxnSpPr/>
          <p:nvPr/>
        </p:nvCxnSpPr>
        <p:spPr>
          <a:xfrm>
            <a:off x="914400" y="3733800"/>
            <a:ext cx="228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43000" y="3733800"/>
            <a:ext cx="0" cy="2819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143000" y="6553200"/>
            <a:ext cx="1905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2991099" y="3733800"/>
            <a:ext cx="56901" cy="2819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Freeform 27"/>
          <p:cNvSpPr/>
          <p:nvPr/>
        </p:nvSpPr>
        <p:spPr>
          <a:xfrm>
            <a:off x="1371601" y="3790950"/>
            <a:ext cx="342900" cy="1304925"/>
          </a:xfrm>
          <a:custGeom>
            <a:avLst/>
            <a:gdLst>
              <a:gd name="connsiteX0" fmla="*/ 142875 w 342900"/>
              <a:gd name="connsiteY0" fmla="*/ 0 h 1304925"/>
              <a:gd name="connsiteX1" fmla="*/ 57150 w 342900"/>
              <a:gd name="connsiteY1" fmla="*/ 66675 h 1304925"/>
              <a:gd name="connsiteX2" fmla="*/ 66675 w 342900"/>
              <a:gd name="connsiteY2" fmla="*/ 104775 h 1304925"/>
              <a:gd name="connsiteX3" fmla="*/ 95250 w 342900"/>
              <a:gd name="connsiteY3" fmla="*/ 123825 h 1304925"/>
              <a:gd name="connsiteX4" fmla="*/ 152400 w 342900"/>
              <a:gd name="connsiteY4" fmla="*/ 171450 h 1304925"/>
              <a:gd name="connsiteX5" fmla="*/ 190500 w 342900"/>
              <a:gd name="connsiteY5" fmla="*/ 180975 h 1304925"/>
              <a:gd name="connsiteX6" fmla="*/ 228600 w 342900"/>
              <a:gd name="connsiteY6" fmla="*/ 200025 h 1304925"/>
              <a:gd name="connsiteX7" fmla="*/ 266700 w 342900"/>
              <a:gd name="connsiteY7" fmla="*/ 209550 h 1304925"/>
              <a:gd name="connsiteX8" fmla="*/ 342900 w 342900"/>
              <a:gd name="connsiteY8" fmla="*/ 247650 h 1304925"/>
              <a:gd name="connsiteX9" fmla="*/ 333375 w 342900"/>
              <a:gd name="connsiteY9" fmla="*/ 314325 h 1304925"/>
              <a:gd name="connsiteX10" fmla="*/ 247650 w 342900"/>
              <a:gd name="connsiteY10" fmla="*/ 390525 h 1304925"/>
              <a:gd name="connsiteX11" fmla="*/ 238125 w 342900"/>
              <a:gd name="connsiteY11" fmla="*/ 419100 h 1304925"/>
              <a:gd name="connsiteX12" fmla="*/ 228600 w 342900"/>
              <a:gd name="connsiteY12" fmla="*/ 476250 h 1304925"/>
              <a:gd name="connsiteX13" fmla="*/ 190500 w 342900"/>
              <a:gd name="connsiteY13" fmla="*/ 485775 h 1304925"/>
              <a:gd name="connsiteX14" fmla="*/ 152400 w 342900"/>
              <a:gd name="connsiteY14" fmla="*/ 523875 h 1304925"/>
              <a:gd name="connsiteX15" fmla="*/ 76200 w 342900"/>
              <a:gd name="connsiteY15" fmla="*/ 638175 h 1304925"/>
              <a:gd name="connsiteX16" fmla="*/ 47625 w 342900"/>
              <a:gd name="connsiteY16" fmla="*/ 666750 h 1304925"/>
              <a:gd name="connsiteX17" fmla="*/ 0 w 342900"/>
              <a:gd name="connsiteY17" fmla="*/ 714375 h 1304925"/>
              <a:gd name="connsiteX18" fmla="*/ 9525 w 342900"/>
              <a:gd name="connsiteY18" fmla="*/ 752475 h 1304925"/>
              <a:gd name="connsiteX19" fmla="*/ 66675 w 342900"/>
              <a:gd name="connsiteY19" fmla="*/ 790575 h 1304925"/>
              <a:gd name="connsiteX20" fmla="*/ 85725 w 342900"/>
              <a:gd name="connsiteY20" fmla="*/ 819150 h 1304925"/>
              <a:gd name="connsiteX21" fmla="*/ 123825 w 342900"/>
              <a:gd name="connsiteY21" fmla="*/ 828675 h 1304925"/>
              <a:gd name="connsiteX22" fmla="*/ 152400 w 342900"/>
              <a:gd name="connsiteY22" fmla="*/ 838200 h 1304925"/>
              <a:gd name="connsiteX23" fmla="*/ 171450 w 342900"/>
              <a:gd name="connsiteY23" fmla="*/ 866775 h 1304925"/>
              <a:gd name="connsiteX24" fmla="*/ 161925 w 342900"/>
              <a:gd name="connsiteY24" fmla="*/ 981075 h 1304925"/>
              <a:gd name="connsiteX25" fmla="*/ 142875 w 342900"/>
              <a:gd name="connsiteY25" fmla="*/ 1057275 h 1304925"/>
              <a:gd name="connsiteX26" fmla="*/ 171450 w 342900"/>
              <a:gd name="connsiteY26" fmla="*/ 1304925 h 130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42900" h="1304925">
                <a:moveTo>
                  <a:pt x="142875" y="0"/>
                </a:moveTo>
                <a:cubicBezTo>
                  <a:pt x="114300" y="22225"/>
                  <a:pt x="48370" y="31555"/>
                  <a:pt x="57150" y="66675"/>
                </a:cubicBezTo>
                <a:cubicBezTo>
                  <a:pt x="60325" y="79375"/>
                  <a:pt x="59413" y="93883"/>
                  <a:pt x="66675" y="104775"/>
                </a:cubicBezTo>
                <a:cubicBezTo>
                  <a:pt x="73025" y="114300"/>
                  <a:pt x="86456" y="116496"/>
                  <a:pt x="95250" y="123825"/>
                </a:cubicBezTo>
                <a:cubicBezTo>
                  <a:pt x="119482" y="144018"/>
                  <a:pt x="123187" y="158930"/>
                  <a:pt x="152400" y="171450"/>
                </a:cubicBezTo>
                <a:cubicBezTo>
                  <a:pt x="164432" y="176607"/>
                  <a:pt x="178243" y="176378"/>
                  <a:pt x="190500" y="180975"/>
                </a:cubicBezTo>
                <a:cubicBezTo>
                  <a:pt x="203795" y="185961"/>
                  <a:pt x="215305" y="195039"/>
                  <a:pt x="228600" y="200025"/>
                </a:cubicBezTo>
                <a:cubicBezTo>
                  <a:pt x="240857" y="204622"/>
                  <a:pt x="254281" y="205410"/>
                  <a:pt x="266700" y="209550"/>
                </a:cubicBezTo>
                <a:cubicBezTo>
                  <a:pt x="313303" y="225084"/>
                  <a:pt x="307899" y="224316"/>
                  <a:pt x="342900" y="247650"/>
                </a:cubicBezTo>
                <a:cubicBezTo>
                  <a:pt x="339725" y="269875"/>
                  <a:pt x="344019" y="294558"/>
                  <a:pt x="333375" y="314325"/>
                </a:cubicBezTo>
                <a:cubicBezTo>
                  <a:pt x="315106" y="348252"/>
                  <a:pt x="278680" y="369838"/>
                  <a:pt x="247650" y="390525"/>
                </a:cubicBezTo>
                <a:cubicBezTo>
                  <a:pt x="244475" y="400050"/>
                  <a:pt x="240303" y="409299"/>
                  <a:pt x="238125" y="419100"/>
                </a:cubicBezTo>
                <a:cubicBezTo>
                  <a:pt x="233935" y="437953"/>
                  <a:pt x="239825" y="460535"/>
                  <a:pt x="228600" y="476250"/>
                </a:cubicBezTo>
                <a:cubicBezTo>
                  <a:pt x="220991" y="486902"/>
                  <a:pt x="203200" y="482600"/>
                  <a:pt x="190500" y="485775"/>
                </a:cubicBezTo>
                <a:cubicBezTo>
                  <a:pt x="177800" y="498475"/>
                  <a:pt x="163176" y="509507"/>
                  <a:pt x="152400" y="523875"/>
                </a:cubicBezTo>
                <a:cubicBezTo>
                  <a:pt x="124926" y="560507"/>
                  <a:pt x="108579" y="605796"/>
                  <a:pt x="76200" y="638175"/>
                </a:cubicBezTo>
                <a:cubicBezTo>
                  <a:pt x="66675" y="647700"/>
                  <a:pt x="56249" y="656402"/>
                  <a:pt x="47625" y="666750"/>
                </a:cubicBezTo>
                <a:cubicBezTo>
                  <a:pt x="7938" y="714375"/>
                  <a:pt x="52387" y="679450"/>
                  <a:pt x="0" y="714375"/>
                </a:cubicBezTo>
                <a:cubicBezTo>
                  <a:pt x="3175" y="727075"/>
                  <a:pt x="905" y="742623"/>
                  <a:pt x="9525" y="752475"/>
                </a:cubicBezTo>
                <a:cubicBezTo>
                  <a:pt x="24602" y="769705"/>
                  <a:pt x="66675" y="790575"/>
                  <a:pt x="66675" y="790575"/>
                </a:cubicBezTo>
                <a:cubicBezTo>
                  <a:pt x="73025" y="800100"/>
                  <a:pt x="76200" y="812800"/>
                  <a:pt x="85725" y="819150"/>
                </a:cubicBezTo>
                <a:cubicBezTo>
                  <a:pt x="96617" y="826412"/>
                  <a:pt x="111238" y="825079"/>
                  <a:pt x="123825" y="828675"/>
                </a:cubicBezTo>
                <a:cubicBezTo>
                  <a:pt x="133479" y="831433"/>
                  <a:pt x="142875" y="835025"/>
                  <a:pt x="152400" y="838200"/>
                </a:cubicBezTo>
                <a:cubicBezTo>
                  <a:pt x="158750" y="847725"/>
                  <a:pt x="170689" y="855353"/>
                  <a:pt x="171450" y="866775"/>
                </a:cubicBezTo>
                <a:cubicBezTo>
                  <a:pt x="173993" y="904922"/>
                  <a:pt x="166392" y="943105"/>
                  <a:pt x="161925" y="981075"/>
                </a:cubicBezTo>
                <a:cubicBezTo>
                  <a:pt x="157745" y="1016602"/>
                  <a:pt x="152983" y="1026950"/>
                  <a:pt x="142875" y="1057275"/>
                </a:cubicBezTo>
                <a:cubicBezTo>
                  <a:pt x="152774" y="1294847"/>
                  <a:pt x="98472" y="1231947"/>
                  <a:pt x="171450" y="1304925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1895477" y="3724275"/>
            <a:ext cx="342900" cy="1304925"/>
          </a:xfrm>
          <a:custGeom>
            <a:avLst/>
            <a:gdLst>
              <a:gd name="connsiteX0" fmla="*/ 142875 w 342900"/>
              <a:gd name="connsiteY0" fmla="*/ 0 h 1304925"/>
              <a:gd name="connsiteX1" fmla="*/ 57150 w 342900"/>
              <a:gd name="connsiteY1" fmla="*/ 66675 h 1304925"/>
              <a:gd name="connsiteX2" fmla="*/ 66675 w 342900"/>
              <a:gd name="connsiteY2" fmla="*/ 104775 h 1304925"/>
              <a:gd name="connsiteX3" fmla="*/ 95250 w 342900"/>
              <a:gd name="connsiteY3" fmla="*/ 123825 h 1304925"/>
              <a:gd name="connsiteX4" fmla="*/ 152400 w 342900"/>
              <a:gd name="connsiteY4" fmla="*/ 171450 h 1304925"/>
              <a:gd name="connsiteX5" fmla="*/ 190500 w 342900"/>
              <a:gd name="connsiteY5" fmla="*/ 180975 h 1304925"/>
              <a:gd name="connsiteX6" fmla="*/ 228600 w 342900"/>
              <a:gd name="connsiteY6" fmla="*/ 200025 h 1304925"/>
              <a:gd name="connsiteX7" fmla="*/ 266700 w 342900"/>
              <a:gd name="connsiteY7" fmla="*/ 209550 h 1304925"/>
              <a:gd name="connsiteX8" fmla="*/ 342900 w 342900"/>
              <a:gd name="connsiteY8" fmla="*/ 247650 h 1304925"/>
              <a:gd name="connsiteX9" fmla="*/ 333375 w 342900"/>
              <a:gd name="connsiteY9" fmla="*/ 314325 h 1304925"/>
              <a:gd name="connsiteX10" fmla="*/ 247650 w 342900"/>
              <a:gd name="connsiteY10" fmla="*/ 390525 h 1304925"/>
              <a:gd name="connsiteX11" fmla="*/ 238125 w 342900"/>
              <a:gd name="connsiteY11" fmla="*/ 419100 h 1304925"/>
              <a:gd name="connsiteX12" fmla="*/ 228600 w 342900"/>
              <a:gd name="connsiteY12" fmla="*/ 476250 h 1304925"/>
              <a:gd name="connsiteX13" fmla="*/ 190500 w 342900"/>
              <a:gd name="connsiteY13" fmla="*/ 485775 h 1304925"/>
              <a:gd name="connsiteX14" fmla="*/ 152400 w 342900"/>
              <a:gd name="connsiteY14" fmla="*/ 523875 h 1304925"/>
              <a:gd name="connsiteX15" fmla="*/ 76200 w 342900"/>
              <a:gd name="connsiteY15" fmla="*/ 638175 h 1304925"/>
              <a:gd name="connsiteX16" fmla="*/ 47625 w 342900"/>
              <a:gd name="connsiteY16" fmla="*/ 666750 h 1304925"/>
              <a:gd name="connsiteX17" fmla="*/ 0 w 342900"/>
              <a:gd name="connsiteY17" fmla="*/ 714375 h 1304925"/>
              <a:gd name="connsiteX18" fmla="*/ 9525 w 342900"/>
              <a:gd name="connsiteY18" fmla="*/ 752475 h 1304925"/>
              <a:gd name="connsiteX19" fmla="*/ 66675 w 342900"/>
              <a:gd name="connsiteY19" fmla="*/ 790575 h 1304925"/>
              <a:gd name="connsiteX20" fmla="*/ 85725 w 342900"/>
              <a:gd name="connsiteY20" fmla="*/ 819150 h 1304925"/>
              <a:gd name="connsiteX21" fmla="*/ 123825 w 342900"/>
              <a:gd name="connsiteY21" fmla="*/ 828675 h 1304925"/>
              <a:gd name="connsiteX22" fmla="*/ 152400 w 342900"/>
              <a:gd name="connsiteY22" fmla="*/ 838200 h 1304925"/>
              <a:gd name="connsiteX23" fmla="*/ 171450 w 342900"/>
              <a:gd name="connsiteY23" fmla="*/ 866775 h 1304925"/>
              <a:gd name="connsiteX24" fmla="*/ 161925 w 342900"/>
              <a:gd name="connsiteY24" fmla="*/ 981075 h 1304925"/>
              <a:gd name="connsiteX25" fmla="*/ 142875 w 342900"/>
              <a:gd name="connsiteY25" fmla="*/ 1057275 h 1304925"/>
              <a:gd name="connsiteX26" fmla="*/ 171450 w 342900"/>
              <a:gd name="connsiteY26" fmla="*/ 1304925 h 130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42900" h="1304925">
                <a:moveTo>
                  <a:pt x="142875" y="0"/>
                </a:moveTo>
                <a:cubicBezTo>
                  <a:pt x="114300" y="22225"/>
                  <a:pt x="48370" y="31555"/>
                  <a:pt x="57150" y="66675"/>
                </a:cubicBezTo>
                <a:cubicBezTo>
                  <a:pt x="60325" y="79375"/>
                  <a:pt x="59413" y="93883"/>
                  <a:pt x="66675" y="104775"/>
                </a:cubicBezTo>
                <a:cubicBezTo>
                  <a:pt x="73025" y="114300"/>
                  <a:pt x="86456" y="116496"/>
                  <a:pt x="95250" y="123825"/>
                </a:cubicBezTo>
                <a:cubicBezTo>
                  <a:pt x="119482" y="144018"/>
                  <a:pt x="123187" y="158930"/>
                  <a:pt x="152400" y="171450"/>
                </a:cubicBezTo>
                <a:cubicBezTo>
                  <a:pt x="164432" y="176607"/>
                  <a:pt x="178243" y="176378"/>
                  <a:pt x="190500" y="180975"/>
                </a:cubicBezTo>
                <a:cubicBezTo>
                  <a:pt x="203795" y="185961"/>
                  <a:pt x="215305" y="195039"/>
                  <a:pt x="228600" y="200025"/>
                </a:cubicBezTo>
                <a:cubicBezTo>
                  <a:pt x="240857" y="204622"/>
                  <a:pt x="254281" y="205410"/>
                  <a:pt x="266700" y="209550"/>
                </a:cubicBezTo>
                <a:cubicBezTo>
                  <a:pt x="313303" y="225084"/>
                  <a:pt x="307899" y="224316"/>
                  <a:pt x="342900" y="247650"/>
                </a:cubicBezTo>
                <a:cubicBezTo>
                  <a:pt x="339725" y="269875"/>
                  <a:pt x="344019" y="294558"/>
                  <a:pt x="333375" y="314325"/>
                </a:cubicBezTo>
                <a:cubicBezTo>
                  <a:pt x="315106" y="348252"/>
                  <a:pt x="278680" y="369838"/>
                  <a:pt x="247650" y="390525"/>
                </a:cubicBezTo>
                <a:cubicBezTo>
                  <a:pt x="244475" y="400050"/>
                  <a:pt x="240303" y="409299"/>
                  <a:pt x="238125" y="419100"/>
                </a:cubicBezTo>
                <a:cubicBezTo>
                  <a:pt x="233935" y="437953"/>
                  <a:pt x="239825" y="460535"/>
                  <a:pt x="228600" y="476250"/>
                </a:cubicBezTo>
                <a:cubicBezTo>
                  <a:pt x="220991" y="486902"/>
                  <a:pt x="203200" y="482600"/>
                  <a:pt x="190500" y="485775"/>
                </a:cubicBezTo>
                <a:cubicBezTo>
                  <a:pt x="177800" y="498475"/>
                  <a:pt x="163176" y="509507"/>
                  <a:pt x="152400" y="523875"/>
                </a:cubicBezTo>
                <a:cubicBezTo>
                  <a:pt x="124926" y="560507"/>
                  <a:pt x="108579" y="605796"/>
                  <a:pt x="76200" y="638175"/>
                </a:cubicBezTo>
                <a:cubicBezTo>
                  <a:pt x="66675" y="647700"/>
                  <a:pt x="56249" y="656402"/>
                  <a:pt x="47625" y="666750"/>
                </a:cubicBezTo>
                <a:cubicBezTo>
                  <a:pt x="7938" y="714375"/>
                  <a:pt x="52387" y="679450"/>
                  <a:pt x="0" y="714375"/>
                </a:cubicBezTo>
                <a:cubicBezTo>
                  <a:pt x="3175" y="727075"/>
                  <a:pt x="905" y="742623"/>
                  <a:pt x="9525" y="752475"/>
                </a:cubicBezTo>
                <a:cubicBezTo>
                  <a:pt x="24602" y="769705"/>
                  <a:pt x="66675" y="790575"/>
                  <a:pt x="66675" y="790575"/>
                </a:cubicBezTo>
                <a:cubicBezTo>
                  <a:pt x="73025" y="800100"/>
                  <a:pt x="76200" y="812800"/>
                  <a:pt x="85725" y="819150"/>
                </a:cubicBezTo>
                <a:cubicBezTo>
                  <a:pt x="96617" y="826412"/>
                  <a:pt x="111238" y="825079"/>
                  <a:pt x="123825" y="828675"/>
                </a:cubicBezTo>
                <a:cubicBezTo>
                  <a:pt x="133479" y="831433"/>
                  <a:pt x="142875" y="835025"/>
                  <a:pt x="152400" y="838200"/>
                </a:cubicBezTo>
                <a:cubicBezTo>
                  <a:pt x="158750" y="847725"/>
                  <a:pt x="170689" y="855353"/>
                  <a:pt x="171450" y="866775"/>
                </a:cubicBezTo>
                <a:cubicBezTo>
                  <a:pt x="173993" y="904922"/>
                  <a:pt x="166392" y="943105"/>
                  <a:pt x="161925" y="981075"/>
                </a:cubicBezTo>
                <a:cubicBezTo>
                  <a:pt x="157745" y="1016602"/>
                  <a:pt x="152983" y="1026950"/>
                  <a:pt x="142875" y="1057275"/>
                </a:cubicBezTo>
                <a:cubicBezTo>
                  <a:pt x="152774" y="1294847"/>
                  <a:pt x="98472" y="1231947"/>
                  <a:pt x="171450" y="1304925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2419353" y="4037808"/>
            <a:ext cx="342900" cy="1304925"/>
          </a:xfrm>
          <a:custGeom>
            <a:avLst/>
            <a:gdLst>
              <a:gd name="connsiteX0" fmla="*/ 142875 w 342900"/>
              <a:gd name="connsiteY0" fmla="*/ 0 h 1304925"/>
              <a:gd name="connsiteX1" fmla="*/ 57150 w 342900"/>
              <a:gd name="connsiteY1" fmla="*/ 66675 h 1304925"/>
              <a:gd name="connsiteX2" fmla="*/ 66675 w 342900"/>
              <a:gd name="connsiteY2" fmla="*/ 104775 h 1304925"/>
              <a:gd name="connsiteX3" fmla="*/ 95250 w 342900"/>
              <a:gd name="connsiteY3" fmla="*/ 123825 h 1304925"/>
              <a:gd name="connsiteX4" fmla="*/ 152400 w 342900"/>
              <a:gd name="connsiteY4" fmla="*/ 171450 h 1304925"/>
              <a:gd name="connsiteX5" fmla="*/ 190500 w 342900"/>
              <a:gd name="connsiteY5" fmla="*/ 180975 h 1304925"/>
              <a:gd name="connsiteX6" fmla="*/ 228600 w 342900"/>
              <a:gd name="connsiteY6" fmla="*/ 200025 h 1304925"/>
              <a:gd name="connsiteX7" fmla="*/ 266700 w 342900"/>
              <a:gd name="connsiteY7" fmla="*/ 209550 h 1304925"/>
              <a:gd name="connsiteX8" fmla="*/ 342900 w 342900"/>
              <a:gd name="connsiteY8" fmla="*/ 247650 h 1304925"/>
              <a:gd name="connsiteX9" fmla="*/ 333375 w 342900"/>
              <a:gd name="connsiteY9" fmla="*/ 314325 h 1304925"/>
              <a:gd name="connsiteX10" fmla="*/ 247650 w 342900"/>
              <a:gd name="connsiteY10" fmla="*/ 390525 h 1304925"/>
              <a:gd name="connsiteX11" fmla="*/ 238125 w 342900"/>
              <a:gd name="connsiteY11" fmla="*/ 419100 h 1304925"/>
              <a:gd name="connsiteX12" fmla="*/ 228600 w 342900"/>
              <a:gd name="connsiteY12" fmla="*/ 476250 h 1304925"/>
              <a:gd name="connsiteX13" fmla="*/ 190500 w 342900"/>
              <a:gd name="connsiteY13" fmla="*/ 485775 h 1304925"/>
              <a:gd name="connsiteX14" fmla="*/ 152400 w 342900"/>
              <a:gd name="connsiteY14" fmla="*/ 523875 h 1304925"/>
              <a:gd name="connsiteX15" fmla="*/ 76200 w 342900"/>
              <a:gd name="connsiteY15" fmla="*/ 638175 h 1304925"/>
              <a:gd name="connsiteX16" fmla="*/ 47625 w 342900"/>
              <a:gd name="connsiteY16" fmla="*/ 666750 h 1304925"/>
              <a:gd name="connsiteX17" fmla="*/ 0 w 342900"/>
              <a:gd name="connsiteY17" fmla="*/ 714375 h 1304925"/>
              <a:gd name="connsiteX18" fmla="*/ 9525 w 342900"/>
              <a:gd name="connsiteY18" fmla="*/ 752475 h 1304925"/>
              <a:gd name="connsiteX19" fmla="*/ 66675 w 342900"/>
              <a:gd name="connsiteY19" fmla="*/ 790575 h 1304925"/>
              <a:gd name="connsiteX20" fmla="*/ 85725 w 342900"/>
              <a:gd name="connsiteY20" fmla="*/ 819150 h 1304925"/>
              <a:gd name="connsiteX21" fmla="*/ 123825 w 342900"/>
              <a:gd name="connsiteY21" fmla="*/ 828675 h 1304925"/>
              <a:gd name="connsiteX22" fmla="*/ 152400 w 342900"/>
              <a:gd name="connsiteY22" fmla="*/ 838200 h 1304925"/>
              <a:gd name="connsiteX23" fmla="*/ 171450 w 342900"/>
              <a:gd name="connsiteY23" fmla="*/ 866775 h 1304925"/>
              <a:gd name="connsiteX24" fmla="*/ 161925 w 342900"/>
              <a:gd name="connsiteY24" fmla="*/ 981075 h 1304925"/>
              <a:gd name="connsiteX25" fmla="*/ 142875 w 342900"/>
              <a:gd name="connsiteY25" fmla="*/ 1057275 h 1304925"/>
              <a:gd name="connsiteX26" fmla="*/ 171450 w 342900"/>
              <a:gd name="connsiteY26" fmla="*/ 1304925 h 130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42900" h="1304925">
                <a:moveTo>
                  <a:pt x="142875" y="0"/>
                </a:moveTo>
                <a:cubicBezTo>
                  <a:pt x="114300" y="22225"/>
                  <a:pt x="48370" y="31555"/>
                  <a:pt x="57150" y="66675"/>
                </a:cubicBezTo>
                <a:cubicBezTo>
                  <a:pt x="60325" y="79375"/>
                  <a:pt x="59413" y="93883"/>
                  <a:pt x="66675" y="104775"/>
                </a:cubicBezTo>
                <a:cubicBezTo>
                  <a:pt x="73025" y="114300"/>
                  <a:pt x="86456" y="116496"/>
                  <a:pt x="95250" y="123825"/>
                </a:cubicBezTo>
                <a:cubicBezTo>
                  <a:pt x="119482" y="144018"/>
                  <a:pt x="123187" y="158930"/>
                  <a:pt x="152400" y="171450"/>
                </a:cubicBezTo>
                <a:cubicBezTo>
                  <a:pt x="164432" y="176607"/>
                  <a:pt x="178243" y="176378"/>
                  <a:pt x="190500" y="180975"/>
                </a:cubicBezTo>
                <a:cubicBezTo>
                  <a:pt x="203795" y="185961"/>
                  <a:pt x="215305" y="195039"/>
                  <a:pt x="228600" y="200025"/>
                </a:cubicBezTo>
                <a:cubicBezTo>
                  <a:pt x="240857" y="204622"/>
                  <a:pt x="254281" y="205410"/>
                  <a:pt x="266700" y="209550"/>
                </a:cubicBezTo>
                <a:cubicBezTo>
                  <a:pt x="313303" y="225084"/>
                  <a:pt x="307899" y="224316"/>
                  <a:pt x="342900" y="247650"/>
                </a:cubicBezTo>
                <a:cubicBezTo>
                  <a:pt x="339725" y="269875"/>
                  <a:pt x="344019" y="294558"/>
                  <a:pt x="333375" y="314325"/>
                </a:cubicBezTo>
                <a:cubicBezTo>
                  <a:pt x="315106" y="348252"/>
                  <a:pt x="278680" y="369838"/>
                  <a:pt x="247650" y="390525"/>
                </a:cubicBezTo>
                <a:cubicBezTo>
                  <a:pt x="244475" y="400050"/>
                  <a:pt x="240303" y="409299"/>
                  <a:pt x="238125" y="419100"/>
                </a:cubicBezTo>
                <a:cubicBezTo>
                  <a:pt x="233935" y="437953"/>
                  <a:pt x="239825" y="460535"/>
                  <a:pt x="228600" y="476250"/>
                </a:cubicBezTo>
                <a:cubicBezTo>
                  <a:pt x="220991" y="486902"/>
                  <a:pt x="203200" y="482600"/>
                  <a:pt x="190500" y="485775"/>
                </a:cubicBezTo>
                <a:cubicBezTo>
                  <a:pt x="177800" y="498475"/>
                  <a:pt x="163176" y="509507"/>
                  <a:pt x="152400" y="523875"/>
                </a:cubicBezTo>
                <a:cubicBezTo>
                  <a:pt x="124926" y="560507"/>
                  <a:pt x="108579" y="605796"/>
                  <a:pt x="76200" y="638175"/>
                </a:cubicBezTo>
                <a:cubicBezTo>
                  <a:pt x="66675" y="647700"/>
                  <a:pt x="56249" y="656402"/>
                  <a:pt x="47625" y="666750"/>
                </a:cubicBezTo>
                <a:cubicBezTo>
                  <a:pt x="7938" y="714375"/>
                  <a:pt x="52387" y="679450"/>
                  <a:pt x="0" y="714375"/>
                </a:cubicBezTo>
                <a:cubicBezTo>
                  <a:pt x="3175" y="727075"/>
                  <a:pt x="905" y="742623"/>
                  <a:pt x="9525" y="752475"/>
                </a:cubicBezTo>
                <a:cubicBezTo>
                  <a:pt x="24602" y="769705"/>
                  <a:pt x="66675" y="790575"/>
                  <a:pt x="66675" y="790575"/>
                </a:cubicBezTo>
                <a:cubicBezTo>
                  <a:pt x="73025" y="800100"/>
                  <a:pt x="76200" y="812800"/>
                  <a:pt x="85725" y="819150"/>
                </a:cubicBezTo>
                <a:cubicBezTo>
                  <a:pt x="96617" y="826412"/>
                  <a:pt x="111238" y="825079"/>
                  <a:pt x="123825" y="828675"/>
                </a:cubicBezTo>
                <a:cubicBezTo>
                  <a:pt x="133479" y="831433"/>
                  <a:pt x="142875" y="835025"/>
                  <a:pt x="152400" y="838200"/>
                </a:cubicBezTo>
                <a:cubicBezTo>
                  <a:pt x="158750" y="847725"/>
                  <a:pt x="170689" y="855353"/>
                  <a:pt x="171450" y="866775"/>
                </a:cubicBezTo>
                <a:cubicBezTo>
                  <a:pt x="173993" y="904922"/>
                  <a:pt x="166392" y="943105"/>
                  <a:pt x="161925" y="981075"/>
                </a:cubicBezTo>
                <a:cubicBezTo>
                  <a:pt x="157745" y="1016602"/>
                  <a:pt x="152983" y="1026950"/>
                  <a:pt x="142875" y="1057275"/>
                </a:cubicBezTo>
                <a:cubicBezTo>
                  <a:pt x="152774" y="1294847"/>
                  <a:pt x="98472" y="1231947"/>
                  <a:pt x="171450" y="1304925"/>
                </a:cubicBezTo>
              </a:path>
            </a:pathLst>
          </a:custGeom>
          <a:noFill/>
          <a:ln w="222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18110" y="3325679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 rot="16200000">
            <a:off x="2404944" y="417519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thread</a:t>
            </a:r>
            <a:endParaRPr lang="en-US" i="1" dirty="0"/>
          </a:p>
        </p:txBody>
      </p:sp>
      <p:sp>
        <p:nvSpPr>
          <p:cNvPr id="33" name="TextBox 32"/>
          <p:cNvSpPr txBox="1"/>
          <p:nvPr/>
        </p:nvSpPr>
        <p:spPr>
          <a:xfrm>
            <a:off x="1333501" y="5733133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memory</a:t>
            </a:r>
            <a:endParaRPr lang="en-US" sz="1400" dirty="0"/>
          </a:p>
        </p:txBody>
      </p:sp>
      <p:grpSp>
        <p:nvGrpSpPr>
          <p:cNvPr id="44" name="Group 43"/>
          <p:cNvGrpSpPr/>
          <p:nvPr/>
        </p:nvGrpSpPr>
        <p:grpSpPr>
          <a:xfrm>
            <a:off x="2515209" y="4582288"/>
            <a:ext cx="3142641" cy="1606612"/>
            <a:chOff x="2496159" y="3536886"/>
            <a:chExt cx="3142641" cy="1606612"/>
          </a:xfrm>
        </p:grpSpPr>
        <p:cxnSp>
          <p:nvCxnSpPr>
            <p:cNvPr id="19" name="Straight Connector 18"/>
            <p:cNvCxnSpPr/>
            <p:nvPr/>
          </p:nvCxnSpPr>
          <p:spPr>
            <a:xfrm flipH="1">
              <a:off x="2991100" y="3733800"/>
              <a:ext cx="22859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 flipH="1">
              <a:off x="2496159" y="3906218"/>
              <a:ext cx="3901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ip</a:t>
              </a:r>
              <a:endParaRPr lang="en-US" dirty="0"/>
            </a:p>
          </p:txBody>
        </p:sp>
        <p:sp>
          <p:nvSpPr>
            <p:cNvPr id="35" name="Flowchart: Document 34"/>
            <p:cNvSpPr/>
            <p:nvPr/>
          </p:nvSpPr>
          <p:spPr>
            <a:xfrm>
              <a:off x="4038600" y="3906218"/>
              <a:ext cx="1600200" cy="1237280"/>
            </a:xfrm>
            <a:prstGeom prst="flowChartDocumen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076950" y="3536886"/>
              <a:ext cx="14157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subprogram</a:t>
              </a:r>
              <a:endParaRPr lang="en-US" dirty="0"/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4210298" y="4191000"/>
              <a:ext cx="104750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4210298" y="4348162"/>
              <a:ext cx="104750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4210298" y="4514849"/>
              <a:ext cx="104750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4210298" y="4689929"/>
              <a:ext cx="104750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urved Connector 42"/>
            <p:cNvCxnSpPr>
              <a:stCxn id="34" idx="1"/>
            </p:cNvCxnSpPr>
            <p:nvPr/>
          </p:nvCxnSpPr>
          <p:spPr>
            <a:xfrm>
              <a:off x="2886325" y="4090884"/>
              <a:ext cx="1323973" cy="423965"/>
            </a:xfrm>
            <a:prstGeom prst="curvedConnector3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6" name="Curved Connector 45"/>
          <p:cNvCxnSpPr>
            <a:stCxn id="34" idx="2"/>
          </p:cNvCxnSpPr>
          <p:nvPr/>
        </p:nvCxnSpPr>
        <p:spPr>
          <a:xfrm rot="5400000">
            <a:off x="2204844" y="5535462"/>
            <a:ext cx="719958" cy="290939"/>
          </a:xfrm>
          <a:prstGeom prst="curvedConnector3">
            <a:avLst/>
          </a:prstGeom>
          <a:ln>
            <a:solidFill>
              <a:schemeClr val="tx1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urved Connector 47"/>
          <p:cNvCxnSpPr>
            <a:stCxn id="34" idx="2"/>
          </p:cNvCxnSpPr>
          <p:nvPr/>
        </p:nvCxnSpPr>
        <p:spPr>
          <a:xfrm rot="16200000" flipH="1">
            <a:off x="2322991" y="5708252"/>
            <a:ext cx="888599" cy="113997"/>
          </a:xfrm>
          <a:prstGeom prst="curvedConnector3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535545" y="5648575"/>
            <a:ext cx="12218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instructions</a:t>
            </a:r>
            <a:endParaRPr lang="en-US" sz="1600" dirty="0"/>
          </a:p>
        </p:txBody>
      </p:sp>
      <p:sp>
        <p:nvSpPr>
          <p:cNvPr id="50" name="TextBox 49"/>
          <p:cNvSpPr txBox="1"/>
          <p:nvPr/>
        </p:nvSpPr>
        <p:spPr>
          <a:xfrm>
            <a:off x="1722645" y="5506023"/>
            <a:ext cx="870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registers</a:t>
            </a:r>
            <a:endParaRPr lang="en-US" sz="1400" dirty="0"/>
          </a:p>
        </p:txBody>
      </p:sp>
      <p:cxnSp>
        <p:nvCxnSpPr>
          <p:cNvPr id="51" name="Straight Connector 50"/>
          <p:cNvCxnSpPr/>
          <p:nvPr/>
        </p:nvCxnSpPr>
        <p:spPr>
          <a:xfrm>
            <a:off x="2991099" y="3733800"/>
            <a:ext cx="228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75756" y="1370937"/>
            <a:ext cx="750718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subprogram is a set of instructions</a:t>
            </a:r>
          </a:p>
          <a:p>
            <a:r>
              <a:rPr lang="en-US" dirty="0" smtClean="0"/>
              <a:t>When compiled the subprogram is referenced by the entry point</a:t>
            </a:r>
          </a:p>
          <a:p>
            <a:r>
              <a:rPr lang="en-US" dirty="0" smtClean="0"/>
              <a:t>When the subprogram is called it is instantiated by appropriate registers</a:t>
            </a:r>
          </a:p>
          <a:p>
            <a:r>
              <a:rPr lang="en-US" dirty="0" smtClean="0"/>
              <a:t>and the entry point in program memory.</a:t>
            </a:r>
          </a:p>
          <a:p>
            <a:r>
              <a:rPr lang="en-US" dirty="0" smtClean="0"/>
              <a:t>The logic of the subprogram is modeled by the Behavior Annex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70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www.turingfinance.com/wp-content/uploads/2013/11/Automated-trading-system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32" y="2209800"/>
            <a:ext cx="9100492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16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www.turingfinance.com/wp-content/uploads/2013/11/Data-source-and-prep-layer-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7638"/>
            <a:ext cx="8458200" cy="534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58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40" y="1660524"/>
            <a:ext cx="8832360" cy="4880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719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6" y="2209800"/>
            <a:ext cx="8891833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006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447675"/>
            <a:ext cx="8524875" cy="59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771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02" y="1905000"/>
            <a:ext cx="7899198" cy="4561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234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043" y="1678197"/>
            <a:ext cx="4076700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901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762000"/>
            <a:ext cx="8096250" cy="589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548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data 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AADL distinguishes between three port categories. </a:t>
            </a:r>
            <a:r>
              <a:rPr lang="en-US" sz="3600" i="1" dirty="0"/>
              <a:t>Event data ports</a:t>
            </a:r>
            <a:r>
              <a:rPr lang="en-US" sz="3600" dirty="0"/>
              <a:t> are ports through which data is sent and received. The arrival of data at the destination may trigger a dispatch or a mode switch. The data may be queued if the destination component is busy. Event data ports effectively represent message ports. </a:t>
            </a:r>
          </a:p>
        </p:txBody>
      </p:sp>
    </p:spTree>
    <p:extLst>
      <p:ext uri="{BB962C8B-B14F-4D97-AF65-F5344CB8AC3E}">
        <p14:creationId xmlns:p14="http://schemas.microsoft.com/office/powerpoint/2010/main" val="378333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Data ports</a:t>
            </a:r>
            <a:r>
              <a:rPr lang="en-US" dirty="0"/>
              <a:t> are event data ports with a queue size of one in which the newest arrival is kept. By default arrival of data at data ports does not trigger a dispatch. Data ports effectively represent </a:t>
            </a:r>
            <a:r>
              <a:rPr lang="en-US" dirty="0" err="1"/>
              <a:t>unqueued</a:t>
            </a:r>
            <a:r>
              <a:rPr lang="en-US" dirty="0"/>
              <a:t> ports that communicate state information, such as signal streams that are sampled and processed in control loops.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47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an instance of the system</a:t>
            </a:r>
          </a:p>
          <a:p>
            <a:r>
              <a:rPr lang="en-US" dirty="0" smtClean="0"/>
              <a:t>Click on the instance in the AADL Navigator</a:t>
            </a:r>
          </a:p>
          <a:p>
            <a:r>
              <a:rPr lang="en-US" dirty="0" smtClean="0"/>
              <a:t>Right click on Analyses and then on the analysis you wish to run</a:t>
            </a:r>
          </a:p>
          <a:p>
            <a:r>
              <a:rPr lang="en-US" dirty="0" smtClean="0"/>
              <a:t>Select that analysis and check the reports folder under the Instances folder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8297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Event ports</a:t>
            </a:r>
            <a:r>
              <a:rPr lang="en-US" dirty="0"/>
              <a:t> are event data ports with empty message content. Event ports effectively represent discrete events in the physical environment, such as a button push, in the computing platform, such as a clock interrupt, or a logical discrete event, such as an alarm.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46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startup and system shutdown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 descr="http://127.0.0.1:54511/help/topic/org.osate.help/html/std/as5506-2.1-10202012-Published_files/image03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997" y="2819400"/>
            <a:ext cx="8002817" cy="381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83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Clements et al. – book that describes an approach called Views and Beyond</a:t>
            </a:r>
          </a:p>
          <a:p>
            <a:r>
              <a:rPr lang="en-US" dirty="0" smtClean="0"/>
              <a:t>IEEE 1471 adopted standard</a:t>
            </a:r>
          </a:p>
          <a:p>
            <a:endParaRPr lang="en-US" dirty="0" smtClean="0"/>
          </a:p>
          <a:p>
            <a:r>
              <a:rPr lang="en-US" dirty="0" smtClean="0"/>
              <a:t>Results in a two volume set of documentation. See the reference at the end of the slides to the pedagogical product line and follow the link to see an example two volume set.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Views and Viewpoints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823581"/>
            <a:ext cx="8229600" cy="207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Presents the information in the architecture from a certain perspective</a:t>
            </a:r>
          </a:p>
          <a:p>
            <a:r>
              <a:rPr lang="en-US" dirty="0" smtClean="0"/>
              <a:t>That is, it emphasizes certain aspects of the architecture over other aspects</a:t>
            </a:r>
          </a:p>
          <a:p>
            <a:r>
              <a:rPr lang="en-US" dirty="0" smtClean="0"/>
              <a:t>Example, the specification viewpoint shows the spec without showing the implementations available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define the types of elements, the relations among them, the significant properties they exhibit, and the constraints they obey for views conforming to this viewpoint.</a:t>
            </a:r>
          </a:p>
          <a:p>
            <a:pPr lvl="0"/>
            <a:r>
              <a:rPr lang="en-US" dirty="0" smtClean="0"/>
              <a:t>The basic structures in an architecture are one source of viewpoints</a:t>
            </a:r>
          </a:p>
          <a:p>
            <a:pPr lvl="0"/>
            <a:r>
              <a:rPr lang="en-US" dirty="0" smtClean="0"/>
              <a:t>Module viewpoint – Shows an individual module and information about that module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Applies a viewpoint to the architecture for a specific stakeholder</a:t>
            </a:r>
          </a:p>
          <a:p>
            <a:r>
              <a:rPr lang="en-US" dirty="0" smtClean="0"/>
              <a:t>Every stakeholder should have at least one view that speaks to their concerns</a:t>
            </a:r>
          </a:p>
          <a:p>
            <a:r>
              <a:rPr lang="en-US" dirty="0" smtClean="0"/>
              <a:t>The view should put the information into context but not confuse the reader with extraneous material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example, a user interface designer would want a view that shows each module used in the interface from the viewpoint of that module’s definition.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Name of view</a:t>
            </a:r>
          </a:p>
          <a:p>
            <a:pPr lvl="0"/>
            <a:r>
              <a:rPr lang="en-US" dirty="0" smtClean="0"/>
              <a:t>View description</a:t>
            </a:r>
          </a:p>
          <a:p>
            <a:r>
              <a:rPr lang="en-US" dirty="0" smtClean="0"/>
              <a:t>Primary presentation</a:t>
            </a:r>
          </a:p>
          <a:p>
            <a:r>
              <a:rPr lang="en-US" dirty="0" smtClean="0"/>
              <a:t>List of view packets</a:t>
            </a:r>
          </a:p>
          <a:p>
            <a:r>
              <a:rPr lang="en-US" dirty="0" smtClean="0"/>
              <a:t>Element catalog</a:t>
            </a:r>
          </a:p>
          <a:p>
            <a:r>
              <a:rPr lang="en-US" dirty="0" smtClean="0"/>
              <a:t>Context diagram</a:t>
            </a:r>
          </a:p>
          <a:p>
            <a:pPr lvl="0"/>
            <a:r>
              <a:rPr lang="en-US" dirty="0" smtClean="0"/>
              <a:t>Variability mechanisms</a:t>
            </a:r>
          </a:p>
          <a:p>
            <a:r>
              <a:rPr lang="en-US" dirty="0" smtClean="0"/>
              <a:t>Architecture background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Packet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Primary Presentation </a:t>
            </a:r>
          </a:p>
          <a:p>
            <a:r>
              <a:rPr lang="en-US" sz="2000" dirty="0" smtClean="0"/>
              <a:t>Element Catalog</a:t>
            </a:r>
          </a:p>
          <a:p>
            <a:r>
              <a:rPr lang="en-US" sz="2000" dirty="0" smtClean="0"/>
              <a:t>Properties of the elements </a:t>
            </a:r>
          </a:p>
          <a:p>
            <a:r>
              <a:rPr lang="en-US" sz="2000" dirty="0" smtClean="0"/>
              <a:t>Relations and their properties</a:t>
            </a:r>
          </a:p>
          <a:p>
            <a:r>
              <a:rPr lang="en-US" sz="2000" dirty="0" smtClean="0"/>
              <a:t>Element interfaces</a:t>
            </a:r>
          </a:p>
          <a:p>
            <a:r>
              <a:rPr lang="en-US" sz="2000" dirty="0" smtClean="0"/>
              <a:t>Element behavior</a:t>
            </a:r>
          </a:p>
          <a:p>
            <a:r>
              <a:rPr lang="en-US" sz="2000" dirty="0" smtClean="0"/>
              <a:t>Context Diagram </a:t>
            </a:r>
          </a:p>
          <a:p>
            <a:r>
              <a:rPr lang="en-US" sz="2000" dirty="0" smtClean="0"/>
              <a:t>Variation Guide </a:t>
            </a:r>
          </a:p>
          <a:p>
            <a:r>
              <a:rPr lang="en-US" sz="2000" dirty="0" smtClean="0"/>
              <a:t>Architecture Background </a:t>
            </a:r>
          </a:p>
          <a:p>
            <a:pPr lvl="1">
              <a:buNone/>
            </a:pPr>
            <a:r>
              <a:rPr lang="en-US" sz="1600" b="1" dirty="0" smtClean="0"/>
              <a:t>	Rationale.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b="1" dirty="0" smtClean="0"/>
              <a:t>Analysis results.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b="1" dirty="0" smtClean="0"/>
              <a:t>Assumptions.</a:t>
            </a:r>
            <a:r>
              <a:rPr lang="en-US" sz="1600" dirty="0" smtClean="0"/>
              <a:t> </a:t>
            </a:r>
          </a:p>
          <a:p>
            <a:r>
              <a:rPr lang="en-US" sz="2000" dirty="0" smtClean="0"/>
              <a:t>Other Information </a:t>
            </a:r>
          </a:p>
          <a:p>
            <a:r>
              <a:rPr lang="en-US" sz="2000" dirty="0" smtClean="0"/>
              <a:t>Related View Packets 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62400" y="-16002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9562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 smtClean="0"/>
              <a:t>Module Decomposition View </a:t>
            </a:r>
          </a:p>
          <a:p>
            <a:r>
              <a:rPr lang="en-US" sz="2000" dirty="0" smtClean="0"/>
              <a:t>In this section, we describe the basic structure of an AGM game. Game variations are addressed by substitution, parameterization, and specialization. Game-specific behaviors are provided by game-specific implementations of the interfaces in this document. </a:t>
            </a:r>
          </a:p>
          <a:p>
            <a:r>
              <a:rPr lang="en-US" sz="2000" b="1" dirty="0" smtClean="0"/>
              <a:t>Module Decomposition View Packet 1: Game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The previous figure shows the Game component as the representation for the generic product. The following figure shows that component's interface as the top-level interface of the system (defined in the </a:t>
            </a:r>
            <a:r>
              <a:rPr lang="en-US" sz="2000" dirty="0" err="1" smtClean="0">
                <a:hlinkClick r:id="rId3"/>
              </a:rPr>
              <a:t>GameBoard</a:t>
            </a:r>
            <a:r>
              <a:rPr lang="en-US" sz="2000" dirty="0" smtClean="0">
                <a:hlinkClick r:id="rId3"/>
              </a:rPr>
              <a:t> Interface</a:t>
            </a:r>
            <a:r>
              <a:rPr lang="en-US" sz="2000" dirty="0" smtClean="0"/>
              <a:t> section) and the other major interfaces that are at the first level of decomposition within the </a:t>
            </a:r>
            <a:r>
              <a:rPr lang="en-US" sz="2000" dirty="0" err="1" smtClean="0"/>
              <a:t>GameInterface</a:t>
            </a:r>
            <a:r>
              <a:rPr lang="en-US" sz="2000" dirty="0" smtClean="0"/>
              <a:t> (defined later in this document).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Primary presentation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67049" y="2185988"/>
            <a:ext cx="3350099" cy="276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3158254"/>
          <a:ext cx="8077200" cy="3084874"/>
        </p:xfrm>
        <a:graphic>
          <a:graphicData uri="http://schemas.openxmlformats.org/drawingml/2006/table">
            <a:tbl>
              <a:tblPr/>
              <a:tblGrid>
                <a:gridCol w="403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5121">
                <a:tc gridSpan="2">
                  <a:txBody>
                    <a:bodyPr/>
                    <a:lstStyle/>
                    <a:p>
                      <a:r>
                        <a:rPr lang="en-US" sz="1700" b="1" i="1"/>
                        <a:t>Elements and Responsibilities for Model Decomposition View Packet 1: Game</a:t>
                      </a:r>
                      <a:endParaRPr lang="en-US" sz="1700"/>
                    </a:p>
                  </a:txBody>
                  <a:tcPr marL="85396" marR="85396" marT="42698" marB="42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610">
                <a:tc>
                  <a:txBody>
                    <a:bodyPr/>
                    <a:lstStyle/>
                    <a:p>
                      <a:r>
                        <a:rPr lang="en-US" sz="1400" b="1"/>
                        <a:t>Element</a:t>
                      </a:r>
                      <a:endParaRPr lang="en-US" sz="1400"/>
                    </a:p>
                  </a:txBody>
                  <a:tcPr marL="85396" marR="85396" marT="42698" marB="42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Responsibilities</a:t>
                      </a:r>
                      <a:endParaRPr lang="en-US" sz="1400"/>
                    </a:p>
                  </a:txBody>
                  <a:tcPr marL="85396" marR="85396" marT="42698" marB="42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173">
                <a:tc>
                  <a:txBody>
                    <a:bodyPr/>
                    <a:lstStyle/>
                    <a:p>
                      <a:r>
                        <a:rPr lang="en-US" sz="1400"/>
                        <a:t>GameBoard interface</a:t>
                      </a:r>
                    </a:p>
                  </a:txBody>
                  <a:tcPr marL="85396" marR="85396" marT="42698" marB="42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This container component holds all the elements needed for the game.</a:t>
                      </a:r>
                    </a:p>
                  </a:txBody>
                  <a:tcPr marL="85396" marR="85396" marT="42698" marB="42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0547">
                <a:tc>
                  <a:txBody>
                    <a:bodyPr/>
                    <a:lstStyle/>
                    <a:p>
                      <a:r>
                        <a:rPr lang="en-US" sz="1400"/>
                        <a:t>ScoreBoard interface</a:t>
                      </a:r>
                    </a:p>
                  </a:txBody>
                  <a:tcPr marL="85396" marR="85396" marT="42698" marB="42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This interface keeps and presents the score as the game specifies. It is defined in the </a:t>
                      </a:r>
                      <a:r>
                        <a:rPr lang="en-US" sz="1400" dirty="0" err="1">
                          <a:hlinkClick r:id="rId2"/>
                        </a:rPr>
                        <a:t>ScoreBoard</a:t>
                      </a:r>
                      <a:r>
                        <a:rPr lang="en-US" sz="1400" dirty="0">
                          <a:hlinkClick r:id="rId2"/>
                        </a:rPr>
                        <a:t> Interface</a:t>
                      </a:r>
                      <a:r>
                        <a:rPr lang="en-US" sz="1400" dirty="0"/>
                        <a:t> section.</a:t>
                      </a:r>
                    </a:p>
                  </a:txBody>
                  <a:tcPr marL="85396" marR="85396" marT="42698" marB="42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0277">
                <a:tc>
                  <a:txBody>
                    <a:bodyPr/>
                    <a:lstStyle/>
                    <a:p>
                      <a:r>
                        <a:rPr lang="en-US" sz="1400"/>
                        <a:t>SpeedControl interface</a:t>
                      </a:r>
                    </a:p>
                  </a:txBody>
                  <a:tcPr marL="85396" marR="85396" marT="42698" marB="42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This interface controls how often a tick is issued to the </a:t>
                      </a:r>
                      <a:r>
                        <a:rPr lang="en-US" sz="1400" dirty="0" err="1"/>
                        <a:t>GameBoard</a:t>
                      </a:r>
                      <a:r>
                        <a:rPr lang="en-US" sz="1400" dirty="0"/>
                        <a:t>. It is defined in the </a:t>
                      </a:r>
                      <a:r>
                        <a:rPr lang="en-US" sz="1400" dirty="0" err="1">
                          <a:hlinkClick r:id="rId3"/>
                        </a:rPr>
                        <a:t>SpeedControl</a:t>
                      </a:r>
                      <a:r>
                        <a:rPr lang="en-US" sz="1400" dirty="0">
                          <a:hlinkClick r:id="rId3"/>
                        </a:rPr>
                        <a:t> Interface</a:t>
                      </a:r>
                      <a:r>
                        <a:rPr lang="en-US" sz="1400" dirty="0"/>
                        <a:t> section.</a:t>
                      </a:r>
                    </a:p>
                  </a:txBody>
                  <a:tcPr marL="85396" marR="85396" marT="42698" marB="42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57200" y="1957925"/>
            <a:ext cx="82083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Element Catalog </a:t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Elements and their properties.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The following table displays element details.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Relations and their properties.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The primary relation is composition. Game is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responsible for creating, managing, and killing the elements it composes.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 dirty="0" smtClean="0"/>
              <a:t>Relations and their properties.</a:t>
            </a:r>
            <a:r>
              <a:rPr lang="en-US" sz="1800" dirty="0" smtClean="0"/>
              <a:t> The primary relation is composition. Game is responsible for creating, managing, and killing the elements it composes. </a:t>
            </a:r>
          </a:p>
          <a:p>
            <a:r>
              <a:rPr lang="en-US" sz="1800" b="1" dirty="0" smtClean="0"/>
              <a:t>Element interfaces.</a:t>
            </a:r>
            <a:r>
              <a:rPr lang="en-US" sz="1800" dirty="0" smtClean="0"/>
              <a:t> Game interface is the program's GUI. It provides the user with Game start, stop, pause, and save behaviors. The other interfaces are documented as follows: </a:t>
            </a:r>
          </a:p>
          <a:p>
            <a:r>
              <a:rPr lang="en-US" sz="1800" dirty="0" err="1" smtClean="0">
                <a:hlinkClick r:id="rId2"/>
              </a:rPr>
              <a:t>GameBoard</a:t>
            </a:r>
            <a:endParaRPr lang="en-US" sz="1800" dirty="0" smtClean="0"/>
          </a:p>
          <a:p>
            <a:r>
              <a:rPr lang="en-US" sz="1800" dirty="0" err="1" smtClean="0">
                <a:hlinkClick r:id="rId3"/>
              </a:rPr>
              <a:t>SpeedControl</a:t>
            </a:r>
            <a:endParaRPr lang="en-US" sz="1800" dirty="0" smtClean="0"/>
          </a:p>
          <a:p>
            <a:r>
              <a:rPr lang="en-US" sz="1800" dirty="0" err="1" smtClean="0">
                <a:hlinkClick r:id="rId4"/>
              </a:rPr>
              <a:t>ScoreBoard</a:t>
            </a:r>
            <a:endParaRPr lang="en-US" sz="1800" dirty="0" smtClean="0"/>
          </a:p>
          <a:p>
            <a:r>
              <a:rPr lang="en-US" sz="1800" b="1" dirty="0" smtClean="0"/>
              <a:t>Element behavior.</a:t>
            </a:r>
            <a:r>
              <a:rPr lang="en-US" sz="1800" dirty="0" smtClean="0"/>
              <a:t> The behavior is the game that is displayed to the user. </a:t>
            </a:r>
          </a:p>
          <a:p>
            <a:r>
              <a:rPr lang="en-US" sz="1800" dirty="0" smtClean="0"/>
              <a:t>Context Diagram </a:t>
            </a:r>
            <a:br>
              <a:rPr lang="en-US" sz="1800" dirty="0" smtClean="0"/>
            </a:br>
            <a:r>
              <a:rPr lang="en-US" sz="1800" dirty="0" smtClean="0"/>
              <a:t>Game is the top level of the product and the top-level context.</a:t>
            </a:r>
          </a:p>
          <a:p>
            <a:r>
              <a:rPr lang="en-US" sz="1800" dirty="0" smtClean="0"/>
              <a:t>Variation Guide </a:t>
            </a:r>
            <a:br>
              <a:rPr lang="en-US" sz="1800" dirty="0" smtClean="0"/>
            </a:br>
            <a:r>
              <a:rPr lang="en-US" sz="1800" dirty="0" smtClean="0"/>
              <a:t>Game and </a:t>
            </a:r>
            <a:r>
              <a:rPr lang="en-US" sz="1800" dirty="0" err="1" smtClean="0"/>
              <a:t>ScoreBoard</a:t>
            </a:r>
            <a:r>
              <a:rPr lang="en-US" sz="1800" dirty="0" smtClean="0"/>
              <a:t> will each be replaced by a game-specific implementation as described in the </a:t>
            </a:r>
            <a:r>
              <a:rPr lang="en-US" sz="1800" dirty="0" smtClean="0">
                <a:hlinkClick r:id="rId5"/>
              </a:rPr>
              <a:t>Module Generalization View</a:t>
            </a:r>
            <a:r>
              <a:rPr lang="en-US" sz="1800" dirty="0" smtClean="0"/>
              <a:t> section.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Variation Guide </a:t>
            </a:r>
            <a:br>
              <a:rPr lang="en-US" sz="2000" dirty="0" smtClean="0"/>
            </a:br>
            <a:r>
              <a:rPr lang="en-US" sz="2000" dirty="0" smtClean="0"/>
              <a:t>Game and </a:t>
            </a:r>
            <a:r>
              <a:rPr lang="en-US" sz="2000" dirty="0" err="1" smtClean="0"/>
              <a:t>ScoreBoard</a:t>
            </a:r>
            <a:r>
              <a:rPr lang="en-US" sz="2000" dirty="0" smtClean="0"/>
              <a:t> will each be replaced by a game-specific implementation as described in the </a:t>
            </a:r>
            <a:r>
              <a:rPr lang="en-US" sz="2000" dirty="0" smtClean="0">
                <a:hlinkClick r:id="rId2"/>
              </a:rPr>
              <a:t>Module Generalization View</a:t>
            </a:r>
            <a:r>
              <a:rPr lang="en-US" sz="2000" dirty="0" smtClean="0"/>
              <a:t> section. </a:t>
            </a:r>
          </a:p>
          <a:p>
            <a:r>
              <a:rPr lang="en-US" sz="2000" dirty="0" smtClean="0"/>
              <a:t>Architecture Background </a:t>
            </a:r>
            <a:br>
              <a:rPr lang="en-US" sz="2000" dirty="0" smtClean="0"/>
            </a:br>
            <a:r>
              <a:rPr lang="en-US" sz="2000" dirty="0" smtClean="0"/>
              <a:t>Game encapsulates game-specific behavior. It arranges the </a:t>
            </a:r>
            <a:r>
              <a:rPr lang="en-US" sz="2000" dirty="0" err="1" smtClean="0"/>
              <a:t>GameBoard</a:t>
            </a:r>
            <a:r>
              <a:rPr lang="en-US" sz="2000" dirty="0" smtClean="0"/>
              <a:t>, keeps score, and determines the won/lost status based on its rules. The composed elements are mostly generic and can be reused and rearranged to implement other games. </a:t>
            </a:r>
          </a:p>
          <a:p>
            <a:r>
              <a:rPr lang="en-US" sz="2000" dirty="0" smtClean="0"/>
              <a:t>Other Information </a:t>
            </a:r>
            <a:br>
              <a:rPr lang="en-US" sz="2000" dirty="0" smtClean="0"/>
            </a:br>
            <a:r>
              <a:rPr lang="en-US" sz="2000" dirty="0" smtClean="0"/>
              <a:t>No other information applies. </a:t>
            </a:r>
          </a:p>
          <a:p>
            <a:r>
              <a:rPr lang="en-US" sz="2000" dirty="0" smtClean="0"/>
              <a:t>Related View Packets </a:t>
            </a:r>
          </a:p>
          <a:p>
            <a:r>
              <a:rPr lang="en-US" sz="2000" dirty="0" smtClean="0">
                <a:hlinkClick r:id="rId3"/>
              </a:rPr>
              <a:t>Module Generalization View Packet 1: Game</a:t>
            </a:r>
            <a:endParaRPr lang="en-US" sz="2000" dirty="0" smtClean="0"/>
          </a:p>
          <a:p>
            <a:r>
              <a:rPr lang="en-US" sz="2000" dirty="0" err="1" smtClean="0">
                <a:hlinkClick r:id="rId4"/>
              </a:rPr>
              <a:t>ScoreBoard</a:t>
            </a:r>
            <a:r>
              <a:rPr lang="en-US" sz="2000" dirty="0" smtClean="0">
                <a:hlinkClick r:id="rId4"/>
              </a:rPr>
              <a:t> Interface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Read </a:t>
            </a:r>
            <a:r>
              <a:rPr lang="en-US" sz="2400" dirty="0" smtClean="0">
                <a:hlinkClick r:id="rId2"/>
              </a:rPr>
              <a:t>http://www.sei.cmu.edu/library/abstracts/reports/05tn017.cfm</a:t>
            </a:r>
            <a:endParaRPr lang="en-US" sz="2400" dirty="0" smtClean="0"/>
          </a:p>
          <a:p>
            <a:r>
              <a:rPr lang="en-US" sz="2400" dirty="0" smtClean="0"/>
              <a:t>Select the “download the template” link on: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smtClean="0">
                <a:hlinkClick r:id="rId3"/>
              </a:rPr>
              <a:t>http://www.sei.cmu.edu/architecture/tools/viewsandbeyond/</a:t>
            </a:r>
            <a:endParaRPr lang="en-US" sz="2400" dirty="0" smtClean="0"/>
          </a:p>
          <a:p>
            <a:r>
              <a:rPr lang="en-US" sz="2400" dirty="0" smtClean="0"/>
              <a:t>Create a first edition of documentation for your architecture.</a:t>
            </a:r>
          </a:p>
          <a:p>
            <a:r>
              <a:rPr lang="en-US" sz="2400" dirty="0" smtClean="0"/>
              <a:t>Here is example documentation for the pedagogical product line architecture: </a:t>
            </a:r>
            <a:r>
              <a:rPr lang="en-US" sz="2400" dirty="0" smtClean="0">
                <a:hlinkClick r:id="rId4"/>
              </a:rPr>
              <a:t>http://www.sei.cmu.edu/productlines/ppl/arch_docs.html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characterized an architecture as a graph</a:t>
            </a:r>
          </a:p>
          <a:p>
            <a:r>
              <a:rPr lang="en-US" dirty="0" smtClean="0"/>
              <a:t>Modules are the nodes in the graph</a:t>
            </a:r>
          </a:p>
          <a:p>
            <a:r>
              <a:rPr lang="en-US" dirty="0" smtClean="0"/>
              <a:t>A module encapsulates a concept</a:t>
            </a:r>
          </a:p>
          <a:p>
            <a:r>
              <a:rPr lang="en-US" dirty="0" smtClean="0"/>
              <a:t>Each module has responsibilities related to the concept</a:t>
            </a:r>
          </a:p>
          <a:p>
            <a:r>
              <a:rPr lang="en-US" dirty="0" smtClean="0"/>
              <a:t>Therefore, one criteria for defining modules is identifying the boundaries of concepts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682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flow is a path through a module from one input port to an output port or a sink</a:t>
            </a:r>
          </a:p>
          <a:p>
            <a:r>
              <a:rPr lang="en-US" dirty="0" smtClean="0"/>
              <a:t>Our job is to identify all of the flows that are necessary to satisfy all of the requirements for that module</a:t>
            </a:r>
          </a:p>
          <a:p>
            <a:r>
              <a:rPr lang="en-US" dirty="0" smtClean="0"/>
              <a:t>At  the module level we don’t care about the internal structure only from input to output</a:t>
            </a:r>
          </a:p>
          <a:p>
            <a:r>
              <a:rPr lang="en-US" dirty="0" smtClean="0"/>
              <a:t>It is an estimate</a:t>
            </a:r>
          </a:p>
        </p:txBody>
      </p:sp>
    </p:spTree>
    <p:extLst>
      <p:ext uri="{BB962C8B-B14F-4D97-AF65-F5344CB8AC3E}">
        <p14:creationId xmlns:p14="http://schemas.microsoft.com/office/powerpoint/2010/main" val="635730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Flows-2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Each segment of a flow takes a finite amount of time 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Experience helps in estimation of latency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Each source, sink, and flow path has a latency value </a:t>
            </a:r>
            <a:endParaRPr lang="en-US" dirty="0" smtClean="0">
              <a:solidFill>
                <a:prstClr val="black"/>
              </a:solidFill>
            </a:endParaRP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As a module is decomposed we make estimates of the latency of each part adding up to the original estimate for the total</a:t>
            </a:r>
            <a:endParaRPr lang="en-US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335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Work gets done by data flowing from module to module through the </a:t>
            </a:r>
            <a:r>
              <a:rPr lang="en-US" dirty="0" smtClean="0">
                <a:solidFill>
                  <a:prstClr val="black"/>
                </a:solidFill>
              </a:rPr>
              <a:t>graph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A connection is a flow from an output port of one module to an input port of another module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Latency on a connection is due largely to </a:t>
            </a:r>
          </a:p>
          <a:p>
            <a:pPr lvl="1"/>
            <a:r>
              <a:rPr lang="en-US" sz="3200" dirty="0" smtClean="0">
                <a:solidFill>
                  <a:prstClr val="black"/>
                </a:solidFill>
              </a:rPr>
              <a:t>Technologies used</a:t>
            </a:r>
          </a:p>
          <a:p>
            <a:pPr lvl="1"/>
            <a:r>
              <a:rPr lang="en-US" sz="3200" dirty="0" smtClean="0">
                <a:solidFill>
                  <a:prstClr val="black"/>
                </a:solidFill>
              </a:rPr>
              <a:t>Amount of data to be transferred</a:t>
            </a:r>
          </a:p>
          <a:p>
            <a:pPr lvl="0"/>
            <a:endParaRPr lang="en-US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099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Connections - 2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Security, as a property, is viewed as whether info from one module should be seen in the connected </a:t>
            </a:r>
            <a:r>
              <a:rPr lang="en-US" dirty="0" smtClean="0">
                <a:solidFill>
                  <a:prstClr val="black"/>
                </a:solidFill>
              </a:rPr>
              <a:t>module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In AADL Security has a value of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939322"/>
      </p:ext>
    </p:extLst>
  </p:cSld>
  <p:clrMapOvr>
    <a:masterClrMapping/>
  </p:clrMapOvr>
</p:sld>
</file>

<file path=ppt/theme/theme1.xml><?xml version="1.0" encoding="utf-8"?>
<a:theme xmlns:a="http://schemas.openxmlformats.org/drawingml/2006/main" name="syse802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syse802Template</Template>
  <TotalTime>22022</TotalTime>
  <Words>1440</Words>
  <Application>Microsoft Office PowerPoint</Application>
  <PresentationFormat>On-screen Show (4:3)</PresentationFormat>
  <Paragraphs>245</Paragraphs>
  <Slides>45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MS PGothic</vt:lpstr>
      <vt:lpstr>MS PGothic</vt:lpstr>
      <vt:lpstr>Arial</vt:lpstr>
      <vt:lpstr>Calibri</vt:lpstr>
      <vt:lpstr>Verdana</vt:lpstr>
      <vt:lpstr>ヒラギノ角ゴ Pro W3</vt:lpstr>
      <vt:lpstr>syse802Template</vt:lpstr>
      <vt:lpstr>CpSc 875</vt:lpstr>
      <vt:lpstr>Subprograms in AADL</vt:lpstr>
      <vt:lpstr>Analyses</vt:lpstr>
      <vt:lpstr>PowerPoint Presentation</vt:lpstr>
      <vt:lpstr>Structures</vt:lpstr>
      <vt:lpstr>Flows</vt:lpstr>
      <vt:lpstr>Flows-2</vt:lpstr>
      <vt:lpstr>Connections</vt:lpstr>
      <vt:lpstr>Connections - 2</vt:lpstr>
      <vt:lpstr>OSATE Latency Analysis – 1 </vt:lpstr>
      <vt:lpstr>OSATE Latency - 2</vt:lpstr>
      <vt:lpstr>Behavior annex</vt:lpstr>
      <vt:lpstr>thread</vt:lpstr>
      <vt:lpstr>Remote calls to subprograms</vt:lpstr>
      <vt:lpstr>Stock trading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Event data ports</vt:lpstr>
      <vt:lpstr>Data ports</vt:lpstr>
      <vt:lpstr>Event ports</vt:lpstr>
      <vt:lpstr>System startup and system shutdown states</vt:lpstr>
      <vt:lpstr>2 sources</vt:lpstr>
      <vt:lpstr>Views and Viewpoints</vt:lpstr>
      <vt:lpstr>Viewpoint</vt:lpstr>
      <vt:lpstr>Viewpoint</vt:lpstr>
      <vt:lpstr>View </vt:lpstr>
      <vt:lpstr>View</vt:lpstr>
      <vt:lpstr>View</vt:lpstr>
      <vt:lpstr>View Packet</vt:lpstr>
      <vt:lpstr>Example</vt:lpstr>
      <vt:lpstr>PowerPoint Presentation</vt:lpstr>
      <vt:lpstr>PowerPoint Presentation</vt:lpstr>
      <vt:lpstr>PowerPoint Presentation</vt:lpstr>
      <vt:lpstr>PowerPoint Presentation</vt:lpstr>
      <vt:lpstr>Next steps</vt:lpstr>
    </vt:vector>
  </TitlesOfParts>
  <Company>Clemson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CpSc 875</dc:title>
  <dc:creator>McGregor</dc:creator>
  <cp:lastModifiedBy>John Mcgregor</cp:lastModifiedBy>
  <cp:revision>50</cp:revision>
  <dcterms:created xsi:type="dcterms:W3CDTF">2011-02-24T01:11:37Z</dcterms:created>
  <dcterms:modified xsi:type="dcterms:W3CDTF">2019-02-24T19:15:41Z</dcterms:modified>
</cp:coreProperties>
</file>