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2"/>
  </p:notesMasterIdLst>
  <p:sldIdLst>
    <p:sldId id="260" r:id="rId2"/>
    <p:sldId id="306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5" r:id="rId14"/>
    <p:sldId id="266" r:id="rId15"/>
    <p:sldId id="269" r:id="rId16"/>
    <p:sldId id="267" r:id="rId17"/>
    <p:sldId id="268" r:id="rId18"/>
    <p:sldId id="261" r:id="rId19"/>
    <p:sldId id="273" r:id="rId20"/>
    <p:sldId id="274" r:id="rId21"/>
    <p:sldId id="275" r:id="rId22"/>
    <p:sldId id="276" r:id="rId23"/>
    <p:sldId id="277" r:id="rId24"/>
    <p:sldId id="303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92" r:id="rId34"/>
    <p:sldId id="286" r:id="rId35"/>
    <p:sldId id="287" r:id="rId36"/>
    <p:sldId id="288" r:id="rId37"/>
    <p:sldId id="289" r:id="rId38"/>
    <p:sldId id="290" r:id="rId39"/>
    <p:sldId id="291" r:id="rId40"/>
    <p:sldId id="307" r:id="rId4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90" d="100"/>
          <a:sy n="90" d="100"/>
        </p:scale>
        <p:origin x="7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2152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2/25/2019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2/25/2019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2/25/2019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2/25/2019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2/25/2019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2/25/2019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i.cmu.edu/reports/00tr004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wasp.org/index.php/Attack_Surface_Analysis_Cheat_Sheet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err="1" smtClean="0"/>
              <a:t>CpSc</a:t>
            </a:r>
            <a:r>
              <a:rPr lang="en-US" dirty="0" smtClean="0"/>
              <a:t>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 12 – Security/ATAM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Favor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Restricted </a:t>
            </a:r>
            <a:r>
              <a:rPr lang="en-US" dirty="0" smtClean="0"/>
              <a:t>Channels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Limiting </a:t>
            </a:r>
            <a:r>
              <a:rPr lang="en-US" dirty="0"/>
              <a:t>the type </a:t>
            </a:r>
            <a:r>
              <a:rPr lang="en-US" dirty="0" smtClean="0"/>
              <a:t>of data </a:t>
            </a:r>
            <a:r>
              <a:rPr lang="en-US" dirty="0"/>
              <a:t>transmitted over a channel can reduce the attack surface of the system by lessening the advantage </a:t>
            </a:r>
            <a:r>
              <a:rPr lang="en-US" dirty="0" smtClean="0"/>
              <a:t>gained by </a:t>
            </a:r>
            <a:r>
              <a:rPr lang="en-US" dirty="0"/>
              <a:t>exploiting that </a:t>
            </a:r>
            <a:r>
              <a:rPr lang="en-US" dirty="0" smtClean="0"/>
              <a:t>channel</a:t>
            </a:r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protocol value should be </a:t>
            </a:r>
            <a:r>
              <a:rPr lang="en-US" dirty="0" smtClean="0"/>
              <a:t>lowered to </a:t>
            </a:r>
            <a:r>
              <a:rPr lang="en-US" dirty="0"/>
              <a:t>reflect the more restrictive nature of the new </a:t>
            </a:r>
            <a:r>
              <a:rPr lang="en-US" dirty="0" smtClean="0"/>
              <a:t>protocol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629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Move Data Items to the Interior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Moving data items to the interior of a system shifts untrusted data items away from the system’s </a:t>
            </a:r>
            <a:r>
              <a:rPr lang="en-US" dirty="0" smtClean="0"/>
              <a:t>perimeter</a:t>
            </a:r>
          </a:p>
          <a:p>
            <a:r>
              <a:rPr lang="en-US" dirty="0"/>
              <a:t>D</a:t>
            </a:r>
            <a:r>
              <a:rPr lang="en-US" dirty="0" smtClean="0"/>
              <a:t>ata </a:t>
            </a:r>
            <a:r>
              <a:rPr lang="en-US" dirty="0"/>
              <a:t>items that cannot be moved to the interior of the </a:t>
            </a:r>
            <a:r>
              <a:rPr lang="en-US" dirty="0" smtClean="0"/>
              <a:t>system should </a:t>
            </a:r>
            <a:r>
              <a:rPr lang="en-US" dirty="0"/>
              <a:t>be evaluated to determine if they are necessary and be eliminated if they are </a:t>
            </a:r>
            <a:r>
              <a:rPr lang="en-US" dirty="0" smtClean="0"/>
              <a:t>not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530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to a Single Point of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ntroduction </a:t>
            </a:r>
            <a:r>
              <a:rPr lang="en-US" dirty="0"/>
              <a:t>of a gatekeeper component to serve as a unified point of </a:t>
            </a:r>
            <a:r>
              <a:rPr lang="en-US" dirty="0" smtClean="0"/>
              <a:t>access</a:t>
            </a:r>
          </a:p>
          <a:p>
            <a:r>
              <a:rPr lang="en-US" dirty="0"/>
              <a:t>Combining entry/exit points that share the same privileges and access rights reduces the number </a:t>
            </a:r>
            <a:r>
              <a:rPr lang="en-US" dirty="0" smtClean="0"/>
              <a:t>of entry/exit </a:t>
            </a:r>
            <a:r>
              <a:rPr lang="en-US" dirty="0"/>
              <a:t>points by reducing the number of externally-facing interfaces in the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132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surface properties in AADL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property set </a:t>
            </a:r>
            <a:r>
              <a:rPr lang="en-US" sz="2400" b="1" dirty="0" err="1"/>
              <a:t>securityProperties</a:t>
            </a:r>
            <a:r>
              <a:rPr lang="en-US" sz="2400" b="1" dirty="0"/>
              <a:t> is</a:t>
            </a:r>
          </a:p>
          <a:p>
            <a:pPr marL="0" indent="0">
              <a:buNone/>
            </a:pPr>
            <a:r>
              <a:rPr lang="en-US" sz="2400" dirty="0" err="1"/>
              <a:t>Channel_Protocol</a:t>
            </a:r>
            <a:r>
              <a:rPr lang="en-US" sz="2400" dirty="0"/>
              <a:t> : 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(connection);</a:t>
            </a:r>
          </a:p>
          <a:p>
            <a:pPr marL="0" indent="0">
              <a:buNone/>
            </a:pPr>
            <a:r>
              <a:rPr lang="en-US" sz="2400" dirty="0" err="1"/>
              <a:t>Channel_AccessRights</a:t>
            </a:r>
            <a:r>
              <a:rPr lang="en-US" sz="2400" dirty="0"/>
              <a:t>: 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(connection);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entryExitPointPrivileges</a:t>
            </a:r>
            <a:r>
              <a:rPr lang="en-US" sz="2400" dirty="0"/>
              <a:t>: 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(port);</a:t>
            </a:r>
          </a:p>
          <a:p>
            <a:pPr marL="0" indent="0">
              <a:buNone/>
            </a:pPr>
            <a:r>
              <a:rPr lang="en-US" sz="2400" dirty="0" err="1"/>
              <a:t>entryExitPointAccessRights: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(port);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dataItemType: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(data);</a:t>
            </a:r>
          </a:p>
          <a:p>
            <a:pPr marL="0" indent="0">
              <a:buNone/>
            </a:pPr>
            <a:r>
              <a:rPr lang="en-US" sz="2400" dirty="0" err="1"/>
              <a:t>dataItemAccessRights: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(data);</a:t>
            </a:r>
          </a:p>
          <a:p>
            <a:pPr marL="0" indent="0">
              <a:buNone/>
            </a:pPr>
            <a:r>
              <a:rPr lang="en-US" sz="2400" b="1" dirty="0"/>
              <a:t>end </a:t>
            </a:r>
            <a:r>
              <a:rPr lang="en-US" sz="2400" b="1" dirty="0" err="1"/>
              <a:t>securityProperties</a:t>
            </a:r>
            <a:r>
              <a:rPr lang="en-US" sz="2400" b="1" dirty="0"/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6670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adds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Value is a synonym for desirableness</a:t>
            </a:r>
          </a:p>
          <a:p>
            <a:r>
              <a:rPr lang="en-US" dirty="0" smtClean="0"/>
              <a:t>If the value of something increases it is because it has become more desirable for some reason</a:t>
            </a:r>
          </a:p>
          <a:p>
            <a:r>
              <a:rPr lang="en-US" dirty="0" smtClean="0"/>
              <a:t>A “value chain” represents a sequence of stages, each of which makes the “thing”, for which this is the value chain,  more desirable.</a:t>
            </a:r>
          </a:p>
          <a:p>
            <a:r>
              <a:rPr lang="en-US" dirty="0" smtClean="0"/>
              <a:t>The value chain for a software product is the series of activities that craft a solution.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Porter’s Value 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26660"/>
            <a:ext cx="9144000" cy="5231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architecture add value? (How does it make the product more desirable?)</a:t>
            </a:r>
          </a:p>
          <a:p>
            <a:pPr lvl="1"/>
            <a:r>
              <a:rPr lang="en-US" dirty="0" smtClean="0"/>
              <a:t>Increased probability that customers like the product</a:t>
            </a:r>
          </a:p>
          <a:p>
            <a:pPr lvl="1"/>
            <a:r>
              <a:rPr lang="en-US" dirty="0" smtClean="0"/>
              <a:t>Increased probability of highly reliable operation</a:t>
            </a:r>
          </a:p>
          <a:p>
            <a:pPr lvl="1"/>
            <a:r>
              <a:rPr lang="en-US" dirty="0" smtClean="0"/>
              <a:t>Increased probability that the product will have the qualities desired</a:t>
            </a:r>
          </a:p>
          <a:p>
            <a:pPr lvl="1"/>
            <a:r>
              <a:rPr lang="en-US" dirty="0" smtClean="0"/>
              <a:t>Increased predictability of implementation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value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architecture evaluation adds value</a:t>
            </a:r>
          </a:p>
          <a:p>
            <a:r>
              <a:rPr lang="en-US" dirty="0" smtClean="0"/>
              <a:t>It removes defects making the architecture more desirable as a basis for building a product</a:t>
            </a:r>
          </a:p>
          <a:p>
            <a:r>
              <a:rPr lang="en-US" dirty="0" smtClean="0"/>
              <a:t>Question: How do we measure these increases in value?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we?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1536216"/>
            <a:ext cx="3900488" cy="5321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</a:t>
            </a:r>
            <a:r>
              <a:rPr lang="en-US" dirty="0" err="1" smtClean="0"/>
              <a:t>TradeOff</a:t>
            </a:r>
            <a:r>
              <a:rPr lang="en-US" dirty="0" smtClean="0"/>
              <a:t> Analysis Method (ATAM)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purpose of the ATAM is to assess the consequences of architectural decisions in light of quality attribute requirements.</a:t>
            </a:r>
          </a:p>
          <a:p>
            <a:r>
              <a:rPr lang="en-US" dirty="0" smtClean="0">
                <a:hlinkClick r:id="rId2"/>
              </a:rPr>
              <a:t>http://www.sei.cmu.edu/reports/00tr004.pdf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Microkernel </a:t>
            </a:r>
            <a:r>
              <a:rPr lang="en-US" dirty="0"/>
              <a:t>pattern  http://viralpatel.net/blogs/microkernel-architecture-pattern-apply-software-systems/</a:t>
            </a:r>
          </a:p>
        </p:txBody>
      </p:sp>
    </p:spTree>
    <p:extLst>
      <p:ext uri="{BB962C8B-B14F-4D97-AF65-F5344CB8AC3E}">
        <p14:creationId xmlns:p14="http://schemas.microsoft.com/office/powerpoint/2010/main" val="22075986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2"/>
                </a:solidFill>
              </a:rPr>
              <a:t>Conceptual Flow of ATAM</a:t>
            </a:r>
            <a:endParaRPr lang="en-US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6800850" y="2240757"/>
            <a:ext cx="406400" cy="1227137"/>
            <a:chOff x="4176" y="1199"/>
            <a:chExt cx="288" cy="866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4176" y="1873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4176" y="1199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070725" y="2107407"/>
            <a:ext cx="1446212" cy="1495425"/>
          </a:xfrm>
          <a:prstGeom prst="ellipse">
            <a:avLst/>
          </a:prstGeom>
          <a:solidFill>
            <a:srgbClr val="666699"/>
          </a:solidFill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Analysis</a:t>
            </a:r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972050" y="1970882"/>
            <a:ext cx="1862137" cy="1698625"/>
            <a:chOff x="2561" y="899"/>
            <a:chExt cx="1173" cy="1070"/>
          </a:xfrm>
        </p:grpSpPr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2561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2561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95" y="1498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Decisions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795" y="899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Scenarios</a:t>
              </a: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3074987" y="1970882"/>
            <a:ext cx="1930400" cy="1698625"/>
            <a:chOff x="1366" y="899"/>
            <a:chExt cx="1216" cy="1070"/>
          </a:xfrm>
        </p:grpSpPr>
        <p:sp>
          <p:nvSpPr>
            <p:cNvPr id="14" name="AutoShape 12"/>
            <p:cNvSpPr>
              <a:spLocks noChangeArrowheads="1"/>
            </p:cNvSpPr>
            <p:nvPr/>
          </p:nvSpPr>
          <p:spPr bwMode="auto">
            <a:xfrm>
              <a:off x="1366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>
              <a:off x="1366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643" y="899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Quality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Attributes</a:t>
              </a: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643" y="1498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Approaches</a:t>
              </a:r>
            </a:p>
          </p:txBody>
        </p:sp>
      </p:grpSp>
      <p:sp>
        <p:nvSpPr>
          <p:cNvPr id="18" name="Rectangle 16"/>
          <p:cNvSpPr txBox="1">
            <a:spLocks noChangeArrowheads="1"/>
          </p:cNvSpPr>
          <p:nvPr/>
        </p:nvSpPr>
        <p:spPr bwMode="auto">
          <a:xfrm>
            <a:off x="1639887" y="1337469"/>
            <a:ext cx="65976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3000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MS PGothic" pitchFamily="34" charset="-128"/>
              <a:cs typeface="ＭＳ Ｐゴシック" pitchFamily="-65" charset="-128"/>
            </a:endParaRPr>
          </a:p>
        </p:txBody>
      </p:sp>
      <p:grpSp>
        <p:nvGrpSpPr>
          <p:cNvPr id="13" name="Group 17"/>
          <p:cNvGrpSpPr>
            <a:grpSpLocks/>
          </p:cNvGrpSpPr>
          <p:nvPr/>
        </p:nvGrpSpPr>
        <p:grpSpPr bwMode="auto">
          <a:xfrm>
            <a:off x="1617662" y="1970882"/>
            <a:ext cx="1490663" cy="1698625"/>
            <a:chOff x="448" y="899"/>
            <a:chExt cx="939" cy="1070"/>
          </a:xfrm>
        </p:grpSpPr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48" y="899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Business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Drivers</a:t>
              </a: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48" y="1498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Software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Architecture</a:t>
              </a:r>
            </a:p>
          </p:txBody>
        </p:sp>
      </p:grpSp>
      <p:grpSp>
        <p:nvGrpSpPr>
          <p:cNvPr id="19" name="Group 20"/>
          <p:cNvGrpSpPr>
            <a:grpSpLocks/>
          </p:cNvGrpSpPr>
          <p:nvPr/>
        </p:nvGrpSpPr>
        <p:grpSpPr bwMode="auto">
          <a:xfrm>
            <a:off x="5241925" y="4009232"/>
            <a:ext cx="2100262" cy="2039937"/>
            <a:chOff x="2731" y="2183"/>
            <a:chExt cx="1323" cy="1285"/>
          </a:xfrm>
        </p:grpSpPr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731" y="3211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Risks</a:t>
              </a: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731" y="2526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Sensitivity Points</a:t>
              </a: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731" y="2183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Tradeoffs</a:t>
              </a: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731" y="2868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Non-Risks</a:t>
              </a:r>
            </a:p>
          </p:txBody>
        </p:sp>
      </p:grpSp>
      <p:grpSp>
        <p:nvGrpSpPr>
          <p:cNvPr id="22" name="Group 25"/>
          <p:cNvGrpSpPr>
            <a:grpSpLocks/>
          </p:cNvGrpSpPr>
          <p:nvPr/>
        </p:nvGrpSpPr>
        <p:grpSpPr bwMode="auto">
          <a:xfrm>
            <a:off x="1244600" y="2174082"/>
            <a:ext cx="1230312" cy="3670300"/>
            <a:chOff x="213" y="1027"/>
            <a:chExt cx="776" cy="2312"/>
          </a:xfrm>
        </p:grpSpPr>
        <p:sp>
          <p:nvSpPr>
            <p:cNvPr id="28" name="AutoShape 26"/>
            <p:cNvSpPr>
              <a:spLocks noChangeArrowheads="1"/>
            </p:cNvSpPr>
            <p:nvPr/>
          </p:nvSpPr>
          <p:spPr bwMode="auto">
            <a:xfrm>
              <a:off x="213" y="1027"/>
              <a:ext cx="235" cy="171"/>
            </a:xfrm>
            <a:prstGeom prst="rightArrow">
              <a:avLst>
                <a:gd name="adj1" fmla="val 50000"/>
                <a:gd name="adj2" fmla="val 3435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AutoShape 27"/>
            <p:cNvSpPr>
              <a:spLocks noChangeArrowheads="1"/>
            </p:cNvSpPr>
            <p:nvPr/>
          </p:nvSpPr>
          <p:spPr bwMode="auto">
            <a:xfrm>
              <a:off x="213" y="1627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13" y="1070"/>
              <a:ext cx="85" cy="2269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335" y="2352"/>
              <a:ext cx="65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impacts</a:t>
              </a:r>
            </a:p>
          </p:txBody>
        </p:sp>
      </p:grp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2125662" y="5436394"/>
            <a:ext cx="1762125" cy="747713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Risk Themes</a:t>
            </a:r>
          </a:p>
        </p:txBody>
      </p:sp>
      <p:grpSp>
        <p:nvGrpSpPr>
          <p:cNvPr id="27" name="Group 31"/>
          <p:cNvGrpSpPr>
            <a:grpSpLocks/>
          </p:cNvGrpSpPr>
          <p:nvPr/>
        </p:nvGrpSpPr>
        <p:grpSpPr bwMode="auto">
          <a:xfrm>
            <a:off x="3887787" y="5090319"/>
            <a:ext cx="1354138" cy="889000"/>
            <a:chOff x="1878" y="2865"/>
            <a:chExt cx="853" cy="559"/>
          </a:xfrm>
        </p:grpSpPr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957" y="2865"/>
              <a:ext cx="637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distilled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into</a:t>
              </a:r>
            </a:p>
          </p:txBody>
        </p:sp>
        <p:grpSp>
          <p:nvGrpSpPr>
            <p:cNvPr id="33" name="Group 33"/>
            <p:cNvGrpSpPr>
              <a:grpSpLocks/>
            </p:cNvGrpSpPr>
            <p:nvPr/>
          </p:nvGrpSpPr>
          <p:grpSpPr bwMode="auto">
            <a:xfrm>
              <a:off x="1878" y="3253"/>
              <a:ext cx="853" cy="171"/>
              <a:chOff x="1878" y="3253"/>
              <a:chExt cx="853" cy="171"/>
            </a:xfrm>
          </p:grpSpPr>
          <p:sp>
            <p:nvSpPr>
              <p:cNvPr id="36" name="AutoShape 34"/>
              <p:cNvSpPr>
                <a:spLocks noChangeArrowheads="1"/>
              </p:cNvSpPr>
              <p:nvPr/>
            </p:nvSpPr>
            <p:spPr bwMode="auto">
              <a:xfrm flipH="1">
                <a:off x="1878" y="3253"/>
                <a:ext cx="256" cy="171"/>
              </a:xfrm>
              <a:prstGeom prst="rightArrow">
                <a:avLst>
                  <a:gd name="adj1" fmla="val 50000"/>
                  <a:gd name="adj2" fmla="val 37427"/>
                </a:avLst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35"/>
              <p:cNvSpPr>
                <a:spLocks noChangeArrowheads="1"/>
              </p:cNvSpPr>
              <p:nvPr/>
            </p:nvSpPr>
            <p:spPr bwMode="auto">
              <a:xfrm rot="5400000" flipV="1">
                <a:off x="2368" y="3019"/>
                <a:ext cx="86" cy="640"/>
              </a:xfrm>
              <a:prstGeom prst="rect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8" name="Rectangle 36"/>
          <p:cNvSpPr>
            <a:spLocks noChangeArrowheads="1"/>
          </p:cNvSpPr>
          <p:nvPr/>
        </p:nvSpPr>
        <p:spPr bwMode="auto">
          <a:xfrm rot="5400000" flipV="1">
            <a:off x="1616868" y="5403851"/>
            <a:ext cx="136525" cy="88106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" name="Group 37"/>
          <p:cNvGrpSpPr>
            <a:grpSpLocks/>
          </p:cNvGrpSpPr>
          <p:nvPr/>
        </p:nvGrpSpPr>
        <p:grpSpPr bwMode="auto">
          <a:xfrm>
            <a:off x="7342187" y="3602832"/>
            <a:ext cx="541338" cy="2378075"/>
            <a:chOff x="4054" y="1927"/>
            <a:chExt cx="341" cy="1498"/>
          </a:xfrm>
        </p:grpSpPr>
        <p:sp>
          <p:nvSpPr>
            <p:cNvPr id="40" name="AutoShape 38"/>
            <p:cNvSpPr>
              <a:spLocks noChangeArrowheads="1"/>
            </p:cNvSpPr>
            <p:nvPr/>
          </p:nvSpPr>
          <p:spPr bwMode="auto">
            <a:xfrm flipH="1">
              <a:off x="4054" y="2226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AutoShape 39"/>
            <p:cNvSpPr>
              <a:spLocks noChangeArrowheads="1"/>
            </p:cNvSpPr>
            <p:nvPr/>
          </p:nvSpPr>
          <p:spPr bwMode="auto">
            <a:xfrm flipH="1">
              <a:off x="4054" y="2569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AutoShape 40"/>
            <p:cNvSpPr>
              <a:spLocks noChangeArrowheads="1"/>
            </p:cNvSpPr>
            <p:nvPr/>
          </p:nvSpPr>
          <p:spPr bwMode="auto">
            <a:xfrm flipH="1">
              <a:off x="4054" y="2911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AutoShape 41"/>
            <p:cNvSpPr>
              <a:spLocks noChangeArrowheads="1"/>
            </p:cNvSpPr>
            <p:nvPr/>
          </p:nvSpPr>
          <p:spPr bwMode="auto">
            <a:xfrm flipH="1">
              <a:off x="4054" y="3254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4310" y="1927"/>
              <a:ext cx="85" cy="145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32" grpId="0" animBg="1" autoUpdateAnimBg="0"/>
      <p:bldP spid="3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Phase 0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Partnership and preparation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Phase 1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Evaluation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Phase 2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Evaluation continued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Phase 3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Follow-up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Logistics are agreed to</a:t>
            </a:r>
          </a:p>
          <a:p>
            <a:pPr lvl="1"/>
            <a:r>
              <a:rPr lang="en-US" dirty="0" smtClean="0"/>
              <a:t>Meeting dates</a:t>
            </a:r>
          </a:p>
          <a:p>
            <a:pPr lvl="1"/>
            <a:r>
              <a:rPr lang="en-US" dirty="0" smtClean="0"/>
              <a:t>Who must attend</a:t>
            </a:r>
          </a:p>
          <a:p>
            <a:pPr lvl="1"/>
            <a:r>
              <a:rPr lang="en-US" dirty="0" smtClean="0"/>
              <a:t>Team membership</a:t>
            </a:r>
          </a:p>
          <a:p>
            <a:r>
              <a:rPr lang="en-US" dirty="0" smtClean="0"/>
              <a:t>Agenda is agreed to</a:t>
            </a:r>
          </a:p>
          <a:p>
            <a:r>
              <a:rPr lang="en-US" dirty="0" smtClean="0"/>
              <a:t>Collect initial information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Step 1</a:t>
            </a:r>
          </a:p>
          <a:p>
            <a:pPr lvl="1"/>
            <a:r>
              <a:rPr lang="en-US" sz="2000" dirty="0" smtClean="0"/>
              <a:t>Present the ATAM</a:t>
            </a:r>
          </a:p>
          <a:p>
            <a:r>
              <a:rPr lang="en-US" sz="2000" dirty="0" smtClean="0"/>
              <a:t>Step 2</a:t>
            </a:r>
          </a:p>
          <a:p>
            <a:pPr lvl="1"/>
            <a:r>
              <a:rPr lang="en-US" sz="2000" dirty="0" smtClean="0"/>
              <a:t>Present business drivers</a:t>
            </a:r>
          </a:p>
          <a:p>
            <a:r>
              <a:rPr lang="en-US" sz="2000" dirty="0" smtClean="0"/>
              <a:t>Step 3</a:t>
            </a:r>
          </a:p>
          <a:p>
            <a:pPr lvl="1"/>
            <a:r>
              <a:rPr lang="en-US" sz="2000" dirty="0" smtClean="0"/>
              <a:t>Present architecture</a:t>
            </a:r>
          </a:p>
          <a:p>
            <a:r>
              <a:rPr lang="en-US" sz="2000" dirty="0" smtClean="0"/>
              <a:t>Step 4</a:t>
            </a:r>
          </a:p>
          <a:p>
            <a:pPr lvl="1"/>
            <a:r>
              <a:rPr lang="en-US" sz="2000" dirty="0" smtClean="0"/>
              <a:t>Identify architectural approaches</a:t>
            </a:r>
          </a:p>
          <a:p>
            <a:r>
              <a:rPr lang="en-US" sz="2000" dirty="0" smtClean="0"/>
              <a:t>Step 5</a:t>
            </a:r>
          </a:p>
          <a:p>
            <a:pPr lvl="1"/>
            <a:r>
              <a:rPr lang="en-US" sz="2000" dirty="0" smtClean="0"/>
              <a:t>Generate quality attribute utility tree</a:t>
            </a:r>
          </a:p>
          <a:p>
            <a:r>
              <a:rPr lang="en-US" sz="2000" dirty="0" smtClean="0"/>
              <a:t>Step 6</a:t>
            </a:r>
          </a:p>
          <a:p>
            <a:pPr lvl="1"/>
            <a:r>
              <a:rPr lang="en-US" sz="2000" dirty="0" err="1" smtClean="0"/>
              <a:t>Analyse</a:t>
            </a:r>
            <a:r>
              <a:rPr lang="en-US" sz="2000" dirty="0" smtClean="0"/>
              <a:t> architectural approaches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 – Present the ATAM Process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ATAM evaluators set expectations</a:t>
            </a:r>
          </a:p>
          <a:p>
            <a:r>
              <a:rPr lang="en-US" dirty="0" smtClean="0"/>
              <a:t>Give an outline of the steps</a:t>
            </a:r>
          </a:p>
          <a:p>
            <a:r>
              <a:rPr lang="en-US" dirty="0" smtClean="0"/>
              <a:t>Normal meeting management 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5092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2 - Present Business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Describe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system’s most important functions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Any relevant technical, managerial, economic, or political constraints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business goals and context as they relate to the project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major stakeholders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architectural drivers (the major quality attribute goals)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3 - Present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Driving architectural requirements, measurable quantities associated with these, standards/models/approaches for meeting these</a:t>
            </a:r>
          </a:p>
          <a:p>
            <a:r>
              <a:rPr lang="en-US" sz="2800" dirty="0" smtClean="0"/>
              <a:t>Important architectural information</a:t>
            </a:r>
          </a:p>
          <a:p>
            <a:pPr lvl="1"/>
            <a:r>
              <a:rPr lang="en-US" sz="2400" dirty="0" smtClean="0"/>
              <a:t>Context diagram</a:t>
            </a:r>
          </a:p>
          <a:p>
            <a:pPr lvl="1"/>
            <a:r>
              <a:rPr lang="en-US" sz="2400" dirty="0" smtClean="0"/>
              <a:t>Module or layer view</a:t>
            </a:r>
          </a:p>
          <a:p>
            <a:pPr lvl="1"/>
            <a:r>
              <a:rPr lang="en-US" sz="2400" dirty="0" smtClean="0"/>
              <a:t>Component and connector view</a:t>
            </a:r>
          </a:p>
          <a:p>
            <a:pPr lvl="1"/>
            <a:r>
              <a:rPr lang="en-US" sz="2400" dirty="0" smtClean="0"/>
              <a:t>Deployment view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Architecture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Architectural approaches, patterns, tactics employed, what quality attributes they address and how they address those attributes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Use of COTS and their integration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Most important use case scenarios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Most important change scenarios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Issues/risk </a:t>
            </a:r>
            <a:r>
              <a:rPr lang="en-US" dirty="0" err="1" smtClean="0"/>
              <a:t>w.r.t</a:t>
            </a:r>
            <a:r>
              <a:rPr lang="en-US" dirty="0" smtClean="0"/>
              <a:t>. meeting the diving requirements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4: identify architectural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Catalog the evident patterns and approaches</a:t>
            </a:r>
          </a:p>
          <a:p>
            <a:pPr lvl="1"/>
            <a:r>
              <a:rPr lang="en-US" dirty="0" smtClean="0"/>
              <a:t>Based on step 3</a:t>
            </a:r>
          </a:p>
          <a:p>
            <a:pPr lvl="1"/>
            <a:r>
              <a:rPr lang="en-US" dirty="0" smtClean="0"/>
              <a:t>Serves as the basis for later analysis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Attribute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Stimulus</a:t>
            </a:r>
          </a:p>
          <a:p>
            <a:pPr>
              <a:buNone/>
            </a:pPr>
            <a:r>
              <a:rPr lang="en-US" dirty="0" smtClean="0"/>
              <a:t>Stimulus source</a:t>
            </a:r>
          </a:p>
          <a:p>
            <a:pPr>
              <a:buNone/>
            </a:pPr>
            <a:r>
              <a:rPr lang="en-US" dirty="0" smtClean="0"/>
              <a:t>Environment</a:t>
            </a:r>
          </a:p>
          <a:p>
            <a:pPr>
              <a:buNone/>
            </a:pPr>
            <a:r>
              <a:rPr lang="en-US" dirty="0" smtClean="0"/>
              <a:t>Artifact</a:t>
            </a:r>
          </a:p>
          <a:p>
            <a:pPr>
              <a:buNone/>
            </a:pPr>
            <a:r>
              <a:rPr lang="en-US" dirty="0" smtClean="0"/>
              <a:t>Response</a:t>
            </a:r>
          </a:p>
          <a:p>
            <a:pPr>
              <a:buNone/>
            </a:pPr>
            <a:r>
              <a:rPr lang="en-US" dirty="0" smtClean="0"/>
              <a:t>Response measure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surface of a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www.owasp.org/index.php/Attack_Surface_Analysis_Cheat_Sheet</a:t>
            </a:r>
            <a:endParaRPr lang="en-US" dirty="0" smtClean="0"/>
          </a:p>
          <a:p>
            <a:r>
              <a:rPr lang="en-US" dirty="0"/>
              <a:t>http://</a:t>
            </a:r>
            <a:r>
              <a:rPr lang="en-US" dirty="0" smtClean="0"/>
              <a:t>reports-archive.adm.cs.cmu.edu/anon/isr2011/CMU-ISR-11-121.pdf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4658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Attribute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/>
              <a:t>Stimulus – the hand control is moved to make a 2 inch long, 1 inch deep incision</a:t>
            </a:r>
          </a:p>
          <a:p>
            <a:pPr>
              <a:buNone/>
            </a:pPr>
            <a:r>
              <a:rPr lang="en-US" sz="2800" dirty="0" smtClean="0"/>
              <a:t>Stimulus source – doctor</a:t>
            </a:r>
          </a:p>
          <a:p>
            <a:pPr>
              <a:buNone/>
            </a:pPr>
            <a:r>
              <a:rPr lang="en-US" sz="2800" dirty="0" smtClean="0"/>
              <a:t>Environment – patient and robot have been aligned</a:t>
            </a:r>
          </a:p>
          <a:p>
            <a:pPr>
              <a:buNone/>
            </a:pPr>
            <a:r>
              <a:rPr lang="en-US" sz="2800" dirty="0" smtClean="0"/>
              <a:t>Artifact – image in the viewfinder</a:t>
            </a:r>
          </a:p>
          <a:p>
            <a:pPr>
              <a:buNone/>
            </a:pPr>
            <a:r>
              <a:rPr lang="en-US" sz="2800" dirty="0" smtClean="0"/>
              <a:t>Response – the view is updates with no flicker </a:t>
            </a:r>
          </a:p>
          <a:p>
            <a:pPr>
              <a:buNone/>
            </a:pPr>
            <a:r>
              <a:rPr lang="en-US" sz="2800" dirty="0" smtClean="0"/>
              <a:t>Response measure – the doctor experiences no difficulty seeing the incision as it is made</a:t>
            </a:r>
            <a:endParaRPr lang="en-US" sz="2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5: Generate quality attribute utility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Utility tree</a:t>
            </a:r>
          </a:p>
          <a:p>
            <a:pPr lvl="1"/>
            <a:r>
              <a:rPr lang="en-US" sz="2400" dirty="0" smtClean="0"/>
              <a:t>Present the quality attribute goals in detail</a:t>
            </a:r>
          </a:p>
          <a:p>
            <a:r>
              <a:rPr lang="en-US" sz="2800" dirty="0" smtClean="0"/>
              <a:t>Quality attribute goals are</a:t>
            </a:r>
          </a:p>
          <a:p>
            <a:pPr lvl="1"/>
            <a:r>
              <a:rPr lang="en-US" sz="2400" dirty="0" smtClean="0"/>
              <a:t>Identified, prioritized, refined</a:t>
            </a:r>
          </a:p>
          <a:p>
            <a:pPr lvl="1"/>
            <a:r>
              <a:rPr lang="en-US" sz="2400" dirty="0" smtClean="0"/>
              <a:t>Expressed as scenarios</a:t>
            </a:r>
          </a:p>
          <a:p>
            <a:r>
              <a:rPr lang="en-US" sz="2800" dirty="0" smtClean="0"/>
              <a:t>Utility is an expression of the overall goodness of the system</a:t>
            </a:r>
          </a:p>
          <a:p>
            <a:pPr lvl="1"/>
            <a:r>
              <a:rPr lang="en-US" sz="2400" dirty="0" smtClean="0"/>
              <a:t>Quality attributes form the second level being components of utility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5: Generate quality attribute utility tree 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Scenarios are prioritized</a:t>
            </a:r>
          </a:p>
          <a:p>
            <a:pPr lvl="1"/>
            <a:r>
              <a:rPr lang="en-US" dirty="0" smtClean="0"/>
              <a:t>Depending on how important they are and</a:t>
            </a:r>
          </a:p>
          <a:p>
            <a:pPr lvl="1"/>
            <a:r>
              <a:rPr lang="en-US" dirty="0" smtClean="0"/>
              <a:t>Depending on how difficult it will be for the architecture to satisfy a scenario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 – Lets draw the tree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168134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Utility</a:t>
            </a:r>
            <a:endParaRPr lang="en-US" dirty="0"/>
          </a:p>
        </p:txBody>
      </p:sp>
      <p:cxnSp>
        <p:nvCxnSpPr>
          <p:cNvPr id="6" name="Straight Connector 5"/>
          <p:cNvCxnSpPr>
            <a:stCxn id="4" idx="3"/>
          </p:cNvCxnSpPr>
          <p:nvPr/>
        </p:nvCxnSpPr>
        <p:spPr>
          <a:xfrm>
            <a:off x="1206123" y="3352800"/>
            <a:ext cx="47027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676400" y="1905000"/>
            <a:ext cx="0" cy="403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676400" y="1905000"/>
            <a:ext cx="45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133600" y="1720334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Modifiability</a:t>
            </a:r>
            <a:endParaRPr lang="en-US" dirty="0"/>
          </a:p>
        </p:txBody>
      </p:sp>
      <p:cxnSp>
        <p:nvCxnSpPr>
          <p:cNvPr id="14" name="Straight Connector 13"/>
          <p:cNvCxnSpPr>
            <a:stCxn id="12" idx="3"/>
          </p:cNvCxnSpPr>
          <p:nvPr/>
        </p:nvCxnSpPr>
        <p:spPr>
          <a:xfrm>
            <a:off x="3523724" y="1905000"/>
            <a:ext cx="43867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962400" y="1720334"/>
            <a:ext cx="0" cy="369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962400" y="1720334"/>
            <a:ext cx="38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962400" y="2089666"/>
            <a:ext cx="38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343400" y="1535668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Maintenance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343400" y="190500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Extensibility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5809724" y="1720334"/>
            <a:ext cx="43867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248400" y="1535668"/>
            <a:ext cx="0" cy="369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248400" y="1535668"/>
            <a:ext cx="38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248400" y="1905000"/>
            <a:ext cx="38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629400" y="1351002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Repair in 3 days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629400" y="1720334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Replace function</a:t>
            </a:r>
          </a:p>
          <a:p>
            <a:r>
              <a:rPr lang="en-US" dirty="0" smtClean="0"/>
              <a:t>In 2 days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096000" y="1166336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(H,M)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096000" y="1535668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(M,L)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6: Analyze architectural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Examine the highest ranked scenarios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The goal is for the evaluation team to be convinced that the approach is appropriate for meeting the attribute-specific requirements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Scenario walkthroughs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Identify and record a set of sensitivity points and tradeoff points, risks and non-risks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Sensitivity and tradeoff points are candidate risks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7</a:t>
            </a:r>
          </a:p>
          <a:p>
            <a:pPr lvl="1"/>
            <a:r>
              <a:rPr lang="en-US" dirty="0" smtClean="0"/>
              <a:t>Brainstorm and prioritize scenarios</a:t>
            </a:r>
          </a:p>
          <a:p>
            <a:r>
              <a:rPr lang="en-US" dirty="0" smtClean="0"/>
              <a:t>Step 8</a:t>
            </a:r>
          </a:p>
          <a:p>
            <a:pPr lvl="1"/>
            <a:r>
              <a:rPr lang="en-US" dirty="0" smtClean="0"/>
              <a:t>Analyze architectural approaches</a:t>
            </a:r>
          </a:p>
          <a:p>
            <a:r>
              <a:rPr lang="en-US" dirty="0" smtClean="0"/>
              <a:t>Step 9</a:t>
            </a:r>
          </a:p>
          <a:p>
            <a:pPr lvl="1"/>
            <a:r>
              <a:rPr lang="en-US" dirty="0" smtClean="0"/>
              <a:t>Present results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7: Brainstorm and </a:t>
            </a:r>
            <a:r>
              <a:rPr lang="en-US" dirty="0" err="1" smtClean="0"/>
              <a:t>prioritise</a:t>
            </a:r>
            <a:r>
              <a:rPr lang="en-US" dirty="0" smtClean="0"/>
              <a:t>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Utility tree shows architects view on the quality attributes</a:t>
            </a:r>
          </a:p>
          <a:p>
            <a:r>
              <a:rPr lang="en-US" dirty="0" smtClean="0"/>
              <a:t>Here the focus is on the other stakeholders view on the quality attributes and scenarios based on these</a:t>
            </a:r>
          </a:p>
          <a:p>
            <a:pPr lvl="1"/>
            <a:r>
              <a:rPr lang="en-US" dirty="0" smtClean="0"/>
              <a:t>Which are the mot meaningful and important scenarios </a:t>
            </a:r>
            <a:r>
              <a:rPr lang="en-US" dirty="0" err="1" smtClean="0"/>
              <a:t>w.r.t</a:t>
            </a:r>
            <a:r>
              <a:rPr lang="en-US" dirty="0" smtClean="0"/>
              <a:t>. users etc.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8: </a:t>
            </a:r>
            <a:r>
              <a:rPr lang="en-US" dirty="0" err="1" smtClean="0"/>
              <a:t>Analyse</a:t>
            </a:r>
            <a:r>
              <a:rPr lang="en-US" dirty="0" smtClean="0"/>
              <a:t> architectural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Highest ranked scenarios from step 7 are presented to the architect</a:t>
            </a:r>
          </a:p>
          <a:p>
            <a:pPr lvl="1"/>
            <a:r>
              <a:rPr lang="en-US" dirty="0" smtClean="0"/>
              <a:t>Explain how relevant architectural decisions contribute to </a:t>
            </a:r>
            <a:r>
              <a:rPr lang="en-US" dirty="0" err="1" smtClean="0"/>
              <a:t>realising</a:t>
            </a:r>
            <a:r>
              <a:rPr lang="en-US" dirty="0" smtClean="0"/>
              <a:t> each one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9: Present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Outputs:</a:t>
            </a:r>
          </a:p>
          <a:p>
            <a:pPr lvl="1"/>
            <a:r>
              <a:rPr lang="en-US" sz="2400" dirty="0" smtClean="0"/>
              <a:t>The architectural approaches documented</a:t>
            </a:r>
          </a:p>
          <a:p>
            <a:pPr lvl="1"/>
            <a:r>
              <a:rPr lang="en-US" sz="2400" dirty="0" smtClean="0"/>
              <a:t>The set of scenarios and their prioritization from the brainstorming</a:t>
            </a:r>
          </a:p>
          <a:p>
            <a:pPr lvl="1"/>
            <a:r>
              <a:rPr lang="en-US" sz="2400" dirty="0" smtClean="0"/>
              <a:t>The utility tree</a:t>
            </a:r>
          </a:p>
          <a:p>
            <a:pPr lvl="1"/>
            <a:r>
              <a:rPr lang="en-US" sz="2400" dirty="0" smtClean="0"/>
              <a:t>The risks discovered</a:t>
            </a:r>
          </a:p>
          <a:p>
            <a:pPr lvl="1"/>
            <a:r>
              <a:rPr lang="en-US" sz="2400" dirty="0" smtClean="0"/>
              <a:t>The non-risks documented</a:t>
            </a:r>
          </a:p>
          <a:p>
            <a:pPr lvl="1"/>
            <a:r>
              <a:rPr lang="en-US" sz="2400" dirty="0" smtClean="0"/>
              <a:t>The sensitivity points and tradeoff points found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2"/>
                </a:solidFill>
              </a:rPr>
              <a:t>Conceptual Flow of ATAM</a:t>
            </a:r>
            <a:endParaRPr lang="en-US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6800850" y="2240757"/>
            <a:ext cx="406400" cy="1227137"/>
            <a:chOff x="4176" y="1199"/>
            <a:chExt cx="288" cy="866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4176" y="1873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4176" y="1199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070725" y="2107407"/>
            <a:ext cx="1446212" cy="1495425"/>
          </a:xfrm>
          <a:prstGeom prst="ellipse">
            <a:avLst/>
          </a:prstGeom>
          <a:solidFill>
            <a:srgbClr val="666699"/>
          </a:solidFill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Analysis</a:t>
            </a:r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972050" y="1970882"/>
            <a:ext cx="1862137" cy="1698625"/>
            <a:chOff x="2561" y="899"/>
            <a:chExt cx="1173" cy="1070"/>
          </a:xfrm>
        </p:grpSpPr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2561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2561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95" y="1498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Decisions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795" y="899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Scenarios</a:t>
              </a: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3074987" y="1970882"/>
            <a:ext cx="1930400" cy="1698625"/>
            <a:chOff x="1366" y="899"/>
            <a:chExt cx="1216" cy="1070"/>
          </a:xfrm>
        </p:grpSpPr>
        <p:sp>
          <p:nvSpPr>
            <p:cNvPr id="14" name="AutoShape 12"/>
            <p:cNvSpPr>
              <a:spLocks noChangeArrowheads="1"/>
            </p:cNvSpPr>
            <p:nvPr/>
          </p:nvSpPr>
          <p:spPr bwMode="auto">
            <a:xfrm>
              <a:off x="1366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>
              <a:off x="1366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643" y="899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Quality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Attributes</a:t>
              </a: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643" y="1498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Approaches</a:t>
              </a:r>
            </a:p>
          </p:txBody>
        </p:sp>
      </p:grpSp>
      <p:sp>
        <p:nvSpPr>
          <p:cNvPr id="18" name="Rectangle 16"/>
          <p:cNvSpPr txBox="1">
            <a:spLocks noChangeArrowheads="1"/>
          </p:cNvSpPr>
          <p:nvPr/>
        </p:nvSpPr>
        <p:spPr bwMode="auto">
          <a:xfrm>
            <a:off x="1639887" y="1337469"/>
            <a:ext cx="65976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3000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MS PGothic" pitchFamily="34" charset="-128"/>
              <a:cs typeface="ＭＳ Ｐゴシック" pitchFamily="-65" charset="-128"/>
            </a:endParaRPr>
          </a:p>
        </p:txBody>
      </p:sp>
      <p:grpSp>
        <p:nvGrpSpPr>
          <p:cNvPr id="13" name="Group 17"/>
          <p:cNvGrpSpPr>
            <a:grpSpLocks/>
          </p:cNvGrpSpPr>
          <p:nvPr/>
        </p:nvGrpSpPr>
        <p:grpSpPr bwMode="auto">
          <a:xfrm>
            <a:off x="1617662" y="1970882"/>
            <a:ext cx="1490663" cy="1698625"/>
            <a:chOff x="448" y="899"/>
            <a:chExt cx="939" cy="1070"/>
          </a:xfrm>
        </p:grpSpPr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48" y="899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Business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Drivers</a:t>
              </a: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48" y="1498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Software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Architecture</a:t>
              </a:r>
            </a:p>
          </p:txBody>
        </p:sp>
      </p:grpSp>
      <p:grpSp>
        <p:nvGrpSpPr>
          <p:cNvPr id="19" name="Group 20"/>
          <p:cNvGrpSpPr>
            <a:grpSpLocks/>
          </p:cNvGrpSpPr>
          <p:nvPr/>
        </p:nvGrpSpPr>
        <p:grpSpPr bwMode="auto">
          <a:xfrm>
            <a:off x="5241925" y="4009232"/>
            <a:ext cx="2100262" cy="2039937"/>
            <a:chOff x="2731" y="2183"/>
            <a:chExt cx="1323" cy="1285"/>
          </a:xfrm>
        </p:grpSpPr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731" y="3211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Risks</a:t>
              </a: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731" y="2526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Sensitivity Points</a:t>
              </a: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731" y="2183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Tradeoffs</a:t>
              </a: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731" y="2868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Non-Risks</a:t>
              </a:r>
            </a:p>
          </p:txBody>
        </p:sp>
      </p:grpSp>
      <p:grpSp>
        <p:nvGrpSpPr>
          <p:cNvPr id="22" name="Group 25"/>
          <p:cNvGrpSpPr>
            <a:grpSpLocks/>
          </p:cNvGrpSpPr>
          <p:nvPr/>
        </p:nvGrpSpPr>
        <p:grpSpPr bwMode="auto">
          <a:xfrm>
            <a:off x="1244600" y="2174082"/>
            <a:ext cx="1230312" cy="3670300"/>
            <a:chOff x="213" y="1027"/>
            <a:chExt cx="776" cy="2312"/>
          </a:xfrm>
        </p:grpSpPr>
        <p:sp>
          <p:nvSpPr>
            <p:cNvPr id="28" name="AutoShape 26"/>
            <p:cNvSpPr>
              <a:spLocks noChangeArrowheads="1"/>
            </p:cNvSpPr>
            <p:nvPr/>
          </p:nvSpPr>
          <p:spPr bwMode="auto">
            <a:xfrm>
              <a:off x="213" y="1027"/>
              <a:ext cx="235" cy="171"/>
            </a:xfrm>
            <a:prstGeom prst="rightArrow">
              <a:avLst>
                <a:gd name="adj1" fmla="val 50000"/>
                <a:gd name="adj2" fmla="val 3435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AutoShape 27"/>
            <p:cNvSpPr>
              <a:spLocks noChangeArrowheads="1"/>
            </p:cNvSpPr>
            <p:nvPr/>
          </p:nvSpPr>
          <p:spPr bwMode="auto">
            <a:xfrm>
              <a:off x="213" y="1627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13" y="1070"/>
              <a:ext cx="85" cy="2269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335" y="2352"/>
              <a:ext cx="65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impacts</a:t>
              </a:r>
            </a:p>
          </p:txBody>
        </p:sp>
      </p:grp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2125662" y="5436394"/>
            <a:ext cx="1762125" cy="747713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Risk Themes</a:t>
            </a:r>
          </a:p>
        </p:txBody>
      </p:sp>
      <p:grpSp>
        <p:nvGrpSpPr>
          <p:cNvPr id="27" name="Group 31"/>
          <p:cNvGrpSpPr>
            <a:grpSpLocks/>
          </p:cNvGrpSpPr>
          <p:nvPr/>
        </p:nvGrpSpPr>
        <p:grpSpPr bwMode="auto">
          <a:xfrm>
            <a:off x="3887787" y="5090319"/>
            <a:ext cx="1354138" cy="889000"/>
            <a:chOff x="1878" y="2865"/>
            <a:chExt cx="853" cy="559"/>
          </a:xfrm>
        </p:grpSpPr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957" y="2865"/>
              <a:ext cx="637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distilled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into</a:t>
              </a:r>
            </a:p>
          </p:txBody>
        </p:sp>
        <p:grpSp>
          <p:nvGrpSpPr>
            <p:cNvPr id="33" name="Group 33"/>
            <p:cNvGrpSpPr>
              <a:grpSpLocks/>
            </p:cNvGrpSpPr>
            <p:nvPr/>
          </p:nvGrpSpPr>
          <p:grpSpPr bwMode="auto">
            <a:xfrm>
              <a:off x="1878" y="3253"/>
              <a:ext cx="853" cy="171"/>
              <a:chOff x="1878" y="3253"/>
              <a:chExt cx="853" cy="171"/>
            </a:xfrm>
          </p:grpSpPr>
          <p:sp>
            <p:nvSpPr>
              <p:cNvPr id="36" name="AutoShape 34"/>
              <p:cNvSpPr>
                <a:spLocks noChangeArrowheads="1"/>
              </p:cNvSpPr>
              <p:nvPr/>
            </p:nvSpPr>
            <p:spPr bwMode="auto">
              <a:xfrm flipH="1">
                <a:off x="1878" y="3253"/>
                <a:ext cx="256" cy="171"/>
              </a:xfrm>
              <a:prstGeom prst="rightArrow">
                <a:avLst>
                  <a:gd name="adj1" fmla="val 50000"/>
                  <a:gd name="adj2" fmla="val 37427"/>
                </a:avLst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35"/>
              <p:cNvSpPr>
                <a:spLocks noChangeArrowheads="1"/>
              </p:cNvSpPr>
              <p:nvPr/>
            </p:nvSpPr>
            <p:spPr bwMode="auto">
              <a:xfrm rot="5400000" flipV="1">
                <a:off x="2368" y="3019"/>
                <a:ext cx="86" cy="640"/>
              </a:xfrm>
              <a:prstGeom prst="rect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8" name="Rectangle 36"/>
          <p:cNvSpPr>
            <a:spLocks noChangeArrowheads="1"/>
          </p:cNvSpPr>
          <p:nvPr/>
        </p:nvSpPr>
        <p:spPr bwMode="auto">
          <a:xfrm rot="5400000" flipV="1">
            <a:off x="1616868" y="5403851"/>
            <a:ext cx="136525" cy="88106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" name="Group 37"/>
          <p:cNvGrpSpPr>
            <a:grpSpLocks/>
          </p:cNvGrpSpPr>
          <p:nvPr/>
        </p:nvGrpSpPr>
        <p:grpSpPr bwMode="auto">
          <a:xfrm>
            <a:off x="7342187" y="3602832"/>
            <a:ext cx="541338" cy="2378075"/>
            <a:chOff x="4054" y="1927"/>
            <a:chExt cx="341" cy="1498"/>
          </a:xfrm>
        </p:grpSpPr>
        <p:sp>
          <p:nvSpPr>
            <p:cNvPr id="40" name="AutoShape 38"/>
            <p:cNvSpPr>
              <a:spLocks noChangeArrowheads="1"/>
            </p:cNvSpPr>
            <p:nvPr/>
          </p:nvSpPr>
          <p:spPr bwMode="auto">
            <a:xfrm flipH="1">
              <a:off x="4054" y="2226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AutoShape 39"/>
            <p:cNvSpPr>
              <a:spLocks noChangeArrowheads="1"/>
            </p:cNvSpPr>
            <p:nvPr/>
          </p:nvSpPr>
          <p:spPr bwMode="auto">
            <a:xfrm flipH="1">
              <a:off x="4054" y="2569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AutoShape 40"/>
            <p:cNvSpPr>
              <a:spLocks noChangeArrowheads="1"/>
            </p:cNvSpPr>
            <p:nvPr/>
          </p:nvSpPr>
          <p:spPr bwMode="auto">
            <a:xfrm flipH="1">
              <a:off x="4054" y="2911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AutoShape 41"/>
            <p:cNvSpPr>
              <a:spLocks noChangeArrowheads="1"/>
            </p:cNvSpPr>
            <p:nvPr/>
          </p:nvSpPr>
          <p:spPr bwMode="auto">
            <a:xfrm flipH="1">
              <a:off x="4054" y="3254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4310" y="1927"/>
              <a:ext cx="85" cy="145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32" grpId="0" animBg="1" autoUpdateAnimBg="0"/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Surface Metric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90799"/>
          </a:xfrm>
        </p:spPr>
        <p:txBody>
          <a:bodyPr/>
          <a:lstStyle/>
          <a:p>
            <a:r>
              <a:rPr lang="en-US" dirty="0" smtClean="0"/>
              <a:t>Damage-Effort Ratio  (DER)</a:t>
            </a:r>
          </a:p>
          <a:p>
            <a:r>
              <a:rPr lang="en-US" dirty="0" smtClean="0"/>
              <a:t>An attacker will choose the target that can cause the most damage for the least effort</a:t>
            </a:r>
            <a:endParaRPr lang="en-US" dirty="0"/>
          </a:p>
          <a:p>
            <a:r>
              <a:rPr lang="en-US" dirty="0" smtClean="0"/>
              <a:t>The access rights determine how hard it is to access the elements that will be compromised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4572000"/>
            <a:ext cx="1905000" cy="1828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477000" y="4572000"/>
            <a:ext cx="1752600" cy="1828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Bevel 6"/>
          <p:cNvSpPr/>
          <p:nvPr/>
        </p:nvSpPr>
        <p:spPr>
          <a:xfrm>
            <a:off x="2590800" y="4837981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Bevel 7"/>
          <p:cNvSpPr/>
          <p:nvPr/>
        </p:nvSpPr>
        <p:spPr>
          <a:xfrm>
            <a:off x="2590800" y="5295900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Bevel 8"/>
          <p:cNvSpPr/>
          <p:nvPr/>
        </p:nvSpPr>
        <p:spPr>
          <a:xfrm>
            <a:off x="2590800" y="5790481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Bevel 9"/>
          <p:cNvSpPr/>
          <p:nvPr/>
        </p:nvSpPr>
        <p:spPr>
          <a:xfrm>
            <a:off x="6172200" y="4799881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evel 10"/>
          <p:cNvSpPr/>
          <p:nvPr/>
        </p:nvSpPr>
        <p:spPr>
          <a:xfrm>
            <a:off x="6172200" y="5257800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Bevel 11"/>
          <p:cNvSpPr/>
          <p:nvPr/>
        </p:nvSpPr>
        <p:spPr>
          <a:xfrm>
            <a:off x="6172200" y="5752381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7" idx="0"/>
            <a:endCxn id="10" idx="4"/>
          </p:cNvCxnSpPr>
          <p:nvPr/>
        </p:nvCxnSpPr>
        <p:spPr>
          <a:xfrm flipV="1">
            <a:off x="3200400" y="4990381"/>
            <a:ext cx="2971800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0"/>
            <a:endCxn id="11" idx="5"/>
          </p:cNvCxnSpPr>
          <p:nvPr/>
        </p:nvCxnSpPr>
        <p:spPr>
          <a:xfrm flipV="1">
            <a:off x="3200400" y="5448300"/>
            <a:ext cx="3019425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4"/>
            <a:endCxn id="9" idx="0"/>
          </p:cNvCxnSpPr>
          <p:nvPr/>
        </p:nvCxnSpPr>
        <p:spPr>
          <a:xfrm flipH="1">
            <a:off x="3200400" y="5942881"/>
            <a:ext cx="2971800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252246" y="4863777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72374" y="52745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52246" y="577726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endParaRPr lang="en-US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6781800" y="4872403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  <a:endParaRPr lang="en-US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6801928" y="528312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  <a:endParaRPr lang="en-US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6781800" y="578589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08465" y="4242206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</a:t>
            </a:r>
            <a:r>
              <a:rPr lang="en-US" baseline="-25000" dirty="0" smtClean="0"/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773823" y="4259459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</a:t>
            </a:r>
            <a:r>
              <a:rPr lang="en-US" baseline="-25000" dirty="0" smtClean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537847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ATAM with AADL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Tradeoffs made more crisp because we have better data</a:t>
            </a:r>
          </a:p>
          <a:p>
            <a:r>
              <a:rPr lang="en-US" dirty="0" smtClean="0"/>
              <a:t>Sensitivity points can be explored by “jiggling” quality attribute values and observing the degree of change</a:t>
            </a:r>
          </a:p>
          <a:p>
            <a:r>
              <a:rPr lang="en-US" dirty="0" smtClean="0"/>
              <a:t>Risks can be more correctly quantified using the results of safety and risk analyses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425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ChannelConnectors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90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Connector Type </a:t>
            </a:r>
            <a:r>
              <a:rPr lang="en-US" dirty="0" err="1"/>
              <a:t>ChannelT</a:t>
            </a:r>
            <a:r>
              <a:rPr lang="en-US" dirty="0"/>
              <a:t> = {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channelAccessRights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channelProtocol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Larger protocol values indicate larger chunks of data that can be passed making it easier to move programs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3962400"/>
            <a:ext cx="15568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protocols</a:t>
            </a:r>
          </a:p>
          <a:p>
            <a:r>
              <a:rPr lang="en-US" dirty="0" smtClean="0"/>
              <a:t>------------------</a:t>
            </a:r>
          </a:p>
          <a:p>
            <a:r>
              <a:rPr lang="en-US" dirty="0"/>
              <a:t>a</a:t>
            </a:r>
            <a:r>
              <a:rPr lang="en-US" dirty="0" smtClean="0"/>
              <a:t>ccess rights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191000" y="4041812"/>
                <a:ext cx="1710147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𝑀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041812"/>
                <a:ext cx="1710147" cy="76450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2770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Port Type </a:t>
            </a:r>
            <a:r>
              <a:rPr lang="en-US" dirty="0" err="1"/>
              <a:t>EntryExitPointT</a:t>
            </a:r>
            <a:r>
              <a:rPr lang="en-US" dirty="0"/>
              <a:t> = {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entryExitPointPrivileges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entryExitPointAccessRights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Level of privileges determines the damage that can be done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3954078"/>
            <a:ext cx="16466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Privileges</a:t>
            </a:r>
          </a:p>
          <a:p>
            <a:r>
              <a:rPr lang="en-US" dirty="0" smtClean="0"/>
              <a:t>-------------------</a:t>
            </a:r>
          </a:p>
          <a:p>
            <a:r>
              <a:rPr lang="en-US" dirty="0" smtClean="0"/>
              <a:t>Access rights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191000" y="4033490"/>
                <a:ext cx="1485920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𝐶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𝑐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033490"/>
                <a:ext cx="1485920" cy="76450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4878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90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Component Type </a:t>
            </a:r>
            <a:r>
              <a:rPr lang="en-US" dirty="0" err="1"/>
              <a:t>DataItemT</a:t>
            </a:r>
            <a:r>
              <a:rPr lang="en-US" dirty="0"/>
              <a:t> = {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dataItemType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dataItemAccessRights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less restrictive the data types are the easier it is for attackers to enter.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4038600"/>
            <a:ext cx="15568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Data types</a:t>
            </a:r>
          </a:p>
          <a:p>
            <a:r>
              <a:rPr lang="en-US" dirty="0" smtClean="0"/>
              <a:t>------------------</a:t>
            </a:r>
          </a:p>
          <a:p>
            <a:r>
              <a:rPr lang="en-US" dirty="0" smtClean="0"/>
              <a:t>Access rights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944374" y="4117852"/>
                <a:ext cx="1388585" cy="7648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𝐼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4374" y="4117852"/>
                <a:ext cx="1388585" cy="76482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120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Attack Surface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600200" y="2955614"/>
                <a:ext cx="1710147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𝑀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955614"/>
                <a:ext cx="1710147" cy="76450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00283" y="2998005"/>
                <a:ext cx="1485920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𝐶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𝑐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283" y="2998005"/>
                <a:ext cx="1485920" cy="76450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53000" y="3031027"/>
                <a:ext cx="1388585" cy="7648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𝐼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3031027"/>
                <a:ext cx="1388585" cy="76482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09600" y="4328221"/>
            <a:ext cx="761843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transform is evaluated to determine its effect on the attack surface</a:t>
            </a:r>
          </a:p>
          <a:p>
            <a:endParaRPr lang="en-US" dirty="0"/>
          </a:p>
          <a:p>
            <a:r>
              <a:rPr lang="en-US" dirty="0" smtClean="0"/>
              <a:t>Would using a feature group reduce the port vulnerability?</a:t>
            </a:r>
          </a:p>
          <a:p>
            <a:endParaRPr lang="en-US" dirty="0"/>
          </a:p>
          <a:p>
            <a:r>
              <a:rPr lang="en-US" dirty="0" smtClean="0"/>
              <a:t>Would using a record to group data fields together make an attack easier/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643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Sanitize Data at Entry/Exit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transformation requires the architect to insert a component </a:t>
            </a:r>
            <a:r>
              <a:rPr lang="en-US" dirty="0" smtClean="0"/>
              <a:t>between an </a:t>
            </a:r>
            <a:r>
              <a:rPr lang="en-US" dirty="0"/>
              <a:t>entry/exit point and the </a:t>
            </a:r>
            <a:r>
              <a:rPr lang="en-US" dirty="0" smtClean="0"/>
              <a:t>environment</a:t>
            </a:r>
          </a:p>
          <a:p>
            <a:r>
              <a:rPr lang="en-US" dirty="0"/>
              <a:t>Ports that previously served as entry/exit points should be </a:t>
            </a:r>
            <a:r>
              <a:rPr lang="en-US" dirty="0" smtClean="0"/>
              <a:t>moved to </a:t>
            </a:r>
            <a:r>
              <a:rPr lang="en-US" dirty="0"/>
              <a:t>the sanitizer </a:t>
            </a:r>
          </a:p>
          <a:p>
            <a:r>
              <a:rPr lang="en-US" dirty="0"/>
              <a:t>have their privileges reduced by an order of magnitude to reflect the sanitizing function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709042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11560</TotalTime>
  <Words>1285</Words>
  <Application>Microsoft Office PowerPoint</Application>
  <PresentationFormat>On-screen Show (4:3)</PresentationFormat>
  <Paragraphs>276</Paragraphs>
  <Slides>40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8" baseType="lpstr">
      <vt:lpstr>MS PGothic</vt:lpstr>
      <vt:lpstr>MS PGothic</vt:lpstr>
      <vt:lpstr>Arial</vt:lpstr>
      <vt:lpstr>Calibri</vt:lpstr>
      <vt:lpstr>Cambria Math</vt:lpstr>
      <vt:lpstr>Verdana</vt:lpstr>
      <vt:lpstr>ヒラギノ角ゴ Pro W3</vt:lpstr>
      <vt:lpstr>syse802Template</vt:lpstr>
      <vt:lpstr>CpSc 875</vt:lpstr>
      <vt:lpstr>PowerPoint Presentation</vt:lpstr>
      <vt:lpstr>Attack surface of a product</vt:lpstr>
      <vt:lpstr>Attack Surface Metric</vt:lpstr>
      <vt:lpstr>ChannelConnectors</vt:lpstr>
      <vt:lpstr>PowerPoint Presentation</vt:lpstr>
      <vt:lpstr>PowerPoint Presentation</vt:lpstr>
      <vt:lpstr>Complete Attack Surface</vt:lpstr>
      <vt:lpstr>Sanitize Data at Entry/Exit Points</vt:lpstr>
      <vt:lpstr>Favor Restricted Channels</vt:lpstr>
      <vt:lpstr>Move Data Items to the Interior</vt:lpstr>
      <vt:lpstr>Design to a Single Point of Access</vt:lpstr>
      <vt:lpstr>Attack surface properties in AADL</vt:lpstr>
      <vt:lpstr>Architecture adds value</vt:lpstr>
      <vt:lpstr>Porter’s Value Chain</vt:lpstr>
      <vt:lpstr>Adding value</vt:lpstr>
      <vt:lpstr>Adding value - 2</vt:lpstr>
      <vt:lpstr>Where are we?</vt:lpstr>
      <vt:lpstr>Architecture TradeOff Analysis Method (ATAM)</vt:lpstr>
      <vt:lpstr>Conceptual Flow of ATAM</vt:lpstr>
      <vt:lpstr>PowerPoint Presentation</vt:lpstr>
      <vt:lpstr>Phase 0</vt:lpstr>
      <vt:lpstr>Overview of Phase 1</vt:lpstr>
      <vt:lpstr>Step 1 – Present the ATAM Process </vt:lpstr>
      <vt:lpstr>Step 2 - Present Business Drivers</vt:lpstr>
      <vt:lpstr>Step 3 - Present Architecture</vt:lpstr>
      <vt:lpstr>Present Architecture - 2</vt:lpstr>
      <vt:lpstr>Step 4: identify architectural approaches</vt:lpstr>
      <vt:lpstr>Quality Attribute Scenario</vt:lpstr>
      <vt:lpstr>Quality Attribute Scenario</vt:lpstr>
      <vt:lpstr>Step 5: Generate quality attribute utility tree</vt:lpstr>
      <vt:lpstr>Step 5: Generate quality attribute utility tree con’t</vt:lpstr>
      <vt:lpstr>Step 5 – Lets draw the tree</vt:lpstr>
      <vt:lpstr>Step 6: Analyze architectural approaches</vt:lpstr>
      <vt:lpstr>Phase 2</vt:lpstr>
      <vt:lpstr>Step 7: Brainstorm and prioritise scenarios</vt:lpstr>
      <vt:lpstr>Step 8: Analyse architectural approaches</vt:lpstr>
      <vt:lpstr>Step 9: Present results</vt:lpstr>
      <vt:lpstr>Conceptual Flow of ATAM</vt:lpstr>
      <vt:lpstr>ATAM with AADL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John Mcgregor</cp:lastModifiedBy>
  <cp:revision>46</cp:revision>
  <dcterms:created xsi:type="dcterms:W3CDTF">2011-03-06T00:40:27Z</dcterms:created>
  <dcterms:modified xsi:type="dcterms:W3CDTF">2019-02-27T22:03:00Z</dcterms:modified>
</cp:coreProperties>
</file>