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60" r:id="rId2"/>
    <p:sldId id="277" r:id="rId3"/>
    <p:sldId id="278" r:id="rId4"/>
    <p:sldId id="308" r:id="rId5"/>
    <p:sldId id="306" r:id="rId6"/>
    <p:sldId id="307" r:id="rId7"/>
    <p:sldId id="281" r:id="rId8"/>
    <p:sldId id="284" r:id="rId9"/>
    <p:sldId id="282" r:id="rId10"/>
    <p:sldId id="285" r:id="rId11"/>
    <p:sldId id="286" r:id="rId12"/>
    <p:sldId id="287" r:id="rId13"/>
    <p:sldId id="296" r:id="rId14"/>
    <p:sldId id="298" r:id="rId15"/>
    <p:sldId id="297" r:id="rId16"/>
    <p:sldId id="304" r:id="rId17"/>
    <p:sldId id="299" r:id="rId18"/>
    <p:sldId id="303" r:id="rId19"/>
    <p:sldId id="300" r:id="rId20"/>
    <p:sldId id="302" r:id="rId21"/>
    <p:sldId id="301" r:id="rId22"/>
    <p:sldId id="288" r:id="rId23"/>
    <p:sldId id="289" r:id="rId24"/>
    <p:sldId id="290" r:id="rId25"/>
    <p:sldId id="295" r:id="rId26"/>
    <p:sldId id="279" r:id="rId27"/>
    <p:sldId id="272" r:id="rId28"/>
    <p:sldId id="273" r:id="rId29"/>
    <p:sldId id="271" r:id="rId30"/>
    <p:sldId id="261" r:id="rId31"/>
    <p:sldId id="262" r:id="rId32"/>
    <p:sldId id="263" r:id="rId33"/>
    <p:sldId id="265" r:id="rId34"/>
    <p:sldId id="268" r:id="rId35"/>
    <p:sldId id="264" r:id="rId36"/>
    <p:sldId id="266" r:id="rId37"/>
    <p:sldId id="305" r:id="rId38"/>
    <p:sldId id="270" r:id="rId39"/>
    <p:sldId id="269" r:id="rId40"/>
    <p:sldId id="274" r:id="rId41"/>
    <p:sldId id="267" r:id="rId4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16" autoAdjust="0"/>
  </p:normalViewPr>
  <p:slideViewPr>
    <p:cSldViewPr snapToObjects="1">
      <p:cViewPr varScale="1">
        <p:scale>
          <a:sx n="44" d="100"/>
          <a:sy n="44" d="100"/>
        </p:scale>
        <p:origin x="-68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today.java.net/article/2010/04/14/rethinking-multi-threaded-design-principles-part-2" TargetMode="External"/><Relationship Id="rId2" Type="http://schemas.openxmlformats.org/officeDocument/2006/relationships/hyperlink" Target="http://today.java.net/article/2010/03/03/rethinking-multi-threaded-design-priniciples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wasp.org/index.php/Attack_Surface_Analysis_Cheat_Shee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C15 – Variation in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Port Type </a:t>
            </a:r>
            <a:r>
              <a:rPr lang="en-US" dirty="0" err="1"/>
              <a:t>EntryExitPointT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entryExitPointPrivileges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Level of privileges determines the damage that can be done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3954078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Privileges</a:t>
            </a:r>
          </a:p>
          <a:p>
            <a:r>
              <a:rPr lang="en-US" dirty="0" smtClean="0"/>
              <a:t>-------------------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487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Component Type </a:t>
            </a:r>
            <a:r>
              <a:rPr lang="en-US" dirty="0" err="1"/>
              <a:t>DataItemT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dataItemType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less restrictive the data types are the easier it is for attackers to enter.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40386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Data types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20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Attack Surface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600" y="4328221"/>
            <a:ext cx="7618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transform is evaluated to determine its effect on the attack surface</a:t>
            </a:r>
          </a:p>
          <a:p>
            <a:endParaRPr lang="en-US" dirty="0"/>
          </a:p>
          <a:p>
            <a:r>
              <a:rPr lang="en-US" dirty="0" smtClean="0"/>
              <a:t>Would using a feature group reduce the port vulnerability?</a:t>
            </a:r>
          </a:p>
          <a:p>
            <a:endParaRPr lang="en-US" dirty="0"/>
          </a:p>
          <a:p>
            <a:r>
              <a:rPr lang="en-US" dirty="0" smtClean="0"/>
              <a:t>Would using a record to group data fields together make an attack easier/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43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property set </a:t>
            </a:r>
            <a:r>
              <a:rPr lang="en-US" sz="1800" b="1" dirty="0" err="1"/>
              <a:t>securityProperties</a:t>
            </a:r>
            <a:r>
              <a:rPr lang="en-US" sz="1800" b="1" dirty="0"/>
              <a:t> is</a:t>
            </a:r>
          </a:p>
          <a:p>
            <a:pPr marL="0" indent="0">
              <a:buNone/>
            </a:pPr>
            <a:r>
              <a:rPr lang="en-US" sz="1800" dirty="0"/>
              <a:t>--access rights are scored based on the clearance required</a:t>
            </a:r>
          </a:p>
          <a:p>
            <a:pPr marL="0" indent="0">
              <a:buNone/>
            </a:pPr>
            <a:r>
              <a:rPr lang="en-US" sz="1800" dirty="0"/>
              <a:t>--no clearance required =&gt; 1.0</a:t>
            </a:r>
          </a:p>
          <a:p>
            <a:pPr marL="0" indent="0">
              <a:buNone/>
            </a:pPr>
            <a:r>
              <a:rPr lang="en-US" sz="1800" dirty="0"/>
              <a:t>--secret clearance required =&gt; 3.0</a:t>
            </a:r>
          </a:p>
          <a:p>
            <a:pPr marL="0" indent="0">
              <a:buNone/>
            </a:pPr>
            <a:r>
              <a:rPr lang="en-US" sz="1800" dirty="0"/>
              <a:t>--top secret clearance required =&gt; 5.0 </a:t>
            </a:r>
          </a:p>
          <a:p>
            <a:pPr marL="0" indent="0">
              <a:buNone/>
            </a:pPr>
            <a:r>
              <a:rPr lang="en-US" sz="1800" dirty="0" err="1"/>
              <a:t>Channel_Protocol</a:t>
            </a:r>
            <a:r>
              <a:rPr lang="en-US" sz="1800" dirty="0"/>
              <a:t> : </a:t>
            </a:r>
            <a:r>
              <a:rPr lang="en-US" sz="1800" b="1" dirty="0" err="1"/>
              <a:t>aadlreal</a:t>
            </a:r>
            <a:r>
              <a:rPr lang="en-US" sz="1800" b="1" dirty="0"/>
              <a:t> applies to (connection);</a:t>
            </a:r>
          </a:p>
          <a:p>
            <a:pPr marL="0" indent="0">
              <a:buNone/>
            </a:pPr>
            <a:r>
              <a:rPr lang="en-US" sz="1800" dirty="0" err="1"/>
              <a:t>Channel_AccessRights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applies to (connection);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entryExitPointPrivileges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applies to (port);</a:t>
            </a:r>
          </a:p>
          <a:p>
            <a:pPr marL="0" indent="0">
              <a:buNone/>
            </a:pPr>
            <a:r>
              <a:rPr lang="en-US" sz="1800" dirty="0" err="1"/>
              <a:t>entryExitPointAccessRights:</a:t>
            </a:r>
            <a:r>
              <a:rPr lang="en-US" sz="1800" b="1" dirty="0" err="1"/>
              <a:t>aadlreal</a:t>
            </a:r>
            <a:r>
              <a:rPr lang="en-US" sz="1800" b="1" dirty="0"/>
              <a:t> applies to (port);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dataItemType:</a:t>
            </a:r>
            <a:r>
              <a:rPr lang="en-US" sz="1800" b="1" dirty="0" err="1"/>
              <a:t>aadlreal</a:t>
            </a:r>
            <a:r>
              <a:rPr lang="en-US" sz="1800" b="1" dirty="0"/>
              <a:t> applies to (data);</a:t>
            </a:r>
          </a:p>
          <a:p>
            <a:pPr marL="0" indent="0">
              <a:buNone/>
            </a:pPr>
            <a:r>
              <a:rPr lang="en-US" sz="1800" dirty="0" err="1"/>
              <a:t>dataItemAccessRights:</a:t>
            </a:r>
            <a:r>
              <a:rPr lang="en-US" sz="1800" b="1" dirty="0" err="1"/>
              <a:t>aadlreal</a:t>
            </a:r>
            <a:r>
              <a:rPr lang="en-US" sz="1800" b="1" dirty="0"/>
              <a:t> applies to (data);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4656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/>
              <a:t>--From SEI </a:t>
            </a:r>
            <a:r>
              <a:rPr lang="de-DE" sz="2400" u="sng" dirty="0"/>
              <a:t>Tech Report CMU/SEI-2015-TR-01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-- properties to support documenting and analyzing security  </a:t>
            </a:r>
          </a:p>
          <a:p>
            <a:pPr marL="0" indent="0">
              <a:buNone/>
            </a:pPr>
            <a:r>
              <a:rPr lang="en-US" sz="2400" dirty="0"/>
              <a:t>-- Added property that supports access mode of data </a:t>
            </a:r>
          </a:p>
          <a:p>
            <a:pPr marL="0" indent="0">
              <a:buNone/>
            </a:pPr>
            <a:r>
              <a:rPr lang="en-US" sz="2400" dirty="0" err="1"/>
              <a:t>AccessProtection</a:t>
            </a:r>
            <a:r>
              <a:rPr lang="en-US" sz="2400" dirty="0"/>
              <a:t>: </a:t>
            </a:r>
            <a:r>
              <a:rPr lang="en-US" sz="2400" b="1" dirty="0"/>
              <a:t>list of record</a:t>
            </a:r>
          </a:p>
          <a:p>
            <a:pPr marL="0" indent="0">
              <a:buNone/>
            </a:pPr>
            <a:r>
              <a:rPr lang="en-US" sz="2400" dirty="0"/>
              <a:t>( 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AccessMode</a:t>
            </a:r>
            <a:r>
              <a:rPr lang="en-US" sz="2400" dirty="0"/>
              <a:t>: </a:t>
            </a:r>
            <a:r>
              <a:rPr lang="en-US" sz="2400" b="1" dirty="0"/>
              <a:t>enumeration(r, w, </a:t>
            </a:r>
            <a:r>
              <a:rPr lang="en-US" sz="2400" b="1" dirty="0" err="1"/>
              <a:t>rw</a:t>
            </a:r>
            <a:r>
              <a:rPr lang="en-US" sz="2400" b="1" dirty="0"/>
              <a:t>, x); 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AccessGroup</a:t>
            </a:r>
            <a:r>
              <a:rPr lang="en-US" sz="2400" dirty="0"/>
              <a:t>: </a:t>
            </a:r>
            <a:r>
              <a:rPr lang="en-US" sz="2400" b="1" dirty="0"/>
              <a:t>enumeration (CC, ABS); </a:t>
            </a:r>
          </a:p>
          <a:p>
            <a:pPr marL="0" indent="0">
              <a:buNone/>
            </a:pPr>
            <a:r>
              <a:rPr lang="en-US" sz="2400" dirty="0"/>
              <a:t>) </a:t>
            </a:r>
            <a:r>
              <a:rPr lang="en-US" sz="2400" b="1" dirty="0"/>
              <a:t>applies to (all); </a:t>
            </a:r>
          </a:p>
          <a:p>
            <a:pPr marL="0" indent="0">
              <a:buNone/>
            </a:pPr>
            <a:r>
              <a:rPr lang="en-US" sz="2400" b="1" dirty="0"/>
              <a:t>end </a:t>
            </a:r>
            <a:r>
              <a:rPr lang="en-US" sz="2400" b="1" dirty="0" err="1"/>
              <a:t>securityProperties</a:t>
            </a:r>
            <a:r>
              <a:rPr lang="en-US" sz="2400" b="1" dirty="0"/>
              <a:t>;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20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Claim functions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22" y="1676400"/>
            <a:ext cx="8205772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7921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Consolas"/>
              </a:rPr>
              <a:t>features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sensed_speed:</a:t>
            </a:r>
            <a:r>
              <a:rPr lang="en-US" sz="2000" b="1" dirty="0" err="1">
                <a:solidFill>
                  <a:srgbClr val="7F0055"/>
                </a:solidFill>
                <a:latin typeface="Consolas"/>
              </a:rPr>
              <a:t>in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data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port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data_types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::speed{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entryExitPointPrivileges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=&gt;5.0;securityProperties::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entryExitPointAccessRights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=&gt;3.0;};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sensed_speed_limit:</a:t>
            </a:r>
            <a:r>
              <a:rPr lang="en-US" sz="2000" b="1" dirty="0" err="1">
                <a:solidFill>
                  <a:srgbClr val="7F0055"/>
                </a:solidFill>
                <a:latin typeface="Consolas"/>
              </a:rPr>
              <a:t>in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data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port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data_types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::speed{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entryExitPointPrivileges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=&gt;5.0;securityProperties::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entryExitPointAccessRights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=&gt;3.0;};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589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</a:t>
            </a:r>
            <a:r>
              <a:rPr lang="en-US" baseline="-25000" dirty="0" smtClean="0"/>
              <a:t>C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Security_Features</a:t>
            </a:r>
            <a:r>
              <a:rPr lang="en-US" sz="2000" b="1" dirty="0"/>
              <a:t>(self : component) &lt;= **"Calculating total attack surface " **</a:t>
            </a:r>
          </a:p>
          <a:p>
            <a:pPr marL="0" indent="0">
              <a:buNone/>
            </a:pPr>
            <a:r>
              <a:rPr lang="en-US" sz="2000" b="1" dirty="0"/>
              <a:t>let </a:t>
            </a:r>
            <a:r>
              <a:rPr lang="en-US" sz="2000" b="1" dirty="0" err="1"/>
              <a:t>featureSet</a:t>
            </a:r>
            <a:r>
              <a:rPr lang="en-US" sz="2000" b="1" dirty="0"/>
              <a:t> : {feature} = features(self);</a:t>
            </a:r>
          </a:p>
          <a:p>
            <a:pPr marL="0" indent="0">
              <a:buNone/>
            </a:pPr>
            <a:r>
              <a:rPr lang="en-US" sz="2000" b="1" dirty="0"/>
              <a:t>let </a:t>
            </a:r>
            <a:r>
              <a:rPr lang="en-US" sz="2000" b="1" dirty="0" err="1"/>
              <a:t>sumSurfaceC:real</a:t>
            </a:r>
            <a:r>
              <a:rPr lang="en-US" sz="2000" b="1" dirty="0"/>
              <a:t> = sum({</a:t>
            </a:r>
            <a:r>
              <a:rPr lang="en-US" sz="2000" b="1" dirty="0" err="1"/>
              <a:t>surfaceAreaC</a:t>
            </a:r>
            <a:r>
              <a:rPr lang="en-US" sz="2000" b="1" dirty="0"/>
              <a:t>(t) for (</a:t>
            </a:r>
            <a:r>
              <a:rPr lang="en-US" sz="2000" b="1" dirty="0" err="1"/>
              <a:t>t:featureSet</a:t>
            </a:r>
            <a:r>
              <a:rPr lang="en-US" sz="2000" b="1" dirty="0"/>
              <a:t>)});</a:t>
            </a:r>
          </a:p>
          <a:p>
            <a:pPr marL="0" indent="0">
              <a:buNone/>
            </a:pPr>
            <a:r>
              <a:rPr lang="en-US" sz="2000" b="1" dirty="0"/>
              <a:t>let </a:t>
            </a:r>
            <a:r>
              <a:rPr lang="en-US" sz="2000" b="1" dirty="0" err="1"/>
              <a:t>sumAccessC:real</a:t>
            </a:r>
            <a:r>
              <a:rPr lang="en-US" sz="2000" b="1" dirty="0"/>
              <a:t> = sum({</a:t>
            </a:r>
            <a:r>
              <a:rPr lang="en-US" sz="2000" b="1" dirty="0" err="1"/>
              <a:t>surfaceAccessC</a:t>
            </a:r>
            <a:r>
              <a:rPr lang="en-US" sz="2000" b="1" dirty="0"/>
              <a:t>(w) for (</a:t>
            </a:r>
            <a:r>
              <a:rPr lang="en-US" sz="2000" b="1" dirty="0" err="1"/>
              <a:t>w:featureSet</a:t>
            </a:r>
            <a:r>
              <a:rPr lang="en-US" sz="2000" b="1" dirty="0"/>
              <a:t>)});</a:t>
            </a:r>
          </a:p>
          <a:p>
            <a:pPr marL="0" indent="0">
              <a:buNone/>
            </a:pPr>
            <a:r>
              <a:rPr lang="en-US" sz="2000" dirty="0"/>
              <a:t>Req5</a:t>
            </a:r>
            <a:r>
              <a:rPr lang="en-US" sz="2000" b="1" dirty="0"/>
              <a:t>(</a:t>
            </a:r>
            <a:r>
              <a:rPr lang="en-US" sz="2000" b="1" dirty="0" err="1"/>
              <a:t>sumSurfaceC</a:t>
            </a:r>
            <a:r>
              <a:rPr lang="en-US" sz="2000" b="1" dirty="0"/>
              <a:t>/</a:t>
            </a:r>
            <a:r>
              <a:rPr lang="en-US" sz="2000" b="1" dirty="0" err="1"/>
              <a:t>sumAccessC</a:t>
            </a:r>
            <a:r>
              <a:rPr lang="en-US" sz="2000" b="1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Req5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total:real</a:t>
            </a:r>
            <a:r>
              <a:rPr lang="en-US" sz="2000" b="1" dirty="0"/>
              <a:t>)&lt;= **"DERC is " total**</a:t>
            </a:r>
            <a:r>
              <a:rPr lang="en-US" sz="2000" b="1" dirty="0" smtClean="0"/>
              <a:t>true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surfaceAreaC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self:feature</a:t>
            </a:r>
            <a:r>
              <a:rPr lang="en-US" sz="2000" b="1" dirty="0"/>
              <a:t>):real=</a:t>
            </a:r>
          </a:p>
          <a:p>
            <a:pPr marL="0" indent="0">
              <a:buNone/>
            </a:pPr>
            <a:r>
              <a:rPr lang="en-US" sz="2000" b="1" dirty="0" smtClean="0"/>
              <a:t>property(</a:t>
            </a:r>
            <a:r>
              <a:rPr lang="en-US" sz="2000" b="1" dirty="0" err="1" smtClean="0"/>
              <a:t>self,securityProperties</a:t>
            </a:r>
            <a:r>
              <a:rPr lang="en-US" sz="2000" b="1" dirty="0"/>
              <a:t>::entryExitPointPrivileges,0.0</a:t>
            </a:r>
            <a:r>
              <a:rPr lang="en-US" sz="2000" b="1" dirty="0" smtClean="0"/>
              <a:t>)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surfaceAccessC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2000" b="1" dirty="0" err="1">
                <a:solidFill>
                  <a:srgbClr val="7F0055"/>
                </a:solidFill>
                <a:latin typeface="Consolas"/>
              </a:rPr>
              <a:t>:feature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):real=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Consolas"/>
              </a:rPr>
              <a:t>property(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2000" b="1" dirty="0" err="1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::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entryExitPointAccessRights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0.0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8986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Consolas"/>
              </a:rPr>
              <a:t>connections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bus_radar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: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bus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access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this_bus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&lt;-&gt;radar_sensor.BA{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Channel_Protocol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=&gt;9.0;securityProperties::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Channel_AccessRights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=&gt;9.0;};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bus_camera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: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bus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/>
              </a:rPr>
              <a:t>access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this_bus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&lt;-&gt;camera_sensor.BA{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Channel_Protocol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=&gt;9.0;securityProperties::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Channel_AccessRights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=&gt;9.0;};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9424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</a:t>
            </a:r>
            <a:r>
              <a:rPr lang="en-US" baseline="-25000" dirty="0" smtClean="0"/>
              <a:t>M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Security_Connections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self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component)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&lt;=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**</a:t>
            </a:r>
            <a:r>
              <a:rPr lang="en-US" sz="1800" b="1" dirty="0">
                <a:solidFill>
                  <a:srgbClr val="2A00FF"/>
                </a:solidFill>
                <a:latin typeface="Consolas"/>
              </a:rPr>
              <a:t>"Calculating total attack surface "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**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connectionSet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{connection}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connections(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sumSurfaceM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:real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sum({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surfaceAreaM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u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u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connectionSet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sumAccessM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:real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sum({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surfaceAccessM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v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v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connectionSet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)});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Req6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 smtClean="0">
                <a:solidFill>
                  <a:srgbClr val="000000"/>
                </a:solidFill>
                <a:latin typeface="Consolas"/>
              </a:rPr>
              <a:t>sumSurfaceM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/</a:t>
            </a:r>
            <a:r>
              <a:rPr lang="en-US" sz="1800" b="1" dirty="0" err="1" smtClean="0">
                <a:solidFill>
                  <a:srgbClr val="000000"/>
                </a:solidFill>
                <a:latin typeface="Consolas"/>
              </a:rPr>
              <a:t>sumAccessM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solidFill>
                <a:srgbClr val="7F0055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Req6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total</a:t>
            </a:r>
            <a:r>
              <a:rPr lang="en-US" sz="1800" b="1" dirty="0" err="1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:real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)&lt;=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**</a:t>
            </a:r>
            <a:r>
              <a:rPr lang="en-US" sz="1800" b="1" dirty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"DERM is "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 total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**</a:t>
            </a:r>
            <a:r>
              <a:rPr lang="en-US" sz="1800" b="1" dirty="0" smtClean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true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solidFill>
                <a:srgbClr val="7F0055"/>
              </a:solidFill>
              <a:highlight>
                <a:srgbClr val="E8F2FE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surfaceAreaM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:connection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):real=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property(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Channel_Protocol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0.0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)</a:t>
            </a:r>
          </a:p>
          <a:p>
            <a:pPr marL="0" indent="0">
              <a:buNone/>
            </a:pPr>
            <a:endParaRPr lang="en-US" sz="1800" b="1" dirty="0">
              <a:solidFill>
                <a:srgbClr val="7F0055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surfaceAccessM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:connection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):real=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property(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Channel_AccessRights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0.0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461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Managers, you’ve got to love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5074"/>
            <a:ext cx="91440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69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item:</a:t>
            </a:r>
            <a:r>
              <a:rPr lang="en-US" sz="2000" b="1" dirty="0" err="1">
                <a:solidFill>
                  <a:srgbClr val="7F0055"/>
                </a:solidFill>
                <a:latin typeface="Consolas"/>
              </a:rPr>
              <a:t>data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 simple{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dataItemType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=&gt;7.0;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::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dataItemAccessRights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=&gt;5.0;};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70496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</a:t>
            </a:r>
            <a:r>
              <a:rPr lang="en-US" baseline="-25000" dirty="0" smtClean="0"/>
              <a:t>I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Security_Data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self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component)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&lt;=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**</a:t>
            </a:r>
            <a:r>
              <a:rPr lang="en-US" sz="1800" b="1" dirty="0">
                <a:solidFill>
                  <a:srgbClr val="2A00FF"/>
                </a:solidFill>
                <a:latin typeface="Consolas"/>
              </a:rPr>
              <a:t>"Calculating total attack surface "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**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dataSet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{component}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subcomponents(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sumSurfaceI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:real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sum({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surfaceAreaI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u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u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dataSet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)});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let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sumAccessI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:real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sum({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surfaceAccessI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v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v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dataSet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)});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Req7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 smtClean="0">
                <a:solidFill>
                  <a:srgbClr val="000000"/>
                </a:solidFill>
                <a:latin typeface="Consolas"/>
              </a:rPr>
              <a:t>sumSurfaceI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/(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sumAccessI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))</a:t>
            </a:r>
          </a:p>
          <a:p>
            <a:pPr marL="0" indent="0">
              <a:buNone/>
            </a:pPr>
            <a:endParaRPr lang="en-US" sz="1800" b="1" dirty="0">
              <a:solidFill>
                <a:srgbClr val="7F0055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Req7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total</a:t>
            </a:r>
            <a:r>
              <a:rPr lang="en-US" sz="1800" b="1" dirty="0" err="1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:real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)&lt;=**</a:t>
            </a:r>
            <a:r>
              <a:rPr lang="en-US" sz="1800" b="1" dirty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"DERI is "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 total</a:t>
            </a:r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**</a:t>
            </a:r>
            <a:r>
              <a:rPr lang="en-US" sz="1800" b="1" dirty="0" smtClean="0">
                <a:solidFill>
                  <a:srgbClr val="7F0055"/>
                </a:solidFill>
                <a:highlight>
                  <a:srgbClr val="E8F2FE"/>
                </a:highlight>
                <a:latin typeface="Consolas"/>
              </a:rPr>
              <a:t>true</a:t>
            </a:r>
          </a:p>
          <a:p>
            <a:pPr marL="0" indent="0">
              <a:buNone/>
            </a:pPr>
            <a:endParaRPr lang="en-US" sz="1800" b="1" dirty="0">
              <a:solidFill>
                <a:srgbClr val="7F0055"/>
              </a:solidFill>
              <a:highlight>
                <a:srgbClr val="E8F2FE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surfaceAreaI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:data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):real=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property(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dataItemType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0.0</a:t>
            </a: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)</a:t>
            </a:r>
          </a:p>
          <a:p>
            <a:pPr marL="0" indent="0">
              <a:buNone/>
            </a:pPr>
            <a:endParaRPr lang="en-US" sz="1800" b="1" dirty="0">
              <a:solidFill>
                <a:srgbClr val="7F0055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/>
              </a:rPr>
              <a:t>surfaceAccessI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:data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):real=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property(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self</a:t>
            </a: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 err="1">
                <a:solidFill>
                  <a:srgbClr val="000000"/>
                </a:solidFill>
                <a:latin typeface="Consolas"/>
              </a:rPr>
              <a:t>securityProperties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dataItemAccessRights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0.0</a:t>
            </a:r>
            <a:r>
              <a:rPr lang="en-US" sz="1800" b="1" dirty="0">
                <a:solidFill>
                  <a:srgbClr val="7F0055"/>
                </a:solidFill>
                <a:latin typeface="Consolas"/>
              </a:rPr>
              <a:t>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1971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Sanitize Data at Entry/Exit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transformation requires the architect to insert a component </a:t>
            </a:r>
            <a:r>
              <a:rPr lang="en-US" dirty="0" smtClean="0"/>
              <a:t>between an </a:t>
            </a:r>
            <a:r>
              <a:rPr lang="en-US" dirty="0"/>
              <a:t>entry/exit point and the </a:t>
            </a:r>
            <a:r>
              <a:rPr lang="en-US" dirty="0" smtClean="0"/>
              <a:t>environment</a:t>
            </a:r>
          </a:p>
          <a:p>
            <a:r>
              <a:rPr lang="en-US" dirty="0"/>
              <a:t>Ports that previously served as entry/exit points should be </a:t>
            </a:r>
            <a:r>
              <a:rPr lang="en-US" dirty="0" smtClean="0"/>
              <a:t>moved to </a:t>
            </a:r>
            <a:r>
              <a:rPr lang="en-US" dirty="0"/>
              <a:t>the sanitizer </a:t>
            </a:r>
          </a:p>
          <a:p>
            <a:r>
              <a:rPr lang="en-US" dirty="0"/>
              <a:t>have their privileges reduced by an order of magnitude to reflect the sanitizing function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09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Restricted </a:t>
            </a:r>
            <a:r>
              <a:rPr lang="en-US" dirty="0" smtClean="0"/>
              <a:t>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Limiting </a:t>
            </a:r>
            <a:r>
              <a:rPr lang="en-US" dirty="0"/>
              <a:t>the type </a:t>
            </a:r>
            <a:r>
              <a:rPr lang="en-US" dirty="0" smtClean="0"/>
              <a:t>of data </a:t>
            </a:r>
            <a:r>
              <a:rPr lang="en-US" dirty="0"/>
              <a:t>transmitted over a channel can reduce the attack surface of the system by lessening the advantage </a:t>
            </a:r>
            <a:r>
              <a:rPr lang="en-US" dirty="0" smtClean="0"/>
              <a:t>gained by </a:t>
            </a:r>
            <a:r>
              <a:rPr lang="en-US" dirty="0"/>
              <a:t>exploiting that </a:t>
            </a:r>
            <a:r>
              <a:rPr lang="en-US" dirty="0" smtClean="0"/>
              <a:t>channel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protocol value should be </a:t>
            </a:r>
            <a:r>
              <a:rPr lang="en-US" dirty="0" smtClean="0"/>
              <a:t>lowered to </a:t>
            </a:r>
            <a:r>
              <a:rPr lang="en-US" dirty="0"/>
              <a:t>reflect the more restrictive nature of the new </a:t>
            </a:r>
            <a:r>
              <a:rPr lang="en-US" dirty="0" smtClean="0"/>
              <a:t>protocol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29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Data Items to the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Moving data items to the interior of a system shifts untrusted data items away from the system’s </a:t>
            </a:r>
            <a:r>
              <a:rPr lang="en-US" dirty="0" smtClean="0"/>
              <a:t>perimeter</a:t>
            </a:r>
          </a:p>
          <a:p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items that cannot be moved to the interior of the </a:t>
            </a:r>
            <a:r>
              <a:rPr lang="en-US" dirty="0" smtClean="0"/>
              <a:t>system should </a:t>
            </a:r>
            <a:r>
              <a:rPr lang="en-US" dirty="0"/>
              <a:t>be evaluated to determine if they are necessary and be eliminated if they are </a:t>
            </a:r>
            <a:r>
              <a:rPr lang="en-US" dirty="0" smtClean="0"/>
              <a:t>not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30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properties in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property set </a:t>
            </a:r>
            <a:r>
              <a:rPr lang="en-US" sz="2400" b="1" dirty="0" err="1"/>
              <a:t>securityProperties</a:t>
            </a:r>
            <a:r>
              <a:rPr lang="en-US" sz="2400" b="1" dirty="0"/>
              <a:t> is</a:t>
            </a:r>
          </a:p>
          <a:p>
            <a:pPr marL="0" indent="0">
              <a:buNone/>
            </a:pPr>
            <a:r>
              <a:rPr lang="en-US" sz="2400" dirty="0" err="1"/>
              <a:t>Channel_Protocol</a:t>
            </a:r>
            <a:r>
              <a:rPr lang="en-US" sz="2400" dirty="0"/>
              <a:t> 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r>
              <a:rPr lang="en-US" sz="2400" dirty="0" err="1"/>
              <a:t>Channel_AccessRights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entryExitPointPrivileges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r>
              <a:rPr lang="en-US" sz="2400" dirty="0" err="1"/>
              <a:t>entryExitPointAccessRights: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dataItemType: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dirty="0" err="1"/>
              <a:t>dataItemAccessRights: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b="1" dirty="0"/>
              <a:t>end </a:t>
            </a:r>
            <a:r>
              <a:rPr lang="en-US" sz="2400" b="1" dirty="0" err="1"/>
              <a:t>securityProperties</a:t>
            </a:r>
            <a:r>
              <a:rPr lang="en-US" sz="2400" b="1" dirty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670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40" y="2111374"/>
            <a:ext cx="7255685" cy="421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Curved Connector 4"/>
          <p:cNvCxnSpPr/>
          <p:nvPr/>
        </p:nvCxnSpPr>
        <p:spPr>
          <a:xfrm rot="10800000">
            <a:off x="2133600" y="2667000"/>
            <a:ext cx="1295400" cy="762000"/>
          </a:xfrm>
          <a:prstGeom prst="curvedConnector3">
            <a:avLst>
              <a:gd name="adj1" fmla="val 52139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urved Connector 6"/>
          <p:cNvCxnSpPr/>
          <p:nvPr/>
        </p:nvCxnSpPr>
        <p:spPr>
          <a:xfrm rot="5400000">
            <a:off x="2710658" y="3499643"/>
            <a:ext cx="788985" cy="647701"/>
          </a:xfrm>
          <a:prstGeom prst="curved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5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goal of variability in a software product line is to maximize return on investment (ROI) for building and maintaining products over a specified period of time or number of products.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kinds of product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Differentiation</a:t>
            </a:r>
          </a:p>
          <a:p>
            <a:r>
              <a:rPr lang="en-US" dirty="0" smtClean="0"/>
              <a:t>Evolution</a:t>
            </a:r>
          </a:p>
          <a:p>
            <a:endParaRPr lang="en-US" dirty="0" smtClean="0"/>
          </a:p>
          <a:p>
            <a:r>
              <a:rPr lang="en-US" dirty="0" smtClean="0"/>
              <a:t>There is also data variation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96200" cy="490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dirty="0"/>
              <a:t>://www.google.com/url?sa=t&amp;rct=j&amp;q=&amp;</a:t>
            </a:r>
            <a:r>
              <a:rPr lang="en-US" dirty="0" smtClean="0"/>
              <a:t>esrc=s&amp;source=web&amp;cd=5&amp;ved=0CCsQFjAE&amp;url=https%3A%2F%2Fitea3.org%2Fproject%2Fworkpackage%2Fdocument%2Fdownload%2F1202%2F10039-SAFE-WP-3-SAFED331a.pdf&amp;ei=4EL4VLLgFcecNuLkgdgK&amp;usg=AFQjCNFzblXBlmaVXsbZqghq4OLsxTOnqA&amp;bvm=bv.87519884,d.eXY&amp;cad=rja</a:t>
            </a:r>
          </a:p>
          <a:p>
            <a:r>
              <a:rPr lang="en-US" dirty="0" smtClean="0"/>
              <a:t>Read first 7 sections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products, each a bit different from the others</a:t>
            </a:r>
          </a:p>
          <a:p>
            <a:r>
              <a:rPr lang="en-US" dirty="0" smtClean="0"/>
              <a:t>The differences are encapsulated in variation points</a:t>
            </a:r>
          </a:p>
          <a:p>
            <a:r>
              <a:rPr lang="en-US" dirty="0" smtClean="0"/>
              <a:t>A variation point is not a single location in the code</a:t>
            </a:r>
          </a:p>
          <a:p>
            <a:r>
              <a:rPr lang="en-US" dirty="0" smtClean="0"/>
              <a:t>Corresponds to a subset of the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instance of the architecture resolves certain variations</a:t>
            </a:r>
          </a:p>
          <a:p>
            <a:r>
              <a:rPr lang="en-US" dirty="0" smtClean="0"/>
              <a:t>Mechanisms</a:t>
            </a:r>
          </a:p>
          <a:p>
            <a:pPr lvl="1"/>
            <a:r>
              <a:rPr lang="en-US" dirty="0" smtClean="0"/>
              <a:t>One system definition extends another</a:t>
            </a:r>
          </a:p>
          <a:p>
            <a:pPr lvl="1"/>
            <a:r>
              <a:rPr lang="en-US" dirty="0" smtClean="0"/>
              <a:t>A system definition is included or excluded</a:t>
            </a:r>
          </a:p>
          <a:p>
            <a:pPr lvl="1"/>
            <a:r>
              <a:rPr lang="en-US" dirty="0" smtClean="0"/>
              <a:t>Subprograms have parameters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The reason that some variation is not resolved is because the binding time for the variation is after architecture instantiation time</a:t>
            </a:r>
          </a:p>
          <a:p>
            <a:r>
              <a:rPr lang="en-US" dirty="0" smtClean="0"/>
              <a:t>The binding time is partially determined by the architect</a:t>
            </a:r>
          </a:p>
          <a:p>
            <a:r>
              <a:rPr lang="en-US" dirty="0" smtClean="0"/>
              <a:t>To do this</a:t>
            </a:r>
          </a:p>
          <a:p>
            <a:pPr lvl="1"/>
            <a:r>
              <a:rPr lang="en-US" dirty="0" smtClean="0"/>
              <a:t>Who will do the binding?</a:t>
            </a:r>
          </a:p>
          <a:p>
            <a:pPr lvl="1"/>
            <a:r>
              <a:rPr lang="en-US" dirty="0" smtClean="0"/>
              <a:t>When do they touch the system?</a:t>
            </a:r>
          </a:p>
          <a:p>
            <a:pPr lvl="1"/>
            <a:r>
              <a:rPr lang="en-US" dirty="0" smtClean="0"/>
              <a:t>For example, a marketing person decides a feature is included – can only happen at requirements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variability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apparent variability can be reduced to commonality</a:t>
            </a:r>
          </a:p>
          <a:p>
            <a:pPr lvl="1"/>
            <a:r>
              <a:rPr lang="en-US" dirty="0" smtClean="0"/>
              <a:t>A standard interface can be placed between the commonality and the apparent variability with the result that we don’t care what is on the other side of the interface. The </a:t>
            </a:r>
            <a:r>
              <a:rPr lang="en-US" dirty="0" err="1" smtClean="0"/>
              <a:t>BlueTooth</a:t>
            </a:r>
            <a:r>
              <a:rPr lang="en-US" dirty="0" smtClean="0"/>
              <a:t> interface for example.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state machine from standard spec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828800"/>
            <a:ext cx="414563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1828800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worry about conformance</a:t>
            </a:r>
          </a:p>
          <a:p>
            <a:r>
              <a:rPr lang="en-US" dirty="0" smtClean="0"/>
              <a:t>of the architecture to abstract </a:t>
            </a:r>
          </a:p>
          <a:p>
            <a:r>
              <a:rPr lang="en-US" dirty="0" smtClean="0"/>
              <a:t>specifications such as standards.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Powertrain</a:t>
            </a:r>
          </a:p>
          <a:p>
            <a:pPr lvl="1"/>
            <a:r>
              <a:rPr lang="en-US" dirty="0" smtClean="0"/>
              <a:t>Transmissions</a:t>
            </a:r>
          </a:p>
          <a:p>
            <a:pPr lvl="1"/>
            <a:r>
              <a:rPr lang="en-US" dirty="0" smtClean="0"/>
              <a:t>Engines </a:t>
            </a:r>
          </a:p>
          <a:p>
            <a:r>
              <a:rPr lang="en-US" dirty="0" smtClean="0"/>
              <a:t>Infotainment</a:t>
            </a:r>
          </a:p>
          <a:p>
            <a:pPr lvl="1"/>
            <a:r>
              <a:rPr lang="en-US" dirty="0" smtClean="0"/>
              <a:t>Radios</a:t>
            </a:r>
          </a:p>
          <a:p>
            <a:pPr lvl="1"/>
            <a:r>
              <a:rPr lang="en-US" dirty="0" smtClean="0"/>
              <a:t>Information package</a:t>
            </a:r>
            <a:endParaRPr lang="en-US" dirty="0"/>
          </a:p>
          <a:p>
            <a:pPr lvl="1"/>
            <a:r>
              <a:rPr lang="en-US" dirty="0" smtClean="0"/>
              <a:t>GPS/navigation</a:t>
            </a:r>
          </a:p>
          <a:p>
            <a:pPr lvl="1"/>
            <a:r>
              <a:rPr lang="en-US" dirty="0" smtClean="0"/>
              <a:t>Entertainment package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about variations in quality attribute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product needs to be airworthy certified but others do not</a:t>
            </a:r>
          </a:p>
          <a:p>
            <a:r>
              <a:rPr lang="en-US" dirty="0" smtClean="0"/>
              <a:t>One needs real-time performance another does not</a:t>
            </a:r>
          </a:p>
          <a:p>
            <a:r>
              <a:rPr lang="en-US" dirty="0" smtClean="0"/>
              <a:t>One must be secure another one does not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scope of pattern and attachments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pattern may have disconnected parts</a:t>
            </a:r>
          </a:p>
          <a:p>
            <a:r>
              <a:rPr lang="en-US" dirty="0" smtClean="0"/>
              <a:t>So a variation point may not be all in one physical  location in the architecture description</a:t>
            </a:r>
          </a:p>
          <a:p>
            <a:r>
              <a:rPr lang="en-US" dirty="0" smtClean="0"/>
              <a:t>For example, an Eclipse plug-in has menu items, editors, perspectives,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006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you </a:t>
            </a:r>
          </a:p>
          <a:p>
            <a:pPr lvl="1"/>
            <a:r>
              <a:rPr lang="en-US" dirty="0" smtClean="0"/>
              <a:t>Make everything meet the toughest standard?</a:t>
            </a:r>
          </a:p>
          <a:p>
            <a:pPr lvl="1"/>
            <a:r>
              <a:rPr lang="en-US" dirty="0" smtClean="0"/>
              <a:t>Re-implement all the assets?</a:t>
            </a:r>
          </a:p>
          <a:p>
            <a:r>
              <a:rPr lang="en-US" dirty="0" smtClean="0"/>
              <a:t>Tactic: reduce and isolate – encapsulate the section that differs among products; </a:t>
            </a:r>
            <a:r>
              <a:rPr lang="en-US" dirty="0" err="1" smtClean="0"/>
              <a:t>refactor</a:t>
            </a:r>
            <a:r>
              <a:rPr lang="en-US" dirty="0" smtClean="0"/>
              <a:t> when possible to reduce the area; hide behind interfaces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cross cutting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Aspects as we have already discussed cut across the system decomposition</a:t>
            </a:r>
          </a:p>
          <a:p>
            <a:r>
              <a:rPr lang="en-US" dirty="0" smtClean="0"/>
              <a:t>Other language idioms such as “mix-ins” also cross cut</a:t>
            </a:r>
          </a:p>
          <a:p>
            <a:r>
              <a:rPr lang="en-US" dirty="0" smtClean="0"/>
              <a:t>Look for a technique where fragments are maintained separately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not just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the components and connectors are defined</a:t>
            </a:r>
          </a:p>
          <a:p>
            <a:r>
              <a:rPr lang="en-US" dirty="0" smtClean="0"/>
              <a:t>Populate with properties</a:t>
            </a:r>
          </a:p>
          <a:p>
            <a:r>
              <a:rPr lang="en-US" dirty="0" smtClean="0"/>
              <a:t>Include units  where possible*****</a:t>
            </a:r>
          </a:p>
          <a:p>
            <a:r>
              <a:rPr lang="en-US" dirty="0" smtClean="0"/>
              <a:t>Include the properties that will support analyses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11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Multi-threaded design/programming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http://today.java.net/article/2010/03/03/rethinking-multi-threaded-design-priniciples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http://today.java.net/article/2010/04/14/rethinking-multi-threaded-design-principles-part-2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New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a construct of interest</a:t>
            </a:r>
          </a:p>
          <a:p>
            <a:r>
              <a:rPr lang="en-US" dirty="0" smtClean="0"/>
              <a:t>Find/develop a theory behind it</a:t>
            </a:r>
          </a:p>
          <a:p>
            <a:r>
              <a:rPr lang="en-US" dirty="0" smtClean="0"/>
              <a:t>Use a technique such as GQM to define specific metrics</a:t>
            </a:r>
          </a:p>
          <a:p>
            <a:r>
              <a:rPr lang="en-US" dirty="0" smtClean="0"/>
              <a:t>Map into architecture characteristics (losing some precision)</a:t>
            </a:r>
          </a:p>
          <a:p>
            <a:r>
              <a:rPr lang="en-US" dirty="0" smtClean="0"/>
              <a:t>Implement in AADL (or other ADL)</a:t>
            </a:r>
          </a:p>
          <a:p>
            <a:r>
              <a:rPr lang="en-US" dirty="0" smtClean="0"/>
              <a:t>Conduct sanity tests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4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using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Resolute queries on the model</a:t>
            </a:r>
          </a:p>
          <a:p>
            <a:r>
              <a:rPr lang="en-US" dirty="0" smtClean="0"/>
              <a:t>The model checker traverses the model and evaluates predicates</a:t>
            </a:r>
          </a:p>
          <a:p>
            <a:r>
              <a:rPr lang="en-US" dirty="0" smtClean="0"/>
              <a:t>Result  is true/false evaluation</a:t>
            </a:r>
          </a:p>
          <a:p>
            <a:r>
              <a:rPr lang="en-US" dirty="0" smtClean="0"/>
              <a:t>Computations done as side effects</a:t>
            </a:r>
          </a:p>
          <a:p>
            <a:r>
              <a:rPr lang="en-US" dirty="0" smtClean="0"/>
              <a:t>Can invoke Java or other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30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of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Manadhata</a:t>
            </a:r>
            <a:r>
              <a:rPr lang="en-US" dirty="0"/>
              <a:t>, P. </a:t>
            </a:r>
            <a:r>
              <a:rPr lang="en-US" dirty="0" smtClean="0"/>
              <a:t>and Wing</a:t>
            </a:r>
            <a:r>
              <a:rPr lang="en-US" dirty="0"/>
              <a:t>, J.: An Attack Surface Metric. IEEE Trans. Software Eng. 37, 371–386, 2011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reports-archive.adm.cs.cmu.edu/anon/isr2011/CMU-ISR-11-121.pdf</a:t>
            </a:r>
          </a:p>
          <a:p>
            <a:r>
              <a:rPr lang="en-US" dirty="0">
                <a:hlinkClick r:id="rId2"/>
              </a:rPr>
              <a:t>https://www.owasp.org/index.php/Attack_Surface_Analysis_Cheat_Sheet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65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799"/>
          </a:xfrm>
        </p:spPr>
        <p:txBody>
          <a:bodyPr/>
          <a:lstStyle/>
          <a:p>
            <a:r>
              <a:rPr lang="en-US" dirty="0" smtClean="0"/>
              <a:t>Damage-Effort Ratio  (DER)</a:t>
            </a:r>
          </a:p>
          <a:p>
            <a:r>
              <a:rPr lang="en-US" dirty="0" smtClean="0"/>
              <a:t>An attacker will choose the target that can cause the most damage for the least effort</a:t>
            </a:r>
            <a:endParaRPr lang="en-US" dirty="0"/>
          </a:p>
          <a:p>
            <a:r>
              <a:rPr lang="en-US" dirty="0" smtClean="0"/>
              <a:t>The access rights determine how hard it is to access the elements that will be compromised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4572000"/>
            <a:ext cx="19050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77000" y="4572000"/>
            <a:ext cx="1752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evel 6"/>
          <p:cNvSpPr/>
          <p:nvPr/>
        </p:nvSpPr>
        <p:spPr>
          <a:xfrm>
            <a:off x="2590800" y="48379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vel 7"/>
          <p:cNvSpPr/>
          <p:nvPr/>
        </p:nvSpPr>
        <p:spPr>
          <a:xfrm>
            <a:off x="2590800" y="52959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vel 8"/>
          <p:cNvSpPr/>
          <p:nvPr/>
        </p:nvSpPr>
        <p:spPr>
          <a:xfrm>
            <a:off x="2590800" y="57904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vel 9"/>
          <p:cNvSpPr/>
          <p:nvPr/>
        </p:nvSpPr>
        <p:spPr>
          <a:xfrm>
            <a:off x="6172200" y="47998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vel 10"/>
          <p:cNvSpPr/>
          <p:nvPr/>
        </p:nvSpPr>
        <p:spPr>
          <a:xfrm>
            <a:off x="6172200" y="52578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vel 11"/>
          <p:cNvSpPr/>
          <p:nvPr/>
        </p:nvSpPr>
        <p:spPr>
          <a:xfrm>
            <a:off x="6172200" y="57523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7" idx="0"/>
            <a:endCxn id="10" idx="4"/>
          </p:cNvCxnSpPr>
          <p:nvPr/>
        </p:nvCxnSpPr>
        <p:spPr>
          <a:xfrm flipV="1">
            <a:off x="3200400" y="49903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  <a:endCxn id="11" idx="5"/>
          </p:cNvCxnSpPr>
          <p:nvPr/>
        </p:nvCxnSpPr>
        <p:spPr>
          <a:xfrm flipV="1">
            <a:off x="3200400" y="5448300"/>
            <a:ext cx="3019425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4"/>
            <a:endCxn id="9" idx="0"/>
          </p:cNvCxnSpPr>
          <p:nvPr/>
        </p:nvCxnSpPr>
        <p:spPr>
          <a:xfrm flipH="1">
            <a:off x="3200400" y="59428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52246" y="48637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2374" y="52745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52246" y="577726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781800" y="487240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6801928" y="528312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781800" y="578589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8465" y="4242206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73823" y="4259459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4863777"/>
            <a:ext cx="381000" cy="317104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350034" y="5618713"/>
            <a:ext cx="381000" cy="317104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438" y="5241735"/>
            <a:ext cx="481013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784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ChannelConnectors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Connector Type </a:t>
            </a:r>
            <a:r>
              <a:rPr lang="en-US" dirty="0" err="1"/>
              <a:t>ChannelT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channelProtocol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Larger protocol values indicate larger chunks of data that can be passed making it easier to move programs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624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protocols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/>
              <a:t>a</a:t>
            </a:r>
            <a:r>
              <a:rPr lang="en-US" dirty="0" smtClean="0"/>
              <a:t>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77075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5668</TotalTime>
  <Words>1406</Words>
  <Application>Microsoft Office PowerPoint</Application>
  <PresentationFormat>On-screen Show (4:3)</PresentationFormat>
  <Paragraphs>248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syse802Template</vt:lpstr>
      <vt:lpstr>CPSC 875</vt:lpstr>
      <vt:lpstr>Managers, you’ve got to love them</vt:lpstr>
      <vt:lpstr>PowerPoint Presentation</vt:lpstr>
      <vt:lpstr>Its not just structure</vt:lpstr>
      <vt:lpstr>Defining New Properties</vt:lpstr>
      <vt:lpstr>Analyzing using Properties</vt:lpstr>
      <vt:lpstr>Attack surface of a product</vt:lpstr>
      <vt:lpstr>Attack Surface Metric</vt:lpstr>
      <vt:lpstr>ChannelConnectors</vt:lpstr>
      <vt:lpstr>PowerPoint Presentation</vt:lpstr>
      <vt:lpstr>PowerPoint Presentation</vt:lpstr>
      <vt:lpstr>Complete Attack Surface</vt:lpstr>
      <vt:lpstr>Property set</vt:lpstr>
      <vt:lpstr>PowerPoint Presentation</vt:lpstr>
      <vt:lpstr>Results of Claim functions</vt:lpstr>
      <vt:lpstr>Ports</vt:lpstr>
      <vt:lpstr>DERC</vt:lpstr>
      <vt:lpstr>Channel</vt:lpstr>
      <vt:lpstr>DERM</vt:lpstr>
      <vt:lpstr>Data</vt:lpstr>
      <vt:lpstr>DERI</vt:lpstr>
      <vt:lpstr>Sanitize Data at Entry/Exit Points</vt:lpstr>
      <vt:lpstr>Favor Restricted Channels</vt:lpstr>
      <vt:lpstr>Move Data Items to the Interior</vt:lpstr>
      <vt:lpstr>Attack surface properties in AADL</vt:lpstr>
      <vt:lpstr>PowerPoint Presentation</vt:lpstr>
      <vt:lpstr>Goal</vt:lpstr>
      <vt:lpstr>Different kinds of product variation</vt:lpstr>
      <vt:lpstr>Management of variation</vt:lpstr>
      <vt:lpstr>Software Product Line</vt:lpstr>
      <vt:lpstr>Variation mechanisms</vt:lpstr>
      <vt:lpstr>Binding time</vt:lpstr>
      <vt:lpstr>Eliminating variability</vt:lpstr>
      <vt:lpstr>USB state machine from standard spec</vt:lpstr>
      <vt:lpstr>Vehicle variations</vt:lpstr>
      <vt:lpstr>But what about variations in quality attribute levels?</vt:lpstr>
      <vt:lpstr>Define scope of pattern and attachments</vt:lpstr>
      <vt:lpstr>What to do?</vt:lpstr>
      <vt:lpstr>Use cross cutting techniques</vt:lpstr>
      <vt:lpstr>Multi-threaded design/programming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41</cp:revision>
  <dcterms:created xsi:type="dcterms:W3CDTF">2011-03-16T18:14:43Z</dcterms:created>
  <dcterms:modified xsi:type="dcterms:W3CDTF">2016-02-25T11:52:12Z</dcterms:modified>
</cp:coreProperties>
</file>