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9" r:id="rId3"/>
    <p:sldId id="273" r:id="rId4"/>
    <p:sldId id="270" r:id="rId5"/>
    <p:sldId id="271" r:id="rId6"/>
    <p:sldId id="272" r:id="rId7"/>
    <p:sldId id="274" r:id="rId8"/>
    <p:sldId id="276" r:id="rId9"/>
    <p:sldId id="267" r:id="rId10"/>
    <p:sldId id="268" r:id="rId11"/>
    <p:sldId id="264" r:id="rId12"/>
    <p:sldId id="266" r:id="rId13"/>
    <p:sldId id="265" r:id="rId14"/>
    <p:sldId id="263" r:id="rId15"/>
    <p:sldId id="262" r:id="rId16"/>
    <p:sldId id="261" r:id="rId17"/>
    <p:sldId id="277" r:id="rId18"/>
    <p:sldId id="27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8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C15.1 – Process/AUTOSAR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Interactions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8858"/>
            <a:ext cx="8229600" cy="44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9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58" y="1600200"/>
            <a:ext cx="72492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7526"/>
            <a:ext cx="8229600" cy="42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0459"/>
            <a:ext cx="8229600" cy="160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092"/>
            <a:ext cx="8229600" cy="197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3629"/>
            <a:ext cx="8229600" cy="3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846"/>
            <a:ext cx="8229600" cy="401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Automation/Communication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Statements about values in the product</a:t>
            </a:r>
          </a:p>
          <a:p>
            <a:pPr lvl="1"/>
            <a:r>
              <a:rPr lang="en-US" dirty="0" smtClean="0"/>
              <a:t>Assert invariants  	assumption: input &lt; 20</a:t>
            </a:r>
          </a:p>
          <a:p>
            <a:pPr lvl="1"/>
            <a:r>
              <a:rPr lang="en-US" dirty="0" smtClean="0"/>
              <a:t>Guarantees			guarantee: output &lt; 100</a:t>
            </a:r>
          </a:p>
          <a:p>
            <a:r>
              <a:rPr lang="en-US" dirty="0" smtClean="0"/>
              <a:t>Statements about the structure of the system</a:t>
            </a:r>
          </a:p>
          <a:p>
            <a:pPr lvl="1"/>
            <a:r>
              <a:rPr lang="en-US" sz="1800" smtClean="0"/>
              <a:t>connected(a </a:t>
            </a:r>
            <a:r>
              <a:rPr lang="en-US" sz="1800" dirty="0"/>
              <a:t>: component, conn : connection, b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parent(source(conn</a:t>
            </a:r>
            <a:r>
              <a:rPr lang="en-US" sz="1800" dirty="0"/>
              <a:t>)) = a and parent(destination(conn)) = b</a:t>
            </a:r>
            <a:endParaRPr lang="en-US" sz="1800" dirty="0" smtClean="0"/>
          </a:p>
          <a:p>
            <a:pPr lvl="1"/>
            <a:r>
              <a:rPr lang="en-US" sz="1800" dirty="0" err="1" smtClean="0"/>
              <a:t>memory_bound</a:t>
            </a:r>
            <a:r>
              <a:rPr lang="en-US" sz="1800" dirty="0" smtClean="0"/>
              <a:t>(logical </a:t>
            </a:r>
            <a:r>
              <a:rPr lang="en-US" sz="1800" dirty="0"/>
              <a:t>: component, physical : component) : </a:t>
            </a:r>
            <a:r>
              <a:rPr lang="en-US" sz="1800" dirty="0" err="1"/>
              <a:t>bool</a:t>
            </a:r>
            <a:r>
              <a:rPr lang="en-US" sz="1800" dirty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has_property</a:t>
            </a:r>
            <a:r>
              <a:rPr lang="en-US" sz="1800" dirty="0" smtClean="0"/>
              <a:t>(logical</a:t>
            </a:r>
            <a:r>
              <a:rPr lang="en-US" sz="1800" dirty="0"/>
              <a:t>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 </a:t>
            </a:r>
            <a:r>
              <a:rPr lang="en-US" sz="1800" dirty="0" smtClean="0"/>
              <a:t>and member(physical</a:t>
            </a:r>
            <a:r>
              <a:rPr lang="en-US" sz="1800" dirty="0"/>
              <a:t>, property(logical, </a:t>
            </a:r>
            <a:r>
              <a:rPr lang="en-US" sz="1800" dirty="0" err="1"/>
              <a:t>Deployment_Properties</a:t>
            </a:r>
            <a:r>
              <a:rPr lang="en-US" sz="1800" dirty="0"/>
              <a:t>::</a:t>
            </a:r>
            <a:r>
              <a:rPr lang="en-US" sz="1800" dirty="0" err="1"/>
              <a:t>Actual_Memory_Binding</a:t>
            </a:r>
            <a:r>
              <a:rPr lang="en-US" sz="1800" dirty="0"/>
              <a:t>))</a:t>
            </a:r>
            <a:endParaRPr lang="en-US" sz="1800" dirty="0" smtClean="0"/>
          </a:p>
          <a:p>
            <a:r>
              <a:rPr lang="en-US" sz="2400" dirty="0" smtClean="0"/>
              <a:t>AGREE</a:t>
            </a:r>
          </a:p>
          <a:p>
            <a:r>
              <a:rPr lang="en-US" sz="2400" dirty="0" smtClean="0"/>
              <a:t>Resolute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7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AGREE and Resolute to illustrate the validity of your model.</a:t>
            </a:r>
          </a:p>
          <a:p>
            <a:r>
              <a:rPr lang="en-US" dirty="0" smtClean="0"/>
              <a:t>Add statements to your model and evaluate them.</a:t>
            </a:r>
          </a:p>
          <a:p>
            <a:r>
              <a:rPr lang="en-US" dirty="0" smtClean="0"/>
              <a:t>Submit the instrumented code and a couple of screen shots by 11:59PM on March 25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is for an e-commerce system which presents catalog item descriptions and takes orders.</a:t>
            </a:r>
          </a:p>
          <a:p>
            <a:r>
              <a:rPr lang="en-US" dirty="0" smtClean="0"/>
              <a:t>The system must be able to take advantage of mobile devices.</a:t>
            </a:r>
          </a:p>
          <a:p>
            <a:r>
              <a:rPr lang="en-US" dirty="0" smtClean="0"/>
              <a:t>The system must be available internet wide.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server basic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32766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5486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80372" y="3429000"/>
            <a:ext cx="1295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82883" y="2286000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2083" y="2286000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221083" y="35814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53075" y="542377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 – N-Tiered e-commerce architecture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76136" y="3278757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227162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70122" y="3278756"/>
            <a:ext cx="609600" cy="1585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42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48600" y="2284562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34021" y="548639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647801" y="554383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422111" y="561288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586579" y="56748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271622"/>
            <a:ext cx="8382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271622"/>
            <a:ext cx="2057400" cy="259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3"/>
            <a:endCxn id="16" idx="1"/>
          </p:cNvCxnSpPr>
          <p:nvPr/>
        </p:nvCxnSpPr>
        <p:spPr>
          <a:xfrm>
            <a:off x="1219200" y="3567022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51192" y="540939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5722" y="266700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98263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53141" y="51844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923401" y="52419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697711" y="531095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62179" y="537291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800" y="2362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6670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3657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55322" y="376938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>
            <a:off x="1066800" y="361446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24400" y="22098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Separate machines</a:t>
            </a:r>
          </a:p>
          <a:p>
            <a:pPr marL="342900" indent="-342900">
              <a:buAutoNum type="arabicPeriod"/>
            </a:pPr>
            <a:r>
              <a:rPr lang="en-US" dirty="0" smtClean="0"/>
              <a:t>Separate purposes</a:t>
            </a:r>
          </a:p>
          <a:p>
            <a:pPr marL="342900" indent="-342900">
              <a:buAutoNum type="arabicPeriod"/>
            </a:pPr>
            <a:r>
              <a:rPr lang="en-US" dirty="0" smtClean="0"/>
              <a:t>Scalability</a:t>
            </a:r>
          </a:p>
          <a:p>
            <a:pPr marL="342900" indent="-342900">
              <a:buAutoNum type="arabicPeriod"/>
            </a:pPr>
            <a:r>
              <a:rPr lang="en-US" dirty="0" smtClean="0"/>
              <a:t>Database latency becomes critical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of client side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956757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89122" y="2654061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532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1969697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3610983" y="517153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</a:t>
            </a:r>
            <a:r>
              <a:rPr lang="en-US" dirty="0" smtClean="0"/>
              <a:t> client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266801" y="522897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41111" y="529801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205579" y="535997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0" y="234926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62800" y="26540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62800" y="364466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298722" y="3756444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5410200" y="3601528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33800" y="220980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4077" y="3664069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44434" y="3043686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2" name="Curved Connector 21"/>
          <p:cNvCxnSpPr>
            <a:stCxn id="20" idx="0"/>
            <a:endCxn id="18" idx="2"/>
          </p:cNvCxnSpPr>
          <p:nvPr/>
        </p:nvCxnSpPr>
        <p:spPr>
          <a:xfrm rot="16200000" flipV="1">
            <a:off x="4273871" y="2647389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20" idx="2"/>
            <a:endCxn id="19" idx="3"/>
          </p:cNvCxnSpPr>
          <p:nvPr/>
        </p:nvCxnSpPr>
        <p:spPr>
          <a:xfrm rot="5400000">
            <a:off x="4271396" y="3487427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9" idx="0"/>
            <a:endCxn id="18" idx="2"/>
          </p:cNvCxnSpPr>
          <p:nvPr/>
        </p:nvCxnSpPr>
        <p:spPr>
          <a:xfrm rot="5400000" flipH="1" flipV="1">
            <a:off x="3497334" y="2894204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Database Framework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5170" y="1994138"/>
            <a:ext cx="23622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36292" y="2691442"/>
            <a:ext cx="609600" cy="18949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03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4770" y="2007078"/>
            <a:ext cx="609600" cy="2592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2158154" y="520891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13971" y="52663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588281" y="53353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usiness logic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4370" y="574220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57370" y="2386641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09970" y="26914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09970" y="3682041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45892" y="3793825"/>
            <a:ext cx="2544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3957370" y="3638909"/>
            <a:ext cx="2789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0970" y="2247181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51247" y="3701450"/>
            <a:ext cx="1066800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1604" y="3081067"/>
            <a:ext cx="1251466" cy="44426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cxnSp>
        <p:nvCxnSpPr>
          <p:cNvPr id="21" name="Curved Connector 20"/>
          <p:cNvCxnSpPr>
            <a:stCxn id="20" idx="0"/>
            <a:endCxn id="18" idx="2"/>
          </p:cNvCxnSpPr>
          <p:nvPr/>
        </p:nvCxnSpPr>
        <p:spPr>
          <a:xfrm rot="16200000" flipV="1">
            <a:off x="2821041" y="2684770"/>
            <a:ext cx="389626" cy="402967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20" idx="2"/>
            <a:endCxn id="19" idx="3"/>
          </p:cNvCxnSpPr>
          <p:nvPr/>
        </p:nvCxnSpPr>
        <p:spPr>
          <a:xfrm rot="5400000">
            <a:off x="2818566" y="3524808"/>
            <a:ext cx="398253" cy="39929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9" idx="0"/>
            <a:endCxn id="18" idx="2"/>
          </p:cNvCxnSpPr>
          <p:nvPr/>
        </p:nvCxnSpPr>
        <p:spPr>
          <a:xfrm rot="5400000" flipH="1" flipV="1">
            <a:off x="2044504" y="2931585"/>
            <a:ext cx="1010009" cy="529723"/>
          </a:xfrm>
          <a:prstGeom prst="curvedConnector3">
            <a:avLst>
              <a:gd name="adj1" fmla="val 6879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bereanspa.com/images/Oracle_Architecture_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28183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Interfaces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043"/>
            <a:ext cx="8229600" cy="434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9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11612</TotalTime>
  <Words>168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syse802Template</vt:lpstr>
      <vt:lpstr>CPSC 875</vt:lpstr>
      <vt:lpstr>Requirements</vt:lpstr>
      <vt:lpstr>Client server basic style</vt:lpstr>
      <vt:lpstr>Architectural style – N-Tiered e-commerce architecture</vt:lpstr>
      <vt:lpstr>Factors</vt:lpstr>
      <vt:lpstr>Decomposition of client side</vt:lpstr>
      <vt:lpstr>Use a Database Framework </vt:lpstr>
      <vt:lpstr>Autosar</vt:lpstr>
      <vt:lpstr>Rules for Interfaces</vt:lpstr>
      <vt:lpstr>Layer Interactions</vt:lpstr>
      <vt:lpstr>Error handling</vt:lpstr>
      <vt:lpstr>Errors</vt:lpstr>
      <vt:lpstr>PowerPoint Presentation</vt:lpstr>
      <vt:lpstr>PowerPoint Presentation</vt:lpstr>
      <vt:lpstr>PowerPoint Presentation</vt:lpstr>
      <vt:lpstr>PowerPoint Presentation</vt:lpstr>
      <vt:lpstr>Automation/Communication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47</cp:revision>
  <dcterms:created xsi:type="dcterms:W3CDTF">2011-03-16T18:14:43Z</dcterms:created>
  <dcterms:modified xsi:type="dcterms:W3CDTF">2015-03-10T11:30:27Z</dcterms:modified>
</cp:coreProperties>
</file>