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0" r:id="rId2"/>
    <p:sldId id="279" r:id="rId3"/>
    <p:sldId id="272" r:id="rId4"/>
    <p:sldId id="273" r:id="rId5"/>
    <p:sldId id="271" r:id="rId6"/>
    <p:sldId id="261" r:id="rId7"/>
    <p:sldId id="262" r:id="rId8"/>
    <p:sldId id="263" r:id="rId9"/>
    <p:sldId id="265" r:id="rId10"/>
    <p:sldId id="268" r:id="rId11"/>
    <p:sldId id="264" r:id="rId12"/>
    <p:sldId id="266" r:id="rId13"/>
    <p:sldId id="270" r:id="rId14"/>
    <p:sldId id="269" r:id="rId15"/>
    <p:sldId id="275" r:id="rId16"/>
    <p:sldId id="276" r:id="rId17"/>
    <p:sldId id="281" r:id="rId18"/>
    <p:sldId id="282" r:id="rId19"/>
    <p:sldId id="283" r:id="rId20"/>
    <p:sldId id="274" r:id="rId21"/>
    <p:sldId id="267" r:id="rId22"/>
    <p:sldId id="280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87" d="100"/>
          <a:sy n="87" d="100"/>
        </p:scale>
        <p:origin x="168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oday.java.net/article/2010/04/14/rethinking-multi-threaded-design-principles-part-2" TargetMode="External"/><Relationship Id="rId2" Type="http://schemas.openxmlformats.org/officeDocument/2006/relationships/hyperlink" Target="http://today.java.net/article/2010/03/03/rethinking-multi-threaded-design-priniciple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C15 – Variation in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state machine from standard spec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828800"/>
            <a:ext cx="414563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1828800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worry about conformance</a:t>
            </a:r>
          </a:p>
          <a:p>
            <a:r>
              <a:rPr lang="en-US" dirty="0" smtClean="0"/>
              <a:t>of the architecture to abstract </a:t>
            </a:r>
          </a:p>
          <a:p>
            <a:r>
              <a:rPr lang="en-US" dirty="0" smtClean="0"/>
              <a:t>specifications such as standards.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Powertrain</a:t>
            </a:r>
          </a:p>
          <a:p>
            <a:pPr lvl="1"/>
            <a:r>
              <a:rPr lang="en-US" dirty="0" smtClean="0"/>
              <a:t>Transmissions</a:t>
            </a:r>
          </a:p>
          <a:p>
            <a:pPr lvl="1"/>
            <a:r>
              <a:rPr lang="en-US" dirty="0" smtClean="0"/>
              <a:t>Engines </a:t>
            </a:r>
          </a:p>
          <a:p>
            <a:r>
              <a:rPr lang="en-US" dirty="0" smtClean="0"/>
              <a:t>Infotainment</a:t>
            </a:r>
          </a:p>
          <a:p>
            <a:pPr lvl="1"/>
            <a:r>
              <a:rPr lang="en-US" dirty="0" smtClean="0"/>
              <a:t>Radios</a:t>
            </a:r>
          </a:p>
          <a:p>
            <a:pPr lvl="1"/>
            <a:r>
              <a:rPr lang="en-US" dirty="0" smtClean="0"/>
              <a:t>Information package</a:t>
            </a:r>
            <a:endParaRPr lang="en-US" dirty="0"/>
          </a:p>
          <a:p>
            <a:pPr lvl="1"/>
            <a:r>
              <a:rPr lang="en-US" dirty="0" smtClean="0"/>
              <a:t>GPS/navigation</a:t>
            </a:r>
          </a:p>
          <a:p>
            <a:pPr lvl="1"/>
            <a:r>
              <a:rPr lang="en-US" dirty="0" smtClean="0"/>
              <a:t>Entertainment package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about variations in quality attribute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product needs to be airworthy certified but others do not</a:t>
            </a:r>
          </a:p>
          <a:p>
            <a:r>
              <a:rPr lang="en-US" dirty="0" smtClean="0"/>
              <a:t>One needs real-time performance another does not</a:t>
            </a:r>
          </a:p>
          <a:p>
            <a:r>
              <a:rPr lang="en-US" dirty="0" smtClean="0"/>
              <a:t>One must be secure another one does not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you </a:t>
            </a:r>
          </a:p>
          <a:p>
            <a:pPr lvl="1"/>
            <a:r>
              <a:rPr lang="en-US" dirty="0" smtClean="0"/>
              <a:t>Make everything meet the toughest standard?</a:t>
            </a:r>
          </a:p>
          <a:p>
            <a:pPr lvl="1"/>
            <a:r>
              <a:rPr lang="en-US" dirty="0" smtClean="0"/>
              <a:t>Re-implement all the assets?</a:t>
            </a:r>
          </a:p>
          <a:p>
            <a:r>
              <a:rPr lang="en-US" dirty="0" smtClean="0"/>
              <a:t>Tactic: reduce and isolate – encapsulate the section that differs among products; </a:t>
            </a:r>
            <a:r>
              <a:rPr lang="en-US" dirty="0" err="1" smtClean="0"/>
              <a:t>refactor</a:t>
            </a:r>
            <a:r>
              <a:rPr lang="en-US" dirty="0" smtClean="0"/>
              <a:t> when possible to reduce the area; hide behind interfaces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cross cutting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Aspects as we have already discussed cut across the system decomposition</a:t>
            </a:r>
          </a:p>
          <a:p>
            <a:r>
              <a:rPr lang="en-US" dirty="0" smtClean="0"/>
              <a:t>Other language idioms such as “mix-ins” also cross cut</a:t>
            </a:r>
          </a:p>
          <a:p>
            <a:r>
              <a:rPr lang="en-US" dirty="0" smtClean="0"/>
              <a:t>Look for a technique where fragments are maintained separately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https://featureide.github.io/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075" y="3088733"/>
            <a:ext cx="4216302" cy="2321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editor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81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01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SimpleControlSystem</a:t>
            </a:r>
            <a:r>
              <a:rPr lang="en-US" dirty="0" smtClean="0"/>
              <a:t>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324600" cy="4525963"/>
          </a:xfrm>
        </p:spPr>
        <p:txBody>
          <a:bodyPr/>
          <a:lstStyle/>
          <a:p>
            <a:r>
              <a:rPr lang="en-US" dirty="0" smtClean="0"/>
              <a:t>A product line project structure</a:t>
            </a:r>
          </a:p>
          <a:p>
            <a:r>
              <a:rPr lang="en-US" dirty="0" smtClean="0"/>
              <a:t>3 levels of architecture</a:t>
            </a:r>
          </a:p>
          <a:p>
            <a:pPr lvl="1"/>
            <a:r>
              <a:rPr lang="en-US" dirty="0" smtClean="0"/>
              <a:t>Ref, </a:t>
            </a:r>
            <a:r>
              <a:rPr lang="en-US" dirty="0" err="1" smtClean="0"/>
              <a:t>Obj</a:t>
            </a:r>
            <a:r>
              <a:rPr lang="en-US" dirty="0" smtClean="0"/>
              <a:t>, Sys</a:t>
            </a:r>
          </a:p>
          <a:p>
            <a:r>
              <a:rPr lang="en-US" dirty="0" smtClean="0"/>
              <a:t>AADL/ALISA at each level</a:t>
            </a:r>
          </a:p>
          <a:p>
            <a:r>
              <a:rPr lang="en-US" dirty="0" smtClean="0"/>
              <a:t>The ALISA “for” statement ties the ALISA file to the AADL file</a:t>
            </a:r>
          </a:p>
          <a:p>
            <a:r>
              <a:rPr lang="en-US" dirty="0" smtClean="0"/>
              <a:t>The “extends” and “refines to” ties two AADL files together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0" y="2209802"/>
            <a:ext cx="2114250" cy="435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91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40" y="2111374"/>
            <a:ext cx="7255685" cy="421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Curved Connector 4"/>
          <p:cNvCxnSpPr/>
          <p:nvPr/>
        </p:nvCxnSpPr>
        <p:spPr>
          <a:xfrm rot="10800000">
            <a:off x="2133600" y="2667000"/>
            <a:ext cx="1295400" cy="762000"/>
          </a:xfrm>
          <a:prstGeom prst="curvedConnector3">
            <a:avLst>
              <a:gd name="adj1" fmla="val 52139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urved Connector 6"/>
          <p:cNvCxnSpPr/>
          <p:nvPr/>
        </p:nvCxnSpPr>
        <p:spPr>
          <a:xfrm rot="5400000">
            <a:off x="2710658" y="3499643"/>
            <a:ext cx="788985" cy="647701"/>
          </a:xfrm>
          <a:prstGeom prst="curved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5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Multi-threaded design/programming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http://today.java.net/article/2010/03/03/rethinking-multi-threaded-design-priniciples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http://today.java.net/article/2010/04/14/rethinking-multi-threaded-design-principles-part-2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http://resources.sei.cmu.edu/asset_files/presentation/2015_017_001_447399.pdf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your project to a software product line with at least 3 products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featureIDE</a:t>
            </a:r>
            <a:r>
              <a:rPr lang="en-US" dirty="0" smtClean="0"/>
              <a:t> to examine the features  of your products</a:t>
            </a:r>
          </a:p>
          <a:p>
            <a:r>
              <a:rPr lang="en-US" dirty="0" smtClean="0"/>
              <a:t>Use ALISA requirements to describe the variations.</a:t>
            </a:r>
          </a:p>
          <a:p>
            <a:r>
              <a:rPr lang="en-US" dirty="0" smtClean="0"/>
              <a:t>Give a brief text description of what changes in  the AADL model.</a:t>
            </a:r>
          </a:p>
          <a:p>
            <a:r>
              <a:rPr lang="en-US" dirty="0" smtClean="0"/>
              <a:t>DUE: April 3</a:t>
            </a:r>
            <a:r>
              <a:rPr lang="en-US" baseline="30000" dirty="0" smtClean="0"/>
              <a:t>rd</a:t>
            </a:r>
            <a:r>
              <a:rPr lang="en-US" dirty="0" smtClean="0"/>
              <a:t> by 11:59PM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4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goal of variability in a software product line is to maximize return on investment (ROI) for building and maintaining products over a specified period of time or number of products.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kinds of product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Differentiation</a:t>
            </a:r>
          </a:p>
          <a:p>
            <a:r>
              <a:rPr lang="en-US" dirty="0" smtClean="0"/>
              <a:t>Evolution</a:t>
            </a:r>
          </a:p>
          <a:p>
            <a:endParaRPr lang="en-US" dirty="0" smtClean="0"/>
          </a:p>
          <a:p>
            <a:r>
              <a:rPr lang="en-US" dirty="0" smtClean="0"/>
              <a:t>There is also data variation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96200" cy="490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products, each a bit different from the others</a:t>
            </a:r>
          </a:p>
          <a:p>
            <a:r>
              <a:rPr lang="en-US" dirty="0" smtClean="0"/>
              <a:t>The differences are encapsulated in variation points</a:t>
            </a:r>
          </a:p>
          <a:p>
            <a:r>
              <a:rPr lang="en-US" dirty="0" smtClean="0"/>
              <a:t>A variation point is not a single location in the code</a:t>
            </a:r>
          </a:p>
          <a:p>
            <a:r>
              <a:rPr lang="en-US" dirty="0" smtClean="0"/>
              <a:t>Corresponds to a subset of the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instance of the architecture resolves certain variations</a:t>
            </a:r>
          </a:p>
          <a:p>
            <a:r>
              <a:rPr lang="en-US" dirty="0" smtClean="0"/>
              <a:t>Mechanisms</a:t>
            </a:r>
          </a:p>
          <a:p>
            <a:pPr lvl="1"/>
            <a:r>
              <a:rPr lang="en-US" dirty="0" smtClean="0"/>
              <a:t>One system definition extends another</a:t>
            </a:r>
          </a:p>
          <a:p>
            <a:pPr lvl="1"/>
            <a:r>
              <a:rPr lang="en-US" dirty="0" smtClean="0"/>
              <a:t>A system definition is included or excluded</a:t>
            </a:r>
          </a:p>
          <a:p>
            <a:pPr lvl="1"/>
            <a:r>
              <a:rPr lang="en-US" dirty="0" smtClean="0"/>
              <a:t>Subprograms have parameters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The reason that some variation is not resolved is because the binding time for the variation is after architecture instantiation time</a:t>
            </a:r>
          </a:p>
          <a:p>
            <a:r>
              <a:rPr lang="en-US" dirty="0" smtClean="0"/>
              <a:t>The binding time is partially determined by the architect</a:t>
            </a:r>
          </a:p>
          <a:p>
            <a:r>
              <a:rPr lang="en-US" dirty="0" smtClean="0"/>
              <a:t>To do this</a:t>
            </a:r>
          </a:p>
          <a:p>
            <a:pPr lvl="1"/>
            <a:r>
              <a:rPr lang="en-US" dirty="0" smtClean="0"/>
              <a:t>Who will do the binding?</a:t>
            </a:r>
          </a:p>
          <a:p>
            <a:pPr lvl="1"/>
            <a:r>
              <a:rPr lang="en-US" dirty="0" smtClean="0"/>
              <a:t>When do they touch the system?</a:t>
            </a:r>
          </a:p>
          <a:p>
            <a:pPr lvl="1"/>
            <a:r>
              <a:rPr lang="en-US" dirty="0" smtClean="0"/>
              <a:t>For example, a marketing person decides a feature is included – can only happen at requirements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variability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apparent variability can be reduced to commonality</a:t>
            </a:r>
          </a:p>
          <a:p>
            <a:pPr lvl="1"/>
            <a:r>
              <a:rPr lang="en-US" dirty="0" smtClean="0"/>
              <a:t>A standard interface can be placed between the commonality and the apparent variability with the result that we don’t care what is on the other side of the interface. The </a:t>
            </a:r>
            <a:r>
              <a:rPr lang="en-US" dirty="0" err="1" smtClean="0"/>
              <a:t>BlueTooth</a:t>
            </a:r>
            <a:r>
              <a:rPr lang="en-US" dirty="0" smtClean="0"/>
              <a:t> interface for example.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12672</TotalTime>
  <Words>509</Words>
  <Application>Microsoft Office PowerPoint</Application>
  <PresentationFormat>On-screen Show (4:3)</PresentationFormat>
  <Paragraphs>83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875</vt:lpstr>
      <vt:lpstr>PowerPoint Presentation</vt:lpstr>
      <vt:lpstr>Goal</vt:lpstr>
      <vt:lpstr>Different kinds of product variation</vt:lpstr>
      <vt:lpstr>Management of variation</vt:lpstr>
      <vt:lpstr>Software Product Line</vt:lpstr>
      <vt:lpstr>Variation mechanisms</vt:lpstr>
      <vt:lpstr>Binding time</vt:lpstr>
      <vt:lpstr>Eliminating variability</vt:lpstr>
      <vt:lpstr>USB state machine from standard spec</vt:lpstr>
      <vt:lpstr>Vehicle variations</vt:lpstr>
      <vt:lpstr>But what about variations in quality attribute levels?</vt:lpstr>
      <vt:lpstr>What to do?</vt:lpstr>
      <vt:lpstr>Use cross cutting techniques</vt:lpstr>
      <vt:lpstr>Feature model</vt:lpstr>
      <vt:lpstr>Configuration editor</vt:lpstr>
      <vt:lpstr>PowerPoint Presentation</vt:lpstr>
      <vt:lpstr>PowerPoint Presentation</vt:lpstr>
      <vt:lpstr>SimpleControlSystem Family</vt:lpstr>
      <vt:lpstr>Multi-threaded design/programming</vt:lpstr>
      <vt:lpstr>Complexity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37</cp:revision>
  <dcterms:created xsi:type="dcterms:W3CDTF">2011-03-16T18:14:43Z</dcterms:created>
  <dcterms:modified xsi:type="dcterms:W3CDTF">2019-03-28T00:23:32Z</dcterms:modified>
</cp:coreProperties>
</file>