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60" r:id="rId2"/>
    <p:sldId id="303" r:id="rId3"/>
    <p:sldId id="269" r:id="rId4"/>
    <p:sldId id="273" r:id="rId5"/>
    <p:sldId id="270" r:id="rId6"/>
    <p:sldId id="271" r:id="rId7"/>
    <p:sldId id="272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4" r:id="rId32"/>
    <p:sldId id="305" r:id="rId33"/>
    <p:sldId id="300" r:id="rId34"/>
    <p:sldId id="301" r:id="rId35"/>
    <p:sldId id="302" r:id="rId36"/>
    <p:sldId id="276" r:id="rId37"/>
    <p:sldId id="267" r:id="rId38"/>
    <p:sldId id="268" r:id="rId39"/>
    <p:sldId id="264" r:id="rId40"/>
    <p:sldId id="266" r:id="rId41"/>
    <p:sldId id="265" r:id="rId42"/>
    <p:sldId id="263" r:id="rId43"/>
    <p:sldId id="262" r:id="rId44"/>
    <p:sldId id="261" r:id="rId45"/>
    <p:sldId id="277" r:id="rId46"/>
    <p:sldId id="275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29103F"/>
    <a:srgbClr val="13212A"/>
    <a:srgbClr val="8C8F8E"/>
    <a:srgbClr val="3E4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75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C16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 </a:t>
            </a:r>
            <a:r>
              <a:rPr lang="en-US" dirty="0" err="1" smtClean="0"/>
              <a:t>reqspec</a:t>
            </a:r>
            <a:r>
              <a:rPr lang="en-US" dirty="0" smtClean="0"/>
              <a:t> to capture requirements</a:t>
            </a:r>
          </a:p>
          <a:p>
            <a:r>
              <a:rPr lang="en-US" dirty="0" smtClean="0"/>
              <a:t>And we will use a set of languages to define verification activities</a:t>
            </a:r>
          </a:p>
          <a:p>
            <a:r>
              <a:rPr lang="en-US" dirty="0" smtClean="0"/>
              <a:t>These languages will make the process of V&amp;V more robust and automated.</a:t>
            </a:r>
          </a:p>
          <a:p>
            <a:r>
              <a:rPr lang="en-US" dirty="0" smtClean="0"/>
              <a:t>Given we are building the cruise control for a family of vehicles</a:t>
            </a:r>
          </a:p>
          <a:p>
            <a:r>
              <a:rPr lang="en-US" dirty="0" smtClean="0"/>
              <a:t>We develop requirements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dirty="0"/>
              <a:t>Goal ::=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goal </a:t>
            </a:r>
            <a:r>
              <a:rPr lang="en-US" sz="1000" dirty="0"/>
              <a:t>Name ( : Title )? </a:t>
            </a:r>
          </a:p>
          <a:p>
            <a:pPr marL="0" indent="0">
              <a:buNone/>
            </a:pPr>
            <a:r>
              <a:rPr lang="en-US" sz="1000" dirty="0"/>
              <a:t>( for </a:t>
            </a:r>
            <a:r>
              <a:rPr lang="en-US" sz="1000" dirty="0" err="1"/>
              <a:t>TargetElement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/>
              <a:t>[ </a:t>
            </a:r>
          </a:p>
          <a:p>
            <a:pPr marL="0" indent="0">
              <a:buNone/>
            </a:pPr>
            <a:r>
              <a:rPr lang="en-US" sz="1000" dirty="0"/>
              <a:t>( category ( &lt;</a:t>
            </a:r>
            <a:r>
              <a:rPr lang="en-US" sz="1000" dirty="0" err="1"/>
              <a:t>ReqCategory</a:t>
            </a:r>
            <a:r>
              <a:rPr lang="en-US" sz="1000" dirty="0"/>
              <a:t>&gt; )+ )? </a:t>
            </a:r>
          </a:p>
          <a:p>
            <a:pPr marL="0" indent="0">
              <a:buNone/>
            </a:pPr>
            <a:r>
              <a:rPr lang="en-US" sz="1000" dirty="0"/>
              <a:t>( description </a:t>
            </a:r>
            <a:r>
              <a:rPr lang="en-US" sz="1000" dirty="0" err="1"/>
              <a:t>Description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/>
              <a:t>( </a:t>
            </a:r>
            <a:r>
              <a:rPr lang="en-US" sz="1000" dirty="0" err="1"/>
              <a:t>ConstantVariable</a:t>
            </a:r>
            <a:r>
              <a:rPr lang="en-US" sz="1000" dirty="0"/>
              <a:t> )* </a:t>
            </a:r>
          </a:p>
          <a:p>
            <a:pPr marL="0" indent="0">
              <a:buNone/>
            </a:pPr>
            <a:r>
              <a:rPr lang="en-US" sz="1000" dirty="0"/>
              <a:t>( rationale String )? </a:t>
            </a:r>
          </a:p>
          <a:p>
            <a:pPr marL="0" indent="0">
              <a:buNone/>
            </a:pPr>
            <a:r>
              <a:rPr lang="en-US" sz="1000" dirty="0"/>
              <a:t>( refines ( &lt;Goal&gt; )+ )? </a:t>
            </a:r>
          </a:p>
          <a:p>
            <a:pPr marL="0" indent="0">
              <a:buNone/>
            </a:pPr>
            <a:r>
              <a:rPr lang="en-US" sz="1000" dirty="0"/>
              <a:t>( conflicts with ( &lt;Goal&gt; )+)? </a:t>
            </a:r>
          </a:p>
          <a:p>
            <a:pPr marL="0" indent="0">
              <a:buNone/>
            </a:pPr>
            <a:r>
              <a:rPr lang="en-US" sz="1000" dirty="0"/>
              <a:t>( evolves ( &lt;Goal&gt; )+)? </a:t>
            </a:r>
          </a:p>
          <a:p>
            <a:pPr marL="0" indent="0">
              <a:buNone/>
            </a:pPr>
            <a:r>
              <a:rPr lang="en-US" sz="1000" dirty="0"/>
              <a:t>( dropped )? </a:t>
            </a:r>
          </a:p>
          <a:p>
            <a:pPr marL="0" indent="0">
              <a:buNone/>
            </a:pPr>
            <a:r>
              <a:rPr lang="en-US" sz="1000" dirty="0"/>
              <a:t>( stakeholder ( &lt;Stakeholder&gt; )+ )? </a:t>
            </a:r>
          </a:p>
          <a:p>
            <a:pPr marL="0" indent="0">
              <a:buNone/>
            </a:pPr>
            <a:r>
              <a:rPr lang="en-US" sz="1000" dirty="0"/>
              <a:t>( see document requirement ( &lt;Requirement&gt; )+)? </a:t>
            </a:r>
          </a:p>
          <a:p>
            <a:pPr marL="0" indent="0">
              <a:buNone/>
            </a:pPr>
            <a:r>
              <a:rPr lang="en-US" sz="1000" dirty="0"/>
              <a:t>( see document ( </a:t>
            </a:r>
            <a:r>
              <a:rPr lang="en-US" sz="1000" dirty="0" err="1"/>
              <a:t>DocReference</a:t>
            </a:r>
            <a:r>
              <a:rPr lang="en-US" sz="1000" dirty="0"/>
              <a:t> )+ )? </a:t>
            </a:r>
          </a:p>
          <a:p>
            <a:pPr marL="0" indent="0">
              <a:buNone/>
            </a:pPr>
            <a:r>
              <a:rPr lang="en-US" sz="1000" dirty="0"/>
              <a:t>( issues (String)+ )? </a:t>
            </a:r>
          </a:p>
          <a:p>
            <a:pPr marL="0" indent="0">
              <a:buNone/>
            </a:pPr>
            <a:r>
              <a:rPr lang="en-US" sz="1000" dirty="0"/>
              <a:t>( </a:t>
            </a:r>
            <a:r>
              <a:rPr lang="en-US" sz="1000" dirty="0" err="1"/>
              <a:t>ChangeUncertainty</a:t>
            </a:r>
            <a:r>
              <a:rPr lang="en-US" sz="1000" dirty="0"/>
              <a:t> )? </a:t>
            </a:r>
          </a:p>
          <a:p>
            <a:pPr marL="0" indent="0">
              <a:buNone/>
            </a:pPr>
            <a:r>
              <a:rPr lang="en-US" sz="1000" dirty="0" smtClean="0"/>
              <a:t>]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Title ::= String </a:t>
            </a:r>
          </a:p>
          <a:p>
            <a:pPr marL="0" indent="0">
              <a:buNone/>
            </a:pPr>
            <a:r>
              <a:rPr lang="en-US" sz="1000" dirty="0" err="1"/>
              <a:t>TargetClassifier</a:t>
            </a:r>
            <a:r>
              <a:rPr lang="en-US" sz="1000" dirty="0"/>
              <a:t> ::= &lt;AADL Component Classifier&gt; </a:t>
            </a:r>
          </a:p>
          <a:p>
            <a:pPr marL="0" indent="0">
              <a:buNone/>
            </a:pPr>
            <a:r>
              <a:rPr lang="en-US" sz="1000" dirty="0" err="1"/>
              <a:t>TargetElement</a:t>
            </a:r>
            <a:r>
              <a:rPr lang="en-US" sz="1000" dirty="0"/>
              <a:t> ::= &lt;</a:t>
            </a:r>
            <a:r>
              <a:rPr lang="en-US" sz="1000" dirty="0" err="1"/>
              <a:t>ModelElement</a:t>
            </a:r>
            <a:r>
              <a:rPr lang="en-US" sz="1000" dirty="0"/>
              <a:t>&gt; </a:t>
            </a:r>
          </a:p>
          <a:p>
            <a:pPr marL="0" indent="0">
              <a:buNone/>
            </a:pPr>
            <a:r>
              <a:rPr lang="en-US" sz="1000" dirty="0" err="1"/>
              <a:t>DocReference</a:t>
            </a:r>
            <a:r>
              <a:rPr lang="en-US" sz="1000" dirty="0"/>
              <a:t> ::= URI to an element in an external document </a:t>
            </a:r>
          </a:p>
        </p:txBody>
      </p:sp>
    </p:spTree>
    <p:extLst>
      <p:ext uri="{BB962C8B-B14F-4D97-AF65-F5344CB8AC3E}">
        <p14:creationId xmlns:p14="http://schemas.microsoft.com/office/powerpoint/2010/main" val="6242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goals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StakeholderGoals</a:t>
            </a:r>
            <a:r>
              <a:rPr lang="en-US" sz="2000" dirty="0"/>
              <a:t> ::= </a:t>
            </a:r>
          </a:p>
          <a:p>
            <a:pPr marL="0" indent="0">
              <a:buNone/>
            </a:pPr>
            <a:r>
              <a:rPr lang="en-US" sz="2000" dirty="0"/>
              <a:t>stakeholder goals </a:t>
            </a:r>
            <a:r>
              <a:rPr lang="en-US" sz="2000" dirty="0" err="1"/>
              <a:t>NestedName</a:t>
            </a:r>
            <a:r>
              <a:rPr lang="en-US" sz="2000" dirty="0"/>
              <a:t> ( : Title )? </a:t>
            </a:r>
          </a:p>
          <a:p>
            <a:pPr marL="0" indent="0">
              <a:buNone/>
            </a:pPr>
            <a:r>
              <a:rPr lang="en-US" sz="2000" dirty="0"/>
              <a:t>for ( </a:t>
            </a:r>
            <a:r>
              <a:rPr lang="en-US" sz="2000" dirty="0" err="1"/>
              <a:t>TargetClassifier</a:t>
            </a:r>
            <a:r>
              <a:rPr lang="en-US" sz="2000" dirty="0"/>
              <a:t> | all ) </a:t>
            </a:r>
          </a:p>
          <a:p>
            <a:pPr marL="0" indent="0">
              <a:buNone/>
            </a:pPr>
            <a:r>
              <a:rPr lang="en-US" sz="2000" dirty="0"/>
              <a:t>( use constants &lt;</a:t>
            </a:r>
            <a:r>
              <a:rPr lang="en-US" sz="2000" dirty="0" err="1"/>
              <a:t>GlobalConstants</a:t>
            </a:r>
            <a:r>
              <a:rPr lang="en-US" sz="2000" dirty="0"/>
              <a:t>&gt;* )? </a:t>
            </a:r>
          </a:p>
          <a:p>
            <a:pPr marL="0" indent="0">
              <a:buNone/>
            </a:pPr>
            <a:r>
              <a:rPr lang="en-US" sz="2000" dirty="0"/>
              <a:t>[</a:t>
            </a:r>
          </a:p>
          <a:p>
            <a:pPr marL="0" indent="0">
              <a:buNone/>
            </a:pPr>
            <a:r>
              <a:rPr lang="en-US" sz="2000" dirty="0"/>
              <a:t>(description </a:t>
            </a:r>
            <a:r>
              <a:rPr lang="en-US" sz="2000" dirty="0" err="1"/>
              <a:t>Description</a:t>
            </a:r>
            <a:r>
              <a:rPr lang="en-US" sz="2000" dirty="0"/>
              <a:t> )? </a:t>
            </a:r>
          </a:p>
          <a:p>
            <a:pPr marL="0" indent="0">
              <a:buNone/>
            </a:pPr>
            <a:r>
              <a:rPr lang="en-US" sz="2000" dirty="0"/>
              <a:t>(see document ( </a:t>
            </a:r>
            <a:r>
              <a:rPr lang="en-US" sz="2000" dirty="0" err="1"/>
              <a:t>DocReference</a:t>
            </a:r>
            <a:r>
              <a:rPr lang="en-US" sz="2000" dirty="0"/>
              <a:t> )+ )? </a:t>
            </a:r>
          </a:p>
          <a:p>
            <a:pPr marL="0" indent="0">
              <a:buNone/>
            </a:pPr>
            <a:r>
              <a:rPr lang="en-US" sz="2000" dirty="0"/>
              <a:t>( </a:t>
            </a:r>
            <a:r>
              <a:rPr lang="en-US" sz="2000" dirty="0" err="1"/>
              <a:t>ConstantVariable</a:t>
            </a:r>
            <a:r>
              <a:rPr lang="en-US" sz="2000" dirty="0"/>
              <a:t> )* </a:t>
            </a:r>
          </a:p>
          <a:p>
            <a:pPr marL="0" indent="0">
              <a:buNone/>
            </a:pPr>
            <a:r>
              <a:rPr lang="en-US" sz="2000" dirty="0"/>
              <a:t>( Goal )+ </a:t>
            </a:r>
          </a:p>
          <a:p>
            <a:pPr marL="0" indent="0">
              <a:buNone/>
            </a:pPr>
            <a:r>
              <a:rPr lang="en-US" sz="2000" dirty="0"/>
              <a:t>( issues (String)+ )? 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829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stakeholder goals </a:t>
            </a:r>
            <a:r>
              <a:rPr lang="en-US" sz="2400" b="1" dirty="0" err="1"/>
              <a:t>caccGoals</a:t>
            </a:r>
            <a:r>
              <a:rPr lang="en-US" sz="2400" b="1" dirty="0"/>
              <a:t> for integration::</a:t>
            </a:r>
            <a:r>
              <a:rPr lang="en-US" sz="2400" b="1" dirty="0" err="1"/>
              <a:t>cacc_rt.devices</a:t>
            </a:r>
            <a:r>
              <a:rPr lang="en-US" sz="2400" b="1" dirty="0"/>
              <a:t> </a:t>
            </a:r>
            <a:r>
              <a:rPr lang="en-US" sz="2400" b="1" dirty="0" smtClean="0"/>
              <a:t>[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goal g1 : "Safety" [</a:t>
            </a:r>
          </a:p>
          <a:p>
            <a:pPr marL="0" indent="0">
              <a:buNone/>
            </a:pPr>
            <a:r>
              <a:rPr lang="en-US" sz="2400" b="1" dirty="0"/>
              <a:t>description "The system shall be safe."</a:t>
            </a:r>
          </a:p>
          <a:p>
            <a:pPr marL="0" indent="0">
              <a:buNone/>
            </a:pPr>
            <a:r>
              <a:rPr lang="en-US" sz="2400" b="1" dirty="0"/>
              <a:t>rationale "This is a control system, whose failure affects lives. "</a:t>
            </a:r>
          </a:p>
          <a:p>
            <a:pPr marL="0" indent="0">
              <a:buNone/>
            </a:pPr>
            <a:r>
              <a:rPr lang="en-US" sz="2400" b="1" dirty="0"/>
              <a:t>stakeholder cacc.rs</a:t>
            </a:r>
          </a:p>
          <a:p>
            <a:pPr marL="0" indent="0">
              <a:buNone/>
            </a:pPr>
            <a:r>
              <a:rPr lang="en-US" sz="2400" dirty="0" smtClean="0"/>
              <a:t>]]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867400"/>
            <a:ext cx="5943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07" y="1589964"/>
            <a:ext cx="19526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dirty="0"/>
              <a:t>Requirement ::= </a:t>
            </a:r>
          </a:p>
          <a:p>
            <a:pPr marL="0" indent="0">
              <a:buNone/>
            </a:pPr>
            <a:r>
              <a:rPr lang="en-US" sz="1100" dirty="0"/>
              <a:t>requirement Name ( : Title )? </a:t>
            </a:r>
          </a:p>
          <a:p>
            <a:pPr marL="0" indent="0">
              <a:buNone/>
            </a:pPr>
            <a:r>
              <a:rPr lang="en-US" sz="1100" dirty="0"/>
              <a:t>( for </a:t>
            </a:r>
            <a:r>
              <a:rPr lang="en-US" sz="1100" dirty="0" err="1"/>
              <a:t>TargetElement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[ </a:t>
            </a:r>
          </a:p>
          <a:p>
            <a:pPr marL="0" indent="0">
              <a:buNone/>
            </a:pPr>
            <a:r>
              <a:rPr lang="en-US" sz="1100" dirty="0"/>
              <a:t>( category ( &lt;</a:t>
            </a:r>
            <a:r>
              <a:rPr lang="en-US" sz="1100" dirty="0" err="1"/>
              <a:t>ReqCategory</a:t>
            </a:r>
            <a:r>
              <a:rPr lang="en-US" sz="1100" dirty="0"/>
              <a:t>&gt; )+ )? </a:t>
            </a:r>
          </a:p>
          <a:p>
            <a:pPr marL="0" indent="0">
              <a:buNone/>
            </a:pPr>
            <a:r>
              <a:rPr lang="en-US" sz="1100" dirty="0"/>
              <a:t>( description </a:t>
            </a:r>
            <a:r>
              <a:rPr lang="en-US" sz="1100" dirty="0" err="1"/>
              <a:t>Description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( Variable )* </a:t>
            </a:r>
          </a:p>
          <a:p>
            <a:pPr marL="0" indent="0">
              <a:buNone/>
            </a:pPr>
            <a:r>
              <a:rPr lang="en-US" sz="1100" dirty="0"/>
              <a:t>( Predicate )? </a:t>
            </a:r>
          </a:p>
          <a:p>
            <a:pPr marL="0" indent="0">
              <a:buNone/>
            </a:pPr>
            <a:r>
              <a:rPr lang="en-US" sz="1100" dirty="0"/>
              <a:t>( rationale String )? </a:t>
            </a:r>
          </a:p>
          <a:p>
            <a:pPr marL="0" indent="0">
              <a:buNone/>
            </a:pPr>
            <a:r>
              <a:rPr lang="en-US" sz="1100" dirty="0"/>
              <a:t>( mitigates ( &lt;Hazard&gt; )+ )? </a:t>
            </a:r>
          </a:p>
          <a:p>
            <a:pPr marL="0" indent="0">
              <a:buNone/>
            </a:pPr>
            <a:r>
              <a:rPr lang="en-US" sz="1100" dirty="0"/>
              <a:t>( refines ( &lt;Requirement&gt; )+)? </a:t>
            </a:r>
          </a:p>
          <a:p>
            <a:pPr marL="0" indent="0">
              <a:buNone/>
            </a:pPr>
            <a:r>
              <a:rPr lang="en-US" sz="1100" dirty="0"/>
              <a:t>( decomposes ( &lt;Requirement&gt; )+)? </a:t>
            </a:r>
          </a:p>
          <a:p>
            <a:pPr marL="0" indent="0">
              <a:buNone/>
            </a:pPr>
            <a:r>
              <a:rPr lang="en-US" sz="1100" dirty="0"/>
              <a:t>( evolves ( &lt;Requirement&gt; )+)? </a:t>
            </a:r>
          </a:p>
          <a:p>
            <a:pPr marL="0" indent="0">
              <a:buNone/>
            </a:pPr>
            <a:r>
              <a:rPr lang="en-US" sz="1100" dirty="0"/>
              <a:t>( dropped )? </a:t>
            </a:r>
          </a:p>
          <a:p>
            <a:pPr marL="0" indent="0">
              <a:buNone/>
            </a:pPr>
            <a:r>
              <a:rPr lang="en-US" sz="1100" dirty="0"/>
              <a:t>(development stakeholder ( &lt;Stakeholder&gt; )+ )? </a:t>
            </a:r>
          </a:p>
          <a:p>
            <a:pPr marL="0" indent="0">
              <a:buNone/>
            </a:pPr>
            <a:r>
              <a:rPr lang="en-US" sz="1100" dirty="0"/>
              <a:t>( see goal ( &lt;Goal&gt; )+)? </a:t>
            </a:r>
          </a:p>
          <a:p>
            <a:pPr marL="0" indent="0">
              <a:buNone/>
            </a:pPr>
            <a:r>
              <a:rPr lang="en-US" sz="1100" dirty="0"/>
              <a:t>( see document goal ( &lt;Goal&gt; )+)? </a:t>
            </a:r>
          </a:p>
          <a:p>
            <a:pPr marL="0" indent="0">
              <a:buNone/>
            </a:pPr>
            <a:r>
              <a:rPr lang="en-US" sz="1100" dirty="0"/>
              <a:t>( see document requirement ( &lt;Requirement&gt; )+)? </a:t>
            </a:r>
          </a:p>
          <a:p>
            <a:pPr marL="0" indent="0">
              <a:buNone/>
            </a:pPr>
            <a:r>
              <a:rPr lang="en-US" sz="1100" dirty="0"/>
              <a:t>( see </a:t>
            </a:r>
            <a:r>
              <a:rPr lang="en-US" sz="1100" dirty="0" smtClean="0"/>
              <a:t>document </a:t>
            </a:r>
            <a:r>
              <a:rPr lang="en-US" sz="1100" dirty="0"/>
              <a:t>( </a:t>
            </a:r>
            <a:r>
              <a:rPr lang="en-US" sz="1100" dirty="0" err="1"/>
              <a:t>DocReference</a:t>
            </a:r>
            <a:r>
              <a:rPr lang="en-US" sz="1100" dirty="0"/>
              <a:t> )+ </a:t>
            </a:r>
            <a:r>
              <a:rPr lang="en-US" sz="1100" dirty="0" smtClean="0"/>
              <a:t>)?</a:t>
            </a:r>
          </a:p>
          <a:p>
            <a:pPr marL="0" indent="0">
              <a:buNone/>
            </a:pPr>
            <a:r>
              <a:rPr lang="en-US" sz="1100" dirty="0"/>
              <a:t>( issues (String)+ )? </a:t>
            </a:r>
          </a:p>
          <a:p>
            <a:pPr marL="0" indent="0">
              <a:buNone/>
            </a:pPr>
            <a:r>
              <a:rPr lang="en-US" sz="1100" dirty="0"/>
              <a:t>( </a:t>
            </a:r>
            <a:r>
              <a:rPr lang="en-US" sz="1100" dirty="0" err="1"/>
              <a:t>ChangeUncertainty</a:t>
            </a:r>
            <a:r>
              <a:rPr lang="en-US" sz="1100" dirty="0"/>
              <a:t> )? </a:t>
            </a:r>
          </a:p>
          <a:p>
            <a:pPr marL="0" indent="0">
              <a:buNone/>
            </a:pPr>
            <a:r>
              <a:rPr lang="en-US" sz="11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11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77800">
              <a:buNone/>
            </a:pPr>
            <a:r>
              <a:rPr lang="en-US" sz="1600" b="1" dirty="0"/>
              <a:t>requirement specification </a:t>
            </a:r>
            <a:r>
              <a:rPr lang="en-US" sz="1600" b="1" dirty="0" err="1"/>
              <a:t>caccreqs</a:t>
            </a:r>
            <a:r>
              <a:rPr lang="en-US" sz="1600" b="1" dirty="0"/>
              <a:t> </a:t>
            </a:r>
          </a:p>
          <a:p>
            <a:pPr marL="0" indent="0" defTabSz="177800">
              <a:buNone/>
            </a:pPr>
            <a:r>
              <a:rPr lang="en-US" sz="1600" b="1" dirty="0"/>
              <a:t>for integration::</a:t>
            </a:r>
            <a:r>
              <a:rPr lang="en-US" sz="1600" b="1" dirty="0" err="1"/>
              <a:t>cacc_rt.devices</a:t>
            </a:r>
            <a:r>
              <a:rPr lang="en-US" sz="1600" b="1" dirty="0"/>
              <a:t>  </a:t>
            </a:r>
          </a:p>
          <a:p>
            <a:pPr marL="0" indent="0" defTabSz="177800">
              <a:buNone/>
            </a:pPr>
            <a:r>
              <a:rPr lang="en-US" sz="1600" dirty="0"/>
              <a:t>[</a:t>
            </a:r>
          </a:p>
          <a:p>
            <a:pPr marL="0" indent="0" defTabSz="177800">
              <a:buNone/>
            </a:pPr>
            <a:r>
              <a:rPr lang="en-US" sz="1600" b="1" dirty="0" err="1"/>
              <a:t>val</a:t>
            </a:r>
            <a:r>
              <a:rPr lang="en-US" sz="1600" b="1" dirty="0"/>
              <a:t> </a:t>
            </a:r>
            <a:r>
              <a:rPr lang="en-US" sz="1600" b="1" u="sng" dirty="0" err="1"/>
              <a:t>MaximumSpeed</a:t>
            </a:r>
            <a:r>
              <a:rPr lang="en-US" sz="1600" b="1" u="sng" dirty="0"/>
              <a:t> = 120.0 mph</a:t>
            </a:r>
          </a:p>
          <a:p>
            <a:pPr marL="0" indent="0" defTabSz="177800">
              <a:buNone/>
            </a:pPr>
            <a:endParaRPr lang="en-US" sz="1600" dirty="0"/>
          </a:p>
          <a:p>
            <a:pPr marL="0" indent="0" defTabSz="177800">
              <a:buNone/>
            </a:pPr>
            <a:r>
              <a:rPr lang="en-US" sz="1600" b="1" dirty="0"/>
              <a:t>requirement speed_R1 : "throttle cannot exceed the maximum setting" </a:t>
            </a:r>
          </a:p>
          <a:p>
            <a:pPr marL="0" indent="0" defTabSz="177800">
              <a:buNone/>
            </a:pPr>
            <a:r>
              <a:rPr lang="en-US" sz="1600" dirty="0"/>
              <a:t>[</a:t>
            </a:r>
          </a:p>
          <a:p>
            <a:pPr marL="0" indent="0" defTabSz="177800">
              <a:buNone/>
            </a:pPr>
            <a:r>
              <a:rPr lang="en-US" sz="1600" b="1" dirty="0"/>
              <a:t>description this " shall have a maximum reading that is less than or equal to maximum setting"</a:t>
            </a:r>
          </a:p>
          <a:p>
            <a:pPr marL="0" indent="0" defTabSz="177800">
              <a:buNone/>
            </a:pPr>
            <a:r>
              <a:rPr lang="en-US" sz="1600" b="1" dirty="0"/>
              <a:t>compute </a:t>
            </a:r>
            <a:r>
              <a:rPr lang="en-US" sz="1600" b="1" dirty="0" err="1"/>
              <a:t>actualSpeed</a:t>
            </a:r>
            <a:endParaRPr lang="en-US" sz="1600" b="1" dirty="0"/>
          </a:p>
          <a:p>
            <a:pPr marL="0" indent="0" defTabSz="177800">
              <a:buNone/>
            </a:pPr>
            <a:r>
              <a:rPr lang="en-US" sz="1600" b="1" dirty="0"/>
              <a:t>assert value </a:t>
            </a:r>
            <a:r>
              <a:rPr lang="en-US" sz="1600" b="1" dirty="0" err="1"/>
              <a:t>actualSpeed</a:t>
            </a:r>
            <a:r>
              <a:rPr lang="en-US" sz="1600" b="1" dirty="0"/>
              <a:t> &lt;= </a:t>
            </a:r>
            <a:r>
              <a:rPr lang="en-US" sz="1600" b="1" dirty="0" err="1"/>
              <a:t>MaximumSpeed</a:t>
            </a:r>
            <a:endParaRPr lang="en-US" sz="1600" b="1" dirty="0"/>
          </a:p>
          <a:p>
            <a:pPr marL="0" indent="0" defTabSz="177800">
              <a:buNone/>
            </a:pPr>
            <a:r>
              <a:rPr lang="en-US" sz="1600" b="1" dirty="0"/>
              <a:t>rationale "The system might exceed the maximum safe speed"</a:t>
            </a:r>
          </a:p>
          <a:p>
            <a:pPr marL="0" indent="0" defTabSz="177800">
              <a:buNone/>
            </a:pPr>
            <a:r>
              <a:rPr lang="en-US" sz="1600" b="1" dirty="0"/>
              <a:t>mitigates "Invalid data sent by the </a:t>
            </a:r>
            <a:r>
              <a:rPr lang="en-US" sz="1600" b="1" u="sng" dirty="0"/>
              <a:t>speedometer"</a:t>
            </a:r>
          </a:p>
          <a:p>
            <a:pPr marL="0" indent="0" defTabSz="177800">
              <a:buNone/>
            </a:pPr>
            <a:r>
              <a:rPr lang="en-US" sz="1600" dirty="0"/>
              <a:t>//category [</a:t>
            </a:r>
            <a:r>
              <a:rPr lang="en-US" sz="1600" u="sng" dirty="0"/>
              <a:t>cc]</a:t>
            </a:r>
          </a:p>
          <a:p>
            <a:pPr marL="0" indent="0" defTabSz="177800">
              <a:buNone/>
            </a:pPr>
            <a:r>
              <a:rPr lang="en-US" sz="1600" b="1" dirty="0"/>
              <a:t>see goal caccGoals.g1 </a:t>
            </a:r>
          </a:p>
          <a:p>
            <a:pPr marL="0" indent="0" defTabSz="177800">
              <a:buNone/>
            </a:pPr>
            <a:r>
              <a:rPr lang="en-US" sz="16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501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SystemRequirements</a:t>
            </a:r>
            <a:r>
              <a:rPr lang="en-US" sz="2400" dirty="0"/>
              <a:t> ::= </a:t>
            </a:r>
          </a:p>
          <a:p>
            <a:pPr marL="0" indent="0">
              <a:buNone/>
            </a:pPr>
            <a:r>
              <a:rPr lang="en-US" sz="2400" dirty="0"/>
              <a:t>System requirements </a:t>
            </a:r>
            <a:r>
              <a:rPr lang="en-US" sz="2400" dirty="0" err="1"/>
              <a:t>NestedName</a:t>
            </a:r>
            <a:r>
              <a:rPr lang="en-US" sz="2400" dirty="0"/>
              <a:t> ( : Title )? </a:t>
            </a:r>
          </a:p>
          <a:p>
            <a:pPr marL="0" indent="0">
              <a:buNone/>
            </a:pPr>
            <a:r>
              <a:rPr lang="en-US" sz="2400" dirty="0"/>
              <a:t>for ( </a:t>
            </a:r>
            <a:r>
              <a:rPr lang="en-US" sz="2400" dirty="0" err="1"/>
              <a:t>TargetClassifier</a:t>
            </a:r>
            <a:r>
              <a:rPr lang="en-US" sz="2400" dirty="0"/>
              <a:t> | all ) </a:t>
            </a:r>
          </a:p>
          <a:p>
            <a:pPr marL="0" indent="0">
              <a:buNone/>
            </a:pPr>
            <a:r>
              <a:rPr lang="en-US" sz="2400" dirty="0"/>
              <a:t>( use constants &lt;</a:t>
            </a:r>
            <a:r>
              <a:rPr lang="en-US" sz="2400" dirty="0" err="1"/>
              <a:t>GlobalConstants</a:t>
            </a:r>
            <a:r>
              <a:rPr lang="en-US" sz="2400" dirty="0"/>
              <a:t>&gt;* )? </a:t>
            </a:r>
          </a:p>
          <a:p>
            <a:pPr marL="0" indent="0">
              <a:buNone/>
            </a:pPr>
            <a:r>
              <a:rPr lang="en-US" sz="2400" dirty="0"/>
              <a:t>[ </a:t>
            </a:r>
          </a:p>
          <a:p>
            <a:pPr marL="0" indent="0">
              <a:buNone/>
            </a:pPr>
            <a:r>
              <a:rPr lang="en-US" sz="2400" dirty="0"/>
              <a:t>( description String )? </a:t>
            </a:r>
          </a:p>
          <a:p>
            <a:pPr marL="0" indent="0">
              <a:buNone/>
            </a:pPr>
            <a:r>
              <a:rPr lang="en-US" sz="2400" dirty="0"/>
              <a:t>(see document ( </a:t>
            </a:r>
            <a:r>
              <a:rPr lang="en-US" sz="2400" dirty="0" err="1"/>
              <a:t>DocReference</a:t>
            </a:r>
            <a:r>
              <a:rPr lang="en-US" sz="2400" dirty="0"/>
              <a:t> )+ )? </a:t>
            </a:r>
          </a:p>
          <a:p>
            <a:pPr marL="0" indent="0">
              <a:buNone/>
            </a:pPr>
            <a:r>
              <a:rPr lang="en-US" sz="2400" dirty="0"/>
              <a:t>( Variable )* </a:t>
            </a:r>
          </a:p>
          <a:p>
            <a:pPr marL="0" indent="0">
              <a:buNone/>
            </a:pPr>
            <a:r>
              <a:rPr lang="en-US" sz="2400" dirty="0"/>
              <a:t>( Requirement )* </a:t>
            </a:r>
          </a:p>
          <a:p>
            <a:pPr marL="0" indent="0">
              <a:buNone/>
            </a:pPr>
            <a:r>
              <a:rPr lang="en-US" sz="2400" dirty="0"/>
              <a:t>( issues (String)+ )? </a:t>
            </a:r>
          </a:p>
          <a:p>
            <a:pPr marL="0" indent="0">
              <a:buNone/>
            </a:pP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72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Organization::= </a:t>
            </a:r>
          </a:p>
          <a:p>
            <a:pPr marL="0" indent="0">
              <a:buNone/>
            </a:pPr>
            <a:r>
              <a:rPr lang="en-US" sz="2000" dirty="0"/>
              <a:t>organization Name </a:t>
            </a:r>
          </a:p>
          <a:p>
            <a:pPr marL="0" indent="0">
              <a:buNone/>
            </a:pPr>
            <a:r>
              <a:rPr lang="en-US" sz="2000" dirty="0"/>
              <a:t>( Stakeholder )+ </a:t>
            </a:r>
          </a:p>
          <a:p>
            <a:pPr marL="0" indent="0">
              <a:buNone/>
            </a:pPr>
            <a:r>
              <a:rPr lang="en-US" sz="2000" dirty="0"/>
              <a:t>Stakeholder ::= </a:t>
            </a:r>
          </a:p>
          <a:p>
            <a:pPr marL="0" indent="0">
              <a:buNone/>
            </a:pPr>
            <a:r>
              <a:rPr lang="en-US" sz="2000" dirty="0"/>
              <a:t>stakeholder Name </a:t>
            </a:r>
          </a:p>
          <a:p>
            <a:pPr marL="0" indent="0">
              <a:buNone/>
            </a:pPr>
            <a:r>
              <a:rPr lang="en-US" sz="2000" dirty="0"/>
              <a:t>[ </a:t>
            </a:r>
          </a:p>
          <a:p>
            <a:pPr marL="0" indent="0">
              <a:buNone/>
            </a:pPr>
            <a:r>
              <a:rPr lang="en-US" sz="2000" dirty="0"/>
              <a:t>( full name String )? </a:t>
            </a:r>
          </a:p>
          <a:p>
            <a:pPr marL="0" indent="0">
              <a:buNone/>
            </a:pPr>
            <a:r>
              <a:rPr lang="en-US" sz="2000" dirty="0"/>
              <a:t>( title String )? </a:t>
            </a:r>
          </a:p>
          <a:p>
            <a:pPr marL="0" indent="0">
              <a:buNone/>
            </a:pPr>
            <a:r>
              <a:rPr lang="en-US" sz="2000" dirty="0"/>
              <a:t>( description String )? </a:t>
            </a:r>
          </a:p>
          <a:p>
            <a:pPr marL="0" indent="0">
              <a:buNone/>
            </a:pPr>
            <a:r>
              <a:rPr lang="en-US" sz="2000" dirty="0"/>
              <a:t>( role String )? </a:t>
            </a:r>
          </a:p>
          <a:p>
            <a:pPr marL="0" indent="0">
              <a:buNone/>
            </a:pPr>
            <a:r>
              <a:rPr lang="en-US" sz="2000" dirty="0"/>
              <a:t>( email String )? </a:t>
            </a:r>
          </a:p>
          <a:p>
            <a:pPr marL="0" indent="0">
              <a:buNone/>
            </a:pPr>
            <a:r>
              <a:rPr lang="en-US" sz="2000" dirty="0"/>
              <a:t>( phone String )? 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34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organization </a:t>
            </a:r>
            <a:r>
              <a:rPr lang="en-US" b="1" dirty="0" err="1"/>
              <a:t>cacc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stakeholder </a:t>
            </a:r>
            <a:r>
              <a:rPr lang="en-US" b="1" dirty="0" err="1"/>
              <a:t>rs</a:t>
            </a:r>
            <a:r>
              <a:rPr lang="en-US" b="1" dirty="0"/>
              <a:t> [</a:t>
            </a:r>
          </a:p>
          <a:p>
            <a:pPr marL="0" indent="0">
              <a:buNone/>
            </a:pPr>
            <a:r>
              <a:rPr lang="en-US" b="1" dirty="0"/>
              <a:t>full name "</a:t>
            </a:r>
            <a:r>
              <a:rPr lang="en-US" b="1" dirty="0" smtClean="0"/>
              <a:t>Roselane S. </a:t>
            </a:r>
            <a:r>
              <a:rPr lang="en-US" b="1" u="sng" dirty="0"/>
              <a:t>Silva"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b="1" dirty="0"/>
              <a:t>stakeholder </a:t>
            </a:r>
            <a:r>
              <a:rPr lang="en-US" b="1" dirty="0" err="1"/>
              <a:t>jdm</a:t>
            </a:r>
            <a:r>
              <a:rPr lang="en-US" b="1" dirty="0"/>
              <a:t> [</a:t>
            </a:r>
          </a:p>
          <a:p>
            <a:pPr marL="0" indent="0">
              <a:buNone/>
            </a:pPr>
            <a:r>
              <a:rPr lang="en-US" b="1" dirty="0"/>
              <a:t>full name "John D. McGregor"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21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RequirementCategories</a:t>
            </a:r>
            <a:r>
              <a:rPr lang="en-US" dirty="0"/>
              <a:t> ::= </a:t>
            </a:r>
          </a:p>
          <a:p>
            <a:pPr marL="0" indent="0">
              <a:buNone/>
            </a:pPr>
            <a:r>
              <a:rPr lang="en-US" dirty="0"/>
              <a:t>requirement categories </a:t>
            </a:r>
          </a:p>
          <a:p>
            <a:pPr marL="0" indent="0">
              <a:buNone/>
            </a:pPr>
            <a:r>
              <a:rPr lang="en-US" dirty="0"/>
              <a:t>[ </a:t>
            </a:r>
          </a:p>
          <a:p>
            <a:pPr marL="0" indent="0">
              <a:buNone/>
            </a:pPr>
            <a:r>
              <a:rPr lang="en-US" dirty="0"/>
              <a:t>( </a:t>
            </a:r>
            <a:r>
              <a:rPr lang="en-US" dirty="0" err="1"/>
              <a:t>RequirementCategory</a:t>
            </a:r>
            <a:r>
              <a:rPr lang="en-US" dirty="0"/>
              <a:t> )+ 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err="1"/>
              <a:t>RequirementCategory</a:t>
            </a:r>
            <a:r>
              <a:rPr lang="en-US" dirty="0"/>
              <a:t> ::= </a:t>
            </a:r>
          </a:p>
          <a:p>
            <a:pPr marL="0" indent="0">
              <a:buNone/>
            </a:pPr>
            <a:r>
              <a:rPr lang="en-US" dirty="0"/>
              <a:t>Name ( { &lt;</a:t>
            </a:r>
            <a:r>
              <a:rPr lang="en-US" dirty="0" err="1"/>
              <a:t>RequirementCategory</a:t>
            </a:r>
            <a:r>
              <a:rPr lang="en-US" dirty="0"/>
              <a:t>&gt;+ } )? </a:t>
            </a:r>
          </a:p>
        </p:txBody>
      </p:sp>
    </p:spTree>
    <p:extLst>
      <p:ext uri="{BB962C8B-B14F-4D97-AF65-F5344CB8AC3E}">
        <p14:creationId xmlns:p14="http://schemas.microsoft.com/office/powerpoint/2010/main" val="21500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2418272"/>
            <a:ext cx="897147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22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selection categories [cc </a:t>
            </a:r>
            <a:r>
              <a:rPr lang="en-US" b="1" dirty="0" err="1"/>
              <a:t>acc</a:t>
            </a:r>
            <a:r>
              <a:rPr lang="en-US" b="1" dirty="0"/>
              <a:t> </a:t>
            </a:r>
            <a:r>
              <a:rPr lang="en-US" b="1" dirty="0" err="1"/>
              <a:t>cacc</a:t>
            </a:r>
            <a:r>
              <a:rPr lang="en-US" b="1" dirty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Variable ::= </a:t>
            </a:r>
            <a:r>
              <a:rPr lang="en-US" sz="2800" dirty="0" err="1" smtClean="0"/>
              <a:t>ConstantVariable</a:t>
            </a:r>
            <a:r>
              <a:rPr lang="en-US" sz="2800" dirty="0" smtClean="0"/>
              <a:t> </a:t>
            </a:r>
            <a:r>
              <a:rPr lang="en-US" sz="2800" dirty="0"/>
              <a:t>| </a:t>
            </a:r>
            <a:r>
              <a:rPr lang="en-US" sz="2800" dirty="0" err="1" smtClean="0"/>
              <a:t>ComputedVariable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ConstantVariable</a:t>
            </a:r>
            <a:r>
              <a:rPr lang="en-US" sz="2800" dirty="0"/>
              <a:t> ::= </a:t>
            </a:r>
          </a:p>
          <a:p>
            <a:pPr marL="0" indent="0">
              <a:buNone/>
            </a:pPr>
            <a:r>
              <a:rPr lang="en-US" sz="2800" dirty="0" err="1"/>
              <a:t>val</a:t>
            </a:r>
            <a:r>
              <a:rPr lang="en-US" sz="2800" dirty="0"/>
              <a:t> ( Type )? Name = Value </a:t>
            </a:r>
          </a:p>
          <a:p>
            <a:pPr marL="0" indent="0">
              <a:buNone/>
            </a:pPr>
            <a:r>
              <a:rPr lang="en-US" sz="2800" dirty="0" err="1"/>
              <a:t>ComputedVariable</a:t>
            </a:r>
            <a:r>
              <a:rPr lang="en-US" sz="2800" dirty="0"/>
              <a:t> ::= </a:t>
            </a:r>
            <a:r>
              <a:rPr lang="en-US" sz="2800" dirty="0" smtClean="0"/>
              <a:t>computed </a:t>
            </a:r>
            <a:r>
              <a:rPr lang="en-US" sz="2800" dirty="0"/>
              <a:t>Name </a:t>
            </a:r>
          </a:p>
          <a:p>
            <a:pPr marL="0" indent="0">
              <a:buNone/>
            </a:pPr>
            <a:r>
              <a:rPr lang="en-US" sz="2800" dirty="0"/>
              <a:t>Type ::= &lt;any type from the Java type system</a:t>
            </a:r>
            <a:r>
              <a:rPr lang="en-US" sz="2800" dirty="0" smtClean="0"/>
              <a:t>&gt;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constants </a:t>
            </a:r>
            <a:r>
              <a:rPr lang="en-US" sz="2800" dirty="0"/>
              <a:t>Name </a:t>
            </a:r>
          </a:p>
          <a:p>
            <a:pPr marL="0" indent="0">
              <a:buNone/>
            </a:pPr>
            <a:r>
              <a:rPr lang="en-US" sz="2800" dirty="0"/>
              <a:t>[ </a:t>
            </a:r>
            <a:r>
              <a:rPr lang="en-US" sz="2800" dirty="0" err="1"/>
              <a:t>ConstantVariable</a:t>
            </a:r>
            <a:r>
              <a:rPr lang="en-US" sz="2800" dirty="0"/>
              <a:t>+ ] 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 string </a:t>
            </a:r>
            <a:r>
              <a:rPr lang="en-US" dirty="0" err="1" smtClean="0"/>
              <a:t>Logger_IP_Address</a:t>
            </a:r>
            <a:r>
              <a:rPr lang="en-US" dirty="0"/>
              <a:t>= ” 192.0.2.235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Computed_Braking_Distance</a:t>
            </a:r>
            <a:r>
              <a:rPr lang="en-US" dirty="0" smtClean="0"/>
              <a:t>  real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GlobalConstans</a:t>
            </a:r>
            <a:r>
              <a:rPr lang="en-US" dirty="0"/>
              <a:t> ::= </a:t>
            </a:r>
            <a:r>
              <a:rPr lang="en-US" dirty="0" smtClean="0"/>
              <a:t>constants </a:t>
            </a:r>
            <a:r>
              <a:rPr lang="en-US" dirty="0"/>
              <a:t>Name </a:t>
            </a:r>
          </a:p>
          <a:p>
            <a:pPr marL="0" indent="0">
              <a:buNone/>
            </a:pPr>
            <a:r>
              <a:rPr lang="en-US" dirty="0"/>
              <a:t>[ </a:t>
            </a:r>
            <a:r>
              <a:rPr lang="en-US" dirty="0" err="1"/>
              <a:t>ConstantVariable</a:t>
            </a:r>
            <a:r>
              <a:rPr lang="en-US" dirty="0"/>
              <a:t>+ ]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Constants </a:t>
            </a:r>
            <a:r>
              <a:rPr lang="en-US" dirty="0" err="1" smtClean="0"/>
              <a:t>Minimum_Separation</a:t>
            </a:r>
            <a:r>
              <a:rPr lang="en-US" dirty="0" smtClean="0"/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GlobalConstans</a:t>
            </a:r>
            <a:r>
              <a:rPr lang="en-US" dirty="0"/>
              <a:t> ::= </a:t>
            </a:r>
            <a:r>
              <a:rPr lang="en-US" dirty="0" smtClean="0"/>
              <a:t>constants </a:t>
            </a:r>
            <a:r>
              <a:rPr lang="en-US" dirty="0"/>
              <a:t>Name </a:t>
            </a:r>
          </a:p>
          <a:p>
            <a:pPr marL="0" indent="0">
              <a:buNone/>
            </a:pPr>
            <a:r>
              <a:rPr lang="en-US" dirty="0"/>
              <a:t>[ </a:t>
            </a:r>
            <a:r>
              <a:rPr lang="en-US" dirty="0" err="1"/>
              <a:t>ConstantVariable</a:t>
            </a:r>
            <a:r>
              <a:rPr lang="en-US" dirty="0"/>
              <a:t>+ ]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Constants </a:t>
            </a:r>
            <a:r>
              <a:rPr lang="en-US" dirty="0" err="1" smtClean="0"/>
              <a:t>Minimum_Separation</a:t>
            </a:r>
            <a:r>
              <a:rPr lang="en-US" dirty="0" smtClean="0"/>
              <a:t>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build the requirements model we have traceability in the form of references to the entity constrained by the requirement.</a:t>
            </a:r>
          </a:p>
          <a:p>
            <a:r>
              <a:rPr lang="en-US" dirty="0" smtClean="0"/>
              <a:t>We also have traceability via requirements categories.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annex to AADL that allows the specification of guarantees and checks their correctness.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annex </a:t>
            </a:r>
            <a:r>
              <a:rPr lang="en-US" dirty="0"/>
              <a:t>agree </a:t>
            </a:r>
            <a:r>
              <a:rPr lang="en-US" dirty="0" smtClean="0"/>
              <a:t>{**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guarantee </a:t>
            </a:r>
            <a:r>
              <a:rPr lang="en-US" dirty="0"/>
              <a:t>”dummy” : </a:t>
            </a:r>
            <a:r>
              <a:rPr lang="en-US" b="1" dirty="0"/>
              <a:t>true 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**};</a:t>
            </a:r>
          </a:p>
          <a:p>
            <a:pPr marL="0" indent="0">
              <a:buNone/>
            </a:pPr>
            <a:r>
              <a:rPr lang="en-US" dirty="0" smtClean="0"/>
              <a:t>Inserted into an AADL component specification</a:t>
            </a:r>
          </a:p>
          <a:p>
            <a:pPr marL="0" indent="0">
              <a:buNone/>
            </a:pPr>
            <a:r>
              <a:rPr lang="en-US" dirty="0" smtClean="0"/>
              <a:t>We need to replace dummy and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699"/>
            <a:ext cx="9139173" cy="51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629400" y="25146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05000" y="4038600"/>
            <a:ext cx="2667000" cy="410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0" y="3886200"/>
            <a:ext cx="838200" cy="35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7400" y="4243837"/>
            <a:ext cx="228600" cy="556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353843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insert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9803" y="251460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Select .</a:t>
            </a:r>
            <a:r>
              <a:rPr lang="en-US" dirty="0" err="1" smtClean="0"/>
              <a:t>impl</a:t>
            </a:r>
            <a:r>
              <a:rPr lang="en-US" dirty="0" smtClean="0"/>
              <a:t> and</a:t>
            </a:r>
          </a:p>
          <a:p>
            <a:r>
              <a:rPr lang="en-US" dirty="0"/>
              <a:t>r</a:t>
            </a:r>
            <a:r>
              <a:rPr lang="en-US" dirty="0" smtClean="0"/>
              <a:t>ight click and select</a:t>
            </a:r>
          </a:p>
          <a:p>
            <a:r>
              <a:rPr lang="en-US" dirty="0"/>
              <a:t>a</a:t>
            </a:r>
            <a:r>
              <a:rPr lang="en-US" dirty="0" smtClean="0"/>
              <a:t>ll levels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5034" y="401919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Read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features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Output: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out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Base_Types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::Integer;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annex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agree {** 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assume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input range 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10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guarantee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A00FF"/>
                </a:solidFill>
                <a:latin typeface="Consolas"/>
                <a:ea typeface="Calibri"/>
                <a:cs typeface="Times New Roman"/>
              </a:rPr>
              <a:t>"System output range"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Output 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50</a:t>
            </a: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**};	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24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</a:t>
            </a:r>
            <a:r>
              <a:rPr lang="en-US" dirty="0" smtClean="0"/>
              <a:t>example-2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subcomponents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A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B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C_sub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system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C 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connections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IN_TO_A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Input -&gt;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A_sub.Input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A_TO_B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B_sub.Input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A_TO_C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A_sub.Output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C_sub.Input1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B_TO_C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B_sub.Output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C_sub.Input2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C_TO_Output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: </a:t>
            </a: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port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C_sub.Output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-&gt; Output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			{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Communication_Properties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::Timing =&gt; immediate;}; </a:t>
            </a:r>
            <a:endParaRPr lang="en-US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sz="1800" b="1" dirty="0">
                <a:solidFill>
                  <a:srgbClr val="7F0055"/>
                </a:solidFill>
                <a:latin typeface="Consolas"/>
                <a:ea typeface="Calibri"/>
                <a:cs typeface="Times New Roman"/>
              </a:rPr>
              <a:t>end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top_level.Impl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;</a:t>
            </a:r>
            <a:endParaRPr lang="en-US" sz="18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is for an e-commerce system which presents catalog item descriptions and takes orders.</a:t>
            </a:r>
          </a:p>
          <a:p>
            <a:r>
              <a:rPr lang="en-US" dirty="0" smtClean="0"/>
              <a:t>The system must be able to take advantage of mobile devices.</a:t>
            </a:r>
          </a:p>
          <a:p>
            <a:r>
              <a:rPr lang="en-US" dirty="0" smtClean="0"/>
              <a:t>The system must be available internet wide.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 </a:t>
            </a:r>
            <a:r>
              <a:rPr lang="en-US" dirty="0" smtClean="0"/>
              <a:t>example-3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system A</a:t>
            </a:r>
          </a:p>
          <a:p>
            <a:pPr marL="0" indent="0">
              <a:buNone/>
            </a:pPr>
            <a:r>
              <a:rPr lang="en-US" sz="2800" dirty="0"/>
              <a:t>	features</a:t>
            </a:r>
          </a:p>
          <a:p>
            <a:pPr marL="0" indent="0">
              <a:buNone/>
            </a:pPr>
            <a:r>
              <a:rPr lang="en-US" sz="2800" dirty="0"/>
              <a:t>		Input: in data port </a:t>
            </a:r>
            <a:r>
              <a:rPr lang="en-US" sz="2800" dirty="0" err="1"/>
              <a:t>Base_Types</a:t>
            </a:r>
            <a:r>
              <a:rPr lang="en-US" sz="2800" dirty="0"/>
              <a:t>::Integer;</a:t>
            </a:r>
          </a:p>
          <a:p>
            <a:pPr marL="0" indent="0">
              <a:buNone/>
            </a:pPr>
            <a:r>
              <a:rPr lang="en-US" sz="2800" dirty="0"/>
              <a:t>		Output: out data port </a:t>
            </a:r>
            <a:r>
              <a:rPr lang="en-US" sz="2800" dirty="0" err="1"/>
              <a:t>Base_Types</a:t>
            </a:r>
            <a:r>
              <a:rPr lang="en-US" sz="2800" dirty="0"/>
              <a:t>::Integer;</a:t>
            </a:r>
          </a:p>
          <a:p>
            <a:pPr marL="0" indent="0">
              <a:buNone/>
            </a:pPr>
            <a:r>
              <a:rPr lang="en-US" sz="2800" dirty="0"/>
              <a:t>			</a:t>
            </a:r>
          </a:p>
          <a:p>
            <a:pPr marL="0" indent="0">
              <a:buNone/>
            </a:pPr>
            <a:r>
              <a:rPr lang="en-US" sz="2800" dirty="0"/>
              <a:t>	annex agree {** </a:t>
            </a:r>
          </a:p>
          <a:p>
            <a:pPr marL="0" indent="0">
              <a:buNone/>
            </a:pPr>
            <a:r>
              <a:rPr lang="en-US" sz="2800" dirty="0"/>
              <a:t>		assume "A input range" : Input &lt; 20;</a:t>
            </a:r>
          </a:p>
          <a:p>
            <a:pPr marL="0" indent="0">
              <a:buNone/>
            </a:pPr>
            <a:r>
              <a:rPr lang="en-US" sz="2800" dirty="0"/>
              <a:t>		guarantee "A output range" : Output &lt; 2*Input;</a:t>
            </a:r>
          </a:p>
          <a:p>
            <a:pPr marL="0" indent="0">
              <a:buNone/>
            </a:pPr>
            <a:r>
              <a:rPr lang="en-US" sz="2800" dirty="0"/>
              <a:t>	**};	</a:t>
            </a:r>
          </a:p>
          <a:p>
            <a:pPr marL="0" indent="0">
              <a:buNone/>
            </a:pPr>
            <a:r>
              <a:rPr lang="en-US" sz="2800" dirty="0"/>
              <a:t>end A 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6858000" cy="388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8524"/>
            <a:ext cx="3152285" cy="17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2819400"/>
            <a:ext cx="304800" cy="261976"/>
          </a:xfrm>
          <a:prstGeom prst="rect">
            <a:avLst/>
          </a:prstGeom>
          <a:solidFill>
            <a:srgbClr val="DDD9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3401421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1654" y="2612669"/>
            <a:ext cx="1828800" cy="156682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2" y="30964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36" y="3578427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3327778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31" y="40767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56" y="5201573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5842794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10" y="4449558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2" y="3287742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>
            <a:stCxn id="6" idx="3"/>
            <a:endCxn id="3076" idx="1"/>
          </p:cNvCxnSpPr>
          <p:nvPr/>
        </p:nvCxnSpPr>
        <p:spPr>
          <a:xfrm>
            <a:off x="1295400" y="2950388"/>
            <a:ext cx="182562" cy="32301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075" idx="3"/>
            <a:endCxn id="11" idx="1"/>
          </p:cNvCxnSpPr>
          <p:nvPr/>
        </p:nvCxnSpPr>
        <p:spPr>
          <a:xfrm>
            <a:off x="1343818" y="3578427"/>
            <a:ext cx="137018" cy="17700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3077" idx="3"/>
          </p:cNvCxnSpPr>
          <p:nvPr/>
        </p:nvCxnSpPr>
        <p:spPr>
          <a:xfrm>
            <a:off x="3703637" y="3504784"/>
            <a:ext cx="669926" cy="74892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3"/>
            <a:endCxn id="3080" idx="1"/>
          </p:cNvCxnSpPr>
          <p:nvPr/>
        </p:nvCxnSpPr>
        <p:spPr>
          <a:xfrm flipV="1">
            <a:off x="7419485" y="3464748"/>
            <a:ext cx="383077" cy="116181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7" idx="2"/>
          </p:cNvCxnSpPr>
          <p:nvPr/>
        </p:nvCxnSpPr>
        <p:spPr>
          <a:xfrm flipV="1">
            <a:off x="4038600" y="5555585"/>
            <a:ext cx="849794" cy="2872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92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8513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68762"/>
            <a:ext cx="401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68762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06" y="4800600"/>
            <a:ext cx="3968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urved Connector 8"/>
          <p:cNvCxnSpPr>
            <a:endCxn id="5123" idx="1"/>
          </p:cNvCxnSpPr>
          <p:nvPr/>
        </p:nvCxnSpPr>
        <p:spPr>
          <a:xfrm>
            <a:off x="4572000" y="4068762"/>
            <a:ext cx="990600" cy="17700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5123" idx="1"/>
          </p:cNvCxnSpPr>
          <p:nvPr/>
        </p:nvCxnSpPr>
        <p:spPr>
          <a:xfrm rot="5400000" flipH="1" flipV="1">
            <a:off x="4770834" y="4542234"/>
            <a:ext cx="1088232" cy="4953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123" idx="3"/>
            <a:endCxn id="6" idx="1"/>
          </p:cNvCxnSpPr>
          <p:nvPr/>
        </p:nvCxnSpPr>
        <p:spPr>
          <a:xfrm>
            <a:off x="5964237" y="4245768"/>
            <a:ext cx="665163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6" idx="3"/>
          </p:cNvCxnSpPr>
          <p:nvPr/>
        </p:nvCxnSpPr>
        <p:spPr>
          <a:xfrm>
            <a:off x="7026275" y="4245768"/>
            <a:ext cx="669925" cy="32623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5123" idx="2"/>
            <a:endCxn id="7" idx="1"/>
          </p:cNvCxnSpPr>
          <p:nvPr/>
        </p:nvCxnSpPr>
        <p:spPr>
          <a:xfrm rot="16200000" flipH="1">
            <a:off x="5570596" y="4615596"/>
            <a:ext cx="554832" cy="16918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6329481" y="4572000"/>
            <a:ext cx="1366719" cy="40560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7696200" y="3581400"/>
            <a:ext cx="1219200" cy="7620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92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Ontology-1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4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Ontology - 2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5" y="1447830"/>
            <a:ext cx="5875308" cy="304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35" y="4648200"/>
            <a:ext cx="5875308" cy="1918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" y="1600200"/>
            <a:ext cx="8748218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4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Interfaces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043"/>
            <a:ext cx="8229600" cy="43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Interactions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858"/>
            <a:ext cx="8229600" cy="44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8" y="1600200"/>
            <a:ext cx="72492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basic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32766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80372" y="3429000"/>
            <a:ext cx="1295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82883" y="2286000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2083" y="2286000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221083" y="35814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3075" y="542377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7526"/>
            <a:ext cx="8229600" cy="42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0459"/>
            <a:ext cx="8229600" cy="16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5092"/>
            <a:ext cx="8229600" cy="19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3629"/>
            <a:ext cx="8229600" cy="37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846"/>
            <a:ext cx="8229600" cy="401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about values in the product</a:t>
            </a:r>
          </a:p>
          <a:p>
            <a:pPr lvl="1"/>
            <a:r>
              <a:rPr lang="en-US" dirty="0" smtClean="0"/>
              <a:t>Assert invariants  	assumption: input &lt; 20</a:t>
            </a:r>
          </a:p>
          <a:p>
            <a:pPr lvl="1"/>
            <a:r>
              <a:rPr lang="en-US" dirty="0" smtClean="0"/>
              <a:t>Guarantees			guarantee: output &lt; 100</a:t>
            </a:r>
          </a:p>
          <a:p>
            <a:r>
              <a:rPr lang="en-US" dirty="0" smtClean="0"/>
              <a:t>Statements about the structure of the system</a:t>
            </a:r>
          </a:p>
          <a:p>
            <a:pPr lvl="1"/>
            <a:r>
              <a:rPr lang="en-US" sz="1800" smtClean="0"/>
              <a:t>connected(a </a:t>
            </a:r>
            <a:r>
              <a:rPr lang="en-US" sz="1800" dirty="0"/>
              <a:t>: component, conn : connection, b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parent(source(conn</a:t>
            </a:r>
            <a:r>
              <a:rPr lang="en-US" sz="1800" dirty="0"/>
              <a:t>)) = a and parent(destination(conn)) = b</a:t>
            </a:r>
            <a:endParaRPr lang="en-US" sz="1800" dirty="0" smtClean="0"/>
          </a:p>
          <a:p>
            <a:pPr lvl="1"/>
            <a:r>
              <a:rPr lang="en-US" sz="1800" dirty="0" err="1" smtClean="0"/>
              <a:t>memory_bound</a:t>
            </a:r>
            <a:r>
              <a:rPr lang="en-US" sz="1800" dirty="0" smtClean="0"/>
              <a:t>(logical </a:t>
            </a:r>
            <a:r>
              <a:rPr lang="en-US" sz="1800" dirty="0"/>
              <a:t>: component, physical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has_property</a:t>
            </a:r>
            <a:r>
              <a:rPr lang="en-US" sz="1800" dirty="0" smtClean="0"/>
              <a:t>(logical</a:t>
            </a:r>
            <a:r>
              <a:rPr lang="en-US" sz="1800" dirty="0"/>
              <a:t>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 </a:t>
            </a:r>
            <a:r>
              <a:rPr lang="en-US" sz="1800" dirty="0" smtClean="0"/>
              <a:t>and member(physical</a:t>
            </a:r>
            <a:r>
              <a:rPr lang="en-US" sz="1800" dirty="0"/>
              <a:t>, property(logical,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))</a:t>
            </a:r>
            <a:endParaRPr lang="en-US" sz="1800" dirty="0" smtClean="0"/>
          </a:p>
          <a:p>
            <a:r>
              <a:rPr lang="en-US" sz="2400" dirty="0" smtClean="0"/>
              <a:t>AGREE</a:t>
            </a:r>
          </a:p>
          <a:p>
            <a:r>
              <a:rPr lang="en-US" sz="2400" dirty="0" smtClean="0"/>
              <a:t>Resolute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828800"/>
            <a:ext cx="8229600" cy="4525963"/>
          </a:xfrm>
        </p:spPr>
        <p:txBody>
          <a:bodyPr/>
          <a:lstStyle/>
          <a:p>
            <a:r>
              <a:rPr lang="en-US" dirty="0" smtClean="0"/>
              <a:t>Convert the use cases to </a:t>
            </a:r>
            <a:r>
              <a:rPr lang="en-US" dirty="0" err="1" smtClean="0"/>
              <a:t>reqspec</a:t>
            </a:r>
            <a:r>
              <a:rPr lang="en-US" dirty="0" smtClean="0"/>
              <a:t> requirements</a:t>
            </a:r>
          </a:p>
          <a:p>
            <a:r>
              <a:rPr lang="en-US" dirty="0" smtClean="0"/>
              <a:t>Select the underlying architecture style</a:t>
            </a:r>
          </a:p>
          <a:p>
            <a:r>
              <a:rPr lang="en-US" dirty="0" smtClean="0"/>
              <a:t>Show how you embellish/decompose this style into a useable architecture </a:t>
            </a:r>
          </a:p>
          <a:p>
            <a:r>
              <a:rPr lang="en-US" dirty="0" smtClean="0"/>
              <a:t>Complete the structural architecture</a:t>
            </a:r>
          </a:p>
          <a:p>
            <a:r>
              <a:rPr lang="en-US" dirty="0" smtClean="0"/>
              <a:t>There will be a slightly different commit process</a:t>
            </a:r>
          </a:p>
          <a:p>
            <a:r>
              <a:rPr lang="en-US" dirty="0" smtClean="0"/>
              <a:t>Commit by 11:59PM </a:t>
            </a:r>
            <a:r>
              <a:rPr lang="en-US" dirty="0" smtClean="0"/>
              <a:t>on March </a:t>
            </a:r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 – N-Tiered e-commerce architecture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76136" y="3278757"/>
            <a:ext cx="914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227162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0122" y="3278756"/>
            <a:ext cx="609600" cy="1585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6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34021" y="548639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647801" y="55438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422111" y="561288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586579" y="56748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271622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271622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>
            <a:off x="1219200" y="3567022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51192" y="540939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5722" y="266700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53141" y="51844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23401" y="524191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697711" y="531095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62179" y="53729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362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667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9400" y="3657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55322" y="376938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>
            <a:off x="1066800" y="361446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22098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Separate machines</a:t>
            </a:r>
          </a:p>
          <a:p>
            <a:pPr marL="342900" indent="-342900">
              <a:buAutoNum type="arabicPeriod"/>
            </a:pPr>
            <a:r>
              <a:rPr lang="en-US" dirty="0" smtClean="0"/>
              <a:t>Separate purposes</a:t>
            </a:r>
          </a:p>
          <a:p>
            <a:pPr marL="342900" indent="-342900">
              <a:buAutoNum type="arabicPeriod"/>
            </a:pPr>
            <a:r>
              <a:rPr lang="en-US" dirty="0" smtClean="0"/>
              <a:t>Scalability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Database latency becomes critical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of client side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956757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122" y="265406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3610983" y="517153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266801" y="52289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041111" y="529801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205579" y="53599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0" y="234926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26540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62800" y="36446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98722" y="375644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5410200" y="360152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33800" y="220980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4077" y="3664069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44434" y="3043686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2" name="Curved Connector 21"/>
          <p:cNvCxnSpPr>
            <a:stCxn id="20" idx="0"/>
            <a:endCxn id="18" idx="2"/>
          </p:cNvCxnSpPr>
          <p:nvPr/>
        </p:nvCxnSpPr>
        <p:spPr>
          <a:xfrm rot="16200000" flipV="1">
            <a:off x="4273871" y="2647389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2"/>
            <a:endCxn id="19" idx="3"/>
          </p:cNvCxnSpPr>
          <p:nvPr/>
        </p:nvCxnSpPr>
        <p:spPr>
          <a:xfrm rot="5400000">
            <a:off x="4271396" y="3487427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9" idx="0"/>
            <a:endCxn id="18" idx="2"/>
          </p:cNvCxnSpPr>
          <p:nvPr/>
        </p:nvCxnSpPr>
        <p:spPr>
          <a:xfrm rot="5400000" flipH="1" flipV="1">
            <a:off x="3497334" y="2894204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Database Framework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5170" y="1994138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6292" y="2691442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03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47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158154" y="52089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813971" y="52663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88281" y="53353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4370" y="574220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57370" y="238664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09970" y="26914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09970" y="36820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45892" y="37938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3957370" y="3638909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0970" y="2247181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51247" y="370145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1604" y="3081067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1" name="Curved Connector 20"/>
          <p:cNvCxnSpPr>
            <a:stCxn id="20" idx="0"/>
            <a:endCxn id="18" idx="2"/>
          </p:cNvCxnSpPr>
          <p:nvPr/>
        </p:nvCxnSpPr>
        <p:spPr>
          <a:xfrm rot="16200000" flipV="1">
            <a:off x="2821041" y="2684770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0" idx="2"/>
            <a:endCxn id="19" idx="3"/>
          </p:cNvCxnSpPr>
          <p:nvPr/>
        </p:nvCxnSpPr>
        <p:spPr>
          <a:xfrm rot="5400000">
            <a:off x="2818566" y="3524808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9" idx="0"/>
            <a:endCxn id="18" idx="2"/>
          </p:cNvCxnSpPr>
          <p:nvPr/>
        </p:nvCxnSpPr>
        <p:spPr>
          <a:xfrm rot="5400000" flipH="1" flipV="1">
            <a:off x="2044504" y="2931585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bereanspa.com/images/Oracle_Architecture_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8183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 engine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316" y="1985838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9438" y="2683142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01300" y="52006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657117" y="52580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431427" y="53270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08088" y="57674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00516" y="237834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9038" y="37855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2800516" y="3630609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24116" y="2238881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4393" y="369315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34750" y="3072767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0" name="Curved Connector 19"/>
          <p:cNvCxnSpPr>
            <a:stCxn id="19" idx="0"/>
            <a:endCxn id="17" idx="2"/>
          </p:cNvCxnSpPr>
          <p:nvPr/>
        </p:nvCxnSpPr>
        <p:spPr>
          <a:xfrm rot="16200000" flipV="1">
            <a:off x="1664187" y="2676470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2"/>
            <a:endCxn id="18" idx="3"/>
          </p:cNvCxnSpPr>
          <p:nvPr/>
        </p:nvCxnSpPr>
        <p:spPr>
          <a:xfrm rot="5400000">
            <a:off x="1661712" y="3516508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8" idx="0"/>
            <a:endCxn id="17" idx="2"/>
          </p:cNvCxnSpPr>
          <p:nvPr/>
        </p:nvCxnSpPr>
        <p:spPr>
          <a:xfrm rot="5400000" flipH="1" flipV="1">
            <a:off x="887650" y="2923285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bereanspa.com/images/Oracle_Architecture_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9" y="1985838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6" y="2238882"/>
            <a:ext cx="1945676" cy="21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5858841" y="37855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37737" y="2871026"/>
            <a:ext cx="2966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9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12425</TotalTime>
  <Words>980</Words>
  <Application>Microsoft Office PowerPoint</Application>
  <PresentationFormat>On-screen Show (4:3)</PresentationFormat>
  <Paragraphs>286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syse802Template</vt:lpstr>
      <vt:lpstr>CPSC 875</vt:lpstr>
      <vt:lpstr>Partitions</vt:lpstr>
      <vt:lpstr>Requirements</vt:lpstr>
      <vt:lpstr>Client server basic style</vt:lpstr>
      <vt:lpstr>Architectural style – N-Tiered e-commerce architecture</vt:lpstr>
      <vt:lpstr>Factors</vt:lpstr>
      <vt:lpstr>Decomposition of client side</vt:lpstr>
      <vt:lpstr>Use a Database Framework </vt:lpstr>
      <vt:lpstr>Business Rules engine</vt:lpstr>
      <vt:lpstr>Capturing requirements</vt:lpstr>
      <vt:lpstr>Goal grammar</vt:lpstr>
      <vt:lpstr>Stakeholder goals grammar</vt:lpstr>
      <vt:lpstr>Specific goal</vt:lpstr>
      <vt:lpstr>Requirement Grammar</vt:lpstr>
      <vt:lpstr>specific requirement</vt:lpstr>
      <vt:lpstr>System Requirements Grammar</vt:lpstr>
      <vt:lpstr>Organization Grammar</vt:lpstr>
      <vt:lpstr>Specific organization</vt:lpstr>
      <vt:lpstr>Requirement Categories</vt:lpstr>
      <vt:lpstr>Specific categories</vt:lpstr>
      <vt:lpstr>Variables and Constants</vt:lpstr>
      <vt:lpstr>constants</vt:lpstr>
      <vt:lpstr>Constants</vt:lpstr>
      <vt:lpstr>Constants</vt:lpstr>
      <vt:lpstr>Traceability</vt:lpstr>
      <vt:lpstr>Agree model checking</vt:lpstr>
      <vt:lpstr>PowerPoint Presentation</vt:lpstr>
      <vt:lpstr>Agree example-1</vt:lpstr>
      <vt:lpstr>Agree example-2</vt:lpstr>
      <vt:lpstr>Agree example-3</vt:lpstr>
      <vt:lpstr>PowerPoint Presentation</vt:lpstr>
      <vt:lpstr>PowerPoint Presentation</vt:lpstr>
      <vt:lpstr>Error Ontology-1</vt:lpstr>
      <vt:lpstr>Error Ontology - 2 </vt:lpstr>
      <vt:lpstr>Error handling</vt:lpstr>
      <vt:lpstr>Autosar</vt:lpstr>
      <vt:lpstr>Rules for Interfaces</vt:lpstr>
      <vt:lpstr>Layer Interactions</vt:lpstr>
      <vt:lpstr>Error handling</vt:lpstr>
      <vt:lpstr>Errors</vt:lpstr>
      <vt:lpstr>PowerPoint Presentation</vt:lpstr>
      <vt:lpstr>PowerPoint Presentation</vt:lpstr>
      <vt:lpstr>PowerPoint Presentation</vt:lpstr>
      <vt:lpstr>PowerPoint Presentation</vt:lpstr>
      <vt:lpstr>Automation/Communication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63</cp:revision>
  <dcterms:created xsi:type="dcterms:W3CDTF">2011-03-16T18:14:43Z</dcterms:created>
  <dcterms:modified xsi:type="dcterms:W3CDTF">2016-03-01T01:47:58Z</dcterms:modified>
</cp:coreProperties>
</file>